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CFE0-1087-D187-CF03-E06CCABE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C0A5F-8A61-B3E3-094C-4659EAE7D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D07E7-1B0C-9D3B-2610-19118038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348B-0EBF-21E1-A78C-4C7AF5BE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365B7-660F-434E-4D7E-05C054E1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0B50-C558-6E9F-0ABF-2C9172EF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FCA2E-6F88-A7B7-27DD-BFFB141D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F42C-06E2-138E-C9F0-DAE86559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C812C-E602-462B-1C22-E5A770D7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E31E-15FA-813B-D066-8EBCA971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F47A8-BA60-159B-B2DC-4576E298D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BDB47-7E94-03B4-B879-8AF4E73F9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0367B-64A8-6DDD-EAAD-19458883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7CFB-C91A-4888-51D3-FEB08E34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63035-2B89-8DA7-858E-57C516DF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9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2F52-6644-088F-FD66-6DB095B2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6E13-DF75-1E26-7930-B8DE4EEFF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2EBE-2120-919F-1476-9DEDE326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11174-5AB3-0FC6-B7C0-1CE3FD42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ED4B-82C6-595D-EB25-F078A81C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3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288B-2492-FED7-728B-642919DF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ABD1B-F8EE-B76A-715C-A19CB087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E1CA-2744-4686-A3DB-ACA65C4F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F445-8F69-6FF3-B4A2-C2C82A72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BC46-9610-1373-8DD4-6908E7A5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7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81D8-F790-7A6E-343C-8D191D68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E296-DB76-9796-D1D6-8D30C5C0B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728CD-7FDD-318B-7DD6-B2792821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64A0-2A66-F2C7-B943-26AD9306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16880-5E3B-8295-F708-4AB6CF22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28550-2766-B539-FC21-914C2E92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BB3A-FEEA-45C3-5DDA-FCAB50DB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6C7B9-B6D0-D64A-9D71-DFBACA46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031BA-C909-C88C-4AFE-20BCC5F3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1DCF4-0C63-BE5E-E665-2A75C893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901C5-D35C-F289-C399-EFDA5F91C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E3B83-83BE-2971-909E-D5FFC5C5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DCE01-EBD7-C4D5-65E9-C06681D6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96997-A840-9F69-364A-0B792A97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FCDD-63F7-ABFD-54DE-A867972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6B5E7-D8C6-9977-9502-0B9A129A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4D673-4802-9E20-4A66-228E7066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DC760-DC06-1EFE-631D-C3AD1BC4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5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FEB1F-0BAC-5EFC-42EE-F42B015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1CAD3-BFA9-B141-E315-147472F9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D06FC-FDEE-4600-BBC7-81113675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1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DC42-50E1-B485-3690-73B7F4F0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F42D-A84B-A454-F32B-00D660B84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8D413-0B6F-CE67-8D5D-B929BC50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6F2E-B2F5-B538-B451-76591238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88338-A410-45F4-D589-FD115FA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DCAA2-24FB-02D7-E741-8D5F2559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F000-3F14-E8CD-3937-6BE4D03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5DF18-DA29-7EFF-8648-45C3926D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3B702-2DD6-2D52-F011-5C9A2C0E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778A0-FD88-8927-A84B-72C5B61F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EFAE-8BB4-6A86-AB65-47E9BAF0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68AB7-AD01-E894-8F5E-210BD392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C4F37-0BFC-06F9-381F-C1F71D57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BE83-865D-C94A-D370-2BDF21E1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B20B-3EB9-F28A-9AF7-E4FEF412F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8EAE-EFD4-490D-BD40-EDE4CEB8C905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57C1-B024-9EC7-495C-8F139E06A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AE1F-D9C1-1EC4-E1AC-9216C2D95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C1923-A564-470A-ADC4-FDC321024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3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E472-1CF6-A2A1-1BAD-E6674AC85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Kvantumszámítógépek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466A-042C-33E0-D466-5C9D2AD18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8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32E3-17BC-BC75-EE77-600509EB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klasszikus</a:t>
            </a:r>
            <a:r>
              <a:rPr lang="en-US" dirty="0"/>
              <a:t>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647E-19CD-21F9-9E20-20F7C7F7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</a:t>
            </a:r>
            <a:endParaRPr lang="en-US" dirty="0"/>
          </a:p>
          <a:p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kapukkal</a:t>
            </a:r>
            <a:r>
              <a:rPr lang="en-US" dirty="0"/>
              <a:t> </a:t>
            </a:r>
            <a:r>
              <a:rPr lang="en-US" dirty="0" err="1"/>
              <a:t>végzünk</a:t>
            </a:r>
            <a:r>
              <a:rPr lang="en-US" dirty="0"/>
              <a:t> </a:t>
            </a:r>
            <a:r>
              <a:rPr lang="en-US" dirty="0" err="1"/>
              <a:t>rajtuk</a:t>
            </a:r>
            <a:r>
              <a:rPr lang="en-US" dirty="0"/>
              <a:t> </a:t>
            </a:r>
            <a:r>
              <a:rPr lang="en-US" dirty="0" err="1"/>
              <a:t>műveleteket</a:t>
            </a:r>
            <a:r>
              <a:rPr lang="en-US" dirty="0"/>
              <a:t> (AND, OR, NOT)</a:t>
            </a:r>
          </a:p>
          <a:p>
            <a:r>
              <a:rPr lang="en-US" dirty="0" err="1"/>
              <a:t>Determinisztikus</a:t>
            </a:r>
            <a:r>
              <a:rPr lang="en-US" dirty="0"/>
              <a:t> </a:t>
            </a:r>
            <a:r>
              <a:rPr lang="en-US" dirty="0" err="1"/>
              <a:t>mérések</a:t>
            </a:r>
            <a:r>
              <a:rPr lang="en-US" dirty="0"/>
              <a:t>: 1 </a:t>
            </a:r>
            <a:r>
              <a:rPr lang="en-US" dirty="0" err="1"/>
              <a:t>vagy</a:t>
            </a:r>
            <a:r>
              <a:rPr lang="en-US" dirty="0"/>
              <a:t> 0,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ugyanannak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mérni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1903-7425-F54A-C4E3-45BDB152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Kvantum</a:t>
            </a:r>
            <a:r>
              <a:rPr lang="en-US" dirty="0"/>
              <a:t> </a:t>
            </a:r>
            <a:r>
              <a:rPr lang="en-US" dirty="0" err="1"/>
              <a:t>bitek</a:t>
            </a:r>
            <a:r>
              <a:rPr lang="en-US" dirty="0"/>
              <a:t>, </a:t>
            </a:r>
            <a:r>
              <a:rPr lang="en-US" dirty="0" err="1"/>
              <a:t>avagy</a:t>
            </a:r>
            <a:r>
              <a:rPr lang="en-US" dirty="0"/>
              <a:t> </a:t>
            </a:r>
            <a:r>
              <a:rPr lang="en-US" dirty="0" err="1"/>
              <a:t>Qbitek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1BAD-27F0-DB35-493A-64C28654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Szintén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mérhető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(1 </a:t>
            </a:r>
            <a:r>
              <a:rPr lang="en-US" dirty="0" err="1"/>
              <a:t>vagy</a:t>
            </a:r>
            <a:r>
              <a:rPr lang="en-US" dirty="0"/>
              <a:t> 0), de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szuperpozícióját</a:t>
            </a:r>
            <a:r>
              <a:rPr lang="en-US" dirty="0"/>
              <a:t> is </a:t>
            </a:r>
            <a:r>
              <a:rPr lang="en-US" dirty="0" err="1"/>
              <a:t>felvehetik</a:t>
            </a:r>
            <a:r>
              <a:rPr lang="en-US" dirty="0"/>
              <a:t>.</a:t>
            </a:r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qbit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</a:t>
            </a:r>
            <a:r>
              <a:rPr lang="en-US" dirty="0" err="1"/>
              <a:t>leírható</a:t>
            </a:r>
            <a:r>
              <a:rPr lang="en-US" dirty="0"/>
              <a:t>: </a:t>
            </a:r>
            <a:r>
              <a:rPr lang="el-GR" b="1" dirty="0"/>
              <a:t>α</a:t>
            </a:r>
            <a:r>
              <a:rPr lang="en-US" dirty="0"/>
              <a:t>*|0&gt; + </a:t>
            </a:r>
            <a:r>
              <a:rPr lang="el-GR" b="1" dirty="0"/>
              <a:t>β</a:t>
            </a:r>
            <a:r>
              <a:rPr lang="en-US" dirty="0"/>
              <a:t>*|1&gt;	(|</a:t>
            </a:r>
            <a:r>
              <a:rPr lang="el-GR" b="1" dirty="0"/>
              <a:t>α</a:t>
            </a:r>
            <a:r>
              <a:rPr lang="en-US" dirty="0"/>
              <a:t>|^2 + |</a:t>
            </a:r>
            <a:r>
              <a:rPr lang="el-GR" b="1" dirty="0"/>
              <a:t>β</a:t>
            </a:r>
            <a:r>
              <a:rPr lang="en-US" dirty="0"/>
              <a:t>|^2 = 1)</a:t>
            </a:r>
          </a:p>
          <a:p>
            <a:r>
              <a:rPr lang="en-US" dirty="0" err="1"/>
              <a:t>Méréskor</a:t>
            </a:r>
            <a:r>
              <a:rPr lang="en-US" dirty="0"/>
              <a:t> </a:t>
            </a:r>
            <a:r>
              <a:rPr lang="el-GR" b="1" dirty="0"/>
              <a:t>α</a:t>
            </a:r>
            <a:r>
              <a:rPr lang="en-US" b="1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b="1" dirty="0"/>
              <a:t>ß</a:t>
            </a:r>
            <a:r>
              <a:rPr lang="en-US" dirty="0"/>
              <a:t> </a:t>
            </a:r>
            <a:r>
              <a:rPr lang="en-US" dirty="0" err="1"/>
              <a:t>valószínűséggel</a:t>
            </a:r>
            <a:r>
              <a:rPr lang="en-US" dirty="0"/>
              <a:t> </a:t>
            </a:r>
            <a:r>
              <a:rPr lang="en-US" dirty="0" err="1"/>
              <a:t>látjuk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eseteket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klasszkus</a:t>
            </a:r>
            <a:r>
              <a:rPr lang="en-US" dirty="0"/>
              <a:t> </a:t>
            </a:r>
            <a:r>
              <a:rPr lang="en-US" dirty="0" err="1"/>
              <a:t>bitekhez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quantum </a:t>
            </a:r>
            <a:r>
              <a:rPr lang="en-US" dirty="0" err="1"/>
              <a:t>logikai</a:t>
            </a:r>
            <a:r>
              <a:rPr lang="en-US" dirty="0"/>
              <a:t> </a:t>
            </a:r>
            <a:r>
              <a:rPr lang="en-US" dirty="0" err="1"/>
              <a:t>kapukkal</a:t>
            </a:r>
            <a:r>
              <a:rPr lang="en-US" dirty="0"/>
              <a:t> </a:t>
            </a:r>
            <a:r>
              <a:rPr lang="en-US" dirty="0" err="1"/>
              <a:t>végzünk</a:t>
            </a:r>
            <a:r>
              <a:rPr lang="en-US" dirty="0"/>
              <a:t> </a:t>
            </a:r>
            <a:r>
              <a:rPr lang="en-US" dirty="0" err="1"/>
              <a:t>műveleteket</a:t>
            </a:r>
            <a:r>
              <a:rPr lang="en-US" dirty="0"/>
              <a:t>. Az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legfontosabb</a:t>
            </a:r>
            <a:r>
              <a:rPr lang="en-US" dirty="0"/>
              <a:t> a Hadamard-</a:t>
            </a:r>
            <a:r>
              <a:rPr lang="en-US" dirty="0" err="1"/>
              <a:t>kapu</a:t>
            </a:r>
            <a:r>
              <a:rPr lang="en-US" dirty="0"/>
              <a:t> (H),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egyenlő</a:t>
            </a:r>
            <a:r>
              <a:rPr lang="en-US" dirty="0"/>
              <a:t> </a:t>
            </a:r>
            <a:r>
              <a:rPr lang="en-US" dirty="0" err="1"/>
              <a:t>szuperpozícióba</a:t>
            </a:r>
            <a:r>
              <a:rPr lang="en-US" dirty="0"/>
              <a:t> </a:t>
            </a:r>
            <a:r>
              <a:rPr lang="en-US" dirty="0" err="1"/>
              <a:t>helyez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qbitet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2D40105-7F22-EC2C-0FE3-5588BF6EA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630862"/>
            <a:ext cx="2199619" cy="8620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B852525-98C3-2C7B-71B8-BA3CF50F8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3749" y="5630862"/>
            <a:ext cx="2199619" cy="86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1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6BE9-1A27-8D04-F84B-5337F9B5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Megvalósítás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21F7-4C81-F028-DC42-3368BCE3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Bármilyen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energiaszinttel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kvantum</a:t>
            </a:r>
            <a:r>
              <a:rPr lang="en-US" dirty="0"/>
              <a:t>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megfelel</a:t>
            </a:r>
            <a:endParaRPr lang="en-US" dirty="0"/>
          </a:p>
          <a:p>
            <a:r>
              <a:rPr lang="en-US" dirty="0"/>
              <a:t>Foton </a:t>
            </a:r>
            <a:r>
              <a:rPr lang="en-US" dirty="0" err="1"/>
              <a:t>polarizációja</a:t>
            </a:r>
            <a:r>
              <a:rPr lang="en-US" dirty="0"/>
              <a:t>, </a:t>
            </a:r>
            <a:r>
              <a:rPr lang="en-US" dirty="0" err="1"/>
              <a:t>ionok</a:t>
            </a:r>
            <a:r>
              <a:rPr lang="en-US" dirty="0"/>
              <a:t> </a:t>
            </a:r>
            <a:r>
              <a:rPr lang="en-US" dirty="0" err="1"/>
              <a:t>energiaszintje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8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A152-B300-C8AA-5156-E450E750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Kvantum-összefonódás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2F9A-673A-498A-4A53-788A5B02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776413"/>
            <a:ext cx="10515600" cy="4351338"/>
          </a:xfrm>
        </p:spPr>
        <p:txBody>
          <a:bodyPr/>
          <a:lstStyle/>
          <a:p>
            <a:r>
              <a:rPr lang="en-US" dirty="0" err="1"/>
              <a:t>Vegyünk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egyszerű</a:t>
            </a:r>
            <a:r>
              <a:rPr lang="en-US" dirty="0"/>
              <a:t> </a:t>
            </a:r>
            <a:r>
              <a:rPr lang="en-US" dirty="0" err="1"/>
              <a:t>kvantum</a:t>
            </a:r>
            <a:r>
              <a:rPr lang="en-US" dirty="0"/>
              <a:t> </a:t>
            </a:r>
            <a:r>
              <a:rPr lang="en-US" dirty="0" err="1"/>
              <a:t>algoritmust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Eleinte</a:t>
            </a:r>
            <a:r>
              <a:rPr lang="en-US" dirty="0"/>
              <a:t> a |00&gt; </a:t>
            </a:r>
            <a:r>
              <a:rPr lang="en-US" dirty="0" err="1"/>
              <a:t>állapotban</a:t>
            </a:r>
            <a:r>
              <a:rPr lang="en-US" dirty="0"/>
              <a:t> van. Az </a:t>
            </a:r>
            <a:r>
              <a:rPr lang="en-US" dirty="0" err="1"/>
              <a:t>első</a:t>
            </a:r>
            <a:r>
              <a:rPr lang="en-US" dirty="0"/>
              <a:t> H </a:t>
            </a:r>
            <a:r>
              <a:rPr lang="en-US" dirty="0" err="1"/>
              <a:t>kapu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:</a:t>
            </a:r>
          </a:p>
          <a:p>
            <a:r>
              <a:rPr lang="en-US" dirty="0"/>
              <a:t>½*|00&gt; + ½*|10&gt;.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qbit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.</a:t>
            </a:r>
          </a:p>
          <a:p>
            <a:r>
              <a:rPr lang="en-US" dirty="0"/>
              <a:t>A CNOT </a:t>
            </a:r>
            <a:r>
              <a:rPr lang="en-US" dirty="0" err="1"/>
              <a:t>kapu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: ½*|00&gt; + ½*|11&gt;.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összefonódott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qbit</a:t>
            </a:r>
            <a:r>
              <a:rPr lang="en-US" dirty="0"/>
              <a:t>, </a:t>
            </a:r>
            <a:r>
              <a:rPr lang="en-US" dirty="0" err="1"/>
              <a:t>azaz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leírni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állapotukat</a:t>
            </a:r>
            <a:r>
              <a:rPr lang="en-US" dirty="0"/>
              <a:t> </a:t>
            </a:r>
            <a:r>
              <a:rPr lang="en-US" dirty="0" err="1"/>
              <a:t>egymástól</a:t>
            </a:r>
            <a:r>
              <a:rPr lang="en-US" dirty="0"/>
              <a:t> </a:t>
            </a:r>
            <a:r>
              <a:rPr lang="en-US" dirty="0" err="1"/>
              <a:t>függetlenül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969F0-B511-B53F-E30C-E60C2E7A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295487"/>
            <a:ext cx="6716297" cy="1438313"/>
          </a:xfrm>
          <a:prstGeom prst="rect">
            <a:avLst/>
          </a:prstGeom>
        </p:spPr>
      </p:pic>
      <p:sp>
        <p:nvSpPr>
          <p:cNvPr id="6" name="AutoShape 2" descr="{\sqrt {2}}">
            <a:extLst>
              <a:ext uri="{FF2B5EF4-FFF2-40B4-BE49-F238E27FC236}">
                <a16:creationId xmlns:a16="http://schemas.microsoft.com/office/drawing/2014/main" id="{6D979D7C-71C6-A560-4570-9B174C3A7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{\sqrt {2}}">
            <a:extLst>
              <a:ext uri="{FF2B5EF4-FFF2-40B4-BE49-F238E27FC236}">
                <a16:creationId xmlns:a16="http://schemas.microsoft.com/office/drawing/2014/main" id="{FF8E48F6-8906-7DB7-034C-5A8BC2C2A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{\sqrt {2}}">
            <a:extLst>
              <a:ext uri="{FF2B5EF4-FFF2-40B4-BE49-F238E27FC236}">
                <a16:creationId xmlns:a16="http://schemas.microsoft.com/office/drawing/2014/main" id="{B90FC9D3-96F0-B685-E6AC-4434FC4DB7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9825" y="344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F6CB-4DE6-B34B-E3C6-565063B4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0004-08D4-F1BB-537D-3725ADF2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Probléma</a:t>
            </a:r>
            <a:r>
              <a:rPr lang="en-US" dirty="0"/>
              <a:t>: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{0,1} -&gt; {0,1}. </a:t>
            </a:r>
            <a:r>
              <a:rPr lang="en-US" dirty="0" err="1"/>
              <a:t>Döntsük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f(0) = f(1) </a:t>
            </a:r>
            <a:r>
              <a:rPr lang="en-US" dirty="0" err="1"/>
              <a:t>vagy</a:t>
            </a:r>
            <a:r>
              <a:rPr lang="en-US" dirty="0"/>
              <a:t> sem.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89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F6CB-4DE6-B34B-E3C6-565063B4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Deutsch </a:t>
            </a:r>
            <a:r>
              <a:rPr lang="en-US" dirty="0" err="1"/>
              <a:t>algoritmus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0004-08D4-F1BB-537D-3725ADF28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Probléma</a:t>
            </a:r>
            <a:r>
              <a:rPr lang="en-US" dirty="0"/>
              <a:t>: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ismeretlen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{0,1} -&gt; {0,1}. </a:t>
            </a:r>
            <a:r>
              <a:rPr lang="en-US" dirty="0" err="1"/>
              <a:t>Döntsük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f(0) = f(1) </a:t>
            </a:r>
            <a:r>
              <a:rPr lang="en-US" dirty="0" err="1"/>
              <a:t>vagy</a:t>
            </a:r>
            <a:r>
              <a:rPr lang="en-US" dirty="0"/>
              <a:t> sem.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megoldás</a:t>
            </a:r>
            <a:r>
              <a:rPr lang="en-US" dirty="0"/>
              <a:t>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számítógépen</a:t>
            </a:r>
            <a:r>
              <a:rPr lang="en-US" dirty="0"/>
              <a:t> </a:t>
            </a:r>
            <a:r>
              <a:rPr lang="en-US" dirty="0" err="1"/>
              <a:t>kettő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lekérdezéssel</a:t>
            </a:r>
            <a:r>
              <a:rPr lang="en-US" dirty="0"/>
              <a:t> </a:t>
            </a:r>
            <a:r>
              <a:rPr lang="en-US" dirty="0" err="1"/>
              <a:t>oldható</a:t>
            </a:r>
            <a:r>
              <a:rPr lang="en-US" dirty="0"/>
              <a:t> meg, </a:t>
            </a:r>
            <a:r>
              <a:rPr lang="en-US" dirty="0" err="1"/>
              <a:t>hiszen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vizsgálni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f(0) </a:t>
            </a:r>
            <a:r>
              <a:rPr lang="en-US" dirty="0" err="1"/>
              <a:t>és</a:t>
            </a:r>
            <a:r>
              <a:rPr lang="en-US" dirty="0"/>
              <a:t> f(1) </a:t>
            </a:r>
            <a:r>
              <a:rPr lang="en-US" dirty="0" err="1"/>
              <a:t>értéke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összehasonlítani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Kvantum</a:t>
            </a:r>
            <a:r>
              <a:rPr lang="en-US" dirty="0"/>
              <a:t> </a:t>
            </a:r>
            <a:r>
              <a:rPr lang="en-US" dirty="0" err="1"/>
              <a:t>számítógépen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lekérdezés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292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BD9B-6D9C-0C40-073E-A067F4C6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5984875"/>
            <a:ext cx="10515600" cy="7969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00276-5C86-3D20-B283-098BA8C8E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573" y="365125"/>
            <a:ext cx="3624862" cy="1435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019DB-DE25-08EE-E014-D7620ADE3809}"/>
              </a:ext>
            </a:extLst>
          </p:cNvPr>
          <p:cNvSpPr txBox="1"/>
          <p:nvPr/>
        </p:nvSpPr>
        <p:spPr>
          <a:xfrm>
            <a:off x="838200" y="1943100"/>
            <a:ext cx="10582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Kezdeti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: |10&gt;</a:t>
            </a:r>
          </a:p>
          <a:p>
            <a:r>
              <a:rPr lang="en-US" dirty="0"/>
              <a:t>HH -&gt; 	|00&gt; + |01&gt; - |10&gt; - |11&gt;</a:t>
            </a:r>
          </a:p>
          <a:p>
            <a:r>
              <a:rPr lang="en-US" dirty="0"/>
              <a:t>F -&gt;	|00&gt; + |11&gt; - |10&gt; - |01&gt;		(f(0)=0, f(1)=1)</a:t>
            </a:r>
          </a:p>
          <a:p>
            <a:r>
              <a:rPr lang="en-US" dirty="0"/>
              <a:t>H -&gt; 	|00&gt; + |01&gt; + |10&gt; - |11&gt; - |10&gt; - |11&gt; - |00&gt; + |01&gt;</a:t>
            </a:r>
          </a:p>
          <a:p>
            <a:r>
              <a:rPr lang="en-US" dirty="0"/>
              <a:t>	= |01&gt; - |11&gt;</a:t>
            </a:r>
          </a:p>
          <a:p>
            <a:r>
              <a:rPr lang="en-US" dirty="0" err="1"/>
              <a:t>Mérés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qbit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1-et ad! </a:t>
            </a:r>
            <a:r>
              <a:rPr lang="en-US" dirty="0" err="1"/>
              <a:t>Tehát</a:t>
            </a:r>
            <a:r>
              <a:rPr lang="en-US" dirty="0"/>
              <a:t> f(0) != f(1)</a:t>
            </a:r>
          </a:p>
        </p:txBody>
      </p:sp>
    </p:spTree>
    <p:extLst>
      <p:ext uri="{BB962C8B-B14F-4D97-AF65-F5344CB8AC3E}">
        <p14:creationId xmlns:p14="http://schemas.microsoft.com/office/powerpoint/2010/main" val="30118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29BA-C26A-2103-A3D7-30629F61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kvantum</a:t>
            </a:r>
            <a:r>
              <a:rPr lang="en-US" dirty="0"/>
              <a:t> </a:t>
            </a:r>
            <a:r>
              <a:rPr lang="en-US" dirty="0" err="1"/>
              <a:t>algoritmusok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EA8E-C72F-BC62-DC50-C0B09FB5E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 </a:t>
            </a:r>
            <a:r>
              <a:rPr lang="en-US" dirty="0" err="1"/>
              <a:t>algoritmusa</a:t>
            </a:r>
            <a:r>
              <a:rPr lang="en-US" dirty="0"/>
              <a:t>: </a:t>
            </a:r>
            <a:r>
              <a:rPr lang="en-US" dirty="0" err="1"/>
              <a:t>prímtényezőkre</a:t>
            </a:r>
            <a:r>
              <a:rPr lang="en-US" dirty="0"/>
              <a:t> </a:t>
            </a:r>
            <a:r>
              <a:rPr lang="en-US" dirty="0" err="1"/>
              <a:t>bontás</a:t>
            </a:r>
            <a:endParaRPr lang="en-US" dirty="0"/>
          </a:p>
          <a:p>
            <a:pPr lvl="1"/>
            <a:r>
              <a:rPr lang="en-US" dirty="0"/>
              <a:t>Az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legfontosabb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a </a:t>
            </a:r>
            <a:r>
              <a:rPr lang="en-US" dirty="0" err="1"/>
              <a:t>kvantumszámítógépeknek</a:t>
            </a:r>
            <a:r>
              <a:rPr lang="en-US" dirty="0"/>
              <a:t>, </a:t>
            </a:r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prímekre</a:t>
            </a:r>
            <a:r>
              <a:rPr lang="en-US" dirty="0"/>
              <a:t> </a:t>
            </a:r>
            <a:r>
              <a:rPr lang="en-US" dirty="0" err="1"/>
              <a:t>bontás</a:t>
            </a:r>
            <a:r>
              <a:rPr lang="en-US" dirty="0"/>
              <a:t> “</a:t>
            </a:r>
            <a:r>
              <a:rPr lang="en-US" dirty="0" err="1"/>
              <a:t>nehézségén</a:t>
            </a:r>
            <a:r>
              <a:rPr lang="en-US" dirty="0"/>
              <a:t>” </a:t>
            </a:r>
            <a:r>
              <a:rPr lang="en-US" dirty="0" err="1"/>
              <a:t>alapszik</a:t>
            </a:r>
            <a:r>
              <a:rPr lang="en-US" dirty="0"/>
              <a:t> a modern </a:t>
            </a:r>
            <a:r>
              <a:rPr lang="en-US" dirty="0" err="1"/>
              <a:t>kriptográfia</a:t>
            </a:r>
            <a:r>
              <a:rPr lang="en-US" dirty="0"/>
              <a:t>.</a:t>
            </a:r>
          </a:p>
          <a:p>
            <a:r>
              <a:rPr lang="en-US" dirty="0"/>
              <a:t>Grover </a:t>
            </a:r>
            <a:r>
              <a:rPr lang="en-US" dirty="0" err="1"/>
              <a:t>keresés</a:t>
            </a:r>
            <a:r>
              <a:rPr lang="en-US" dirty="0"/>
              <a:t>: Lov Grover (1996)</a:t>
            </a:r>
          </a:p>
          <a:p>
            <a:pPr lvl="1"/>
            <a:r>
              <a:rPr lang="en-US" dirty="0" err="1"/>
              <a:t>Keresés</a:t>
            </a:r>
            <a:r>
              <a:rPr lang="en-US" dirty="0"/>
              <a:t> </a:t>
            </a:r>
            <a:r>
              <a:rPr lang="en-US" dirty="0" err="1"/>
              <a:t>rendezetlen</a:t>
            </a:r>
            <a:r>
              <a:rPr lang="en-US" dirty="0"/>
              <a:t> </a:t>
            </a:r>
            <a:r>
              <a:rPr lang="en-US" dirty="0" err="1"/>
              <a:t>adathalmazban</a:t>
            </a:r>
            <a:r>
              <a:rPr lang="en-US" dirty="0"/>
              <a:t> </a:t>
            </a:r>
            <a:r>
              <a:rPr lang="en-US" dirty="0" err="1"/>
              <a:t>gyök</a:t>
            </a:r>
            <a:r>
              <a:rPr lang="en-US" dirty="0"/>
              <a:t>(N) </a:t>
            </a:r>
            <a:r>
              <a:rPr lang="en-US" dirty="0" err="1"/>
              <a:t>időben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455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Kvantumszámítógépek</vt:lpstr>
      <vt:lpstr>A klasszikus bit</vt:lpstr>
      <vt:lpstr>Kvantum bitek, avagy Qbitek</vt:lpstr>
      <vt:lpstr>Megvalósítás</vt:lpstr>
      <vt:lpstr>Kvantum-összefonódás</vt:lpstr>
      <vt:lpstr>Deutsch algoritmus</vt:lpstr>
      <vt:lpstr>Deutsch algoritmus</vt:lpstr>
      <vt:lpstr>PowerPoint Presentation</vt:lpstr>
      <vt:lpstr>Egyéb fontos kvantum algoritmusok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Kvantumszámítógépek</dc:title>
  <dc:creator>Ákos Dúcz</dc:creator>
  <cp:lastModifiedBy>Ákos Dúcz</cp:lastModifiedBy>
  <cp:revision>1</cp:revision>
  <dcterms:created xsi:type="dcterms:W3CDTF">2023-12-29T11:05:00Z</dcterms:created>
  <dcterms:modified xsi:type="dcterms:W3CDTF">2023-12-29T11:52:17Z</dcterms:modified>
</cp:coreProperties>
</file>