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16"/>
  </p:notesMasterIdLst>
  <p:handoutMasterIdLst>
    <p:handoutMasterId r:id="rId17"/>
  </p:handoutMasterIdLst>
  <p:sldIdLst>
    <p:sldId id="266" r:id="rId5"/>
    <p:sldId id="309" r:id="rId6"/>
    <p:sldId id="310" r:id="rId7"/>
    <p:sldId id="311" r:id="rId8"/>
    <p:sldId id="312" r:id="rId9"/>
    <p:sldId id="313" r:id="rId10"/>
    <p:sldId id="314" r:id="rId11"/>
    <p:sldId id="315" r:id="rId12"/>
    <p:sldId id="316" r:id="rId13"/>
    <p:sldId id="317" r:id="rId14"/>
    <p:sldId id="31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80" d="100"/>
          <a:sy n="80" d="100"/>
        </p:scale>
        <p:origin x="58" y="86"/>
      </p:cViewPr>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osua Krofa" userId="16ddda4bb8e4216b" providerId="LiveId" clId="{B0D74E74-6F02-4938-86D1-A3F8F6EC72A6}"/>
    <pc:docChg chg="undo redo custSel addSld delSld modSld sldOrd">
      <pc:chgData name="Akosua Krofa" userId="16ddda4bb8e4216b" providerId="LiveId" clId="{B0D74E74-6F02-4938-86D1-A3F8F6EC72A6}" dt="2024-03-16T21:03:38.739" v="771" actId="123"/>
      <pc:docMkLst>
        <pc:docMk/>
      </pc:docMkLst>
      <pc:sldChg chg="modSp mod">
        <pc:chgData name="Akosua Krofa" userId="16ddda4bb8e4216b" providerId="LiveId" clId="{B0D74E74-6F02-4938-86D1-A3F8F6EC72A6}" dt="2024-03-16T20:49:14.340" v="670" actId="123"/>
        <pc:sldMkLst>
          <pc:docMk/>
          <pc:sldMk cId="2013718533" sldId="309"/>
        </pc:sldMkLst>
        <pc:spChg chg="mod">
          <ac:chgData name="Akosua Krofa" userId="16ddda4bb8e4216b" providerId="LiveId" clId="{B0D74E74-6F02-4938-86D1-A3F8F6EC72A6}" dt="2024-03-16T20:49:14.340" v="670" actId="123"/>
          <ac:spMkLst>
            <pc:docMk/>
            <pc:sldMk cId="2013718533" sldId="309"/>
            <ac:spMk id="3" creationId="{130B5B51-106C-9C69-8559-E570D4821462}"/>
          </ac:spMkLst>
        </pc:spChg>
      </pc:sldChg>
      <pc:sldChg chg="modSp mod">
        <pc:chgData name="Akosua Krofa" userId="16ddda4bb8e4216b" providerId="LiveId" clId="{B0D74E74-6F02-4938-86D1-A3F8F6EC72A6}" dt="2024-03-16T20:50:34.169" v="682" actId="123"/>
        <pc:sldMkLst>
          <pc:docMk/>
          <pc:sldMk cId="4240593255" sldId="310"/>
        </pc:sldMkLst>
        <pc:spChg chg="mod">
          <ac:chgData name="Akosua Krofa" userId="16ddda4bb8e4216b" providerId="LiveId" clId="{B0D74E74-6F02-4938-86D1-A3F8F6EC72A6}" dt="2024-03-16T20:50:34.169" v="682" actId="123"/>
          <ac:spMkLst>
            <pc:docMk/>
            <pc:sldMk cId="4240593255" sldId="310"/>
            <ac:spMk id="3" creationId="{6924BB4A-C998-8C94-B1D3-0CF6B6F29E7C}"/>
          </ac:spMkLst>
        </pc:spChg>
      </pc:sldChg>
      <pc:sldChg chg="addSp modSp mod ord">
        <pc:chgData name="Akosua Krofa" userId="16ddda4bb8e4216b" providerId="LiveId" clId="{B0D74E74-6F02-4938-86D1-A3F8F6EC72A6}" dt="2024-03-16T20:50:46.596" v="684" actId="20577"/>
        <pc:sldMkLst>
          <pc:docMk/>
          <pc:sldMk cId="91685056" sldId="311"/>
        </pc:sldMkLst>
        <pc:spChg chg="mod">
          <ac:chgData name="Akosua Krofa" userId="16ddda4bb8e4216b" providerId="LiveId" clId="{B0D74E74-6F02-4938-86D1-A3F8F6EC72A6}" dt="2024-03-16T20:50:46.596" v="684" actId="20577"/>
          <ac:spMkLst>
            <pc:docMk/>
            <pc:sldMk cId="91685056" sldId="311"/>
            <ac:spMk id="3" creationId="{6924BB4A-C998-8C94-B1D3-0CF6B6F29E7C}"/>
          </ac:spMkLst>
        </pc:spChg>
        <pc:picChg chg="add mod">
          <ac:chgData name="Akosua Krofa" userId="16ddda4bb8e4216b" providerId="LiveId" clId="{B0D74E74-6F02-4938-86D1-A3F8F6EC72A6}" dt="2024-03-15T18:29:02.883" v="67" actId="1076"/>
          <ac:picMkLst>
            <pc:docMk/>
            <pc:sldMk cId="91685056" sldId="311"/>
            <ac:picMk id="4" creationId="{0EC9B401-64AD-0C5C-8933-96481A906721}"/>
          </ac:picMkLst>
        </pc:picChg>
      </pc:sldChg>
      <pc:sldChg chg="addSp modSp add mod">
        <pc:chgData name="Akosua Krofa" userId="16ddda4bb8e4216b" providerId="LiveId" clId="{B0D74E74-6F02-4938-86D1-A3F8F6EC72A6}" dt="2024-03-16T20:51:56.385" v="704" actId="20577"/>
        <pc:sldMkLst>
          <pc:docMk/>
          <pc:sldMk cId="776749095" sldId="312"/>
        </pc:sldMkLst>
        <pc:spChg chg="mod">
          <ac:chgData name="Akosua Krofa" userId="16ddda4bb8e4216b" providerId="LiveId" clId="{B0D74E74-6F02-4938-86D1-A3F8F6EC72A6}" dt="2024-03-16T20:51:56.385" v="704" actId="20577"/>
          <ac:spMkLst>
            <pc:docMk/>
            <pc:sldMk cId="776749095" sldId="312"/>
            <ac:spMk id="3" creationId="{6924BB4A-C998-8C94-B1D3-0CF6B6F29E7C}"/>
          </ac:spMkLst>
        </pc:spChg>
        <pc:picChg chg="add mod">
          <ac:chgData name="Akosua Krofa" userId="16ddda4bb8e4216b" providerId="LiveId" clId="{B0D74E74-6F02-4938-86D1-A3F8F6EC72A6}" dt="2024-03-15T18:34:43.927" v="153" actId="14100"/>
          <ac:picMkLst>
            <pc:docMk/>
            <pc:sldMk cId="776749095" sldId="312"/>
            <ac:picMk id="5" creationId="{89B5AF43-E428-FCDB-D825-2CE227365577}"/>
          </ac:picMkLst>
        </pc:picChg>
      </pc:sldChg>
      <pc:sldChg chg="new del">
        <pc:chgData name="Akosua Krofa" userId="16ddda4bb8e4216b" providerId="LiveId" clId="{B0D74E74-6F02-4938-86D1-A3F8F6EC72A6}" dt="2024-03-15T18:29:59.802" v="69" actId="680"/>
        <pc:sldMkLst>
          <pc:docMk/>
          <pc:sldMk cId="2276363594" sldId="312"/>
        </pc:sldMkLst>
      </pc:sldChg>
      <pc:sldChg chg="addSp modSp add mod ord">
        <pc:chgData name="Akosua Krofa" userId="16ddda4bb8e4216b" providerId="LiveId" clId="{B0D74E74-6F02-4938-86D1-A3F8F6EC72A6}" dt="2024-03-16T20:52:28.383" v="705" actId="123"/>
        <pc:sldMkLst>
          <pc:docMk/>
          <pc:sldMk cId="1290824465" sldId="313"/>
        </pc:sldMkLst>
        <pc:spChg chg="mod">
          <ac:chgData name="Akosua Krofa" userId="16ddda4bb8e4216b" providerId="LiveId" clId="{B0D74E74-6F02-4938-86D1-A3F8F6EC72A6}" dt="2024-03-16T20:52:28.383" v="705" actId="123"/>
          <ac:spMkLst>
            <pc:docMk/>
            <pc:sldMk cId="1290824465" sldId="313"/>
            <ac:spMk id="3" creationId="{6924BB4A-C998-8C94-B1D3-0CF6B6F29E7C}"/>
          </ac:spMkLst>
        </pc:spChg>
        <pc:picChg chg="add mod">
          <ac:chgData name="Akosua Krofa" userId="16ddda4bb8e4216b" providerId="LiveId" clId="{B0D74E74-6F02-4938-86D1-A3F8F6EC72A6}" dt="2024-03-15T18:41:45.414" v="172" actId="14100"/>
          <ac:picMkLst>
            <pc:docMk/>
            <pc:sldMk cId="1290824465" sldId="313"/>
            <ac:picMk id="5" creationId="{9AE4D17F-2BCF-042C-8170-4E0E44080F26}"/>
          </ac:picMkLst>
        </pc:picChg>
        <pc:picChg chg="add mod">
          <ac:chgData name="Akosua Krofa" userId="16ddda4bb8e4216b" providerId="LiveId" clId="{B0D74E74-6F02-4938-86D1-A3F8F6EC72A6}" dt="2024-03-15T18:41:26.699" v="171" actId="14100"/>
          <ac:picMkLst>
            <pc:docMk/>
            <pc:sldMk cId="1290824465" sldId="313"/>
            <ac:picMk id="6" creationId="{A7292858-BB37-B26F-C633-5F565FE4503A}"/>
          </ac:picMkLst>
        </pc:picChg>
      </pc:sldChg>
      <pc:sldChg chg="addSp modSp add mod ord">
        <pc:chgData name="Akosua Krofa" userId="16ddda4bb8e4216b" providerId="LiveId" clId="{B0D74E74-6F02-4938-86D1-A3F8F6EC72A6}" dt="2024-03-16T20:53:02.691" v="712" actId="20577"/>
        <pc:sldMkLst>
          <pc:docMk/>
          <pc:sldMk cId="1468612706" sldId="314"/>
        </pc:sldMkLst>
        <pc:spChg chg="mod">
          <ac:chgData name="Akosua Krofa" userId="16ddda4bb8e4216b" providerId="LiveId" clId="{B0D74E74-6F02-4938-86D1-A3F8F6EC72A6}" dt="2024-03-16T20:53:02.691" v="712" actId="20577"/>
          <ac:spMkLst>
            <pc:docMk/>
            <pc:sldMk cId="1468612706" sldId="314"/>
            <ac:spMk id="3" creationId="{6924BB4A-C998-8C94-B1D3-0CF6B6F29E7C}"/>
          </ac:spMkLst>
        </pc:spChg>
        <pc:picChg chg="add mod">
          <ac:chgData name="Akosua Krofa" userId="16ddda4bb8e4216b" providerId="LiveId" clId="{B0D74E74-6F02-4938-86D1-A3F8F6EC72A6}" dt="2024-03-15T18:47:25.093" v="194" actId="14100"/>
          <ac:picMkLst>
            <pc:docMk/>
            <pc:sldMk cId="1468612706" sldId="314"/>
            <ac:picMk id="5" creationId="{DAABB191-92AD-D480-9B4F-44FB6C748362}"/>
          </ac:picMkLst>
        </pc:picChg>
        <pc:picChg chg="add mod">
          <ac:chgData name="Akosua Krofa" userId="16ddda4bb8e4216b" providerId="LiveId" clId="{B0D74E74-6F02-4938-86D1-A3F8F6EC72A6}" dt="2024-03-15T18:47:40.451" v="196" actId="14100"/>
          <ac:picMkLst>
            <pc:docMk/>
            <pc:sldMk cId="1468612706" sldId="314"/>
            <ac:picMk id="7" creationId="{8F3B5158-3A6A-91BE-894E-60B429114B45}"/>
          </ac:picMkLst>
        </pc:picChg>
      </pc:sldChg>
      <pc:sldChg chg="addSp delSp modSp add mod ord">
        <pc:chgData name="Akosua Krofa" userId="16ddda4bb8e4216b" providerId="LiveId" clId="{B0D74E74-6F02-4938-86D1-A3F8F6EC72A6}" dt="2024-03-16T20:53:53.614" v="723" actId="123"/>
        <pc:sldMkLst>
          <pc:docMk/>
          <pc:sldMk cId="1176641762" sldId="315"/>
        </pc:sldMkLst>
        <pc:spChg chg="mod">
          <ac:chgData name="Akosua Krofa" userId="16ddda4bb8e4216b" providerId="LiveId" clId="{B0D74E74-6F02-4938-86D1-A3F8F6EC72A6}" dt="2024-03-15T18:50:32.913" v="205" actId="20577"/>
          <ac:spMkLst>
            <pc:docMk/>
            <pc:sldMk cId="1176641762" sldId="315"/>
            <ac:spMk id="2" creationId="{B5480A7D-4F77-97B4-7246-DF9CE67BAA97}"/>
          </ac:spMkLst>
        </pc:spChg>
        <pc:spChg chg="add del mod">
          <ac:chgData name="Akosua Krofa" userId="16ddda4bb8e4216b" providerId="LiveId" clId="{B0D74E74-6F02-4938-86D1-A3F8F6EC72A6}" dt="2024-03-16T20:53:53.614" v="723" actId="123"/>
          <ac:spMkLst>
            <pc:docMk/>
            <pc:sldMk cId="1176641762" sldId="315"/>
            <ac:spMk id="3" creationId="{6924BB4A-C998-8C94-B1D3-0CF6B6F29E7C}"/>
          </ac:spMkLst>
        </pc:spChg>
        <pc:spChg chg="add mod">
          <ac:chgData name="Akosua Krofa" userId="16ddda4bb8e4216b" providerId="LiveId" clId="{B0D74E74-6F02-4938-86D1-A3F8F6EC72A6}" dt="2024-03-15T18:55:31.550" v="227" actId="21"/>
          <ac:spMkLst>
            <pc:docMk/>
            <pc:sldMk cId="1176641762" sldId="315"/>
            <ac:spMk id="4" creationId="{CD188A87-BB4B-A9C9-678C-8A534ED1ADD1}"/>
          </ac:spMkLst>
        </pc:spChg>
        <pc:spChg chg="add mod">
          <ac:chgData name="Akosua Krofa" userId="16ddda4bb8e4216b" providerId="LiveId" clId="{B0D74E74-6F02-4938-86D1-A3F8F6EC72A6}" dt="2024-03-15T18:55:58.741" v="238"/>
          <ac:spMkLst>
            <pc:docMk/>
            <pc:sldMk cId="1176641762" sldId="315"/>
            <ac:spMk id="5" creationId="{6924BB4A-C998-8C94-B1D3-0CF6B6F29E7C}"/>
          </ac:spMkLst>
        </pc:spChg>
        <pc:picChg chg="add mod">
          <ac:chgData name="Akosua Krofa" userId="16ddda4bb8e4216b" providerId="LiveId" clId="{B0D74E74-6F02-4938-86D1-A3F8F6EC72A6}" dt="2024-03-15T18:55:54.253" v="237"/>
          <ac:picMkLst>
            <pc:docMk/>
            <pc:sldMk cId="1176641762" sldId="315"/>
            <ac:picMk id="6" creationId="{3491A8ED-AA4D-C8B4-2E57-56484B498AA8}"/>
          </ac:picMkLst>
        </pc:picChg>
        <pc:picChg chg="add del mod">
          <ac:chgData name="Akosua Krofa" userId="16ddda4bb8e4216b" providerId="LiveId" clId="{B0D74E74-6F02-4938-86D1-A3F8F6EC72A6}" dt="2024-03-15T18:55:37.011" v="232" actId="14100"/>
          <ac:picMkLst>
            <pc:docMk/>
            <pc:sldMk cId="1176641762" sldId="315"/>
            <ac:picMk id="1026" creationId="{3491A8ED-AA4D-C8B4-2E57-56484B498AA8}"/>
          </ac:picMkLst>
        </pc:picChg>
        <pc:picChg chg="add mod">
          <ac:chgData name="Akosua Krofa" userId="16ddda4bb8e4216b" providerId="LiveId" clId="{B0D74E74-6F02-4938-86D1-A3F8F6EC72A6}" dt="2024-03-15T18:57:46.814" v="249" actId="14100"/>
          <ac:picMkLst>
            <pc:docMk/>
            <pc:sldMk cId="1176641762" sldId="315"/>
            <ac:picMk id="1028" creationId="{9E4FC10E-2E33-C516-A865-B9F84F4F0E36}"/>
          </ac:picMkLst>
        </pc:picChg>
      </pc:sldChg>
      <pc:sldChg chg="addSp delSp modSp add mod ord">
        <pc:chgData name="Akosua Krofa" userId="16ddda4bb8e4216b" providerId="LiveId" clId="{B0D74E74-6F02-4938-86D1-A3F8F6EC72A6}" dt="2024-03-16T20:55:07.759" v="736" actId="20577"/>
        <pc:sldMkLst>
          <pc:docMk/>
          <pc:sldMk cId="928460443" sldId="316"/>
        </pc:sldMkLst>
        <pc:spChg chg="mod">
          <ac:chgData name="Akosua Krofa" userId="16ddda4bb8e4216b" providerId="LiveId" clId="{B0D74E74-6F02-4938-86D1-A3F8F6EC72A6}" dt="2024-03-16T20:54:31.095" v="729" actId="20577"/>
          <ac:spMkLst>
            <pc:docMk/>
            <pc:sldMk cId="928460443" sldId="316"/>
            <ac:spMk id="2" creationId="{B5480A7D-4F77-97B4-7246-DF9CE67BAA97}"/>
          </ac:spMkLst>
        </pc:spChg>
        <pc:spChg chg="mod">
          <ac:chgData name="Akosua Krofa" userId="16ddda4bb8e4216b" providerId="LiveId" clId="{B0D74E74-6F02-4938-86D1-A3F8F6EC72A6}" dt="2024-03-16T20:55:07.759" v="736" actId="20577"/>
          <ac:spMkLst>
            <pc:docMk/>
            <pc:sldMk cId="928460443" sldId="316"/>
            <ac:spMk id="3" creationId="{6924BB4A-C998-8C94-B1D3-0CF6B6F29E7C}"/>
          </ac:spMkLst>
        </pc:spChg>
        <pc:spChg chg="add mod">
          <ac:chgData name="Akosua Krofa" userId="16ddda4bb8e4216b" providerId="LiveId" clId="{B0D74E74-6F02-4938-86D1-A3F8F6EC72A6}" dt="2024-03-15T19:10:55.145" v="595" actId="14100"/>
          <ac:spMkLst>
            <pc:docMk/>
            <pc:sldMk cId="928460443" sldId="316"/>
            <ac:spMk id="4" creationId="{B317E0C2-7815-7AAB-B7BF-3EBA6AB3BE36}"/>
          </ac:spMkLst>
        </pc:spChg>
        <pc:picChg chg="add mod">
          <ac:chgData name="Akosua Krofa" userId="16ddda4bb8e4216b" providerId="LiveId" clId="{B0D74E74-6F02-4938-86D1-A3F8F6EC72A6}" dt="2024-03-15T19:09:49.317" v="570" actId="14100"/>
          <ac:picMkLst>
            <pc:docMk/>
            <pc:sldMk cId="928460443" sldId="316"/>
            <ac:picMk id="5" creationId="{F67DD630-2010-910A-589E-FD19E9A8B328}"/>
          </ac:picMkLst>
        </pc:picChg>
        <pc:picChg chg="add del mod">
          <ac:chgData name="Akosua Krofa" userId="16ddda4bb8e4216b" providerId="LiveId" clId="{B0D74E74-6F02-4938-86D1-A3F8F6EC72A6}" dt="2024-03-15T19:07:39.334" v="401" actId="21"/>
          <ac:picMkLst>
            <pc:docMk/>
            <pc:sldMk cId="928460443" sldId="316"/>
            <ac:picMk id="2050" creationId="{F261646D-98AE-426F-DD5E-9B265CBC9E0E}"/>
          </ac:picMkLst>
        </pc:picChg>
      </pc:sldChg>
      <pc:sldChg chg="addSp delSp modSp add mod">
        <pc:chgData name="Akosua Krofa" userId="16ddda4bb8e4216b" providerId="LiveId" clId="{B0D74E74-6F02-4938-86D1-A3F8F6EC72A6}" dt="2024-03-16T21:00:54.920" v="746" actId="20577"/>
        <pc:sldMkLst>
          <pc:docMk/>
          <pc:sldMk cId="3506029891" sldId="317"/>
        </pc:sldMkLst>
        <pc:spChg chg="mod">
          <ac:chgData name="Akosua Krofa" userId="16ddda4bb8e4216b" providerId="LiveId" clId="{B0D74E74-6F02-4938-86D1-A3F8F6EC72A6}" dt="2024-03-15T19:14:22.305" v="625" actId="20577"/>
          <ac:spMkLst>
            <pc:docMk/>
            <pc:sldMk cId="3506029891" sldId="317"/>
            <ac:spMk id="2" creationId="{B5480A7D-4F77-97B4-7246-DF9CE67BAA97}"/>
          </ac:spMkLst>
        </pc:spChg>
        <pc:spChg chg="mod">
          <ac:chgData name="Akosua Krofa" userId="16ddda4bb8e4216b" providerId="LiveId" clId="{B0D74E74-6F02-4938-86D1-A3F8F6EC72A6}" dt="2024-03-16T21:00:35.874" v="742" actId="20577"/>
          <ac:spMkLst>
            <pc:docMk/>
            <pc:sldMk cId="3506029891" sldId="317"/>
            <ac:spMk id="3" creationId="{6924BB4A-C998-8C94-B1D3-0CF6B6F29E7C}"/>
          </ac:spMkLst>
        </pc:spChg>
        <pc:spChg chg="mod">
          <ac:chgData name="Akosua Krofa" userId="16ddda4bb8e4216b" providerId="LiveId" clId="{B0D74E74-6F02-4938-86D1-A3F8F6EC72A6}" dt="2024-03-16T21:00:54.920" v="746" actId="20577"/>
          <ac:spMkLst>
            <pc:docMk/>
            <pc:sldMk cId="3506029891" sldId="317"/>
            <ac:spMk id="4" creationId="{B317E0C2-7815-7AAB-B7BF-3EBA6AB3BE36}"/>
          </ac:spMkLst>
        </pc:spChg>
        <pc:picChg chg="del">
          <ac:chgData name="Akosua Krofa" userId="16ddda4bb8e4216b" providerId="LiveId" clId="{B0D74E74-6F02-4938-86D1-A3F8F6EC72A6}" dt="2024-03-15T19:12:33.338" v="606" actId="478"/>
          <ac:picMkLst>
            <pc:docMk/>
            <pc:sldMk cId="3506029891" sldId="317"/>
            <ac:picMk id="5" creationId="{F67DD630-2010-910A-589E-FD19E9A8B328}"/>
          </ac:picMkLst>
        </pc:picChg>
        <pc:picChg chg="add mod">
          <ac:chgData name="Akosua Krofa" userId="16ddda4bb8e4216b" providerId="LiveId" clId="{B0D74E74-6F02-4938-86D1-A3F8F6EC72A6}" dt="2024-03-15T19:14:00.267" v="617" actId="14100"/>
          <ac:picMkLst>
            <pc:docMk/>
            <pc:sldMk cId="3506029891" sldId="317"/>
            <ac:picMk id="6" creationId="{3DAABB56-CF0A-E2D3-7ED7-415FC0AB18E0}"/>
          </ac:picMkLst>
        </pc:picChg>
      </pc:sldChg>
      <pc:sldChg chg="modSp add mod ord">
        <pc:chgData name="Akosua Krofa" userId="16ddda4bb8e4216b" providerId="LiveId" clId="{B0D74E74-6F02-4938-86D1-A3F8F6EC72A6}" dt="2024-03-16T21:03:38.739" v="771" actId="123"/>
        <pc:sldMkLst>
          <pc:docMk/>
          <pc:sldMk cId="1515502446" sldId="318"/>
        </pc:sldMkLst>
        <pc:spChg chg="mod">
          <ac:chgData name="Akosua Krofa" userId="16ddda4bb8e4216b" providerId="LiveId" clId="{B0D74E74-6F02-4938-86D1-A3F8F6EC72A6}" dt="2024-03-15T19:18:21.800" v="654" actId="20577"/>
          <ac:spMkLst>
            <pc:docMk/>
            <pc:sldMk cId="1515502446" sldId="318"/>
            <ac:spMk id="2" creationId="{B5480A7D-4F77-97B4-7246-DF9CE67BAA97}"/>
          </ac:spMkLst>
        </pc:spChg>
        <pc:spChg chg="mod">
          <ac:chgData name="Akosua Krofa" userId="16ddda4bb8e4216b" providerId="LiveId" clId="{B0D74E74-6F02-4938-86D1-A3F8F6EC72A6}" dt="2024-03-16T21:03:38.739" v="771" actId="123"/>
          <ac:spMkLst>
            <pc:docMk/>
            <pc:sldMk cId="1515502446" sldId="318"/>
            <ac:spMk id="3" creationId="{6924BB4A-C998-8C94-B1D3-0CF6B6F29E7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9F403F-EF76-48B2-A4D1-6B210FA59651}" type="datetime1">
              <a:rPr lang="en-GB" smtClean="0"/>
              <a:t>15/03/2024</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284F72-582E-4200-86D7-FCF118B0865E}" type="slidenum">
              <a:rPr lang="en-GB" smtClean="0"/>
              <a:t>‹#›</a:t>
            </a:fld>
            <a:endParaRPr lang="en-GB" dirty="0"/>
          </a:p>
        </p:txBody>
      </p:sp>
    </p:spTree>
    <p:extLst>
      <p:ext uri="{BB962C8B-B14F-4D97-AF65-F5344CB8AC3E}">
        <p14:creationId xmlns:p14="http://schemas.microsoft.com/office/powerpoint/2010/main" val="11669600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DBB4B-0CB0-4B61-A9E2-D423B87EB3A6}" type="datetime1">
              <a:rPr lang="en-GB" noProof="0" smtClean="0"/>
              <a:t>15/03/2024</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75391D-6E4B-4763-9987-239636288824}" type="slidenum">
              <a:rPr lang="en-GB" noProof="0" smtClean="0"/>
              <a:t>‹#›</a:t>
            </a:fld>
            <a:endParaRPr lang="en-GB" noProof="0" dirty="0"/>
          </a:p>
        </p:txBody>
      </p:sp>
    </p:spTree>
    <p:extLst>
      <p:ext uri="{BB962C8B-B14F-4D97-AF65-F5344CB8AC3E}">
        <p14:creationId xmlns:p14="http://schemas.microsoft.com/office/powerpoint/2010/main" val="2354423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75391D-6E4B-4763-9987-239636288824}" type="slidenum">
              <a:rPr lang="en-GB" smtClean="0"/>
              <a:t>1</a:t>
            </a:fld>
            <a:endParaRPr lang="en-GB" dirty="0"/>
          </a:p>
        </p:txBody>
      </p:sp>
    </p:spTree>
    <p:extLst>
      <p:ext uri="{BB962C8B-B14F-4D97-AF65-F5344CB8AC3E}">
        <p14:creationId xmlns:p14="http://schemas.microsoft.com/office/powerpoint/2010/main" val="4055108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4A49A-3ADA-FF1B-E69B-F9A742290E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3B365BD-148E-19D7-723F-E7CAE5689F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A98D253-44A1-0A4C-0222-BF2BF62F66CC}"/>
              </a:ext>
            </a:extLst>
          </p:cNvPr>
          <p:cNvSpPr>
            <a:spLocks noGrp="1"/>
          </p:cNvSpPr>
          <p:nvPr>
            <p:ph type="dt" sz="half" idx="10"/>
          </p:nvPr>
        </p:nvSpPr>
        <p:spPr/>
        <p:txBody>
          <a:bodyPr/>
          <a:lstStyle/>
          <a:p>
            <a:pPr rtl="0"/>
            <a:fld id="{0C2704E5-4F39-456D-BCC2-3682AA110EE4}" type="datetime1">
              <a:rPr lang="en-GB" noProof="0" smtClean="0"/>
              <a:t>15/03/2024</a:t>
            </a:fld>
            <a:endParaRPr lang="en-GB" noProof="0" dirty="0"/>
          </a:p>
        </p:txBody>
      </p:sp>
      <p:sp>
        <p:nvSpPr>
          <p:cNvPr id="5" name="Footer Placeholder 4">
            <a:extLst>
              <a:ext uri="{FF2B5EF4-FFF2-40B4-BE49-F238E27FC236}">
                <a16:creationId xmlns:a16="http://schemas.microsoft.com/office/drawing/2014/main" id="{619270BA-6190-160B-673A-D71E58391753}"/>
              </a:ext>
            </a:extLst>
          </p:cNvPr>
          <p:cNvSpPr>
            <a:spLocks noGrp="1"/>
          </p:cNvSpPr>
          <p:nvPr>
            <p:ph type="ftr" sz="quarter" idx="11"/>
          </p:nvPr>
        </p:nvSpPr>
        <p:spPr/>
        <p:txBody>
          <a:bodyPr/>
          <a:lstStyle/>
          <a:p>
            <a:pPr rtl="0"/>
            <a:endParaRPr lang="en-GB" noProof="0" dirty="0"/>
          </a:p>
        </p:txBody>
      </p:sp>
      <p:sp>
        <p:nvSpPr>
          <p:cNvPr id="6" name="Slide Number Placeholder 5">
            <a:extLst>
              <a:ext uri="{FF2B5EF4-FFF2-40B4-BE49-F238E27FC236}">
                <a16:creationId xmlns:a16="http://schemas.microsoft.com/office/drawing/2014/main" id="{1A6031FC-C0D3-47AE-3803-A2D70A2E4F88}"/>
              </a:ext>
            </a:extLst>
          </p:cNvPr>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2133554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A1E66-8A16-B054-55F9-71F85A6AD0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E9C327E-5E9A-8016-DEB8-4317720FB5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A197F0-49E2-0989-2806-162184A299F1}"/>
              </a:ext>
            </a:extLst>
          </p:cNvPr>
          <p:cNvSpPr>
            <a:spLocks noGrp="1"/>
          </p:cNvSpPr>
          <p:nvPr>
            <p:ph type="dt" sz="half" idx="10"/>
          </p:nvPr>
        </p:nvSpPr>
        <p:spPr/>
        <p:txBody>
          <a:bodyPr/>
          <a:lstStyle/>
          <a:p>
            <a:pPr rtl="0"/>
            <a:fld id="{047F37C8-3C73-45A6-8FAF-1E0E1F929AF7}" type="datetime1">
              <a:rPr lang="en-GB" noProof="0" smtClean="0"/>
              <a:t>15/03/2024</a:t>
            </a:fld>
            <a:endParaRPr lang="en-GB" noProof="0" dirty="0"/>
          </a:p>
        </p:txBody>
      </p:sp>
      <p:sp>
        <p:nvSpPr>
          <p:cNvPr id="5" name="Footer Placeholder 4">
            <a:extLst>
              <a:ext uri="{FF2B5EF4-FFF2-40B4-BE49-F238E27FC236}">
                <a16:creationId xmlns:a16="http://schemas.microsoft.com/office/drawing/2014/main" id="{37E29132-AC81-6221-F54B-0DA8A1A7F0BB}"/>
              </a:ext>
            </a:extLst>
          </p:cNvPr>
          <p:cNvSpPr>
            <a:spLocks noGrp="1"/>
          </p:cNvSpPr>
          <p:nvPr>
            <p:ph type="ftr" sz="quarter" idx="11"/>
          </p:nvPr>
        </p:nvSpPr>
        <p:spPr/>
        <p:txBody>
          <a:bodyPr/>
          <a:lstStyle/>
          <a:p>
            <a:pPr rtl="0"/>
            <a:endParaRPr lang="en-GB" noProof="0" dirty="0"/>
          </a:p>
        </p:txBody>
      </p:sp>
      <p:sp>
        <p:nvSpPr>
          <p:cNvPr id="6" name="Slide Number Placeholder 5">
            <a:extLst>
              <a:ext uri="{FF2B5EF4-FFF2-40B4-BE49-F238E27FC236}">
                <a16:creationId xmlns:a16="http://schemas.microsoft.com/office/drawing/2014/main" id="{3AE5E198-CF14-0BDE-FEE2-F5B5E4C8BBAF}"/>
              </a:ext>
            </a:extLst>
          </p:cNvPr>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24520646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C01C42-5B22-D166-B057-6FAA1CA88E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A1C9F1E-3418-FB7D-46FF-32C05F2CF8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14908F-4158-9BF4-0D26-7EA603394689}"/>
              </a:ext>
            </a:extLst>
          </p:cNvPr>
          <p:cNvSpPr>
            <a:spLocks noGrp="1"/>
          </p:cNvSpPr>
          <p:nvPr>
            <p:ph type="dt" sz="half" idx="10"/>
          </p:nvPr>
        </p:nvSpPr>
        <p:spPr/>
        <p:txBody>
          <a:bodyPr/>
          <a:lstStyle/>
          <a:p>
            <a:pPr rtl="0"/>
            <a:fld id="{047F37C8-3C73-45A6-8FAF-1E0E1F929AF7}" type="datetime1">
              <a:rPr lang="en-GB" noProof="0" smtClean="0"/>
              <a:t>15/03/2024</a:t>
            </a:fld>
            <a:endParaRPr lang="en-GB" noProof="0" dirty="0"/>
          </a:p>
        </p:txBody>
      </p:sp>
      <p:sp>
        <p:nvSpPr>
          <p:cNvPr id="5" name="Footer Placeholder 4">
            <a:extLst>
              <a:ext uri="{FF2B5EF4-FFF2-40B4-BE49-F238E27FC236}">
                <a16:creationId xmlns:a16="http://schemas.microsoft.com/office/drawing/2014/main" id="{8A10444C-CB68-2473-52E4-D9B533E31E0D}"/>
              </a:ext>
            </a:extLst>
          </p:cNvPr>
          <p:cNvSpPr>
            <a:spLocks noGrp="1"/>
          </p:cNvSpPr>
          <p:nvPr>
            <p:ph type="ftr" sz="quarter" idx="11"/>
          </p:nvPr>
        </p:nvSpPr>
        <p:spPr/>
        <p:txBody>
          <a:bodyPr/>
          <a:lstStyle/>
          <a:p>
            <a:pPr rtl="0"/>
            <a:endParaRPr lang="en-GB" noProof="0" dirty="0"/>
          </a:p>
        </p:txBody>
      </p:sp>
      <p:sp>
        <p:nvSpPr>
          <p:cNvPr id="6" name="Slide Number Placeholder 5">
            <a:extLst>
              <a:ext uri="{FF2B5EF4-FFF2-40B4-BE49-F238E27FC236}">
                <a16:creationId xmlns:a16="http://schemas.microsoft.com/office/drawing/2014/main" id="{F8151D2B-68E5-4E62-7F1B-99E16B0EE49B}"/>
              </a:ext>
            </a:extLst>
          </p:cNvPr>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396056188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3ED6-AD36-BC3F-BA46-7E18EEFB193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7D84E5B-3C59-27FF-95F2-9AF6367A90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F96306-0525-C484-8DB9-D3EB4386BD95}"/>
              </a:ext>
            </a:extLst>
          </p:cNvPr>
          <p:cNvSpPr>
            <a:spLocks noGrp="1"/>
          </p:cNvSpPr>
          <p:nvPr>
            <p:ph type="dt" sz="half" idx="10"/>
          </p:nvPr>
        </p:nvSpPr>
        <p:spPr/>
        <p:txBody>
          <a:bodyPr/>
          <a:lstStyle/>
          <a:p>
            <a:pPr rtl="0"/>
            <a:fld id="{B1DBDAB5-6689-49C0-A541-77DA88E44363}" type="datetime1">
              <a:rPr lang="en-GB" noProof="0" smtClean="0"/>
              <a:t>15/03/2024</a:t>
            </a:fld>
            <a:endParaRPr lang="en-GB" noProof="0" dirty="0"/>
          </a:p>
        </p:txBody>
      </p:sp>
      <p:sp>
        <p:nvSpPr>
          <p:cNvPr id="5" name="Footer Placeholder 4">
            <a:extLst>
              <a:ext uri="{FF2B5EF4-FFF2-40B4-BE49-F238E27FC236}">
                <a16:creationId xmlns:a16="http://schemas.microsoft.com/office/drawing/2014/main" id="{C78D78DF-DFB2-1C89-B81B-4D4016C6C4C2}"/>
              </a:ext>
            </a:extLst>
          </p:cNvPr>
          <p:cNvSpPr>
            <a:spLocks noGrp="1"/>
          </p:cNvSpPr>
          <p:nvPr>
            <p:ph type="ftr" sz="quarter" idx="11"/>
          </p:nvPr>
        </p:nvSpPr>
        <p:spPr/>
        <p:txBody>
          <a:bodyPr/>
          <a:lstStyle/>
          <a:p>
            <a:pPr rtl="0"/>
            <a:endParaRPr lang="en-GB" noProof="0" dirty="0"/>
          </a:p>
        </p:txBody>
      </p:sp>
      <p:sp>
        <p:nvSpPr>
          <p:cNvPr id="6" name="Slide Number Placeholder 5">
            <a:extLst>
              <a:ext uri="{FF2B5EF4-FFF2-40B4-BE49-F238E27FC236}">
                <a16:creationId xmlns:a16="http://schemas.microsoft.com/office/drawing/2014/main" id="{BAAFB531-D5B8-EEF5-A4B4-60A80358DF0C}"/>
              </a:ext>
            </a:extLst>
          </p:cNvPr>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1011976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3369D-9141-58DC-EE8D-901F63C60E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C6095F5-B1C8-47DA-459D-F24CDEF9D1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D2AC6A-190D-147B-B108-2576820FCB5F}"/>
              </a:ext>
            </a:extLst>
          </p:cNvPr>
          <p:cNvSpPr>
            <a:spLocks noGrp="1"/>
          </p:cNvSpPr>
          <p:nvPr>
            <p:ph type="dt" sz="half" idx="10"/>
          </p:nvPr>
        </p:nvSpPr>
        <p:spPr/>
        <p:txBody>
          <a:bodyPr/>
          <a:lstStyle/>
          <a:p>
            <a:pPr rtl="0"/>
            <a:fld id="{F7A9E1E1-8203-4C9F-ACF1-E800B4AF1CA2}" type="datetime1">
              <a:rPr lang="en-GB" noProof="0" smtClean="0"/>
              <a:t>15/03/2024</a:t>
            </a:fld>
            <a:endParaRPr lang="en-GB" noProof="0" dirty="0"/>
          </a:p>
        </p:txBody>
      </p:sp>
      <p:sp>
        <p:nvSpPr>
          <p:cNvPr id="5" name="Footer Placeholder 4">
            <a:extLst>
              <a:ext uri="{FF2B5EF4-FFF2-40B4-BE49-F238E27FC236}">
                <a16:creationId xmlns:a16="http://schemas.microsoft.com/office/drawing/2014/main" id="{AB6DD6E3-6429-1E22-CB4B-630B57C4B084}"/>
              </a:ext>
            </a:extLst>
          </p:cNvPr>
          <p:cNvSpPr>
            <a:spLocks noGrp="1"/>
          </p:cNvSpPr>
          <p:nvPr>
            <p:ph type="ftr" sz="quarter" idx="11"/>
          </p:nvPr>
        </p:nvSpPr>
        <p:spPr/>
        <p:txBody>
          <a:bodyPr/>
          <a:lstStyle/>
          <a:p>
            <a:pPr rtl="0"/>
            <a:endParaRPr lang="en-GB" noProof="0" dirty="0"/>
          </a:p>
        </p:txBody>
      </p:sp>
      <p:sp>
        <p:nvSpPr>
          <p:cNvPr id="6" name="Slide Number Placeholder 5">
            <a:extLst>
              <a:ext uri="{FF2B5EF4-FFF2-40B4-BE49-F238E27FC236}">
                <a16:creationId xmlns:a16="http://schemas.microsoft.com/office/drawing/2014/main" id="{E85CEA3C-3CA6-1247-B74C-1F7B543CFF3E}"/>
              </a:ext>
            </a:extLst>
          </p:cNvPr>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3435439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0D3A1-E864-8527-C46F-5A71447E29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835F3B-5960-AB01-6AF1-564721202F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97DEB77-B44E-CE2B-0162-A680C70DF4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05CC7D3-3E6E-DCEC-A1B4-A570E0A3C409}"/>
              </a:ext>
            </a:extLst>
          </p:cNvPr>
          <p:cNvSpPr>
            <a:spLocks noGrp="1"/>
          </p:cNvSpPr>
          <p:nvPr>
            <p:ph type="dt" sz="half" idx="10"/>
          </p:nvPr>
        </p:nvSpPr>
        <p:spPr/>
        <p:txBody>
          <a:bodyPr/>
          <a:lstStyle/>
          <a:p>
            <a:pPr rtl="0"/>
            <a:fld id="{8D61D606-4029-4057-B007-9BD66F056C02}" type="datetime1">
              <a:rPr lang="en-GB" noProof="0" smtClean="0"/>
              <a:t>15/03/2024</a:t>
            </a:fld>
            <a:endParaRPr lang="en-GB" noProof="0" dirty="0"/>
          </a:p>
        </p:txBody>
      </p:sp>
      <p:sp>
        <p:nvSpPr>
          <p:cNvPr id="6" name="Footer Placeholder 5">
            <a:extLst>
              <a:ext uri="{FF2B5EF4-FFF2-40B4-BE49-F238E27FC236}">
                <a16:creationId xmlns:a16="http://schemas.microsoft.com/office/drawing/2014/main" id="{7A9C54BA-F06F-8084-EECD-60B87CE0ACF3}"/>
              </a:ext>
            </a:extLst>
          </p:cNvPr>
          <p:cNvSpPr>
            <a:spLocks noGrp="1"/>
          </p:cNvSpPr>
          <p:nvPr>
            <p:ph type="ftr" sz="quarter" idx="11"/>
          </p:nvPr>
        </p:nvSpPr>
        <p:spPr/>
        <p:txBody>
          <a:bodyPr/>
          <a:lstStyle/>
          <a:p>
            <a:pPr rtl="0"/>
            <a:endParaRPr lang="en-GB" noProof="0" dirty="0"/>
          </a:p>
        </p:txBody>
      </p:sp>
      <p:sp>
        <p:nvSpPr>
          <p:cNvPr id="7" name="Slide Number Placeholder 6">
            <a:extLst>
              <a:ext uri="{FF2B5EF4-FFF2-40B4-BE49-F238E27FC236}">
                <a16:creationId xmlns:a16="http://schemas.microsoft.com/office/drawing/2014/main" id="{09DA3135-8140-CCB3-0F4E-5188CB326F1E}"/>
              </a:ext>
            </a:extLst>
          </p:cNvPr>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3293350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7D4A-0EE1-4414-236B-0B12C32F49C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8F8626F-53F6-05A9-6C59-799C925D0A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C83ED2-C1EA-8035-7547-B6FA95EACE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299449F-9B6C-7274-7D44-2ACA044BBA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F5BC84-BBEE-9E20-B36A-D3965884A2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9DA06E0-3950-B68D-9C56-77BA0B2DFB94}"/>
              </a:ext>
            </a:extLst>
          </p:cNvPr>
          <p:cNvSpPr>
            <a:spLocks noGrp="1"/>
          </p:cNvSpPr>
          <p:nvPr>
            <p:ph type="dt" sz="half" idx="10"/>
          </p:nvPr>
        </p:nvSpPr>
        <p:spPr/>
        <p:txBody>
          <a:bodyPr/>
          <a:lstStyle/>
          <a:p>
            <a:pPr rtl="0"/>
            <a:fld id="{C3EB0A61-F1AF-460B-AD9B-4F654C4E2DCE}" type="datetime1">
              <a:rPr lang="en-GB" noProof="0" smtClean="0"/>
              <a:t>15/03/2024</a:t>
            </a:fld>
            <a:endParaRPr lang="en-GB" noProof="0" dirty="0"/>
          </a:p>
        </p:txBody>
      </p:sp>
      <p:sp>
        <p:nvSpPr>
          <p:cNvPr id="8" name="Footer Placeholder 7">
            <a:extLst>
              <a:ext uri="{FF2B5EF4-FFF2-40B4-BE49-F238E27FC236}">
                <a16:creationId xmlns:a16="http://schemas.microsoft.com/office/drawing/2014/main" id="{23F68B22-BD33-0AC0-6937-2C345CEEE466}"/>
              </a:ext>
            </a:extLst>
          </p:cNvPr>
          <p:cNvSpPr>
            <a:spLocks noGrp="1"/>
          </p:cNvSpPr>
          <p:nvPr>
            <p:ph type="ftr" sz="quarter" idx="11"/>
          </p:nvPr>
        </p:nvSpPr>
        <p:spPr/>
        <p:txBody>
          <a:bodyPr/>
          <a:lstStyle/>
          <a:p>
            <a:pPr rtl="0"/>
            <a:endParaRPr lang="en-GB" noProof="0" dirty="0"/>
          </a:p>
        </p:txBody>
      </p:sp>
      <p:sp>
        <p:nvSpPr>
          <p:cNvPr id="9" name="Slide Number Placeholder 8">
            <a:extLst>
              <a:ext uri="{FF2B5EF4-FFF2-40B4-BE49-F238E27FC236}">
                <a16:creationId xmlns:a16="http://schemas.microsoft.com/office/drawing/2014/main" id="{61624C4A-C78C-62D4-9910-3FA090989CD3}"/>
              </a:ext>
            </a:extLst>
          </p:cNvPr>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3992721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B7807-3256-CDAF-C231-F0BA20FE1F8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DE0CDE0-AA2B-2530-DD72-C7F2FB103F2A}"/>
              </a:ext>
            </a:extLst>
          </p:cNvPr>
          <p:cNvSpPr>
            <a:spLocks noGrp="1"/>
          </p:cNvSpPr>
          <p:nvPr>
            <p:ph type="dt" sz="half" idx="10"/>
          </p:nvPr>
        </p:nvSpPr>
        <p:spPr/>
        <p:txBody>
          <a:bodyPr/>
          <a:lstStyle/>
          <a:p>
            <a:pPr rtl="0"/>
            <a:fld id="{A94DCD03-2D2D-4108-BBD8-260B692F6DE1}" type="datetime1">
              <a:rPr lang="en-GB" noProof="0" smtClean="0"/>
              <a:t>15/03/2024</a:t>
            </a:fld>
            <a:endParaRPr lang="en-GB" noProof="0" dirty="0"/>
          </a:p>
        </p:txBody>
      </p:sp>
      <p:sp>
        <p:nvSpPr>
          <p:cNvPr id="4" name="Footer Placeholder 3">
            <a:extLst>
              <a:ext uri="{FF2B5EF4-FFF2-40B4-BE49-F238E27FC236}">
                <a16:creationId xmlns:a16="http://schemas.microsoft.com/office/drawing/2014/main" id="{DD219E16-F0A6-F078-3D17-7B9613BF0485}"/>
              </a:ext>
            </a:extLst>
          </p:cNvPr>
          <p:cNvSpPr>
            <a:spLocks noGrp="1"/>
          </p:cNvSpPr>
          <p:nvPr>
            <p:ph type="ftr" sz="quarter" idx="11"/>
          </p:nvPr>
        </p:nvSpPr>
        <p:spPr/>
        <p:txBody>
          <a:bodyPr/>
          <a:lstStyle/>
          <a:p>
            <a:pPr rtl="0"/>
            <a:endParaRPr lang="en-GB" noProof="0" dirty="0"/>
          </a:p>
        </p:txBody>
      </p:sp>
      <p:sp>
        <p:nvSpPr>
          <p:cNvPr id="5" name="Slide Number Placeholder 4">
            <a:extLst>
              <a:ext uri="{FF2B5EF4-FFF2-40B4-BE49-F238E27FC236}">
                <a16:creationId xmlns:a16="http://schemas.microsoft.com/office/drawing/2014/main" id="{DDF089A7-FCBF-73EE-7917-1C8DE3C5536A}"/>
              </a:ext>
            </a:extLst>
          </p:cNvPr>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959002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316BE7-0972-AFCC-BAAE-2828170A867F}"/>
              </a:ext>
            </a:extLst>
          </p:cNvPr>
          <p:cNvSpPr>
            <a:spLocks noGrp="1"/>
          </p:cNvSpPr>
          <p:nvPr>
            <p:ph type="dt" sz="half" idx="10"/>
          </p:nvPr>
        </p:nvSpPr>
        <p:spPr/>
        <p:txBody>
          <a:bodyPr/>
          <a:lstStyle/>
          <a:p>
            <a:pPr rtl="0"/>
            <a:fld id="{C5E3E5A1-1118-4E35-9279-999A703D3551}" type="datetime1">
              <a:rPr lang="en-GB" noProof="0" smtClean="0"/>
              <a:t>15/03/2024</a:t>
            </a:fld>
            <a:endParaRPr lang="en-GB" noProof="0" dirty="0"/>
          </a:p>
        </p:txBody>
      </p:sp>
      <p:sp>
        <p:nvSpPr>
          <p:cNvPr id="3" name="Footer Placeholder 2">
            <a:extLst>
              <a:ext uri="{FF2B5EF4-FFF2-40B4-BE49-F238E27FC236}">
                <a16:creationId xmlns:a16="http://schemas.microsoft.com/office/drawing/2014/main" id="{F0CBB9B3-C536-7CD3-655C-72382F4E4A18}"/>
              </a:ext>
            </a:extLst>
          </p:cNvPr>
          <p:cNvSpPr>
            <a:spLocks noGrp="1"/>
          </p:cNvSpPr>
          <p:nvPr>
            <p:ph type="ftr" sz="quarter" idx="11"/>
          </p:nvPr>
        </p:nvSpPr>
        <p:spPr/>
        <p:txBody>
          <a:bodyPr/>
          <a:lstStyle/>
          <a:p>
            <a:pPr rtl="0"/>
            <a:endParaRPr lang="en-GB" noProof="0" dirty="0"/>
          </a:p>
        </p:txBody>
      </p:sp>
      <p:sp>
        <p:nvSpPr>
          <p:cNvPr id="4" name="Slide Number Placeholder 3">
            <a:extLst>
              <a:ext uri="{FF2B5EF4-FFF2-40B4-BE49-F238E27FC236}">
                <a16:creationId xmlns:a16="http://schemas.microsoft.com/office/drawing/2014/main" id="{A1F4F797-A810-A82B-C812-AAD312A2D34A}"/>
              </a:ext>
            </a:extLst>
          </p:cNvPr>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3796530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7FB60-9E57-990A-2BB9-C451DD1BAF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50E4E4F-FAD3-ED7B-5403-E0D148B2AA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5B34F02-AE47-A8C8-9BDD-4072D4330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F418B-2F1B-4065-F873-030B53C05CDB}"/>
              </a:ext>
            </a:extLst>
          </p:cNvPr>
          <p:cNvSpPr>
            <a:spLocks noGrp="1"/>
          </p:cNvSpPr>
          <p:nvPr>
            <p:ph type="dt" sz="half" idx="10"/>
          </p:nvPr>
        </p:nvSpPr>
        <p:spPr/>
        <p:txBody>
          <a:bodyPr/>
          <a:lstStyle/>
          <a:p>
            <a:pPr rtl="0"/>
            <a:fld id="{71EA276F-12C1-47B9-B184-AB6F99175BF6}" type="datetime1">
              <a:rPr lang="en-GB" noProof="0" smtClean="0"/>
              <a:t>15/03/2024</a:t>
            </a:fld>
            <a:endParaRPr lang="en-GB" noProof="0" dirty="0"/>
          </a:p>
        </p:txBody>
      </p:sp>
      <p:sp>
        <p:nvSpPr>
          <p:cNvPr id="6" name="Footer Placeholder 5">
            <a:extLst>
              <a:ext uri="{FF2B5EF4-FFF2-40B4-BE49-F238E27FC236}">
                <a16:creationId xmlns:a16="http://schemas.microsoft.com/office/drawing/2014/main" id="{14932962-B140-7655-F9DE-2545DA7387E0}"/>
              </a:ext>
            </a:extLst>
          </p:cNvPr>
          <p:cNvSpPr>
            <a:spLocks noGrp="1"/>
          </p:cNvSpPr>
          <p:nvPr>
            <p:ph type="ftr" sz="quarter" idx="11"/>
          </p:nvPr>
        </p:nvSpPr>
        <p:spPr/>
        <p:txBody>
          <a:bodyPr/>
          <a:lstStyle/>
          <a:p>
            <a:pPr rtl="0"/>
            <a:endParaRPr lang="en-GB" noProof="0" dirty="0"/>
          </a:p>
        </p:txBody>
      </p:sp>
      <p:sp>
        <p:nvSpPr>
          <p:cNvPr id="7" name="Slide Number Placeholder 6">
            <a:extLst>
              <a:ext uri="{FF2B5EF4-FFF2-40B4-BE49-F238E27FC236}">
                <a16:creationId xmlns:a16="http://schemas.microsoft.com/office/drawing/2014/main" id="{6793313F-0E11-0497-81FC-CCE7C0D1E707}"/>
              </a:ext>
            </a:extLst>
          </p:cNvPr>
          <p:cNvSpPr>
            <a:spLocks noGrp="1"/>
          </p:cNvSpPr>
          <p:nvPr>
            <p:ph type="sldNum" sz="quarter" idx="12"/>
          </p:nvPr>
        </p:nvSpPr>
        <p:spPr/>
        <p:txBody>
          <a:bodyPr/>
          <a:lstStyle/>
          <a:p>
            <a:pPr rtl="0"/>
            <a:fld id="{3A98EE3D-8CD1-4C3F-BD1C-C98C9596463C}" type="slidenum">
              <a:rPr lang="en-GB" noProof="0" smtClean="0"/>
              <a:pPr/>
              <a:t>‹#›</a:t>
            </a:fld>
            <a:endParaRPr lang="en-GB" noProof="0" dirty="0"/>
          </a:p>
        </p:txBody>
      </p:sp>
    </p:spTree>
    <p:extLst>
      <p:ext uri="{BB962C8B-B14F-4D97-AF65-F5344CB8AC3E}">
        <p14:creationId xmlns:p14="http://schemas.microsoft.com/office/powerpoint/2010/main" val="3425359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B03F7-427F-EF24-087A-08F6FCC387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ECBE001-180C-CCD7-EF9E-7FD7E1EDE3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66CF742-00F1-8AD7-0512-FA639A027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C19DE4-3DFD-ED38-374D-F62101154A19}"/>
              </a:ext>
            </a:extLst>
          </p:cNvPr>
          <p:cNvSpPr>
            <a:spLocks noGrp="1"/>
          </p:cNvSpPr>
          <p:nvPr>
            <p:ph type="dt" sz="half" idx="10"/>
          </p:nvPr>
        </p:nvSpPr>
        <p:spPr/>
        <p:txBody>
          <a:bodyPr/>
          <a:lstStyle/>
          <a:p>
            <a:pPr rtl="0"/>
            <a:fld id="{9BDE5F93-D253-439D-93F3-F4428422EC03}" type="datetime1">
              <a:rPr lang="en-GB" noProof="0" smtClean="0"/>
              <a:t>15/03/2024</a:t>
            </a:fld>
            <a:endParaRPr lang="en-GB" noProof="0" dirty="0"/>
          </a:p>
        </p:txBody>
      </p:sp>
      <p:sp>
        <p:nvSpPr>
          <p:cNvPr id="6" name="Footer Placeholder 5">
            <a:extLst>
              <a:ext uri="{FF2B5EF4-FFF2-40B4-BE49-F238E27FC236}">
                <a16:creationId xmlns:a16="http://schemas.microsoft.com/office/drawing/2014/main" id="{90C3D19C-6C50-1133-BABE-07C8829A4494}"/>
              </a:ext>
            </a:extLst>
          </p:cNvPr>
          <p:cNvSpPr>
            <a:spLocks noGrp="1"/>
          </p:cNvSpPr>
          <p:nvPr>
            <p:ph type="ftr" sz="quarter" idx="11"/>
          </p:nvPr>
        </p:nvSpPr>
        <p:spPr/>
        <p:txBody>
          <a:bodyPr/>
          <a:lstStyle/>
          <a:p>
            <a:pPr algn="l" rtl="0"/>
            <a:endParaRPr lang="en-GB" noProof="0" dirty="0"/>
          </a:p>
        </p:txBody>
      </p:sp>
      <p:sp>
        <p:nvSpPr>
          <p:cNvPr id="7" name="Slide Number Placeholder 6">
            <a:extLst>
              <a:ext uri="{FF2B5EF4-FFF2-40B4-BE49-F238E27FC236}">
                <a16:creationId xmlns:a16="http://schemas.microsoft.com/office/drawing/2014/main" id="{15146930-1EDB-84BC-B8EF-4DA2396653FA}"/>
              </a:ext>
            </a:extLst>
          </p:cNvPr>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406322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alpha val="31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E0F540-59DC-520F-845C-39F19C7A15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76E46E9-2521-22E6-9500-73F955BA68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FE72C7-8D87-6E4A-F2B0-397C05DF68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047F37C8-3C73-45A6-8FAF-1E0E1F929AF7}" type="datetime1">
              <a:rPr lang="en-GB" noProof="0" smtClean="0"/>
              <a:t>15/03/2024</a:t>
            </a:fld>
            <a:endParaRPr lang="en-GB" noProof="0" dirty="0"/>
          </a:p>
        </p:txBody>
      </p:sp>
      <p:sp>
        <p:nvSpPr>
          <p:cNvPr id="5" name="Footer Placeholder 4">
            <a:extLst>
              <a:ext uri="{FF2B5EF4-FFF2-40B4-BE49-F238E27FC236}">
                <a16:creationId xmlns:a16="http://schemas.microsoft.com/office/drawing/2014/main" id="{35824C5E-82BD-B80A-D3AB-26CDB24E85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dirty="0"/>
          </a:p>
        </p:txBody>
      </p:sp>
      <p:sp>
        <p:nvSpPr>
          <p:cNvPr id="6" name="Slide Number Placeholder 5">
            <a:extLst>
              <a:ext uri="{FF2B5EF4-FFF2-40B4-BE49-F238E27FC236}">
                <a16:creationId xmlns:a16="http://schemas.microsoft.com/office/drawing/2014/main" id="{92CF866C-758F-6EBC-3D69-A251EF095D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276564225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324600" y="639097"/>
            <a:ext cx="5218472" cy="3494791"/>
          </a:xfrm>
        </p:spPr>
        <p:txBody>
          <a:bodyPr rtlCol="0">
            <a:normAutofit/>
          </a:bodyPr>
          <a:lstStyle/>
          <a:p>
            <a:pPr rtl="0"/>
            <a:r>
              <a:rPr lang="en-GB" dirty="0"/>
              <a:t>Supermarket Store Branches Sales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rtlCol="0">
            <a:normAutofit/>
          </a:bodyPr>
          <a:lstStyle/>
          <a:p>
            <a:pPr rtl="0"/>
            <a:r>
              <a:rPr lang="en-GB" dirty="0"/>
              <a:t>By Akosua Krofa</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0A7D-4F77-97B4-7246-DF9CE67BAA97}"/>
              </a:ext>
            </a:extLst>
          </p:cNvPr>
          <p:cNvSpPr>
            <a:spLocks noGrp="1"/>
          </p:cNvSpPr>
          <p:nvPr>
            <p:ph type="title"/>
          </p:nvPr>
        </p:nvSpPr>
        <p:spPr>
          <a:xfrm>
            <a:off x="42862" y="190500"/>
            <a:ext cx="11972925" cy="523874"/>
          </a:xfrm>
        </p:spPr>
        <p:txBody>
          <a:bodyPr>
            <a:normAutofit fontScale="90000"/>
          </a:bodyPr>
          <a:lstStyle/>
          <a:p>
            <a:br>
              <a:rPr lang="en-US" sz="3600" b="1" i="0" dirty="0">
                <a:solidFill>
                  <a:srgbClr val="1F2328"/>
                </a:solidFill>
                <a:effectLst/>
                <a:latin typeface="-apple-system"/>
              </a:rPr>
            </a:br>
            <a:br>
              <a:rPr lang="en-US" sz="3600" b="1" i="0" dirty="0">
                <a:solidFill>
                  <a:srgbClr val="1F2328"/>
                </a:solidFill>
                <a:effectLst/>
                <a:latin typeface="-apple-system"/>
              </a:rPr>
            </a:br>
            <a:br>
              <a:rPr lang="en-US" sz="3600" b="1" i="0" dirty="0">
                <a:solidFill>
                  <a:srgbClr val="1F2328"/>
                </a:solidFill>
                <a:effectLst/>
                <a:latin typeface="-apple-system"/>
              </a:rPr>
            </a:br>
            <a:r>
              <a:rPr lang="en-US" sz="3100" b="1" i="0" dirty="0">
                <a:solidFill>
                  <a:srgbClr val="1F2328"/>
                </a:solidFill>
                <a:effectLst/>
                <a:latin typeface="-apple-system"/>
              </a:rPr>
              <a:t>Relationship between Store Area, Daily Customer </a:t>
            </a:r>
            <a:r>
              <a:rPr lang="en-US" sz="3100" b="1" dirty="0">
                <a:solidFill>
                  <a:srgbClr val="1F2328"/>
                </a:solidFill>
                <a:latin typeface="-apple-system"/>
              </a:rPr>
              <a:t>C</a:t>
            </a:r>
            <a:r>
              <a:rPr lang="en-US" sz="3100" b="1" i="0" dirty="0">
                <a:solidFill>
                  <a:srgbClr val="1F2328"/>
                </a:solidFill>
                <a:effectLst/>
                <a:latin typeface="-apple-system"/>
              </a:rPr>
              <a:t>ount and Store </a:t>
            </a:r>
            <a:r>
              <a:rPr lang="en-US" sz="3100" b="1" dirty="0">
                <a:solidFill>
                  <a:srgbClr val="1F2328"/>
                </a:solidFill>
                <a:latin typeface="-apple-system"/>
              </a:rPr>
              <a:t>S</a:t>
            </a:r>
            <a:r>
              <a:rPr lang="en-US" sz="3100" b="1" i="0" dirty="0">
                <a:solidFill>
                  <a:srgbClr val="1F2328"/>
                </a:solidFill>
                <a:effectLst/>
                <a:latin typeface="-apple-system"/>
              </a:rPr>
              <a:t>ales</a:t>
            </a:r>
            <a:br>
              <a:rPr lang="en-US" sz="1200" b="1" i="0" dirty="0">
                <a:solidFill>
                  <a:srgbClr val="1F2328"/>
                </a:solidFill>
                <a:effectLst/>
                <a:latin typeface="-apple-system"/>
              </a:rPr>
            </a:br>
            <a:br>
              <a:rPr lang="en-US" b="1" i="0" dirty="0">
                <a:solidFill>
                  <a:srgbClr val="1F2328"/>
                </a:solidFill>
                <a:effectLst/>
                <a:latin typeface="-apple-system"/>
              </a:rPr>
            </a:br>
            <a:br>
              <a:rPr lang="en-GB" b="1" i="0" dirty="0">
                <a:solidFill>
                  <a:srgbClr val="1F2328"/>
                </a:solidFill>
                <a:effectLst/>
                <a:latin typeface="-apple-system"/>
              </a:rPr>
            </a:br>
            <a:endParaRPr lang="en-GB" dirty="0"/>
          </a:p>
        </p:txBody>
      </p:sp>
      <p:sp>
        <p:nvSpPr>
          <p:cNvPr id="3" name="Content Placeholder 2">
            <a:extLst>
              <a:ext uri="{FF2B5EF4-FFF2-40B4-BE49-F238E27FC236}">
                <a16:creationId xmlns:a16="http://schemas.microsoft.com/office/drawing/2014/main" id="{6924BB4A-C998-8C94-B1D3-0CF6B6F29E7C}"/>
              </a:ext>
            </a:extLst>
          </p:cNvPr>
          <p:cNvSpPr>
            <a:spLocks noGrp="1"/>
          </p:cNvSpPr>
          <p:nvPr>
            <p:ph idx="1"/>
          </p:nvPr>
        </p:nvSpPr>
        <p:spPr>
          <a:xfrm>
            <a:off x="142875" y="752474"/>
            <a:ext cx="11791950" cy="6505575"/>
          </a:xfrm>
        </p:spPr>
        <p:txBody>
          <a:bodyPr>
            <a:normAutofit/>
          </a:bodyPr>
          <a:lstStyle/>
          <a:p>
            <a:pPr marL="0" indent="0" algn="just">
              <a:buNone/>
            </a:pPr>
            <a:r>
              <a:rPr lang="en-US" sz="2200" b="0" i="0" dirty="0">
                <a:solidFill>
                  <a:srgbClr val="1F2328"/>
                </a:solidFill>
                <a:effectLst/>
                <a:latin typeface="-apple-system"/>
              </a:rPr>
              <a:t>There is a positive correlation between store sales and store area. This shows that the larger the store the higher the sales recorded. This can be attributed to fact that a larger store can stock more items. The daily customer count however has a negative correlation with store area implying that a smaller store records a higher daily customer count and a larger store records a smaller daily customer count. This negative correlation could suggest the following:</a:t>
            </a:r>
            <a:r>
              <a:rPr lang="en-US" sz="2200" dirty="0">
                <a:solidFill>
                  <a:srgbClr val="1F2328"/>
                </a:solidFill>
                <a:latin typeface="-apple-system"/>
              </a:rPr>
              <a:t> </a:t>
            </a:r>
            <a:endParaRPr lang="en-GB" sz="2200" dirty="0"/>
          </a:p>
        </p:txBody>
      </p:sp>
      <p:sp>
        <p:nvSpPr>
          <p:cNvPr id="4" name="TextBox 3">
            <a:extLst>
              <a:ext uri="{FF2B5EF4-FFF2-40B4-BE49-F238E27FC236}">
                <a16:creationId xmlns:a16="http://schemas.microsoft.com/office/drawing/2014/main" id="{B317E0C2-7815-7AAB-B7BF-3EBA6AB3BE36}"/>
              </a:ext>
            </a:extLst>
          </p:cNvPr>
          <p:cNvSpPr txBox="1"/>
          <p:nvPr/>
        </p:nvSpPr>
        <p:spPr>
          <a:xfrm>
            <a:off x="6029325" y="2609849"/>
            <a:ext cx="5757863" cy="3170099"/>
          </a:xfrm>
          <a:prstGeom prst="rect">
            <a:avLst/>
          </a:prstGeom>
          <a:noFill/>
        </p:spPr>
        <p:txBody>
          <a:bodyPr wrap="square" rtlCol="0">
            <a:spAutoFit/>
          </a:bodyPr>
          <a:lstStyle/>
          <a:p>
            <a:pPr marL="342900" indent="-342900" algn="just">
              <a:buFontTx/>
              <a:buChar char="-"/>
            </a:pPr>
            <a:r>
              <a:rPr lang="en-US" sz="2000" b="0" i="0" dirty="0">
                <a:solidFill>
                  <a:srgbClr val="1F2328"/>
                </a:solidFill>
                <a:effectLst/>
                <a:latin typeface="-apple-system"/>
              </a:rPr>
              <a:t>A larger store area might lead to a perception of the store being less crowded, which could deter customers who prefer a more bustling atmosphere</a:t>
            </a:r>
          </a:p>
          <a:p>
            <a:pPr marL="342900" indent="-342900" algn="just">
              <a:buFontTx/>
              <a:buChar char="-"/>
            </a:pPr>
            <a:r>
              <a:rPr lang="en-US" sz="2000" b="0" i="0" dirty="0">
                <a:solidFill>
                  <a:srgbClr val="1F2328"/>
                </a:solidFill>
                <a:effectLst/>
                <a:latin typeface="-apple-system"/>
              </a:rPr>
              <a:t>Accessibility: A larger store area might be harder to navigate, making it less convenient for customers to find what they need quickly, potentially reducing the number of daily visits. </a:t>
            </a:r>
          </a:p>
          <a:p>
            <a:pPr marL="342900" indent="-342900" algn="just">
              <a:buFontTx/>
              <a:buChar char="-"/>
            </a:pPr>
            <a:r>
              <a:rPr lang="en-US" sz="2000" b="0" i="0" dirty="0">
                <a:solidFill>
                  <a:srgbClr val="1F2328"/>
                </a:solidFill>
                <a:effectLst/>
                <a:latin typeface="-apple-system"/>
              </a:rPr>
              <a:t>Location: It's also possible that larger stores are located in less densely populated areas or have less foot traffic, leading to fewer daily customers.</a:t>
            </a:r>
            <a:endParaRPr lang="en-GB" sz="2000" dirty="0"/>
          </a:p>
        </p:txBody>
      </p:sp>
      <p:pic>
        <p:nvPicPr>
          <p:cNvPr id="6" name="Picture 5">
            <a:extLst>
              <a:ext uri="{FF2B5EF4-FFF2-40B4-BE49-F238E27FC236}">
                <a16:creationId xmlns:a16="http://schemas.microsoft.com/office/drawing/2014/main" id="{3DAABB56-CF0A-E2D3-7ED7-415FC0AB18E0}"/>
              </a:ext>
            </a:extLst>
          </p:cNvPr>
          <p:cNvPicPr>
            <a:picLocks noChangeAspect="1"/>
          </p:cNvPicPr>
          <p:nvPr/>
        </p:nvPicPr>
        <p:blipFill>
          <a:blip r:embed="rId2"/>
          <a:stretch>
            <a:fillRect/>
          </a:stretch>
        </p:blipFill>
        <p:spPr>
          <a:xfrm>
            <a:off x="42862" y="2609849"/>
            <a:ext cx="5757863" cy="4248152"/>
          </a:xfrm>
          <a:prstGeom prst="rect">
            <a:avLst/>
          </a:prstGeom>
        </p:spPr>
      </p:pic>
    </p:spTree>
    <p:extLst>
      <p:ext uri="{BB962C8B-B14F-4D97-AF65-F5344CB8AC3E}">
        <p14:creationId xmlns:p14="http://schemas.microsoft.com/office/powerpoint/2010/main" val="3506029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0A7D-4F77-97B4-7246-DF9CE67BAA97}"/>
              </a:ext>
            </a:extLst>
          </p:cNvPr>
          <p:cNvSpPr>
            <a:spLocks noGrp="1"/>
          </p:cNvSpPr>
          <p:nvPr>
            <p:ph type="title"/>
          </p:nvPr>
        </p:nvSpPr>
        <p:spPr>
          <a:xfrm>
            <a:off x="838200" y="365126"/>
            <a:ext cx="10515600" cy="577850"/>
          </a:xfrm>
        </p:spPr>
        <p:txBody>
          <a:bodyPr>
            <a:normAutofit fontScale="90000"/>
          </a:bodyPr>
          <a:lstStyle/>
          <a:p>
            <a:br>
              <a:rPr lang="en-GB" b="1" i="0" dirty="0">
                <a:solidFill>
                  <a:srgbClr val="1F2328"/>
                </a:solidFill>
                <a:effectLst/>
                <a:latin typeface="-apple-system"/>
              </a:rPr>
            </a:br>
            <a:r>
              <a:rPr lang="en-GB" b="1" i="0" dirty="0">
                <a:solidFill>
                  <a:srgbClr val="1F2328"/>
                </a:solidFill>
                <a:effectLst/>
                <a:latin typeface="-apple-system"/>
              </a:rPr>
              <a:t>Recommendations</a:t>
            </a:r>
            <a:br>
              <a:rPr lang="en-GB" b="1" i="0" dirty="0">
                <a:solidFill>
                  <a:srgbClr val="1F2328"/>
                </a:solidFill>
                <a:effectLst/>
                <a:latin typeface="-apple-system"/>
              </a:rPr>
            </a:br>
            <a:br>
              <a:rPr lang="en-GB" b="1" i="0" dirty="0">
                <a:solidFill>
                  <a:srgbClr val="1F2328"/>
                </a:solidFill>
                <a:effectLst/>
                <a:latin typeface="-apple-system"/>
              </a:rPr>
            </a:br>
            <a:endParaRPr lang="en-GB" dirty="0"/>
          </a:p>
        </p:txBody>
      </p:sp>
      <p:sp>
        <p:nvSpPr>
          <p:cNvPr id="3" name="Content Placeholder 2">
            <a:extLst>
              <a:ext uri="{FF2B5EF4-FFF2-40B4-BE49-F238E27FC236}">
                <a16:creationId xmlns:a16="http://schemas.microsoft.com/office/drawing/2014/main" id="{6924BB4A-C998-8C94-B1D3-0CF6B6F29E7C}"/>
              </a:ext>
            </a:extLst>
          </p:cNvPr>
          <p:cNvSpPr>
            <a:spLocks noGrp="1"/>
          </p:cNvSpPr>
          <p:nvPr>
            <p:ph idx="1"/>
          </p:nvPr>
        </p:nvSpPr>
        <p:spPr>
          <a:xfrm>
            <a:off x="133350" y="676275"/>
            <a:ext cx="11830050" cy="6076950"/>
          </a:xfrm>
        </p:spPr>
        <p:txBody>
          <a:bodyPr>
            <a:normAutofit fontScale="92500" lnSpcReduction="10000"/>
          </a:bodyPr>
          <a:lstStyle/>
          <a:p>
            <a:pPr marL="0" indent="0" algn="just">
              <a:buNone/>
            </a:pPr>
            <a:r>
              <a:rPr lang="en-US" b="0" i="0" dirty="0">
                <a:solidFill>
                  <a:srgbClr val="1F2328"/>
                </a:solidFill>
                <a:effectLst/>
                <a:latin typeface="-apple-system"/>
              </a:rPr>
              <a:t>It can be seen that sales are generally low across the stores although there are 896 unique stores and 616 unique products. The following is recommended:</a:t>
            </a:r>
          </a:p>
          <a:p>
            <a:pPr algn="just"/>
            <a:r>
              <a:rPr lang="en-US" b="0" i="0" dirty="0">
                <a:solidFill>
                  <a:srgbClr val="1F2328"/>
                </a:solidFill>
                <a:effectLst/>
                <a:latin typeface="-apple-system"/>
              </a:rPr>
              <a:t>Variety in Items available: A market survey can be taken to find out the products which customers will like to see in the store (customer preference). This will inform store management of which inventory to stock in the stores. The demographics of the nearby population will each present different needs/preferences </a:t>
            </a:r>
          </a:p>
          <a:p>
            <a:pPr algn="just"/>
            <a:r>
              <a:rPr lang="en-US" b="0" i="0" dirty="0">
                <a:solidFill>
                  <a:srgbClr val="1F2328"/>
                </a:solidFill>
                <a:effectLst/>
                <a:latin typeface="-apple-system"/>
              </a:rPr>
              <a:t>It is advisable for management to consider smaller store sizes so as to make it easier for customers to locate the items they want to purchase. In the larger stores, items which are noticed to be highly patronized can be arranged closer to the cash </a:t>
            </a:r>
            <a:r>
              <a:rPr lang="en-US" b="0" i="0" dirty="0" err="1">
                <a:solidFill>
                  <a:srgbClr val="1F2328"/>
                </a:solidFill>
                <a:effectLst/>
                <a:latin typeface="-apple-system"/>
              </a:rPr>
              <a:t>til</a:t>
            </a:r>
            <a:r>
              <a:rPr lang="en-US" b="0" i="0" dirty="0">
                <a:solidFill>
                  <a:srgbClr val="1F2328"/>
                </a:solidFill>
                <a:effectLst/>
                <a:latin typeface="-apple-system"/>
              </a:rPr>
              <a:t> so customer do not have to walk around trying to locate items of need to them. </a:t>
            </a:r>
          </a:p>
          <a:p>
            <a:pPr algn="just"/>
            <a:r>
              <a:rPr lang="en-US" b="0" i="0" dirty="0">
                <a:solidFill>
                  <a:srgbClr val="1F2328"/>
                </a:solidFill>
                <a:effectLst/>
                <a:latin typeface="-apple-system"/>
              </a:rPr>
              <a:t>In order to stay profitable in business, items in store should be competitively priced. A survey can be taken of the prices of similar items in other nearby shops to inform what pricing should be used. The survey should include alternative suppliers who may offer discounts or have favorable pricing </a:t>
            </a:r>
          </a:p>
          <a:p>
            <a:pPr algn="just"/>
            <a:r>
              <a:rPr lang="en-US" b="0" i="0" dirty="0">
                <a:solidFill>
                  <a:srgbClr val="1F2328"/>
                </a:solidFill>
                <a:effectLst/>
                <a:latin typeface="-apple-system"/>
              </a:rPr>
              <a:t>To encourage store patronage, promotions can be run from time to time especially when items in store are nearing the end of their shelf life (expiry date)</a:t>
            </a:r>
          </a:p>
          <a:p>
            <a:pPr marL="0" indent="0">
              <a:buNone/>
            </a:pPr>
            <a:endParaRPr lang="en-GB" dirty="0"/>
          </a:p>
        </p:txBody>
      </p:sp>
    </p:spTree>
    <p:extLst>
      <p:ext uri="{BB962C8B-B14F-4D97-AF65-F5344CB8AC3E}">
        <p14:creationId xmlns:p14="http://schemas.microsoft.com/office/powerpoint/2010/main" val="151550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EA778-92A9-32CD-2F0A-77AE1884740B}"/>
              </a:ext>
            </a:extLst>
          </p:cNvPr>
          <p:cNvSpPr>
            <a:spLocks noGrp="1"/>
          </p:cNvSpPr>
          <p:nvPr>
            <p:ph type="title"/>
          </p:nvPr>
        </p:nvSpPr>
        <p:spPr/>
        <p:txBody>
          <a:bodyPr/>
          <a:lstStyle/>
          <a:p>
            <a:r>
              <a:rPr lang="en-GB" b="1" i="0" dirty="0">
                <a:solidFill>
                  <a:srgbClr val="1F2328"/>
                </a:solidFill>
                <a:effectLst/>
                <a:latin typeface="-apple-system"/>
              </a:rPr>
              <a:t>Context</a:t>
            </a:r>
            <a:br>
              <a:rPr lang="en-GB" b="1" i="0" dirty="0">
                <a:solidFill>
                  <a:srgbClr val="1F2328"/>
                </a:solidFill>
                <a:effectLst/>
                <a:latin typeface="-apple-system"/>
              </a:rPr>
            </a:br>
            <a:endParaRPr lang="en-GB" dirty="0"/>
          </a:p>
        </p:txBody>
      </p:sp>
      <p:sp>
        <p:nvSpPr>
          <p:cNvPr id="3" name="Content Placeholder 2">
            <a:extLst>
              <a:ext uri="{FF2B5EF4-FFF2-40B4-BE49-F238E27FC236}">
                <a16:creationId xmlns:a16="http://schemas.microsoft.com/office/drawing/2014/main" id="{130B5B51-106C-9C69-8559-E570D4821462}"/>
              </a:ext>
            </a:extLst>
          </p:cNvPr>
          <p:cNvSpPr>
            <a:spLocks noGrp="1"/>
          </p:cNvSpPr>
          <p:nvPr>
            <p:ph idx="1"/>
          </p:nvPr>
        </p:nvSpPr>
        <p:spPr/>
        <p:txBody>
          <a:bodyPr/>
          <a:lstStyle/>
          <a:p>
            <a:pPr algn="just"/>
            <a:r>
              <a:rPr lang="en-US" b="0" i="0" dirty="0">
                <a:solidFill>
                  <a:srgbClr val="1F2328"/>
                </a:solidFill>
                <a:effectLst/>
                <a:latin typeface="-apple-system"/>
              </a:rPr>
              <a:t>A supermarket is a self-service shop offering a wide variety of food, beverages, and household products, organized into sections. This kind of store is larger and has a wider selection than earlier grocery stores but is smaller and more limited in the range of merchandise than a hypermarket or big-box market. In everyday U.S. usage, however, "grocery store" is synonymous with supermarket, and is not used to refer to other types of stores that sell groceries.</a:t>
            </a:r>
            <a:endParaRPr lang="en-GB" dirty="0"/>
          </a:p>
        </p:txBody>
      </p:sp>
    </p:spTree>
    <p:extLst>
      <p:ext uri="{BB962C8B-B14F-4D97-AF65-F5344CB8AC3E}">
        <p14:creationId xmlns:p14="http://schemas.microsoft.com/office/powerpoint/2010/main" val="2013718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0A7D-4F77-97B4-7246-DF9CE67BAA97}"/>
              </a:ext>
            </a:extLst>
          </p:cNvPr>
          <p:cNvSpPr>
            <a:spLocks noGrp="1"/>
          </p:cNvSpPr>
          <p:nvPr>
            <p:ph type="title"/>
          </p:nvPr>
        </p:nvSpPr>
        <p:spPr>
          <a:xfrm>
            <a:off x="838200" y="365126"/>
            <a:ext cx="10515600" cy="577850"/>
          </a:xfrm>
        </p:spPr>
        <p:txBody>
          <a:bodyPr>
            <a:normAutofit fontScale="90000"/>
          </a:bodyPr>
          <a:lstStyle/>
          <a:p>
            <a:r>
              <a:rPr lang="en-GB" b="1" i="0" dirty="0">
                <a:solidFill>
                  <a:srgbClr val="1F2328"/>
                </a:solidFill>
                <a:effectLst/>
                <a:latin typeface="-apple-system"/>
              </a:rPr>
              <a:t>Basic Findings</a:t>
            </a:r>
            <a:br>
              <a:rPr lang="en-GB" b="1" i="0" dirty="0">
                <a:solidFill>
                  <a:srgbClr val="1F2328"/>
                </a:solidFill>
                <a:effectLst/>
                <a:latin typeface="-apple-system"/>
              </a:rPr>
            </a:br>
            <a:endParaRPr lang="en-GB" dirty="0"/>
          </a:p>
        </p:txBody>
      </p:sp>
      <p:sp>
        <p:nvSpPr>
          <p:cNvPr id="3" name="Content Placeholder 2">
            <a:extLst>
              <a:ext uri="{FF2B5EF4-FFF2-40B4-BE49-F238E27FC236}">
                <a16:creationId xmlns:a16="http://schemas.microsoft.com/office/drawing/2014/main" id="{6924BB4A-C998-8C94-B1D3-0CF6B6F29E7C}"/>
              </a:ext>
            </a:extLst>
          </p:cNvPr>
          <p:cNvSpPr>
            <a:spLocks noGrp="1"/>
          </p:cNvSpPr>
          <p:nvPr>
            <p:ph idx="1"/>
          </p:nvPr>
        </p:nvSpPr>
        <p:spPr>
          <a:xfrm>
            <a:off x="838200" y="676275"/>
            <a:ext cx="10515600" cy="5500688"/>
          </a:xfrm>
        </p:spPr>
        <p:txBody>
          <a:bodyPr/>
          <a:lstStyle/>
          <a:p>
            <a:pPr algn="just"/>
            <a:r>
              <a:rPr lang="en-US" b="0" i="0" dirty="0">
                <a:solidFill>
                  <a:srgbClr val="1F2328"/>
                </a:solidFill>
                <a:effectLst/>
                <a:latin typeface="-apple-system"/>
              </a:rPr>
              <a:t> There are 896 unique stores and 616 unique products/items available.</a:t>
            </a:r>
          </a:p>
          <a:p>
            <a:pPr algn="just"/>
            <a:r>
              <a:rPr lang="en-US" dirty="0">
                <a:solidFill>
                  <a:srgbClr val="1F2328"/>
                </a:solidFill>
                <a:latin typeface="-apple-system"/>
              </a:rPr>
              <a:t> </a:t>
            </a:r>
            <a:r>
              <a:rPr lang="en-US" b="0" i="0" dirty="0">
                <a:solidFill>
                  <a:srgbClr val="1F2328"/>
                </a:solidFill>
                <a:effectLst/>
                <a:latin typeface="-apple-system"/>
              </a:rPr>
              <a:t>The mean daily customer count and mean store sales is 786 and 59,351.30 dollars respectively. </a:t>
            </a:r>
          </a:p>
          <a:p>
            <a:pPr algn="just"/>
            <a:r>
              <a:rPr lang="en-US" dirty="0">
                <a:solidFill>
                  <a:srgbClr val="1F2328"/>
                </a:solidFill>
                <a:latin typeface="-apple-system"/>
              </a:rPr>
              <a:t>Respectively,</a:t>
            </a:r>
            <a:r>
              <a:rPr lang="en-US" b="0" i="0" dirty="0">
                <a:solidFill>
                  <a:srgbClr val="1F2328"/>
                </a:solidFill>
                <a:effectLst/>
                <a:latin typeface="-apple-system"/>
              </a:rPr>
              <a:t> maximum daily customer count and store sales value is 1,560 and 116,320 dollars. </a:t>
            </a:r>
          </a:p>
          <a:p>
            <a:pPr algn="just"/>
            <a:r>
              <a:rPr lang="en-US" b="0" i="0" dirty="0">
                <a:solidFill>
                  <a:srgbClr val="1F2328"/>
                </a:solidFill>
                <a:effectLst/>
                <a:latin typeface="-apple-system"/>
              </a:rPr>
              <a:t>The minimum number of customers in a day per month is 10 and the least daily sales is 14,920 dollars</a:t>
            </a:r>
            <a:endParaRPr lang="en-GB" dirty="0"/>
          </a:p>
        </p:txBody>
      </p:sp>
    </p:spTree>
    <p:extLst>
      <p:ext uri="{BB962C8B-B14F-4D97-AF65-F5344CB8AC3E}">
        <p14:creationId xmlns:p14="http://schemas.microsoft.com/office/powerpoint/2010/main" val="4240593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0A7D-4F77-97B4-7246-DF9CE67BAA97}"/>
              </a:ext>
            </a:extLst>
          </p:cNvPr>
          <p:cNvSpPr>
            <a:spLocks noGrp="1"/>
          </p:cNvSpPr>
          <p:nvPr>
            <p:ph type="title"/>
          </p:nvPr>
        </p:nvSpPr>
        <p:spPr>
          <a:xfrm>
            <a:off x="838200" y="365126"/>
            <a:ext cx="10515600" cy="577850"/>
          </a:xfrm>
        </p:spPr>
        <p:txBody>
          <a:bodyPr>
            <a:normAutofit fontScale="90000"/>
          </a:bodyPr>
          <a:lstStyle/>
          <a:p>
            <a:r>
              <a:rPr lang="en-GB" b="1" i="0" dirty="0">
                <a:solidFill>
                  <a:srgbClr val="1F2328"/>
                </a:solidFill>
                <a:effectLst/>
                <a:latin typeface="-apple-system"/>
              </a:rPr>
              <a:t>Basic Findings</a:t>
            </a:r>
            <a:br>
              <a:rPr lang="en-GB" b="1" i="0" dirty="0">
                <a:solidFill>
                  <a:srgbClr val="1F2328"/>
                </a:solidFill>
                <a:effectLst/>
                <a:latin typeface="-apple-system"/>
              </a:rPr>
            </a:br>
            <a:endParaRPr lang="en-GB" dirty="0"/>
          </a:p>
        </p:txBody>
      </p:sp>
      <p:sp>
        <p:nvSpPr>
          <p:cNvPr id="3" name="Content Placeholder 2">
            <a:extLst>
              <a:ext uri="{FF2B5EF4-FFF2-40B4-BE49-F238E27FC236}">
                <a16:creationId xmlns:a16="http://schemas.microsoft.com/office/drawing/2014/main" id="{6924BB4A-C998-8C94-B1D3-0CF6B6F29E7C}"/>
              </a:ext>
            </a:extLst>
          </p:cNvPr>
          <p:cNvSpPr>
            <a:spLocks noGrp="1"/>
          </p:cNvSpPr>
          <p:nvPr>
            <p:ph idx="1"/>
          </p:nvPr>
        </p:nvSpPr>
        <p:spPr>
          <a:xfrm>
            <a:off x="838200" y="676275"/>
            <a:ext cx="10515600" cy="5500688"/>
          </a:xfrm>
        </p:spPr>
        <p:txBody>
          <a:bodyPr/>
          <a:lstStyle/>
          <a:p>
            <a:r>
              <a:rPr lang="en-US" b="0" i="0" dirty="0">
                <a:solidFill>
                  <a:srgbClr val="1F2328"/>
                </a:solidFill>
                <a:effectLst/>
                <a:latin typeface="-apple-system"/>
              </a:rPr>
              <a:t>The top 5 store sales are 54590, 63540, 63660, 74080 and 77120. These sales are recorded by 3, 3, 2, 2 and 2 stores respectively </a:t>
            </a:r>
            <a:endParaRPr lang="en-GB" dirty="0"/>
          </a:p>
        </p:txBody>
      </p:sp>
      <p:pic>
        <p:nvPicPr>
          <p:cNvPr id="4" name="Picture 3">
            <a:extLst>
              <a:ext uri="{FF2B5EF4-FFF2-40B4-BE49-F238E27FC236}">
                <a16:creationId xmlns:a16="http://schemas.microsoft.com/office/drawing/2014/main" id="{0EC9B401-64AD-0C5C-8933-96481A906721}"/>
              </a:ext>
            </a:extLst>
          </p:cNvPr>
          <p:cNvPicPr>
            <a:picLocks noChangeAspect="1"/>
          </p:cNvPicPr>
          <p:nvPr/>
        </p:nvPicPr>
        <p:blipFill>
          <a:blip r:embed="rId2"/>
          <a:stretch>
            <a:fillRect/>
          </a:stretch>
        </p:blipFill>
        <p:spPr>
          <a:xfrm>
            <a:off x="838200" y="1647826"/>
            <a:ext cx="8105775" cy="3824287"/>
          </a:xfrm>
          <a:prstGeom prst="rect">
            <a:avLst/>
          </a:prstGeom>
        </p:spPr>
      </p:pic>
    </p:spTree>
    <p:extLst>
      <p:ext uri="{BB962C8B-B14F-4D97-AF65-F5344CB8AC3E}">
        <p14:creationId xmlns:p14="http://schemas.microsoft.com/office/powerpoint/2010/main" val="91685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0A7D-4F77-97B4-7246-DF9CE67BAA97}"/>
              </a:ext>
            </a:extLst>
          </p:cNvPr>
          <p:cNvSpPr>
            <a:spLocks noGrp="1"/>
          </p:cNvSpPr>
          <p:nvPr>
            <p:ph type="title"/>
          </p:nvPr>
        </p:nvSpPr>
        <p:spPr>
          <a:xfrm>
            <a:off x="838200" y="365126"/>
            <a:ext cx="10515600" cy="577850"/>
          </a:xfrm>
        </p:spPr>
        <p:txBody>
          <a:bodyPr>
            <a:normAutofit fontScale="90000"/>
          </a:bodyPr>
          <a:lstStyle/>
          <a:p>
            <a:r>
              <a:rPr lang="en-GB" b="1" i="0" dirty="0">
                <a:solidFill>
                  <a:srgbClr val="1F2328"/>
                </a:solidFill>
                <a:effectLst/>
                <a:latin typeface="-apple-system"/>
              </a:rPr>
              <a:t>Basic Findings</a:t>
            </a:r>
            <a:br>
              <a:rPr lang="en-GB" b="1" i="0" dirty="0">
                <a:solidFill>
                  <a:srgbClr val="1F2328"/>
                </a:solidFill>
                <a:effectLst/>
                <a:latin typeface="-apple-system"/>
              </a:rPr>
            </a:br>
            <a:endParaRPr lang="en-GB" dirty="0"/>
          </a:p>
        </p:txBody>
      </p:sp>
      <p:sp>
        <p:nvSpPr>
          <p:cNvPr id="3" name="Content Placeholder 2">
            <a:extLst>
              <a:ext uri="{FF2B5EF4-FFF2-40B4-BE49-F238E27FC236}">
                <a16:creationId xmlns:a16="http://schemas.microsoft.com/office/drawing/2014/main" id="{6924BB4A-C998-8C94-B1D3-0CF6B6F29E7C}"/>
              </a:ext>
            </a:extLst>
          </p:cNvPr>
          <p:cNvSpPr>
            <a:spLocks noGrp="1"/>
          </p:cNvSpPr>
          <p:nvPr>
            <p:ph idx="1"/>
          </p:nvPr>
        </p:nvSpPr>
        <p:spPr>
          <a:xfrm>
            <a:off x="147484" y="676275"/>
            <a:ext cx="12120716" cy="5500688"/>
          </a:xfrm>
        </p:spPr>
        <p:txBody>
          <a:bodyPr>
            <a:normAutofit/>
          </a:bodyPr>
          <a:lstStyle/>
          <a:p>
            <a:pPr algn="just"/>
            <a:r>
              <a:rPr lang="en-US" sz="2400" b="0" i="0" dirty="0">
                <a:solidFill>
                  <a:srgbClr val="1F2328"/>
                </a:solidFill>
                <a:effectLst/>
                <a:latin typeface="-apple-system"/>
              </a:rPr>
              <a:t>  Items available in each store ranges from 1,000 to 2,500 with the highest count being 1858 items. </a:t>
            </a:r>
            <a:r>
              <a:rPr lang="en-US" sz="2400" dirty="0">
                <a:solidFill>
                  <a:srgbClr val="1F2328"/>
                </a:solidFill>
                <a:latin typeface="-apple-system"/>
              </a:rPr>
              <a:t>T</a:t>
            </a:r>
            <a:r>
              <a:rPr lang="en-US" sz="2400" b="0" i="0" dirty="0">
                <a:solidFill>
                  <a:srgbClr val="1F2328"/>
                </a:solidFill>
                <a:effectLst/>
                <a:latin typeface="-apple-system"/>
              </a:rPr>
              <a:t>here are 5 stores with this number of items available. The data shows that of the top 10 stores which have a large variety of items, five stores have 1,858 items available and this is the largest variety of items in any given store. Four stores have the following items available 1,411 1,571 1,648 1,734 1,746 1,869 1,943 2,065 and 2,262</a:t>
            </a:r>
            <a:endParaRPr lang="en-GB" sz="2400" dirty="0"/>
          </a:p>
        </p:txBody>
      </p:sp>
      <p:pic>
        <p:nvPicPr>
          <p:cNvPr id="5" name="Picture 4">
            <a:extLst>
              <a:ext uri="{FF2B5EF4-FFF2-40B4-BE49-F238E27FC236}">
                <a16:creationId xmlns:a16="http://schemas.microsoft.com/office/drawing/2014/main" id="{89B5AF43-E428-FCDB-D825-2CE227365577}"/>
              </a:ext>
            </a:extLst>
          </p:cNvPr>
          <p:cNvPicPr>
            <a:picLocks noChangeAspect="1"/>
          </p:cNvPicPr>
          <p:nvPr/>
        </p:nvPicPr>
        <p:blipFill>
          <a:blip r:embed="rId2"/>
          <a:stretch>
            <a:fillRect/>
          </a:stretch>
        </p:blipFill>
        <p:spPr>
          <a:xfrm>
            <a:off x="3238500" y="2467897"/>
            <a:ext cx="8953500" cy="4467992"/>
          </a:xfrm>
          <a:prstGeom prst="rect">
            <a:avLst/>
          </a:prstGeom>
        </p:spPr>
      </p:pic>
    </p:spTree>
    <p:extLst>
      <p:ext uri="{BB962C8B-B14F-4D97-AF65-F5344CB8AC3E}">
        <p14:creationId xmlns:p14="http://schemas.microsoft.com/office/powerpoint/2010/main" val="776749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0A7D-4F77-97B4-7246-DF9CE67BAA97}"/>
              </a:ext>
            </a:extLst>
          </p:cNvPr>
          <p:cNvSpPr>
            <a:spLocks noGrp="1"/>
          </p:cNvSpPr>
          <p:nvPr>
            <p:ph type="title"/>
          </p:nvPr>
        </p:nvSpPr>
        <p:spPr>
          <a:xfrm>
            <a:off x="838200" y="365126"/>
            <a:ext cx="10515600" cy="577850"/>
          </a:xfrm>
        </p:spPr>
        <p:txBody>
          <a:bodyPr>
            <a:normAutofit fontScale="90000"/>
          </a:bodyPr>
          <a:lstStyle/>
          <a:p>
            <a:r>
              <a:rPr lang="en-GB" b="1" i="0" dirty="0">
                <a:solidFill>
                  <a:srgbClr val="1F2328"/>
                </a:solidFill>
                <a:effectLst/>
                <a:latin typeface="-apple-system"/>
              </a:rPr>
              <a:t>Basic Findings</a:t>
            </a:r>
            <a:br>
              <a:rPr lang="en-GB" b="1" i="0" dirty="0">
                <a:solidFill>
                  <a:srgbClr val="1F2328"/>
                </a:solidFill>
                <a:effectLst/>
                <a:latin typeface="-apple-system"/>
              </a:rPr>
            </a:br>
            <a:endParaRPr lang="en-GB" dirty="0"/>
          </a:p>
        </p:txBody>
      </p:sp>
      <p:sp>
        <p:nvSpPr>
          <p:cNvPr id="3" name="Content Placeholder 2">
            <a:extLst>
              <a:ext uri="{FF2B5EF4-FFF2-40B4-BE49-F238E27FC236}">
                <a16:creationId xmlns:a16="http://schemas.microsoft.com/office/drawing/2014/main" id="{6924BB4A-C998-8C94-B1D3-0CF6B6F29E7C}"/>
              </a:ext>
            </a:extLst>
          </p:cNvPr>
          <p:cNvSpPr>
            <a:spLocks noGrp="1"/>
          </p:cNvSpPr>
          <p:nvPr>
            <p:ph idx="1"/>
          </p:nvPr>
        </p:nvSpPr>
        <p:spPr>
          <a:xfrm>
            <a:off x="0" y="676275"/>
            <a:ext cx="11965858" cy="5500688"/>
          </a:xfrm>
        </p:spPr>
        <p:txBody>
          <a:bodyPr/>
          <a:lstStyle/>
          <a:p>
            <a:pPr algn="just"/>
            <a:r>
              <a:rPr lang="en-US" b="0" i="0" dirty="0">
                <a:solidFill>
                  <a:srgbClr val="1F2328"/>
                </a:solidFill>
                <a:effectLst/>
                <a:latin typeface="-apple-system"/>
              </a:rPr>
              <a:t>  </a:t>
            </a:r>
            <a:r>
              <a:rPr lang="en-US" sz="2400" b="0" i="0" dirty="0">
                <a:solidFill>
                  <a:srgbClr val="1F2328"/>
                </a:solidFill>
                <a:effectLst/>
                <a:latin typeface="-apple-system"/>
              </a:rPr>
              <a:t>Considering the top 10 sales figures, the store with ID 650 recorded the highest sales of 116,320 whilst store with ID 872 recorded sales of 98,260 The data further shows the bottom 10 sales per each store. It can be seen that the store with ID 32 recorded the least sales of 14,920 dollars, followed by store ID 853 with revenue of 16,370 dollars</a:t>
            </a:r>
            <a:endParaRPr lang="en-GB" sz="2400" dirty="0"/>
          </a:p>
        </p:txBody>
      </p:sp>
      <p:pic>
        <p:nvPicPr>
          <p:cNvPr id="5" name="Picture 4">
            <a:extLst>
              <a:ext uri="{FF2B5EF4-FFF2-40B4-BE49-F238E27FC236}">
                <a16:creationId xmlns:a16="http://schemas.microsoft.com/office/drawing/2014/main" id="{9AE4D17F-2BCF-042C-8170-4E0E44080F26}"/>
              </a:ext>
            </a:extLst>
          </p:cNvPr>
          <p:cNvPicPr>
            <a:picLocks noChangeAspect="1"/>
          </p:cNvPicPr>
          <p:nvPr/>
        </p:nvPicPr>
        <p:blipFill>
          <a:blip r:embed="rId2"/>
          <a:stretch>
            <a:fillRect/>
          </a:stretch>
        </p:blipFill>
        <p:spPr>
          <a:xfrm>
            <a:off x="0" y="2747656"/>
            <a:ext cx="5820697" cy="4110344"/>
          </a:xfrm>
          <a:prstGeom prst="rect">
            <a:avLst/>
          </a:prstGeom>
        </p:spPr>
      </p:pic>
      <p:pic>
        <p:nvPicPr>
          <p:cNvPr id="6" name="Picture 5">
            <a:extLst>
              <a:ext uri="{FF2B5EF4-FFF2-40B4-BE49-F238E27FC236}">
                <a16:creationId xmlns:a16="http://schemas.microsoft.com/office/drawing/2014/main" id="{A7292858-BB37-B26F-C633-5F565FE4503A}"/>
              </a:ext>
            </a:extLst>
          </p:cNvPr>
          <p:cNvPicPr>
            <a:picLocks noChangeAspect="1"/>
          </p:cNvPicPr>
          <p:nvPr/>
        </p:nvPicPr>
        <p:blipFill>
          <a:blip r:embed="rId3"/>
          <a:stretch>
            <a:fillRect/>
          </a:stretch>
        </p:blipFill>
        <p:spPr>
          <a:xfrm>
            <a:off x="5909187" y="2747656"/>
            <a:ext cx="6282813" cy="4110344"/>
          </a:xfrm>
          <a:prstGeom prst="rect">
            <a:avLst/>
          </a:prstGeom>
        </p:spPr>
      </p:pic>
    </p:spTree>
    <p:extLst>
      <p:ext uri="{BB962C8B-B14F-4D97-AF65-F5344CB8AC3E}">
        <p14:creationId xmlns:p14="http://schemas.microsoft.com/office/powerpoint/2010/main" val="129082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0A7D-4F77-97B4-7246-DF9CE67BAA97}"/>
              </a:ext>
            </a:extLst>
          </p:cNvPr>
          <p:cNvSpPr>
            <a:spLocks noGrp="1"/>
          </p:cNvSpPr>
          <p:nvPr>
            <p:ph type="title"/>
          </p:nvPr>
        </p:nvSpPr>
        <p:spPr>
          <a:xfrm>
            <a:off x="838200" y="365126"/>
            <a:ext cx="10515600" cy="577850"/>
          </a:xfrm>
        </p:spPr>
        <p:txBody>
          <a:bodyPr>
            <a:normAutofit fontScale="90000"/>
          </a:bodyPr>
          <a:lstStyle/>
          <a:p>
            <a:r>
              <a:rPr lang="en-GB" b="1" i="0" dirty="0">
                <a:solidFill>
                  <a:srgbClr val="1F2328"/>
                </a:solidFill>
                <a:effectLst/>
                <a:latin typeface="-apple-system"/>
              </a:rPr>
              <a:t>Basic Findings</a:t>
            </a:r>
            <a:br>
              <a:rPr lang="en-GB" b="1" i="0" dirty="0">
                <a:solidFill>
                  <a:srgbClr val="1F2328"/>
                </a:solidFill>
                <a:effectLst/>
                <a:latin typeface="-apple-system"/>
              </a:rPr>
            </a:br>
            <a:endParaRPr lang="en-GB" dirty="0"/>
          </a:p>
        </p:txBody>
      </p:sp>
      <p:sp>
        <p:nvSpPr>
          <p:cNvPr id="3" name="Content Placeholder 2">
            <a:extLst>
              <a:ext uri="{FF2B5EF4-FFF2-40B4-BE49-F238E27FC236}">
                <a16:creationId xmlns:a16="http://schemas.microsoft.com/office/drawing/2014/main" id="{6924BB4A-C998-8C94-B1D3-0CF6B6F29E7C}"/>
              </a:ext>
            </a:extLst>
          </p:cNvPr>
          <p:cNvSpPr>
            <a:spLocks noGrp="1"/>
          </p:cNvSpPr>
          <p:nvPr>
            <p:ph idx="1"/>
          </p:nvPr>
        </p:nvSpPr>
        <p:spPr>
          <a:xfrm>
            <a:off x="152400" y="676275"/>
            <a:ext cx="11201400" cy="5500688"/>
          </a:xfrm>
        </p:spPr>
        <p:txBody>
          <a:bodyPr/>
          <a:lstStyle/>
          <a:p>
            <a:pPr algn="just"/>
            <a:r>
              <a:rPr lang="en-US" b="0" i="0" dirty="0">
                <a:solidFill>
                  <a:srgbClr val="1F2328"/>
                </a:solidFill>
                <a:effectLst/>
                <a:latin typeface="-apple-system"/>
              </a:rPr>
              <a:t> </a:t>
            </a:r>
            <a:r>
              <a:rPr lang="en-US" sz="2400" b="0" i="0" dirty="0">
                <a:solidFill>
                  <a:srgbClr val="1F2328"/>
                </a:solidFill>
                <a:effectLst/>
                <a:latin typeface="-apple-system"/>
              </a:rPr>
              <a:t>The range of total sales for the top 10 stores using Store area as the criteria shows total sales ranges between 250k and 370k. Store with area of 1440 sq yds recorded the highest revenue of 362,330 dollars store area 1879 sq yd recorded the least sales of 21,650. The bottom 10 store sales using the bottom 10 stores with area as the criteria have total sales revenue ranging from 21k to 30k </a:t>
            </a:r>
            <a:endParaRPr lang="en-GB" sz="2400" dirty="0"/>
          </a:p>
        </p:txBody>
      </p:sp>
      <p:pic>
        <p:nvPicPr>
          <p:cNvPr id="5" name="Picture 4">
            <a:extLst>
              <a:ext uri="{FF2B5EF4-FFF2-40B4-BE49-F238E27FC236}">
                <a16:creationId xmlns:a16="http://schemas.microsoft.com/office/drawing/2014/main" id="{DAABB191-92AD-D480-9B4F-44FB6C748362}"/>
              </a:ext>
            </a:extLst>
          </p:cNvPr>
          <p:cNvPicPr>
            <a:picLocks noChangeAspect="1"/>
          </p:cNvPicPr>
          <p:nvPr/>
        </p:nvPicPr>
        <p:blipFill>
          <a:blip r:embed="rId2"/>
          <a:stretch>
            <a:fillRect/>
          </a:stretch>
        </p:blipFill>
        <p:spPr>
          <a:xfrm>
            <a:off x="0" y="2828925"/>
            <a:ext cx="6213987" cy="4100512"/>
          </a:xfrm>
          <a:prstGeom prst="rect">
            <a:avLst/>
          </a:prstGeom>
        </p:spPr>
      </p:pic>
      <p:pic>
        <p:nvPicPr>
          <p:cNvPr id="7" name="Picture 6">
            <a:extLst>
              <a:ext uri="{FF2B5EF4-FFF2-40B4-BE49-F238E27FC236}">
                <a16:creationId xmlns:a16="http://schemas.microsoft.com/office/drawing/2014/main" id="{8F3B5158-3A6A-91BE-894E-60B429114B45}"/>
              </a:ext>
            </a:extLst>
          </p:cNvPr>
          <p:cNvPicPr>
            <a:picLocks noChangeAspect="1"/>
          </p:cNvPicPr>
          <p:nvPr/>
        </p:nvPicPr>
        <p:blipFill>
          <a:blip r:embed="rId3"/>
          <a:stretch>
            <a:fillRect/>
          </a:stretch>
        </p:blipFill>
        <p:spPr>
          <a:xfrm>
            <a:off x="6312309" y="2828924"/>
            <a:ext cx="6022565" cy="4100512"/>
          </a:xfrm>
          <a:prstGeom prst="rect">
            <a:avLst/>
          </a:prstGeom>
        </p:spPr>
      </p:pic>
    </p:spTree>
    <p:extLst>
      <p:ext uri="{BB962C8B-B14F-4D97-AF65-F5344CB8AC3E}">
        <p14:creationId xmlns:p14="http://schemas.microsoft.com/office/powerpoint/2010/main" val="1468612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0A7D-4F77-97B4-7246-DF9CE67BAA97}"/>
              </a:ext>
            </a:extLst>
          </p:cNvPr>
          <p:cNvSpPr>
            <a:spLocks noGrp="1"/>
          </p:cNvSpPr>
          <p:nvPr>
            <p:ph type="title"/>
          </p:nvPr>
        </p:nvSpPr>
        <p:spPr>
          <a:xfrm>
            <a:off x="838200" y="365126"/>
            <a:ext cx="10515600" cy="577850"/>
          </a:xfrm>
        </p:spPr>
        <p:txBody>
          <a:bodyPr>
            <a:normAutofit fontScale="90000"/>
          </a:bodyPr>
          <a:lstStyle/>
          <a:p>
            <a:br>
              <a:rPr lang="en-US" b="1" i="0" dirty="0">
                <a:solidFill>
                  <a:srgbClr val="1F2328"/>
                </a:solidFill>
                <a:effectLst/>
                <a:latin typeface="-apple-system"/>
              </a:rPr>
            </a:br>
            <a:r>
              <a:rPr lang="en-US" b="1" i="0" dirty="0">
                <a:solidFill>
                  <a:srgbClr val="1F2328"/>
                </a:solidFill>
                <a:effectLst/>
                <a:latin typeface="-apple-system"/>
              </a:rPr>
              <a:t>Items Available </a:t>
            </a:r>
            <a:r>
              <a:rPr lang="en-US" b="1" i="0" dirty="0" err="1">
                <a:solidFill>
                  <a:srgbClr val="1F2328"/>
                </a:solidFill>
                <a:effectLst/>
                <a:latin typeface="-apple-system"/>
              </a:rPr>
              <a:t>vrs</a:t>
            </a:r>
            <a:r>
              <a:rPr lang="en-US" b="1" i="0" dirty="0">
                <a:solidFill>
                  <a:srgbClr val="1F2328"/>
                </a:solidFill>
                <a:effectLst/>
                <a:latin typeface="-apple-system"/>
              </a:rPr>
              <a:t> Store Sales</a:t>
            </a:r>
            <a:br>
              <a:rPr lang="en-US" b="1" i="0" dirty="0">
                <a:solidFill>
                  <a:srgbClr val="1F2328"/>
                </a:solidFill>
                <a:effectLst/>
                <a:latin typeface="-apple-system"/>
              </a:rPr>
            </a:br>
            <a:br>
              <a:rPr lang="en-GB" b="1" i="0" dirty="0">
                <a:solidFill>
                  <a:srgbClr val="1F2328"/>
                </a:solidFill>
                <a:effectLst/>
                <a:latin typeface="-apple-system"/>
              </a:rPr>
            </a:br>
            <a:endParaRPr lang="en-GB" dirty="0"/>
          </a:p>
        </p:txBody>
      </p:sp>
      <p:sp>
        <p:nvSpPr>
          <p:cNvPr id="3" name="Content Placeholder 2">
            <a:extLst>
              <a:ext uri="{FF2B5EF4-FFF2-40B4-BE49-F238E27FC236}">
                <a16:creationId xmlns:a16="http://schemas.microsoft.com/office/drawing/2014/main" id="{6924BB4A-C998-8C94-B1D3-0CF6B6F29E7C}"/>
              </a:ext>
            </a:extLst>
          </p:cNvPr>
          <p:cNvSpPr>
            <a:spLocks noGrp="1"/>
          </p:cNvSpPr>
          <p:nvPr>
            <p:ph idx="1"/>
          </p:nvPr>
        </p:nvSpPr>
        <p:spPr>
          <a:xfrm>
            <a:off x="85725" y="695939"/>
            <a:ext cx="12106275" cy="5534639"/>
          </a:xfrm>
        </p:spPr>
        <p:txBody>
          <a:bodyPr/>
          <a:lstStyle/>
          <a:p>
            <a:pPr algn="just"/>
            <a:r>
              <a:rPr lang="en-US" b="0" i="0" dirty="0">
                <a:solidFill>
                  <a:srgbClr val="1F2328"/>
                </a:solidFill>
                <a:effectLst/>
                <a:latin typeface="-apple-system"/>
              </a:rPr>
              <a:t> </a:t>
            </a:r>
            <a:r>
              <a:rPr lang="en-US" sz="2200" b="0" i="0" dirty="0">
                <a:solidFill>
                  <a:srgbClr val="1F2328"/>
                </a:solidFill>
                <a:effectLst/>
                <a:latin typeface="-apple-system"/>
              </a:rPr>
              <a:t>The below scatter plot shows that total sales revenue is largely between 50,000 dollars and 100,000 dollars</a:t>
            </a:r>
          </a:p>
          <a:p>
            <a:pPr algn="just"/>
            <a:r>
              <a:rPr lang="en-US" sz="2200" b="0" i="0" dirty="0">
                <a:solidFill>
                  <a:srgbClr val="1F2328"/>
                </a:solidFill>
                <a:effectLst/>
                <a:latin typeface="-apple-system"/>
              </a:rPr>
              <a:t>Outliers: Outlying points, those significantly distant from the regression line, may represent unusual or exceptional cases. There is an exceptional case where store sales recorded was above 400,000 dollars and this could be as a result of windfall contract or a nearby event for which significant increase in demand was recorded e.g</a:t>
            </a:r>
            <a:r>
              <a:rPr lang="en-US" sz="2200" dirty="0">
                <a:solidFill>
                  <a:srgbClr val="1F2328"/>
                </a:solidFill>
                <a:latin typeface="-apple-system"/>
              </a:rPr>
              <a:t>.</a:t>
            </a:r>
            <a:r>
              <a:rPr lang="en-US" sz="2200" b="0" i="0" dirty="0">
                <a:solidFill>
                  <a:srgbClr val="1F2328"/>
                </a:solidFill>
                <a:effectLst/>
                <a:latin typeface="-apple-system"/>
              </a:rPr>
              <a:t> campers on camping, marathon etc. There is no record of sales between 300,000 and 400,000</a:t>
            </a:r>
          </a:p>
          <a:p>
            <a:pPr marL="0" indent="0">
              <a:buNone/>
            </a:pPr>
            <a:endParaRPr lang="en-GB" dirty="0"/>
          </a:p>
          <a:p>
            <a:pPr marL="0" indent="0">
              <a:buNone/>
            </a:pPr>
            <a:endParaRPr lang="en-GB" dirty="0"/>
          </a:p>
        </p:txBody>
      </p:sp>
      <p:pic>
        <p:nvPicPr>
          <p:cNvPr id="1028" name="Picture 4">
            <a:extLst>
              <a:ext uri="{FF2B5EF4-FFF2-40B4-BE49-F238E27FC236}">
                <a16:creationId xmlns:a16="http://schemas.microsoft.com/office/drawing/2014/main" id="{9E4FC10E-2E33-C516-A865-B9F84F4F0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977" y="2998839"/>
            <a:ext cx="10717468" cy="3848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641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0A7D-4F77-97B4-7246-DF9CE67BAA97}"/>
              </a:ext>
            </a:extLst>
          </p:cNvPr>
          <p:cNvSpPr>
            <a:spLocks noGrp="1"/>
          </p:cNvSpPr>
          <p:nvPr>
            <p:ph type="title"/>
          </p:nvPr>
        </p:nvSpPr>
        <p:spPr>
          <a:xfrm>
            <a:off x="76199" y="241301"/>
            <a:ext cx="11972925" cy="577850"/>
          </a:xfrm>
        </p:spPr>
        <p:txBody>
          <a:bodyPr>
            <a:normAutofit fontScale="90000"/>
          </a:bodyPr>
          <a:lstStyle/>
          <a:p>
            <a:br>
              <a:rPr lang="en-US" sz="3600" b="1" i="0" dirty="0">
                <a:solidFill>
                  <a:srgbClr val="1F2328"/>
                </a:solidFill>
                <a:effectLst/>
                <a:latin typeface="-apple-system"/>
              </a:rPr>
            </a:br>
            <a:br>
              <a:rPr lang="en-US" sz="3600" b="1" i="0" dirty="0">
                <a:solidFill>
                  <a:srgbClr val="1F2328"/>
                </a:solidFill>
                <a:effectLst/>
                <a:latin typeface="-apple-system"/>
              </a:rPr>
            </a:br>
            <a:r>
              <a:rPr lang="en-US" sz="3100" b="1" i="0" dirty="0">
                <a:solidFill>
                  <a:srgbClr val="1F2328"/>
                </a:solidFill>
                <a:effectLst/>
                <a:latin typeface="-apple-system"/>
              </a:rPr>
              <a:t>Relationship between Items Available, Daily Customer </a:t>
            </a:r>
            <a:r>
              <a:rPr lang="en-US" sz="3100" b="1" dirty="0">
                <a:solidFill>
                  <a:srgbClr val="1F2328"/>
                </a:solidFill>
                <a:latin typeface="-apple-system"/>
              </a:rPr>
              <a:t>C</a:t>
            </a:r>
            <a:r>
              <a:rPr lang="en-US" sz="3100" b="1" i="0" dirty="0">
                <a:solidFill>
                  <a:srgbClr val="1F2328"/>
                </a:solidFill>
                <a:effectLst/>
                <a:latin typeface="-apple-system"/>
              </a:rPr>
              <a:t>ount and Store Sales</a:t>
            </a:r>
            <a:br>
              <a:rPr lang="en-US" b="1" i="0" dirty="0">
                <a:solidFill>
                  <a:srgbClr val="1F2328"/>
                </a:solidFill>
                <a:effectLst/>
                <a:latin typeface="-apple-system"/>
              </a:rPr>
            </a:br>
            <a:br>
              <a:rPr lang="en-GB" b="1" i="0" dirty="0">
                <a:solidFill>
                  <a:srgbClr val="1F2328"/>
                </a:solidFill>
                <a:effectLst/>
                <a:latin typeface="-apple-system"/>
              </a:rPr>
            </a:br>
            <a:endParaRPr lang="en-GB" dirty="0"/>
          </a:p>
        </p:txBody>
      </p:sp>
      <p:sp>
        <p:nvSpPr>
          <p:cNvPr id="3" name="Content Placeholder 2">
            <a:extLst>
              <a:ext uri="{FF2B5EF4-FFF2-40B4-BE49-F238E27FC236}">
                <a16:creationId xmlns:a16="http://schemas.microsoft.com/office/drawing/2014/main" id="{6924BB4A-C998-8C94-B1D3-0CF6B6F29E7C}"/>
              </a:ext>
            </a:extLst>
          </p:cNvPr>
          <p:cNvSpPr>
            <a:spLocks noGrp="1"/>
          </p:cNvSpPr>
          <p:nvPr>
            <p:ph idx="1"/>
          </p:nvPr>
        </p:nvSpPr>
        <p:spPr>
          <a:xfrm>
            <a:off x="142875" y="752474"/>
            <a:ext cx="11210925" cy="6105525"/>
          </a:xfrm>
        </p:spPr>
        <p:txBody>
          <a:bodyPr>
            <a:normAutofit/>
          </a:bodyPr>
          <a:lstStyle/>
          <a:p>
            <a:pPr marL="0" indent="0" algn="just">
              <a:buNone/>
            </a:pPr>
            <a:r>
              <a:rPr lang="en-US" sz="2000" b="0" i="0" dirty="0">
                <a:solidFill>
                  <a:srgbClr val="1F2328"/>
                </a:solidFill>
                <a:effectLst/>
                <a:latin typeface="-apple-system"/>
              </a:rPr>
              <a:t>There is a positive but weak correlation between store sales and Items available and this implies that when the inventory of items in the store is increased the sales of that store increases but not in equal proportion. This could be because a larger proportion of the items in the store are food and beverages and the shelf life of these products is short hence expiring quicker. In this case the stores are running at a loss. There is a much weaker positive correlation between store sales and daily customer count implying that when the daily customer count increases store sales also increases but marginally. </a:t>
            </a:r>
          </a:p>
          <a:p>
            <a:pPr marL="0" indent="0" algn="just">
              <a:buNone/>
            </a:pPr>
            <a:r>
              <a:rPr lang="en-US" sz="2000" dirty="0">
                <a:solidFill>
                  <a:srgbClr val="1F2328"/>
                </a:solidFill>
                <a:latin typeface="-apple-system"/>
              </a:rPr>
              <a:t> </a:t>
            </a:r>
            <a:endParaRPr lang="en-GB" sz="2000" dirty="0"/>
          </a:p>
        </p:txBody>
      </p:sp>
      <p:sp>
        <p:nvSpPr>
          <p:cNvPr id="4" name="TextBox 3">
            <a:extLst>
              <a:ext uri="{FF2B5EF4-FFF2-40B4-BE49-F238E27FC236}">
                <a16:creationId xmlns:a16="http://schemas.microsoft.com/office/drawing/2014/main" id="{B317E0C2-7815-7AAB-B7BF-3EBA6AB3BE36}"/>
              </a:ext>
            </a:extLst>
          </p:cNvPr>
          <p:cNvSpPr txBox="1"/>
          <p:nvPr/>
        </p:nvSpPr>
        <p:spPr>
          <a:xfrm>
            <a:off x="6029325" y="2609849"/>
            <a:ext cx="5553075" cy="2862322"/>
          </a:xfrm>
          <a:prstGeom prst="rect">
            <a:avLst/>
          </a:prstGeom>
          <a:noFill/>
        </p:spPr>
        <p:txBody>
          <a:bodyPr wrap="square" rtlCol="0">
            <a:spAutoFit/>
          </a:bodyPr>
          <a:lstStyle/>
          <a:p>
            <a:pPr algn="just"/>
            <a:r>
              <a:rPr lang="en-US" sz="2000" dirty="0"/>
              <a:t>This could be because customers may not find their product of choice in store or the items may be considered expensive. Considering items available and daily customer count, there is a negative correlation. Although weak, it implies that when the daily customer count increases, the items available decreases but marginally showing that to a large degree customers do not patronize the items in store.</a:t>
            </a:r>
            <a:endParaRPr lang="en-GB" sz="2000" dirty="0"/>
          </a:p>
        </p:txBody>
      </p:sp>
      <p:pic>
        <p:nvPicPr>
          <p:cNvPr id="5" name="Picture 4">
            <a:extLst>
              <a:ext uri="{FF2B5EF4-FFF2-40B4-BE49-F238E27FC236}">
                <a16:creationId xmlns:a16="http://schemas.microsoft.com/office/drawing/2014/main" id="{F67DD630-2010-910A-589E-FD19E9A8B328}"/>
              </a:ext>
            </a:extLst>
          </p:cNvPr>
          <p:cNvPicPr>
            <a:picLocks noChangeAspect="1"/>
          </p:cNvPicPr>
          <p:nvPr/>
        </p:nvPicPr>
        <p:blipFill>
          <a:blip r:embed="rId2"/>
          <a:stretch>
            <a:fillRect/>
          </a:stretch>
        </p:blipFill>
        <p:spPr>
          <a:xfrm>
            <a:off x="0" y="2486024"/>
            <a:ext cx="5748337" cy="4371975"/>
          </a:xfrm>
          <a:prstGeom prst="rect">
            <a:avLst/>
          </a:prstGeom>
        </p:spPr>
      </p:pic>
    </p:spTree>
    <p:extLst>
      <p:ext uri="{BB962C8B-B14F-4D97-AF65-F5344CB8AC3E}">
        <p14:creationId xmlns:p14="http://schemas.microsoft.com/office/powerpoint/2010/main" val="928460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1613</TotalTime>
  <Words>1160</Words>
  <Application>Microsoft Office PowerPoint</Application>
  <PresentationFormat>Widescreen</PresentationFormat>
  <Paragraphs>36</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Calibri Light</vt:lpstr>
      <vt:lpstr>Office Theme</vt:lpstr>
      <vt:lpstr>Supermarket Store Branches Sales Analysis</vt:lpstr>
      <vt:lpstr>Context </vt:lpstr>
      <vt:lpstr>Basic Findings </vt:lpstr>
      <vt:lpstr>Basic Findings </vt:lpstr>
      <vt:lpstr>Basic Findings </vt:lpstr>
      <vt:lpstr>Basic Findings </vt:lpstr>
      <vt:lpstr>Basic Findings </vt:lpstr>
      <vt:lpstr> Items Available vrs Store Sales  </vt:lpstr>
      <vt:lpstr>  Relationship between Items Available, Daily Customer Count and Store Sales  </vt:lpstr>
      <vt:lpstr>   Relationship between Store Area, Daily Customer Count and Store Sales   </vt:lpstr>
      <vt:lpstr> 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Supermarket Store Branches Sales Analysis</dc:title>
  <dc:creator>Akosua Krofa</dc:creator>
  <cp:lastModifiedBy>Akosua</cp:lastModifiedBy>
  <cp:revision>1</cp:revision>
  <dcterms:created xsi:type="dcterms:W3CDTF">2024-03-15T18:09:45Z</dcterms:created>
  <dcterms:modified xsi:type="dcterms:W3CDTF">2024-03-16T21:03:42Z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