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osua" userId="16ddda4bb8e4216b" providerId="LiveId" clId="{733501A6-458C-4254-B358-B67C9195A4AA}"/>
    <pc:docChg chg="undo custSel addSld delSld modSld">
      <pc:chgData name="Akosua" userId="16ddda4bb8e4216b" providerId="LiveId" clId="{733501A6-458C-4254-B358-B67C9195A4AA}" dt="2024-02-18T10:10:43.009" v="4410" actId="2696"/>
      <pc:docMkLst>
        <pc:docMk/>
      </pc:docMkLst>
      <pc:sldChg chg="modSp new mod">
        <pc:chgData name="Akosua" userId="16ddda4bb8e4216b" providerId="LiveId" clId="{733501A6-458C-4254-B358-B67C9195A4AA}" dt="2024-02-18T09:05:03.427" v="1161" actId="20577"/>
        <pc:sldMkLst>
          <pc:docMk/>
          <pc:sldMk cId="2398585920" sldId="257"/>
        </pc:sldMkLst>
        <pc:spChg chg="mod">
          <ac:chgData name="Akosua" userId="16ddda4bb8e4216b" providerId="LiveId" clId="{733501A6-458C-4254-B358-B67C9195A4AA}" dt="2024-02-18T08:12:24.914" v="52" actId="20577"/>
          <ac:spMkLst>
            <pc:docMk/>
            <pc:sldMk cId="2398585920" sldId="257"/>
            <ac:spMk id="2" creationId="{2397C57A-2E89-E39B-B248-5F83DB701952}"/>
          </ac:spMkLst>
        </pc:spChg>
        <pc:spChg chg="mod">
          <ac:chgData name="Akosua" userId="16ddda4bb8e4216b" providerId="LiveId" clId="{733501A6-458C-4254-B358-B67C9195A4AA}" dt="2024-02-18T09:05:03.427" v="1161" actId="20577"/>
          <ac:spMkLst>
            <pc:docMk/>
            <pc:sldMk cId="2398585920" sldId="257"/>
            <ac:spMk id="3" creationId="{6E0BD33F-24C2-21F0-71CB-64AA53B5A501}"/>
          </ac:spMkLst>
        </pc:spChg>
      </pc:sldChg>
      <pc:sldChg chg="addSp modSp new mod">
        <pc:chgData name="Akosua" userId="16ddda4bb8e4216b" providerId="LiveId" clId="{733501A6-458C-4254-B358-B67C9195A4AA}" dt="2024-02-18T09:11:55.177" v="1386" actId="20577"/>
        <pc:sldMkLst>
          <pc:docMk/>
          <pc:sldMk cId="3591532240" sldId="258"/>
        </pc:sldMkLst>
        <pc:spChg chg="mod">
          <ac:chgData name="Akosua" userId="16ddda4bb8e4216b" providerId="LiveId" clId="{733501A6-458C-4254-B358-B67C9195A4AA}" dt="2024-02-18T09:06:28.833" v="1176" actId="1076"/>
          <ac:spMkLst>
            <pc:docMk/>
            <pc:sldMk cId="3591532240" sldId="258"/>
            <ac:spMk id="2" creationId="{3377A5D0-3FC2-A7AC-8E7E-C594F5F50127}"/>
          </ac:spMkLst>
        </pc:spChg>
        <pc:spChg chg="mod">
          <ac:chgData name="Akosua" userId="16ddda4bb8e4216b" providerId="LiveId" clId="{733501A6-458C-4254-B358-B67C9195A4AA}" dt="2024-02-18T09:11:55.177" v="1386" actId="20577"/>
          <ac:spMkLst>
            <pc:docMk/>
            <pc:sldMk cId="3591532240" sldId="258"/>
            <ac:spMk id="3" creationId="{0F9E28C3-5054-B76B-FF3C-F4BD8CC3B80A}"/>
          </ac:spMkLst>
        </pc:spChg>
        <pc:spChg chg="add">
          <ac:chgData name="Akosua" userId="16ddda4bb8e4216b" providerId="LiveId" clId="{733501A6-458C-4254-B358-B67C9195A4AA}" dt="2024-02-18T08:42:44.654" v="764"/>
          <ac:spMkLst>
            <pc:docMk/>
            <pc:sldMk cId="3591532240" sldId="258"/>
            <ac:spMk id="5" creationId="{6D4F3425-6E17-5A6C-8F5C-7423465597F0}"/>
          </ac:spMkLst>
        </pc:spChg>
        <pc:picChg chg="add mod">
          <ac:chgData name="Akosua" userId="16ddda4bb8e4216b" providerId="LiveId" clId="{733501A6-458C-4254-B358-B67C9195A4AA}" dt="2024-02-18T08:49:33.297" v="912" actId="14100"/>
          <ac:picMkLst>
            <pc:docMk/>
            <pc:sldMk cId="3591532240" sldId="258"/>
            <ac:picMk id="4" creationId="{F27A533D-3A85-DFB8-13E2-0C1FCFF449BB}"/>
          </ac:picMkLst>
        </pc:picChg>
        <pc:picChg chg="add mod">
          <ac:chgData name="Akosua" userId="16ddda4bb8e4216b" providerId="LiveId" clId="{733501A6-458C-4254-B358-B67C9195A4AA}" dt="2024-02-18T08:49:40.809" v="914" actId="14100"/>
          <ac:picMkLst>
            <pc:docMk/>
            <pc:sldMk cId="3591532240" sldId="258"/>
            <ac:picMk id="6" creationId="{19F588FA-9045-0D5D-C95C-C3C6601BDD75}"/>
          </ac:picMkLst>
        </pc:picChg>
      </pc:sldChg>
      <pc:sldChg chg="addSp modSp new mod">
        <pc:chgData name="Akosua" userId="16ddda4bb8e4216b" providerId="LiveId" clId="{733501A6-458C-4254-B358-B67C9195A4AA}" dt="2024-02-18T08:47:37.314" v="893" actId="14100"/>
        <pc:sldMkLst>
          <pc:docMk/>
          <pc:sldMk cId="117301708" sldId="259"/>
        </pc:sldMkLst>
        <pc:spChg chg="mod">
          <ac:chgData name="Akosua" userId="16ddda4bb8e4216b" providerId="LiveId" clId="{733501A6-458C-4254-B358-B67C9195A4AA}" dt="2024-02-18T08:44:51.697" v="772" actId="14100"/>
          <ac:spMkLst>
            <pc:docMk/>
            <pc:sldMk cId="117301708" sldId="259"/>
            <ac:spMk id="2" creationId="{BB52C7CD-9CEF-E127-31A4-8F2D289C36D4}"/>
          </ac:spMkLst>
        </pc:spChg>
        <pc:spChg chg="mod">
          <ac:chgData name="Akosua" userId="16ddda4bb8e4216b" providerId="LiveId" clId="{733501A6-458C-4254-B358-B67C9195A4AA}" dt="2024-02-18T08:46:36.541" v="889" actId="20577"/>
          <ac:spMkLst>
            <pc:docMk/>
            <pc:sldMk cId="117301708" sldId="259"/>
            <ac:spMk id="3" creationId="{C67EF7FF-7DA3-5F50-0389-1FDBE2053A45}"/>
          </ac:spMkLst>
        </pc:spChg>
        <pc:picChg chg="add mod">
          <ac:chgData name="Akosua" userId="16ddda4bb8e4216b" providerId="LiveId" clId="{733501A6-458C-4254-B358-B67C9195A4AA}" dt="2024-02-18T08:47:37.314" v="893" actId="14100"/>
          <ac:picMkLst>
            <pc:docMk/>
            <pc:sldMk cId="117301708" sldId="259"/>
            <ac:picMk id="4" creationId="{C8CF8CD3-7FA8-3941-1578-9222F730A643}"/>
          </ac:picMkLst>
        </pc:picChg>
      </pc:sldChg>
      <pc:sldChg chg="addSp delSp modSp new mod">
        <pc:chgData name="Akosua" userId="16ddda4bb8e4216b" providerId="LiveId" clId="{733501A6-458C-4254-B358-B67C9195A4AA}" dt="2024-02-18T09:48:02.905" v="3358" actId="14100"/>
        <pc:sldMkLst>
          <pc:docMk/>
          <pc:sldMk cId="3074654993" sldId="260"/>
        </pc:sldMkLst>
        <pc:spChg chg="mod">
          <ac:chgData name="Akosua" userId="16ddda4bb8e4216b" providerId="LiveId" clId="{733501A6-458C-4254-B358-B67C9195A4AA}" dt="2024-02-18T08:50:19.737" v="920" actId="1076"/>
          <ac:spMkLst>
            <pc:docMk/>
            <pc:sldMk cId="3074654993" sldId="260"/>
            <ac:spMk id="2" creationId="{A59075B2-4971-1A92-A773-AF79ED196600}"/>
          </ac:spMkLst>
        </pc:spChg>
        <pc:spChg chg="mod">
          <ac:chgData name="Akosua" userId="16ddda4bb8e4216b" providerId="LiveId" clId="{733501A6-458C-4254-B358-B67C9195A4AA}" dt="2024-02-18T08:54:13.265" v="1069" actId="20577"/>
          <ac:spMkLst>
            <pc:docMk/>
            <pc:sldMk cId="3074654993" sldId="260"/>
            <ac:spMk id="3" creationId="{37940523-6CAC-F184-990E-8FFA954BCFCE}"/>
          </ac:spMkLst>
        </pc:spChg>
        <pc:picChg chg="add del mod">
          <ac:chgData name="Akosua" userId="16ddda4bb8e4216b" providerId="LiveId" clId="{733501A6-458C-4254-B358-B67C9195A4AA}" dt="2024-02-18T09:03:07.102" v="1149" actId="21"/>
          <ac:picMkLst>
            <pc:docMk/>
            <pc:sldMk cId="3074654993" sldId="260"/>
            <ac:picMk id="4" creationId="{F59F1D27-2DA0-14DF-E8CA-2180F4FC81D0}"/>
          </ac:picMkLst>
        </pc:picChg>
        <pc:picChg chg="add mod">
          <ac:chgData name="Akosua" userId="16ddda4bb8e4216b" providerId="LiveId" clId="{733501A6-458C-4254-B358-B67C9195A4AA}" dt="2024-02-18T09:47:44.305" v="3352" actId="14100"/>
          <ac:picMkLst>
            <pc:docMk/>
            <pc:sldMk cId="3074654993" sldId="260"/>
            <ac:picMk id="5" creationId="{D1A4538F-BCB9-791C-2B4D-C91B08AE1131}"/>
          </ac:picMkLst>
        </pc:picChg>
        <pc:picChg chg="add mod">
          <ac:chgData name="Akosua" userId="16ddda4bb8e4216b" providerId="LiveId" clId="{733501A6-458C-4254-B358-B67C9195A4AA}" dt="2024-02-18T09:48:02.905" v="3358" actId="14100"/>
          <ac:picMkLst>
            <pc:docMk/>
            <pc:sldMk cId="3074654993" sldId="260"/>
            <ac:picMk id="6" creationId="{A4213037-1551-BF6C-D590-A8CF60F7917A}"/>
          </ac:picMkLst>
        </pc:picChg>
      </pc:sldChg>
      <pc:sldChg chg="addSp delSp modSp new mod">
        <pc:chgData name="Akosua" userId="16ddda4bb8e4216b" providerId="LiveId" clId="{733501A6-458C-4254-B358-B67C9195A4AA}" dt="2024-02-18T09:58:20.026" v="3925" actId="20577"/>
        <pc:sldMkLst>
          <pc:docMk/>
          <pc:sldMk cId="2209447623" sldId="261"/>
        </pc:sldMkLst>
        <pc:spChg chg="mod">
          <ac:chgData name="Akosua" userId="16ddda4bb8e4216b" providerId="LiveId" clId="{733501A6-458C-4254-B358-B67C9195A4AA}" dt="2024-02-18T09:49:46.744" v="3365" actId="14100"/>
          <ac:spMkLst>
            <pc:docMk/>
            <pc:sldMk cId="2209447623" sldId="261"/>
            <ac:spMk id="2" creationId="{62734062-BC3A-2312-DDAD-C4C285DE3303}"/>
          </ac:spMkLst>
        </pc:spChg>
        <pc:spChg chg="del">
          <ac:chgData name="Akosua" userId="16ddda4bb8e4216b" providerId="LiveId" clId="{733501A6-458C-4254-B358-B67C9195A4AA}" dt="2024-02-18T09:03:12.361" v="1150"/>
          <ac:spMkLst>
            <pc:docMk/>
            <pc:sldMk cId="2209447623" sldId="261"/>
            <ac:spMk id="3" creationId="{E38353D0-BFDC-F9C5-2C0F-745CB5F14EE9}"/>
          </ac:spMkLst>
        </pc:spChg>
        <pc:spChg chg="add mod">
          <ac:chgData name="Akosua" userId="16ddda4bb8e4216b" providerId="LiveId" clId="{733501A6-458C-4254-B358-B67C9195A4AA}" dt="2024-02-18T09:58:20.026" v="3925" actId="20577"/>
          <ac:spMkLst>
            <pc:docMk/>
            <pc:sldMk cId="2209447623" sldId="261"/>
            <ac:spMk id="6" creationId="{09E81C8D-19C8-A16F-74E2-18922B9B4107}"/>
          </ac:spMkLst>
        </pc:spChg>
        <pc:picChg chg="add del mod">
          <ac:chgData name="Akosua" userId="16ddda4bb8e4216b" providerId="LiveId" clId="{733501A6-458C-4254-B358-B67C9195A4AA}" dt="2024-02-18T09:47:33.481" v="3349" actId="21"/>
          <ac:picMkLst>
            <pc:docMk/>
            <pc:sldMk cId="2209447623" sldId="261"/>
            <ac:picMk id="4" creationId="{62B3C22E-7862-8871-49B1-FC6091C0E5BB}"/>
          </ac:picMkLst>
        </pc:picChg>
      </pc:sldChg>
      <pc:sldChg chg="modSp new mod">
        <pc:chgData name="Akosua" userId="16ddda4bb8e4216b" providerId="LiveId" clId="{733501A6-458C-4254-B358-B67C9195A4AA}" dt="2024-02-18T10:03:57.400" v="4047" actId="20577"/>
        <pc:sldMkLst>
          <pc:docMk/>
          <pc:sldMk cId="3927731294" sldId="262"/>
        </pc:sldMkLst>
        <pc:spChg chg="mod">
          <ac:chgData name="Akosua" userId="16ddda4bb8e4216b" providerId="LiveId" clId="{733501A6-458C-4254-B358-B67C9195A4AA}" dt="2024-02-18T09:59:10.257" v="3934" actId="20577"/>
          <ac:spMkLst>
            <pc:docMk/>
            <pc:sldMk cId="3927731294" sldId="262"/>
            <ac:spMk id="2" creationId="{5EA81D0B-575D-267D-EA23-04217FAB0B6C}"/>
          </ac:spMkLst>
        </pc:spChg>
        <pc:spChg chg="mod">
          <ac:chgData name="Akosua" userId="16ddda4bb8e4216b" providerId="LiveId" clId="{733501A6-458C-4254-B358-B67C9195A4AA}" dt="2024-02-18T10:03:57.400" v="4047" actId="20577"/>
          <ac:spMkLst>
            <pc:docMk/>
            <pc:sldMk cId="3927731294" sldId="262"/>
            <ac:spMk id="3" creationId="{C979F7B5-7326-3248-2A45-F24C66040881}"/>
          </ac:spMkLst>
        </pc:spChg>
      </pc:sldChg>
      <pc:sldChg chg="modSp new mod">
        <pc:chgData name="Akosua" userId="16ddda4bb8e4216b" providerId="LiveId" clId="{733501A6-458C-4254-B358-B67C9195A4AA}" dt="2024-02-18T10:06:48.334" v="4271" actId="20577"/>
        <pc:sldMkLst>
          <pc:docMk/>
          <pc:sldMk cId="4154254608" sldId="263"/>
        </pc:sldMkLst>
        <pc:spChg chg="mod">
          <ac:chgData name="Akosua" userId="16ddda4bb8e4216b" providerId="LiveId" clId="{733501A6-458C-4254-B358-B67C9195A4AA}" dt="2024-02-18T10:06:20.976" v="4235" actId="1076"/>
          <ac:spMkLst>
            <pc:docMk/>
            <pc:sldMk cId="4154254608" sldId="263"/>
            <ac:spMk id="2" creationId="{0AC3EB27-2C1E-1062-612F-F010E33542F9}"/>
          </ac:spMkLst>
        </pc:spChg>
        <pc:spChg chg="mod">
          <ac:chgData name="Akosua" userId="16ddda4bb8e4216b" providerId="LiveId" clId="{733501A6-458C-4254-B358-B67C9195A4AA}" dt="2024-02-18T10:06:48.334" v="4271" actId="20577"/>
          <ac:spMkLst>
            <pc:docMk/>
            <pc:sldMk cId="4154254608" sldId="263"/>
            <ac:spMk id="3" creationId="{0B8CFFF8-70F7-CF09-E8AC-1E145473AB58}"/>
          </ac:spMkLst>
        </pc:spChg>
      </pc:sldChg>
      <pc:sldChg chg="modSp new del mod">
        <pc:chgData name="Akosua" userId="16ddda4bb8e4216b" providerId="LiveId" clId="{733501A6-458C-4254-B358-B67C9195A4AA}" dt="2024-02-18T10:10:43.009" v="4410" actId="2696"/>
        <pc:sldMkLst>
          <pc:docMk/>
          <pc:sldMk cId="2059580969" sldId="264"/>
        </pc:sldMkLst>
        <pc:spChg chg="mod">
          <ac:chgData name="Akosua" userId="16ddda4bb8e4216b" providerId="LiveId" clId="{733501A6-458C-4254-B358-B67C9195A4AA}" dt="2024-02-18T08:12:09.161" v="49" actId="14100"/>
          <ac:spMkLst>
            <pc:docMk/>
            <pc:sldMk cId="2059580969" sldId="264"/>
            <ac:spMk id="2" creationId="{B2429344-49DA-421B-A391-BD629339B401}"/>
          </ac:spMkLst>
        </pc:spChg>
        <pc:spChg chg="mod">
          <ac:chgData name="Akosua" userId="16ddda4bb8e4216b" providerId="LiveId" clId="{733501A6-458C-4254-B358-B67C9195A4AA}" dt="2024-02-18T10:08:19.550" v="4409" actId="20577"/>
          <ac:spMkLst>
            <pc:docMk/>
            <pc:sldMk cId="2059580969" sldId="264"/>
            <ac:spMk id="3" creationId="{23F8B9C8-9442-00F7-39BF-C49488A9B6EC}"/>
          </ac:spMkLst>
        </pc:spChg>
      </pc:sldChg>
      <pc:sldChg chg="addSp delSp modSp new add del mod">
        <pc:chgData name="Akosua" userId="16ddda4bb8e4216b" providerId="LiveId" clId="{733501A6-458C-4254-B358-B67C9195A4AA}" dt="2024-02-18T09:28:56.969" v="2304" actId="20577"/>
        <pc:sldMkLst>
          <pc:docMk/>
          <pc:sldMk cId="2307683070" sldId="265"/>
        </pc:sldMkLst>
        <pc:spChg chg="mod">
          <ac:chgData name="Akosua" userId="16ddda4bb8e4216b" providerId="LiveId" clId="{733501A6-458C-4254-B358-B67C9195A4AA}" dt="2024-02-18T08:58:35.937" v="1129" actId="14100"/>
          <ac:spMkLst>
            <pc:docMk/>
            <pc:sldMk cId="2307683070" sldId="265"/>
            <ac:spMk id="2" creationId="{525260EA-EE2A-446C-EC62-FC2DD0953698}"/>
          </ac:spMkLst>
        </pc:spChg>
        <pc:spChg chg="add del mod">
          <ac:chgData name="Akosua" userId="16ddda4bb8e4216b" providerId="LiveId" clId="{733501A6-458C-4254-B358-B67C9195A4AA}" dt="2024-02-18T09:28:56.969" v="2304" actId="20577"/>
          <ac:spMkLst>
            <pc:docMk/>
            <pc:sldMk cId="2307683070" sldId="265"/>
            <ac:spMk id="3" creationId="{D7B719D4-C777-6CD7-E8F1-61FD2480ED7E}"/>
          </ac:spMkLst>
        </pc:spChg>
        <pc:picChg chg="add mod">
          <ac:chgData name="Akosua" userId="16ddda4bb8e4216b" providerId="LiveId" clId="{733501A6-458C-4254-B358-B67C9195A4AA}" dt="2024-02-18T08:56:38.347" v="1082"/>
          <ac:picMkLst>
            <pc:docMk/>
            <pc:sldMk cId="2307683070" sldId="265"/>
            <ac:picMk id="4" creationId="{D3DA3B5B-7A2A-3343-B23C-0CDD07504E4F}"/>
          </ac:picMkLst>
        </pc:picChg>
        <pc:picChg chg="add del mod">
          <ac:chgData name="Akosua" userId="16ddda4bb8e4216b" providerId="LiveId" clId="{733501A6-458C-4254-B358-B67C9195A4AA}" dt="2024-02-18T09:13:47.336" v="1390" actId="21"/>
          <ac:picMkLst>
            <pc:docMk/>
            <pc:sldMk cId="2307683070" sldId="265"/>
            <ac:picMk id="5" creationId="{0596053F-C476-3737-F6D6-E2A5F294FE14}"/>
          </ac:picMkLst>
        </pc:picChg>
      </pc:sldChg>
      <pc:sldChg chg="modSp add mod">
        <pc:chgData name="Akosua" userId="16ddda4bb8e4216b" providerId="LiveId" clId="{733501A6-458C-4254-B358-B67C9195A4AA}" dt="2024-02-18T09:45:37.230" v="3348" actId="20577"/>
        <pc:sldMkLst>
          <pc:docMk/>
          <pc:sldMk cId="4027174186" sldId="266"/>
        </pc:sldMkLst>
        <pc:spChg chg="mod">
          <ac:chgData name="Akosua" userId="16ddda4bb8e4216b" providerId="LiveId" clId="{733501A6-458C-4254-B358-B67C9195A4AA}" dt="2024-02-18T09:45:37.230" v="3348" actId="20577"/>
          <ac:spMkLst>
            <pc:docMk/>
            <pc:sldMk cId="4027174186" sldId="266"/>
            <ac:spMk id="3" creationId="{0ACC5EE6-8AC3-BA9E-9205-A3B4FBDD8C6D}"/>
          </ac:spMkLst>
        </pc:spChg>
        <pc:picChg chg="mod">
          <ac:chgData name="Akosua" userId="16ddda4bb8e4216b" providerId="LiveId" clId="{733501A6-458C-4254-B358-B67C9195A4AA}" dt="2024-02-18T09:42:25.405" v="2814" actId="14100"/>
          <ac:picMkLst>
            <pc:docMk/>
            <pc:sldMk cId="4027174186" sldId="266"/>
            <ac:picMk id="5" creationId="{1FDFBDCC-2EA8-9FD6-6644-1DFCC0937C36}"/>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4AD6-C852-F4FD-625C-2117E94D7D0F}"/>
              </a:ext>
            </a:extLst>
          </p:cNvPr>
          <p:cNvSpPr>
            <a:spLocks noGrp="1"/>
          </p:cNvSpPr>
          <p:nvPr>
            <p:ph type="ctrTitle"/>
          </p:nvPr>
        </p:nvSpPr>
        <p:spPr>
          <a:xfrm>
            <a:off x="1479176" y="1122363"/>
            <a:ext cx="9188823" cy="2387600"/>
          </a:xfrm>
        </p:spPr>
        <p:txBody>
          <a:bodyPr/>
          <a:lstStyle/>
          <a:p>
            <a:r>
              <a:rPr lang="en-US" dirty="0"/>
              <a:t>Real Estate Sales 2001-2020 GL</a:t>
            </a:r>
            <a:endParaRPr lang="en-GB" dirty="0"/>
          </a:p>
        </p:txBody>
      </p:sp>
      <p:sp>
        <p:nvSpPr>
          <p:cNvPr id="3" name="Subtitle 2">
            <a:extLst>
              <a:ext uri="{FF2B5EF4-FFF2-40B4-BE49-F238E27FC236}">
                <a16:creationId xmlns:a16="http://schemas.microsoft.com/office/drawing/2014/main" id="{A7CA3E1C-6831-5E57-A6E2-323053FC243A}"/>
              </a:ext>
            </a:extLst>
          </p:cNvPr>
          <p:cNvSpPr>
            <a:spLocks noGrp="1"/>
          </p:cNvSpPr>
          <p:nvPr>
            <p:ph type="subTitle" idx="1"/>
          </p:nvPr>
        </p:nvSpPr>
        <p:spPr/>
        <p:txBody>
          <a:bodyPr/>
          <a:lstStyle/>
          <a:p>
            <a:r>
              <a:rPr lang="en-GB" dirty="0"/>
              <a:t>By Akosua </a:t>
            </a:r>
            <a:r>
              <a:rPr lang="en-GB" dirty="0" err="1"/>
              <a:t>krofa</a:t>
            </a:r>
            <a:endParaRPr lang="en-GB" dirty="0"/>
          </a:p>
        </p:txBody>
      </p:sp>
    </p:spTree>
    <p:extLst>
      <p:ext uri="{BB962C8B-B14F-4D97-AF65-F5344CB8AC3E}">
        <p14:creationId xmlns:p14="http://schemas.microsoft.com/office/powerpoint/2010/main" val="287828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EB27-2C1E-1062-612F-F010E33542F9}"/>
              </a:ext>
            </a:extLst>
          </p:cNvPr>
          <p:cNvSpPr>
            <a:spLocks noGrp="1"/>
          </p:cNvSpPr>
          <p:nvPr>
            <p:ph type="title"/>
          </p:nvPr>
        </p:nvSpPr>
        <p:spPr>
          <a:xfrm>
            <a:off x="1143001" y="197176"/>
            <a:ext cx="9905998" cy="1478570"/>
          </a:xfrm>
        </p:spPr>
        <p:txBody>
          <a:bodyPr/>
          <a:lstStyle/>
          <a:p>
            <a:r>
              <a:rPr lang="en-GB" dirty="0"/>
              <a:t>Recommendations</a:t>
            </a:r>
            <a:br>
              <a:rPr lang="en-GB" dirty="0"/>
            </a:br>
            <a:endParaRPr lang="en-GB" dirty="0"/>
          </a:p>
        </p:txBody>
      </p:sp>
      <p:sp>
        <p:nvSpPr>
          <p:cNvPr id="3" name="Content Placeholder 2">
            <a:extLst>
              <a:ext uri="{FF2B5EF4-FFF2-40B4-BE49-F238E27FC236}">
                <a16:creationId xmlns:a16="http://schemas.microsoft.com/office/drawing/2014/main" id="{0B8CFFF8-70F7-CF09-E8AC-1E145473AB58}"/>
              </a:ext>
            </a:extLst>
          </p:cNvPr>
          <p:cNvSpPr>
            <a:spLocks noGrp="1"/>
          </p:cNvSpPr>
          <p:nvPr>
            <p:ph idx="1"/>
          </p:nvPr>
        </p:nvSpPr>
        <p:spPr>
          <a:xfrm>
            <a:off x="537882" y="1192306"/>
            <a:ext cx="10829365" cy="4598895"/>
          </a:xfrm>
        </p:spPr>
        <p:txBody>
          <a:bodyPr>
            <a:normAutofit fontScale="70000" lnSpcReduction="20000"/>
          </a:bodyPr>
          <a:lstStyle/>
          <a:p>
            <a:r>
              <a:rPr lang="en-US" dirty="0"/>
              <a:t>It can be seen that among the property types, more of the single family property type was constructed as seen from the property count chart. Again, the public utility type was the least constructed and hence the least available on the market - this maybe as a result of high cost incurred for the construction. Interestingly from the non use code, the data shows that after the commercial property type, the single family property type is the next least patronized while the four family property type is most patronized as it has the least non use code. To increase revenue, price discrimination can be applied to the four family property type so this can be sold at a premium as there is high demand. On the other hand to encourage patronage of the commercial property type, discounts or promotions can be offered to make this property type more attractive.</a:t>
            </a:r>
          </a:p>
          <a:p>
            <a:r>
              <a:rPr lang="en-US" dirty="0"/>
              <a:t>The data shows that in 2005 the highest number of property purchases was recorded. From 2007 to 2017 the data records very low property purchase figures. This was the period where the effects of the global financial crisis was still being felt. This shows that in periods of financial instability the housing/property sector is negatively affected. As a precautionary measure - flexible payment structures can be put in place during times of financial instability to encourage patronage. Moratorium on repayment can also be introduced to give housing owners a financial breather</a:t>
            </a:r>
          </a:p>
          <a:p>
            <a:r>
              <a:rPr lang="en-US" dirty="0"/>
              <a:t> It is advised that the company assesses the structure of the populace of each town before investing in any particular type. The structure of the population should inform the type of property to be invested in</a:t>
            </a:r>
          </a:p>
          <a:p>
            <a:endParaRPr lang="en-GB" dirty="0"/>
          </a:p>
        </p:txBody>
      </p:sp>
    </p:spTree>
    <p:extLst>
      <p:ext uri="{BB962C8B-B14F-4D97-AF65-F5344CB8AC3E}">
        <p14:creationId xmlns:p14="http://schemas.microsoft.com/office/powerpoint/2010/main" val="4154254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7C57A-2E89-E39B-B248-5F83DB701952}"/>
              </a:ext>
            </a:extLst>
          </p:cNvPr>
          <p:cNvSpPr>
            <a:spLocks noGrp="1"/>
          </p:cNvSpPr>
          <p:nvPr>
            <p:ph type="title"/>
          </p:nvPr>
        </p:nvSpPr>
        <p:spPr/>
        <p:txBody>
          <a:bodyPr>
            <a:normAutofit fontScale="90000"/>
          </a:bodyPr>
          <a:lstStyle/>
          <a:p>
            <a:r>
              <a:rPr lang="en-US" dirty="0"/>
              <a:t>Uncover insights into the accuracy of property assessments, identifying areas where </a:t>
            </a:r>
            <a:br>
              <a:rPr lang="en-US" dirty="0"/>
            </a:br>
            <a:r>
              <a:rPr lang="en-US" dirty="0"/>
              <a:t>adjustments may be necessary</a:t>
            </a:r>
            <a:endParaRPr lang="en-GB" dirty="0"/>
          </a:p>
        </p:txBody>
      </p:sp>
      <p:sp>
        <p:nvSpPr>
          <p:cNvPr id="3" name="Content Placeholder 2">
            <a:extLst>
              <a:ext uri="{FF2B5EF4-FFF2-40B4-BE49-F238E27FC236}">
                <a16:creationId xmlns:a16="http://schemas.microsoft.com/office/drawing/2014/main" id="{6E0BD33F-24C2-21F0-71CB-64AA53B5A501}"/>
              </a:ext>
            </a:extLst>
          </p:cNvPr>
          <p:cNvSpPr>
            <a:spLocks noGrp="1"/>
          </p:cNvSpPr>
          <p:nvPr>
            <p:ph idx="1"/>
          </p:nvPr>
        </p:nvSpPr>
        <p:spPr>
          <a:xfrm>
            <a:off x="1141412" y="2097088"/>
            <a:ext cx="9905999" cy="3694113"/>
          </a:xfrm>
        </p:spPr>
        <p:txBody>
          <a:bodyPr>
            <a:normAutofit fontScale="92500" lnSpcReduction="10000"/>
          </a:bodyPr>
          <a:lstStyle/>
          <a:p>
            <a:r>
              <a:rPr lang="en-GB" dirty="0"/>
              <a:t>The data shows that OPM remarks recorded 987,279 missing values and Assessor remarks recorded 847,349 missing values. This shows that there was no information on the assessment of some property types by the </a:t>
            </a:r>
            <a:r>
              <a:rPr lang="en-US" dirty="0"/>
              <a:t>Office of Policy and Management and/ or  by the assessor related to the property.</a:t>
            </a:r>
          </a:p>
          <a:p>
            <a:r>
              <a:rPr lang="en-US" dirty="0"/>
              <a:t>However the positive correlation between the Assessed values and Sales Amount gives indication that properties that had an assessed remark were sold at the appropriate price.</a:t>
            </a:r>
          </a:p>
          <a:p>
            <a:r>
              <a:rPr lang="en-US" dirty="0"/>
              <a:t>It is however necessary that each property is given an assessed value to ensure more accuracy in the figures recorded</a:t>
            </a:r>
            <a:endParaRPr lang="en-GB" dirty="0"/>
          </a:p>
        </p:txBody>
      </p:sp>
    </p:spTree>
    <p:extLst>
      <p:ext uri="{BB962C8B-B14F-4D97-AF65-F5344CB8AC3E}">
        <p14:creationId xmlns:p14="http://schemas.microsoft.com/office/powerpoint/2010/main" val="2398585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A5D0-3FC2-A7AC-8E7E-C594F5F50127}"/>
              </a:ext>
            </a:extLst>
          </p:cNvPr>
          <p:cNvSpPr>
            <a:spLocks noGrp="1"/>
          </p:cNvSpPr>
          <p:nvPr>
            <p:ph type="title"/>
          </p:nvPr>
        </p:nvSpPr>
        <p:spPr>
          <a:xfrm>
            <a:off x="1299882" y="251013"/>
            <a:ext cx="10285411" cy="1170992"/>
          </a:xfrm>
        </p:spPr>
        <p:txBody>
          <a:bodyPr>
            <a:normAutofit fontScale="90000"/>
          </a:bodyPr>
          <a:lstStyle/>
          <a:p>
            <a:r>
              <a:rPr lang="en-US" dirty="0"/>
              <a:t>a nuanced understanding of market trends, allowing stakeholders to make informed </a:t>
            </a:r>
            <a:br>
              <a:rPr lang="en-US" dirty="0"/>
            </a:br>
            <a:r>
              <a:rPr lang="en-US" dirty="0"/>
              <a:t>decisions based on current and historical data</a:t>
            </a:r>
            <a:br>
              <a:rPr lang="en-US" dirty="0"/>
            </a:br>
            <a:endParaRPr lang="en-GB" dirty="0"/>
          </a:p>
        </p:txBody>
      </p:sp>
      <p:sp>
        <p:nvSpPr>
          <p:cNvPr id="3" name="Content Placeholder 2">
            <a:extLst>
              <a:ext uri="{FF2B5EF4-FFF2-40B4-BE49-F238E27FC236}">
                <a16:creationId xmlns:a16="http://schemas.microsoft.com/office/drawing/2014/main" id="{0F9E28C3-5054-B76B-FF3C-F4BD8CC3B80A}"/>
              </a:ext>
            </a:extLst>
          </p:cNvPr>
          <p:cNvSpPr>
            <a:spLocks noGrp="1"/>
          </p:cNvSpPr>
          <p:nvPr>
            <p:ph idx="1"/>
          </p:nvPr>
        </p:nvSpPr>
        <p:spPr>
          <a:xfrm>
            <a:off x="385482" y="1210236"/>
            <a:ext cx="11689977" cy="4580966"/>
          </a:xfrm>
        </p:spPr>
        <p:txBody>
          <a:bodyPr/>
          <a:lstStyle/>
          <a:p>
            <a:r>
              <a:rPr lang="en-GB" dirty="0"/>
              <a:t>Generally the market trend shows that in years of financial and economic stability, more properties are sold and the sales amounts also tend to be higher. Entities producing properties should employ cost effective measures so as to increase affordability and reach a larger section of the populace.</a:t>
            </a:r>
          </a:p>
        </p:txBody>
      </p:sp>
      <p:pic>
        <p:nvPicPr>
          <p:cNvPr id="4" name="Picture 3">
            <a:extLst>
              <a:ext uri="{FF2B5EF4-FFF2-40B4-BE49-F238E27FC236}">
                <a16:creationId xmlns:a16="http://schemas.microsoft.com/office/drawing/2014/main" id="{F27A533D-3A85-DFB8-13E2-0C1FCFF449BB}"/>
              </a:ext>
            </a:extLst>
          </p:cNvPr>
          <p:cNvPicPr>
            <a:picLocks noChangeAspect="1"/>
          </p:cNvPicPr>
          <p:nvPr/>
        </p:nvPicPr>
        <p:blipFill>
          <a:blip r:embed="rId2"/>
          <a:stretch>
            <a:fillRect/>
          </a:stretch>
        </p:blipFill>
        <p:spPr>
          <a:xfrm>
            <a:off x="0" y="3445249"/>
            <a:ext cx="5468469" cy="3445249"/>
          </a:xfrm>
          <a:prstGeom prst="rect">
            <a:avLst/>
          </a:prstGeom>
        </p:spPr>
      </p:pic>
      <p:pic>
        <p:nvPicPr>
          <p:cNvPr id="6" name="Picture 5">
            <a:extLst>
              <a:ext uri="{FF2B5EF4-FFF2-40B4-BE49-F238E27FC236}">
                <a16:creationId xmlns:a16="http://schemas.microsoft.com/office/drawing/2014/main" id="{19F588FA-9045-0D5D-C95C-C3C6601BDD75}"/>
              </a:ext>
            </a:extLst>
          </p:cNvPr>
          <p:cNvPicPr>
            <a:picLocks noChangeAspect="1"/>
          </p:cNvPicPr>
          <p:nvPr/>
        </p:nvPicPr>
        <p:blipFill>
          <a:blip r:embed="rId3"/>
          <a:stretch>
            <a:fillRect/>
          </a:stretch>
        </p:blipFill>
        <p:spPr>
          <a:xfrm>
            <a:off x="5531224" y="3429000"/>
            <a:ext cx="6657600" cy="3429000"/>
          </a:xfrm>
          <a:prstGeom prst="rect">
            <a:avLst/>
          </a:prstGeom>
        </p:spPr>
      </p:pic>
    </p:spTree>
    <p:extLst>
      <p:ext uri="{BB962C8B-B14F-4D97-AF65-F5344CB8AC3E}">
        <p14:creationId xmlns:p14="http://schemas.microsoft.com/office/powerpoint/2010/main" val="3591532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C7CD-9CEF-E127-31A4-8F2D289C36D4}"/>
              </a:ext>
            </a:extLst>
          </p:cNvPr>
          <p:cNvSpPr>
            <a:spLocks noGrp="1"/>
          </p:cNvSpPr>
          <p:nvPr>
            <p:ph type="title"/>
          </p:nvPr>
        </p:nvSpPr>
        <p:spPr>
          <a:xfrm>
            <a:off x="1141413" y="327514"/>
            <a:ext cx="9905998" cy="1339921"/>
          </a:xfrm>
        </p:spPr>
        <p:txBody>
          <a:bodyPr>
            <a:normAutofit fontScale="90000"/>
          </a:bodyPr>
          <a:lstStyle/>
          <a:p>
            <a:r>
              <a:rPr lang="en-US" dirty="0"/>
              <a:t>Provide localized insights for different towns, assisting in regional planning and investment </a:t>
            </a:r>
            <a:br>
              <a:rPr lang="en-US" dirty="0"/>
            </a:br>
            <a:r>
              <a:rPr lang="en-US" dirty="0"/>
              <a:t>decisions.</a:t>
            </a:r>
            <a:endParaRPr lang="en-GB" dirty="0"/>
          </a:p>
        </p:txBody>
      </p:sp>
      <p:sp>
        <p:nvSpPr>
          <p:cNvPr id="3" name="Content Placeholder 2">
            <a:extLst>
              <a:ext uri="{FF2B5EF4-FFF2-40B4-BE49-F238E27FC236}">
                <a16:creationId xmlns:a16="http://schemas.microsoft.com/office/drawing/2014/main" id="{C67EF7FF-7DA3-5F50-0389-1FDBE2053A45}"/>
              </a:ext>
            </a:extLst>
          </p:cNvPr>
          <p:cNvSpPr>
            <a:spLocks noGrp="1"/>
          </p:cNvSpPr>
          <p:nvPr>
            <p:ph idx="1"/>
          </p:nvPr>
        </p:nvSpPr>
        <p:spPr>
          <a:xfrm>
            <a:off x="1141412" y="1667435"/>
            <a:ext cx="9905999" cy="4123766"/>
          </a:xfrm>
        </p:spPr>
        <p:txBody>
          <a:bodyPr/>
          <a:lstStyle/>
          <a:p>
            <a:r>
              <a:rPr lang="en-GB" dirty="0"/>
              <a:t> The graph below shows the distribution of the number of properties in each town listed as part of the data provided</a:t>
            </a:r>
          </a:p>
        </p:txBody>
      </p:sp>
      <p:pic>
        <p:nvPicPr>
          <p:cNvPr id="4" name="Picture 3">
            <a:extLst>
              <a:ext uri="{FF2B5EF4-FFF2-40B4-BE49-F238E27FC236}">
                <a16:creationId xmlns:a16="http://schemas.microsoft.com/office/drawing/2014/main" id="{C8CF8CD3-7FA8-3941-1578-9222F730A643}"/>
              </a:ext>
            </a:extLst>
          </p:cNvPr>
          <p:cNvPicPr>
            <a:picLocks noChangeAspect="1"/>
          </p:cNvPicPr>
          <p:nvPr/>
        </p:nvPicPr>
        <p:blipFill>
          <a:blip r:embed="rId2"/>
          <a:stretch>
            <a:fillRect/>
          </a:stretch>
        </p:blipFill>
        <p:spPr>
          <a:xfrm>
            <a:off x="1337142" y="2590800"/>
            <a:ext cx="9420505" cy="3840536"/>
          </a:xfrm>
          <a:prstGeom prst="rect">
            <a:avLst/>
          </a:prstGeom>
        </p:spPr>
      </p:pic>
    </p:spTree>
    <p:extLst>
      <p:ext uri="{BB962C8B-B14F-4D97-AF65-F5344CB8AC3E}">
        <p14:creationId xmlns:p14="http://schemas.microsoft.com/office/powerpoint/2010/main" val="11730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60EA-EE2A-446C-EC62-FC2DD0953698}"/>
              </a:ext>
            </a:extLst>
          </p:cNvPr>
          <p:cNvSpPr>
            <a:spLocks noGrp="1"/>
          </p:cNvSpPr>
          <p:nvPr>
            <p:ph type="title"/>
          </p:nvPr>
        </p:nvSpPr>
        <p:spPr>
          <a:xfrm>
            <a:off x="1141412" y="170283"/>
            <a:ext cx="9905998" cy="1111670"/>
          </a:xfrm>
        </p:spPr>
        <p:txBody>
          <a:bodyPr>
            <a:normAutofit fontScale="90000"/>
          </a:bodyPr>
          <a:lstStyle/>
          <a:p>
            <a:r>
              <a:rPr lang="en-US" dirty="0"/>
              <a:t>Provide localized insights for different towns, assisting in regional planning and investment </a:t>
            </a:r>
            <a:br>
              <a:rPr lang="en-US" dirty="0"/>
            </a:br>
            <a:r>
              <a:rPr lang="en-US" dirty="0"/>
              <a:t>decisions</a:t>
            </a:r>
            <a:endParaRPr lang="en-GB" dirty="0"/>
          </a:p>
        </p:txBody>
      </p:sp>
      <p:sp>
        <p:nvSpPr>
          <p:cNvPr id="3" name="Content Placeholder 2">
            <a:extLst>
              <a:ext uri="{FF2B5EF4-FFF2-40B4-BE49-F238E27FC236}">
                <a16:creationId xmlns:a16="http://schemas.microsoft.com/office/drawing/2014/main" id="{D7B719D4-C777-6CD7-E8F1-61FD2480ED7E}"/>
              </a:ext>
            </a:extLst>
          </p:cNvPr>
          <p:cNvSpPr>
            <a:spLocks noGrp="1"/>
          </p:cNvSpPr>
          <p:nvPr>
            <p:ph idx="1"/>
          </p:nvPr>
        </p:nvSpPr>
        <p:spPr>
          <a:xfrm>
            <a:off x="439271" y="1281953"/>
            <a:ext cx="11178987" cy="5405764"/>
          </a:xfrm>
        </p:spPr>
        <p:txBody>
          <a:bodyPr/>
          <a:lstStyle/>
          <a:p>
            <a:r>
              <a:rPr lang="en-US" dirty="0"/>
              <a:t>It is important for companies in the real estate sector to understand the dynamics of  the population in each town they intend to erect new structures,</a:t>
            </a:r>
          </a:p>
          <a:p>
            <a:r>
              <a:rPr lang="en-US" dirty="0"/>
              <a:t>A young population with a large working class may suggest that residential facilities will be highly patronized whilst in brisk business towns a wider range of property types such as commercial, industrial and residential types may be largely considered</a:t>
            </a:r>
          </a:p>
          <a:p>
            <a:r>
              <a:rPr lang="en-US" dirty="0"/>
              <a:t> The graph in the previous slide shows the town of Bridgeport has the largest number of properties and this may indicate that there is a larger, more vibrant and economically active population in this area.</a:t>
            </a:r>
          </a:p>
          <a:p>
            <a:r>
              <a:rPr lang="en-US" dirty="0"/>
              <a:t> In contrast the town of Union recorded the least properties and this may indicate the town is less populated or may have an aging population implying less affordability.</a:t>
            </a:r>
          </a:p>
          <a:p>
            <a:endParaRPr lang="en-GB" dirty="0"/>
          </a:p>
        </p:txBody>
      </p:sp>
    </p:spTree>
    <p:extLst>
      <p:ext uri="{BB962C8B-B14F-4D97-AF65-F5344CB8AC3E}">
        <p14:creationId xmlns:p14="http://schemas.microsoft.com/office/powerpoint/2010/main" val="230768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EA7AE-1F61-A471-8978-09450F0E1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0B4806-9E5C-4966-3876-7DA2C8C78D5F}"/>
              </a:ext>
            </a:extLst>
          </p:cNvPr>
          <p:cNvSpPr>
            <a:spLocks noGrp="1"/>
          </p:cNvSpPr>
          <p:nvPr>
            <p:ph type="title"/>
          </p:nvPr>
        </p:nvSpPr>
        <p:spPr>
          <a:xfrm>
            <a:off x="1141412" y="170283"/>
            <a:ext cx="9905998" cy="1111670"/>
          </a:xfrm>
        </p:spPr>
        <p:txBody>
          <a:bodyPr>
            <a:normAutofit fontScale="90000"/>
          </a:bodyPr>
          <a:lstStyle/>
          <a:p>
            <a:r>
              <a:rPr lang="en-US" dirty="0"/>
              <a:t>Provide localized insights for different towns, assisting in regional planning and investment </a:t>
            </a:r>
            <a:br>
              <a:rPr lang="en-US" dirty="0"/>
            </a:br>
            <a:r>
              <a:rPr lang="en-US" dirty="0"/>
              <a:t>decisions</a:t>
            </a:r>
            <a:endParaRPr lang="en-GB" dirty="0"/>
          </a:p>
        </p:txBody>
      </p:sp>
      <p:sp>
        <p:nvSpPr>
          <p:cNvPr id="3" name="Content Placeholder 2">
            <a:extLst>
              <a:ext uri="{FF2B5EF4-FFF2-40B4-BE49-F238E27FC236}">
                <a16:creationId xmlns:a16="http://schemas.microsoft.com/office/drawing/2014/main" id="{0ACC5EE6-8AC3-BA9E-9205-A3B4FBDD8C6D}"/>
              </a:ext>
            </a:extLst>
          </p:cNvPr>
          <p:cNvSpPr>
            <a:spLocks noGrp="1"/>
          </p:cNvSpPr>
          <p:nvPr>
            <p:ph idx="1"/>
          </p:nvPr>
        </p:nvSpPr>
        <p:spPr>
          <a:xfrm>
            <a:off x="152400" y="1281953"/>
            <a:ext cx="10895012" cy="5405764"/>
          </a:xfrm>
        </p:spPr>
        <p:txBody>
          <a:bodyPr/>
          <a:lstStyle/>
          <a:p>
            <a:r>
              <a:rPr lang="en-US" dirty="0"/>
              <a:t>The graph below shows the distribution of the top 10 towns by Assessed value as per the data provided – it can be seen that town of Bridgeport which recorded the largest number of properties has an assessed value $125,000 whereas Stamford which comes second in terms of the                                                                                   number of properties has an assessed                                                                       value of $75,000. Danbury is                                                                                 recorded to have the largest Assessed                                                                                             value of $160,000 but has less                                                                                                                 properties than Bridgeport</a:t>
            </a:r>
          </a:p>
          <a:p>
            <a:endParaRPr lang="en-GB" dirty="0"/>
          </a:p>
        </p:txBody>
      </p:sp>
      <p:pic>
        <p:nvPicPr>
          <p:cNvPr id="5" name="Picture 4">
            <a:extLst>
              <a:ext uri="{FF2B5EF4-FFF2-40B4-BE49-F238E27FC236}">
                <a16:creationId xmlns:a16="http://schemas.microsoft.com/office/drawing/2014/main" id="{1FDFBDCC-2EA8-9FD6-6644-1DFCC0937C36}"/>
              </a:ext>
            </a:extLst>
          </p:cNvPr>
          <p:cNvPicPr>
            <a:picLocks noChangeAspect="1"/>
          </p:cNvPicPr>
          <p:nvPr/>
        </p:nvPicPr>
        <p:blipFill>
          <a:blip r:embed="rId2"/>
          <a:stretch>
            <a:fillRect/>
          </a:stretch>
        </p:blipFill>
        <p:spPr>
          <a:xfrm>
            <a:off x="5549153" y="2563907"/>
            <a:ext cx="6580094" cy="4186564"/>
          </a:xfrm>
          <a:prstGeom prst="rect">
            <a:avLst/>
          </a:prstGeom>
        </p:spPr>
      </p:pic>
    </p:spTree>
    <p:extLst>
      <p:ext uri="{BB962C8B-B14F-4D97-AF65-F5344CB8AC3E}">
        <p14:creationId xmlns:p14="http://schemas.microsoft.com/office/powerpoint/2010/main" val="402717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75B2-4971-1A92-A773-AF79ED196600}"/>
              </a:ext>
            </a:extLst>
          </p:cNvPr>
          <p:cNvSpPr>
            <a:spLocks noGrp="1"/>
          </p:cNvSpPr>
          <p:nvPr>
            <p:ph type="title"/>
          </p:nvPr>
        </p:nvSpPr>
        <p:spPr>
          <a:xfrm>
            <a:off x="959224" y="385436"/>
            <a:ext cx="10088187" cy="1156494"/>
          </a:xfrm>
        </p:spPr>
        <p:txBody>
          <a:bodyPr>
            <a:normAutofit fontScale="90000"/>
          </a:bodyPr>
          <a:lstStyle/>
          <a:p>
            <a:r>
              <a:rPr lang="en-US" dirty="0"/>
              <a:t>Understand the impact of property type on assessment outcomes, helping to tailor strategies </a:t>
            </a:r>
            <a:br>
              <a:rPr lang="en-US" dirty="0"/>
            </a:br>
            <a:r>
              <a:rPr lang="en-US" dirty="0"/>
              <a:t>for different segments of the real estate market</a:t>
            </a:r>
            <a:endParaRPr lang="en-GB" dirty="0"/>
          </a:p>
        </p:txBody>
      </p:sp>
      <p:sp>
        <p:nvSpPr>
          <p:cNvPr id="3" name="Content Placeholder 2">
            <a:extLst>
              <a:ext uri="{FF2B5EF4-FFF2-40B4-BE49-F238E27FC236}">
                <a16:creationId xmlns:a16="http://schemas.microsoft.com/office/drawing/2014/main" id="{37940523-6CAC-F184-990E-8FFA954BCFCE}"/>
              </a:ext>
            </a:extLst>
          </p:cNvPr>
          <p:cNvSpPr>
            <a:spLocks noGrp="1"/>
          </p:cNvSpPr>
          <p:nvPr>
            <p:ph idx="1"/>
          </p:nvPr>
        </p:nvSpPr>
        <p:spPr>
          <a:xfrm>
            <a:off x="896472" y="1631576"/>
            <a:ext cx="10150940" cy="4840988"/>
          </a:xfrm>
        </p:spPr>
        <p:txBody>
          <a:bodyPr/>
          <a:lstStyle/>
          <a:p>
            <a:r>
              <a:rPr lang="en-GB" dirty="0"/>
              <a:t> The below shows the property types and assessment by considering the non use codes associated with each property type</a:t>
            </a:r>
          </a:p>
        </p:txBody>
      </p:sp>
      <p:pic>
        <p:nvPicPr>
          <p:cNvPr id="5" name="Picture 4">
            <a:extLst>
              <a:ext uri="{FF2B5EF4-FFF2-40B4-BE49-F238E27FC236}">
                <a16:creationId xmlns:a16="http://schemas.microsoft.com/office/drawing/2014/main" id="{D1A4538F-BCB9-791C-2B4D-C91B08AE1131}"/>
              </a:ext>
            </a:extLst>
          </p:cNvPr>
          <p:cNvPicPr>
            <a:picLocks noChangeAspect="1"/>
          </p:cNvPicPr>
          <p:nvPr/>
        </p:nvPicPr>
        <p:blipFill>
          <a:blip r:embed="rId2"/>
          <a:stretch>
            <a:fillRect/>
          </a:stretch>
        </p:blipFill>
        <p:spPr>
          <a:xfrm>
            <a:off x="0" y="2895600"/>
            <a:ext cx="6687671" cy="3962400"/>
          </a:xfrm>
          <a:prstGeom prst="rect">
            <a:avLst/>
          </a:prstGeom>
        </p:spPr>
      </p:pic>
      <p:pic>
        <p:nvPicPr>
          <p:cNvPr id="6" name="Picture 5">
            <a:extLst>
              <a:ext uri="{FF2B5EF4-FFF2-40B4-BE49-F238E27FC236}">
                <a16:creationId xmlns:a16="http://schemas.microsoft.com/office/drawing/2014/main" id="{A4213037-1551-BF6C-D590-A8CF60F7917A}"/>
              </a:ext>
            </a:extLst>
          </p:cNvPr>
          <p:cNvPicPr>
            <a:picLocks noChangeAspect="1"/>
          </p:cNvPicPr>
          <p:nvPr/>
        </p:nvPicPr>
        <p:blipFill>
          <a:blip r:embed="rId3"/>
          <a:stretch>
            <a:fillRect/>
          </a:stretch>
        </p:blipFill>
        <p:spPr>
          <a:xfrm>
            <a:off x="6813176" y="2895600"/>
            <a:ext cx="5378824" cy="3962400"/>
          </a:xfrm>
          <a:prstGeom prst="rect">
            <a:avLst/>
          </a:prstGeom>
        </p:spPr>
      </p:pic>
    </p:spTree>
    <p:extLst>
      <p:ext uri="{BB962C8B-B14F-4D97-AF65-F5344CB8AC3E}">
        <p14:creationId xmlns:p14="http://schemas.microsoft.com/office/powerpoint/2010/main" val="307465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4062-BC3A-2312-DDAD-C4C285DE3303}"/>
              </a:ext>
            </a:extLst>
          </p:cNvPr>
          <p:cNvSpPr>
            <a:spLocks noGrp="1"/>
          </p:cNvSpPr>
          <p:nvPr>
            <p:ph type="title"/>
          </p:nvPr>
        </p:nvSpPr>
        <p:spPr>
          <a:xfrm>
            <a:off x="564776" y="493012"/>
            <a:ext cx="11080377" cy="1255106"/>
          </a:xfrm>
        </p:spPr>
        <p:txBody>
          <a:bodyPr>
            <a:normAutofit fontScale="90000"/>
          </a:bodyPr>
          <a:lstStyle/>
          <a:p>
            <a:r>
              <a:rPr lang="en-US" dirty="0"/>
              <a:t>Investigate the role of non-use codes in property assessment, identifying patterns and potential </a:t>
            </a:r>
            <a:br>
              <a:rPr lang="en-US" dirty="0"/>
            </a:br>
            <a:r>
              <a:rPr lang="en-US" dirty="0"/>
              <a:t>areas for policy refinement</a:t>
            </a:r>
            <a:br>
              <a:rPr lang="en-US" dirty="0"/>
            </a:br>
            <a:endParaRPr lang="en-GB" dirty="0"/>
          </a:p>
        </p:txBody>
      </p:sp>
      <p:sp>
        <p:nvSpPr>
          <p:cNvPr id="6" name="Content Placeholder 5">
            <a:extLst>
              <a:ext uri="{FF2B5EF4-FFF2-40B4-BE49-F238E27FC236}">
                <a16:creationId xmlns:a16="http://schemas.microsoft.com/office/drawing/2014/main" id="{09E81C8D-19C8-A16F-74E2-18922B9B4107}"/>
              </a:ext>
            </a:extLst>
          </p:cNvPr>
          <p:cNvSpPr>
            <a:spLocks noGrp="1"/>
          </p:cNvSpPr>
          <p:nvPr>
            <p:ph idx="1"/>
          </p:nvPr>
        </p:nvSpPr>
        <p:spPr>
          <a:xfrm>
            <a:off x="376518" y="1559860"/>
            <a:ext cx="11627223" cy="5298140"/>
          </a:xfrm>
        </p:spPr>
        <p:txBody>
          <a:bodyPr/>
          <a:lstStyle/>
          <a:p>
            <a:r>
              <a:rPr lang="en-GB" dirty="0"/>
              <a:t> The graphs above show that the popular family type on the market is the single family property type.</a:t>
            </a:r>
            <a:r>
              <a:rPr lang="en-US" dirty="0"/>
              <a:t> However the data shows that cumulatively commercial property types have the highest non use of 15.5% implying less patronage for this while the four family property type has the least non use  of 6.2% indicating more person were interested in this property type. It would be profitable for the company to reduce its investment in the single family property type and channel this into the four family property type.</a:t>
            </a:r>
          </a:p>
          <a:p>
            <a:r>
              <a:rPr lang="en-US" dirty="0"/>
              <a:t> Again littles investment has been made in the public utility property type but this has a next least non use code after the four family property type – it is advisable for the company to invest more in public utilities as these are also well </a:t>
            </a:r>
            <a:r>
              <a:rPr lang="en-US" dirty="0" err="1"/>
              <a:t>patronised</a:t>
            </a:r>
            <a:r>
              <a:rPr lang="en-US" dirty="0"/>
              <a:t> </a:t>
            </a:r>
            <a:endParaRPr lang="en-GB" dirty="0"/>
          </a:p>
        </p:txBody>
      </p:sp>
    </p:spTree>
    <p:extLst>
      <p:ext uri="{BB962C8B-B14F-4D97-AF65-F5344CB8AC3E}">
        <p14:creationId xmlns:p14="http://schemas.microsoft.com/office/powerpoint/2010/main" val="220944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1D0B-575D-267D-EA23-04217FAB0B6C}"/>
              </a:ext>
            </a:extLst>
          </p:cNvPr>
          <p:cNvSpPr>
            <a:spLocks noGrp="1"/>
          </p:cNvSpPr>
          <p:nvPr>
            <p:ph type="title"/>
          </p:nvPr>
        </p:nvSpPr>
        <p:spPr/>
        <p:txBody>
          <a:bodyPr>
            <a:normAutofit fontScale="90000"/>
          </a:bodyPr>
          <a:lstStyle/>
          <a:p>
            <a:r>
              <a:rPr lang="en-US" dirty="0"/>
              <a:t>Utilize assessor and OPM remarks to improve communication and transparency in the </a:t>
            </a:r>
            <a:br>
              <a:rPr lang="en-US" dirty="0"/>
            </a:br>
            <a:r>
              <a:rPr lang="en-US" dirty="0"/>
              <a:t>assessment process</a:t>
            </a:r>
            <a:br>
              <a:rPr lang="en-US" dirty="0"/>
            </a:br>
            <a:endParaRPr lang="en-GB" dirty="0"/>
          </a:p>
        </p:txBody>
      </p:sp>
      <p:sp>
        <p:nvSpPr>
          <p:cNvPr id="3" name="Content Placeholder 2">
            <a:extLst>
              <a:ext uri="{FF2B5EF4-FFF2-40B4-BE49-F238E27FC236}">
                <a16:creationId xmlns:a16="http://schemas.microsoft.com/office/drawing/2014/main" id="{C979F7B5-7326-3248-2A45-F24C66040881}"/>
              </a:ext>
            </a:extLst>
          </p:cNvPr>
          <p:cNvSpPr>
            <a:spLocks noGrp="1"/>
          </p:cNvSpPr>
          <p:nvPr>
            <p:ph idx="1"/>
          </p:nvPr>
        </p:nvSpPr>
        <p:spPr>
          <a:xfrm>
            <a:off x="502024" y="1775012"/>
            <a:ext cx="11152094" cy="4778188"/>
          </a:xfrm>
        </p:spPr>
        <p:txBody>
          <a:bodyPr/>
          <a:lstStyle/>
          <a:p>
            <a:r>
              <a:rPr lang="en-US" dirty="0"/>
              <a:t>It is necessary that each property is given an assessed value to ensure more accuracy in the pricing of the properties</a:t>
            </a:r>
          </a:p>
          <a:p>
            <a:r>
              <a:rPr lang="en-US" dirty="0"/>
              <a:t> However the positive correlation between the Assessed values and Sales Amount gives indication that properties that had an assessed remark were assess correctly and the  Office of Policy and Management (OPM) should be recommended on their good work.</a:t>
            </a:r>
          </a:p>
          <a:p>
            <a:endParaRPr lang="en-US" dirty="0"/>
          </a:p>
          <a:p>
            <a:endParaRPr lang="en-GB" dirty="0"/>
          </a:p>
        </p:txBody>
      </p:sp>
    </p:spTree>
    <p:extLst>
      <p:ext uri="{BB962C8B-B14F-4D97-AF65-F5344CB8AC3E}">
        <p14:creationId xmlns:p14="http://schemas.microsoft.com/office/powerpoint/2010/main" val="3927731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124</TotalTime>
  <Words>1055</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Real Estate Sales 2001-2020 GL</vt:lpstr>
      <vt:lpstr>Uncover insights into the accuracy of property assessments, identifying areas where  adjustments may be necessary</vt:lpstr>
      <vt:lpstr>a nuanced understanding of market trends, allowing stakeholders to make informed  decisions based on current and historical data </vt:lpstr>
      <vt:lpstr>Provide localized insights for different towns, assisting in regional planning and investment  decisions.</vt:lpstr>
      <vt:lpstr>Provide localized insights for different towns, assisting in regional planning and investment  decisions</vt:lpstr>
      <vt:lpstr>Provide localized insights for different towns, assisting in regional planning and investment  decisions</vt:lpstr>
      <vt:lpstr>Understand the impact of property type on assessment outcomes, helping to tailor strategies  for different segments of the real estate market</vt:lpstr>
      <vt:lpstr>Investigate the role of non-use codes in property assessment, identifying patterns and potential  areas for policy refinement </vt:lpstr>
      <vt:lpstr>Utilize assessor and OPM remarks to improve communication and transparency in the  assessment process </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Sales 2001-2020 GL</dc:title>
  <dc:creator>Akosua</dc:creator>
  <cp:lastModifiedBy>Akosua</cp:lastModifiedBy>
  <cp:revision>1</cp:revision>
  <dcterms:created xsi:type="dcterms:W3CDTF">2024-02-18T08:05:52Z</dcterms:created>
  <dcterms:modified xsi:type="dcterms:W3CDTF">2024-02-18T10:10:44Z</dcterms:modified>
</cp:coreProperties>
</file>