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7" r:id="rId2"/>
    <p:sldId id="258" r:id="rId3"/>
    <p:sldId id="280" r:id="rId4"/>
    <p:sldId id="281" r:id="rId5"/>
    <p:sldId id="279" r:id="rId6"/>
    <p:sldId id="291" r:id="rId7"/>
    <p:sldId id="292" r:id="rId8"/>
    <p:sldId id="293" r:id="rId9"/>
    <p:sldId id="294" r:id="rId10"/>
    <p:sldId id="282" r:id="rId11"/>
    <p:sldId id="286" r:id="rId12"/>
    <p:sldId id="287" r:id="rId13"/>
    <p:sldId id="290" r:id="rId14"/>
    <p:sldId id="295" r:id="rId15"/>
    <p:sldId id="28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8079" autoAdjust="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nivariate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bivariate_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bivariate_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nivariate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nivariate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nivariate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nivariate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nivariate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nivariate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univariate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bivariate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[univariate_analysis.xlsx]Age - Univariate!PivotTable1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- Univariate'!$D$2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- Univariate'!$C$3:$C$80</c:f>
              <c:strCache>
                <c:ptCount val="7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</c:strCache>
            </c:strRef>
          </c:cat>
          <c:val>
            <c:numRef>
              <c:f>'Age - Univariate'!$D$3:$D$80</c:f>
              <c:numCache>
                <c:formatCode>General</c:formatCode>
                <c:ptCount val="77"/>
                <c:pt idx="0">
                  <c:v>12</c:v>
                </c:pt>
                <c:pt idx="1">
                  <c:v>34</c:v>
                </c:pt>
                <c:pt idx="2">
                  <c:v>49</c:v>
                </c:pt>
                <c:pt idx="3">
                  <c:v>80</c:v>
                </c:pt>
                <c:pt idx="4">
                  <c:v>127</c:v>
                </c:pt>
                <c:pt idx="5">
                  <c:v>208</c:v>
                </c:pt>
                <c:pt idx="6">
                  <c:v>303</c:v>
                </c:pt>
                <c:pt idx="7">
                  <c:v>523</c:v>
                </c:pt>
                <c:pt idx="8">
                  <c:v>813</c:v>
                </c:pt>
                <c:pt idx="9">
                  <c:v>918</c:v>
                </c:pt>
                <c:pt idx="10">
                  <c:v>1043</c:v>
                </c:pt>
                <c:pt idx="11">
                  <c:v>1190</c:v>
                </c:pt>
                <c:pt idx="12">
                  <c:v>1783</c:v>
                </c:pt>
                <c:pt idx="13">
                  <c:v>2023</c:v>
                </c:pt>
                <c:pt idx="14">
                  <c:v>2099</c:v>
                </c:pt>
                <c:pt idx="15">
                  <c:v>1989</c:v>
                </c:pt>
                <c:pt idx="16">
                  <c:v>1948</c:v>
                </c:pt>
                <c:pt idx="17">
                  <c:v>1919</c:v>
                </c:pt>
                <c:pt idx="18">
                  <c:v>1823</c:v>
                </c:pt>
                <c:pt idx="19">
                  <c:v>1715</c:v>
                </c:pt>
                <c:pt idx="20">
                  <c:v>1481</c:v>
                </c:pt>
                <c:pt idx="21">
                  <c:v>1512</c:v>
                </c:pt>
                <c:pt idx="22">
                  <c:v>1373</c:v>
                </c:pt>
                <c:pt idx="23">
                  <c:v>1300</c:v>
                </c:pt>
                <c:pt idx="24">
                  <c:v>1251</c:v>
                </c:pt>
                <c:pt idx="25">
                  <c:v>1173</c:v>
                </c:pt>
                <c:pt idx="26">
                  <c:v>1142</c:v>
                </c:pt>
                <c:pt idx="27">
                  <c:v>1229</c:v>
                </c:pt>
                <c:pt idx="28">
                  <c:v>1190</c:v>
                </c:pt>
                <c:pt idx="29">
                  <c:v>1090</c:v>
                </c:pt>
                <c:pt idx="30">
                  <c:v>1010</c:v>
                </c:pt>
                <c:pt idx="31">
                  <c:v>1002</c:v>
                </c:pt>
                <c:pt idx="32">
                  <c:v>941</c:v>
                </c:pt>
                <c:pt idx="33">
                  <c:v>946</c:v>
                </c:pt>
                <c:pt idx="34">
                  <c:v>925</c:v>
                </c:pt>
                <c:pt idx="35">
                  <c:v>900</c:v>
                </c:pt>
                <c:pt idx="36">
                  <c:v>822</c:v>
                </c:pt>
                <c:pt idx="37">
                  <c:v>815</c:v>
                </c:pt>
                <c:pt idx="38">
                  <c:v>789</c:v>
                </c:pt>
                <c:pt idx="39">
                  <c:v>839</c:v>
                </c:pt>
                <c:pt idx="40">
                  <c:v>752</c:v>
                </c:pt>
                <c:pt idx="41">
                  <c:v>773</c:v>
                </c:pt>
                <c:pt idx="42">
                  <c:v>603</c:v>
                </c:pt>
                <c:pt idx="43">
                  <c:v>143</c:v>
                </c:pt>
                <c:pt idx="44">
                  <c:v>78</c:v>
                </c:pt>
                <c:pt idx="45">
                  <c:v>72</c:v>
                </c:pt>
                <c:pt idx="46">
                  <c:v>70</c:v>
                </c:pt>
                <c:pt idx="47">
                  <c:v>59</c:v>
                </c:pt>
                <c:pt idx="48">
                  <c:v>60</c:v>
                </c:pt>
                <c:pt idx="49">
                  <c:v>53</c:v>
                </c:pt>
                <c:pt idx="50">
                  <c:v>35</c:v>
                </c:pt>
                <c:pt idx="51">
                  <c:v>44</c:v>
                </c:pt>
                <c:pt idx="52">
                  <c:v>65</c:v>
                </c:pt>
                <c:pt idx="53">
                  <c:v>54</c:v>
                </c:pt>
                <c:pt idx="54">
                  <c:v>52</c:v>
                </c:pt>
                <c:pt idx="55">
                  <c:v>42</c:v>
                </c:pt>
                <c:pt idx="56">
                  <c:v>36</c:v>
                </c:pt>
                <c:pt idx="57">
                  <c:v>37</c:v>
                </c:pt>
                <c:pt idx="58">
                  <c:v>32</c:v>
                </c:pt>
                <c:pt idx="59">
                  <c:v>41</c:v>
                </c:pt>
                <c:pt idx="60">
                  <c:v>29</c:v>
                </c:pt>
                <c:pt idx="61">
                  <c:v>26</c:v>
                </c:pt>
                <c:pt idx="62">
                  <c:v>31</c:v>
                </c:pt>
                <c:pt idx="63">
                  <c:v>17</c:v>
                </c:pt>
                <c:pt idx="64">
                  <c:v>19</c:v>
                </c:pt>
                <c:pt idx="65">
                  <c:v>23</c:v>
                </c:pt>
                <c:pt idx="66">
                  <c:v>9</c:v>
                </c:pt>
                <c:pt idx="67">
                  <c:v>5</c:v>
                </c:pt>
                <c:pt idx="68">
                  <c:v>8</c:v>
                </c:pt>
                <c:pt idx="69">
                  <c:v>4</c:v>
                </c:pt>
                <c:pt idx="70">
                  <c:v>2</c:v>
                </c:pt>
                <c:pt idx="71">
                  <c:v>4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0-4E72-B125-5D2F29C8F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3875088"/>
        <c:axId val="953872176"/>
      </c:barChart>
      <c:catAx>
        <c:axId val="95387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872176"/>
        <c:crosses val="autoZero"/>
        <c:auto val="1"/>
        <c:lblAlgn val="ctr"/>
        <c:lblOffset val="100"/>
        <c:noMultiLvlLbl val="0"/>
      </c:catAx>
      <c:valAx>
        <c:axId val="9538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8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'Education-Subscription rate-Biv'!$Q$2</c:f>
              <c:strCache>
                <c:ptCount val="1"/>
                <c:pt idx="0">
                  <c:v>Subscription Rate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81-4086-96E4-CF2A40C20E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1-4086-96E4-CF2A40C20E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81-4086-96E4-CF2A40C20E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E81-4086-96E4-CF2A40C20E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'Education-Subscription rate-Biv'!$P$3:$P$6</c:f>
              <c:strCache>
                <c:ptCount val="4"/>
                <c:pt idx="0">
                  <c:v>bachelors</c:v>
                </c:pt>
                <c:pt idx="1">
                  <c:v>masters</c:v>
                </c:pt>
                <c:pt idx="2">
                  <c:v>Doctorate</c:v>
                </c:pt>
                <c:pt idx="3">
                  <c:v>unknown</c:v>
                </c:pt>
              </c:strCache>
            </c:strRef>
          </c:cat>
          <c:val>
            <c:numRef>
              <c:f>'Education-Subscription rate-Biv'!$Q$3:$Q$6</c:f>
              <c:numCache>
                <c:formatCode>0.00%</c:formatCode>
                <c:ptCount val="4"/>
                <c:pt idx="0">
                  <c:v>0.15160000000000001</c:v>
                </c:pt>
                <c:pt idx="1">
                  <c:v>0.29389999999999999</c:v>
                </c:pt>
                <c:pt idx="2">
                  <c:v>0.51339999999999997</c:v>
                </c:pt>
                <c:pt idx="3">
                  <c:v>4.1099999999999998E-2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81-4086-96E4-CF2A40C20E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[bivariate_analysis.xlsx]Subscription-Avg. Call Duration!PivotTable4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'Subscription-Avg. Call Duration'!$K$1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'Subscription-Avg. Call Duration'!$J$2:$J$4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'Subscription-Avg. Call Duration'!$K$2:$K$4</c:f>
              <c:numCache>
                <c:formatCode>0.00</c:formatCode>
                <c:ptCount val="2"/>
                <c:pt idx="0">
                  <c:v>221.59667606469802</c:v>
                </c:pt>
                <c:pt idx="1">
                  <c:v>540.75974527209576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5-4FA3-B0AE-4BE7F6A9E3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80009344"/>
        <c:axId val="2080003104"/>
      </c:barChart>
      <c:catAx>
        <c:axId val="208000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003104"/>
        <c:crosses val="autoZero"/>
        <c:auto val="1"/>
        <c:lblAlgn val="ctr"/>
        <c:lblOffset val="100"/>
        <c:noMultiLvlLbl val="0"/>
      </c:catAx>
      <c:valAx>
        <c:axId val="208000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00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[univariate_analysis.xlsx]Jobs -Univariate!PivotTable2</c:name>
    <c:fmtId val="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1633021022371863E-2"/>
          <c:y val="6.339904758323163E-2"/>
          <c:w val="0.78688617371663272"/>
          <c:h val="0.70562241390958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'Jobs -Univariate'!$D$2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'Jobs -Univariate'!$C$3:$C$14</c:f>
              <c:strCache>
                <c:ptCount val="11"/>
                <c:pt idx="0">
                  <c:v>admin</c:v>
                </c:pt>
                <c:pt idx="1">
                  <c:v>blue-collar</c:v>
                </c:pt>
                <c:pt idx="2">
                  <c:v>entrepreneur</c:v>
                </c:pt>
                <c:pt idx="3">
                  <c:v>housemaid</c:v>
                </c:pt>
                <c:pt idx="4">
                  <c:v>management</c:v>
                </c:pt>
                <c:pt idx="5">
                  <c:v>retired</c:v>
                </c:pt>
                <c:pt idx="6">
                  <c:v>self-employed</c:v>
                </c:pt>
                <c:pt idx="7">
                  <c:v>services</c:v>
                </c:pt>
                <c:pt idx="8">
                  <c:v>student</c:v>
                </c:pt>
                <c:pt idx="9">
                  <c:v>technician</c:v>
                </c:pt>
                <c:pt idx="10">
                  <c:v>unemployed</c:v>
                </c:pt>
              </c:strCache>
            </c:strRef>
          </c:cat>
          <c:val>
            <c:numRef>
              <c:f>'Jobs -Univariate'!$D$3:$D$14</c:f>
              <c:numCache>
                <c:formatCode>General</c:formatCode>
                <c:ptCount val="11"/>
                <c:pt idx="0">
                  <c:v>5214</c:v>
                </c:pt>
                <c:pt idx="1">
                  <c:v>9833</c:v>
                </c:pt>
                <c:pt idx="2">
                  <c:v>1510</c:v>
                </c:pt>
                <c:pt idx="3">
                  <c:v>1251</c:v>
                </c:pt>
                <c:pt idx="4">
                  <c:v>9535</c:v>
                </c:pt>
                <c:pt idx="5">
                  <c:v>2249</c:v>
                </c:pt>
                <c:pt idx="6">
                  <c:v>1592</c:v>
                </c:pt>
                <c:pt idx="7">
                  <c:v>4215</c:v>
                </c:pt>
                <c:pt idx="8">
                  <c:v>935</c:v>
                </c:pt>
                <c:pt idx="9">
                  <c:v>7674</c:v>
                </c:pt>
                <c:pt idx="10">
                  <c:v>1313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9-4FE4-81E6-B83F75821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70103072"/>
        <c:axId val="1370098496"/>
      </c:barChart>
      <c:catAx>
        <c:axId val="137010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098496"/>
        <c:crosses val="autoZero"/>
        <c:auto val="1"/>
        <c:lblAlgn val="ctr"/>
        <c:lblOffset val="100"/>
        <c:noMultiLvlLbl val="0"/>
      </c:catAx>
      <c:valAx>
        <c:axId val="137009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10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LOANS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 Loans -Univariate'!$G$18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Loans -Univariate'!$H$17:$J$17</c:f>
              <c:strCache>
                <c:ptCount val="3"/>
                <c:pt idx="0">
                  <c:v>Loan Default</c:v>
                </c:pt>
                <c:pt idx="1">
                  <c:v>Housing Loan</c:v>
                </c:pt>
                <c:pt idx="2">
                  <c:v>Personal Loan</c:v>
                </c:pt>
              </c:strCache>
            </c:strRef>
          </c:cat>
          <c:val>
            <c:numRef>
              <c:f>' Loans -Univariate'!$H$18:$J$18</c:f>
              <c:numCache>
                <c:formatCode>0%</c:formatCode>
                <c:ptCount val="3"/>
                <c:pt idx="0" formatCode="0.0%">
                  <c:v>0.98199999999999998</c:v>
                </c:pt>
                <c:pt idx="1">
                  <c:v>0.44</c:v>
                </c:pt>
                <c:pt idx="2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4A-4126-BB54-FDE10BC0064D}"/>
            </c:ext>
          </c:extLst>
        </c:ser>
        <c:ser>
          <c:idx val="1"/>
          <c:order val="1"/>
          <c:tx>
            <c:strRef>
              <c:f>' Loans -Univariate'!$G$19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Loans -Univariate'!$H$17:$J$17</c:f>
              <c:strCache>
                <c:ptCount val="3"/>
                <c:pt idx="0">
                  <c:v>Loan Default</c:v>
                </c:pt>
                <c:pt idx="1">
                  <c:v>Housing Loan</c:v>
                </c:pt>
                <c:pt idx="2">
                  <c:v>Personal Loan</c:v>
                </c:pt>
              </c:strCache>
            </c:strRef>
          </c:cat>
          <c:val>
            <c:numRef>
              <c:f>' Loans -Univariate'!$H$19:$J$19</c:f>
              <c:numCache>
                <c:formatCode>0%</c:formatCode>
                <c:ptCount val="3"/>
                <c:pt idx="0" formatCode="0.0%">
                  <c:v>1.7999999999999999E-2</c:v>
                </c:pt>
                <c:pt idx="1">
                  <c:v>0.56000000000000005</c:v>
                </c:pt>
                <c:pt idx="2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4A-4126-BB54-FDE10BC006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96607568"/>
        <c:axId val="896609232"/>
      </c:barChart>
      <c:catAx>
        <c:axId val="89660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609232"/>
        <c:crosses val="autoZero"/>
        <c:auto val="1"/>
        <c:lblAlgn val="ctr"/>
        <c:lblOffset val="100"/>
        <c:noMultiLvlLbl val="0"/>
      </c:catAx>
      <c:valAx>
        <c:axId val="8966092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89660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[univariate_analysis.xlsx]Month -Univariate!PivotTable1</c:name>
    <c:fmtId val="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 -Univariate'!$E$1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 -Univariate'!$D$2:$D$14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'Month -Univariate'!$E$2:$E$14</c:f>
              <c:numCache>
                <c:formatCode>General</c:formatCode>
                <c:ptCount val="12"/>
                <c:pt idx="0">
                  <c:v>1418</c:v>
                </c:pt>
                <c:pt idx="1">
                  <c:v>2683</c:v>
                </c:pt>
                <c:pt idx="2">
                  <c:v>482</c:v>
                </c:pt>
                <c:pt idx="3">
                  <c:v>2971</c:v>
                </c:pt>
                <c:pt idx="4">
                  <c:v>13973</c:v>
                </c:pt>
                <c:pt idx="5">
                  <c:v>5406</c:v>
                </c:pt>
                <c:pt idx="6">
                  <c:v>6989</c:v>
                </c:pt>
                <c:pt idx="7">
                  <c:v>6342</c:v>
                </c:pt>
                <c:pt idx="8">
                  <c:v>590</c:v>
                </c:pt>
                <c:pt idx="9">
                  <c:v>593</c:v>
                </c:pt>
                <c:pt idx="10">
                  <c:v>3946</c:v>
                </c:pt>
                <c:pt idx="11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C9A-85E4-8FEBEAB96F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9314607"/>
        <c:axId val="1219315023"/>
      </c:barChart>
      <c:catAx>
        <c:axId val="1219314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15023"/>
        <c:crosses val="autoZero"/>
        <c:auto val="1"/>
        <c:lblAlgn val="ctr"/>
        <c:lblOffset val="100"/>
        <c:noMultiLvlLbl val="0"/>
      </c:catAx>
      <c:valAx>
        <c:axId val="121931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1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[univariate_analysis.xlsx]Day -Univariate!PivotTable1</c:name>
    <c:fmtId val="4"/>
  </c:pivotSource>
  <c:chart>
    <c:autoTitleDeleted val="1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 w="9525" cap="flat" cmpd="sng" algn="ctr">
            <a:noFill/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 w="9525" cap="flat" cmpd="sng" algn="ctr">
            <a:noFill/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 w="9525" cap="flat" cmpd="sng" algn="ctr">
            <a:noFill/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 w="9525" cap="flat" cmpd="sng" algn="ctr">
            <a:noFill/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'Day -Univariate'!$E$1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'Day -Univariate'!$D$2:$D$9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'Day -Univariate'!$E$2:$E$9</c:f>
              <c:numCache>
                <c:formatCode>General</c:formatCode>
                <c:ptCount val="7"/>
                <c:pt idx="0">
                  <c:v>8771</c:v>
                </c:pt>
                <c:pt idx="1">
                  <c:v>5461</c:v>
                </c:pt>
                <c:pt idx="2">
                  <c:v>516</c:v>
                </c:pt>
                <c:pt idx="3">
                  <c:v>4042</c:v>
                </c:pt>
                <c:pt idx="4">
                  <c:v>8233</c:v>
                </c:pt>
                <c:pt idx="5">
                  <c:v>8998</c:v>
                </c:pt>
                <c:pt idx="6">
                  <c:v>9595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11-4C81-96B1-D4CC0476DD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056115536"/>
        <c:axId val="1056114288"/>
      </c:barChart>
      <c:catAx>
        <c:axId val="10561155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114288"/>
        <c:crosses val="autoZero"/>
        <c:auto val="1"/>
        <c:lblAlgn val="ctr"/>
        <c:lblOffset val="100"/>
        <c:noMultiLvlLbl val="0"/>
      </c:catAx>
      <c:valAx>
        <c:axId val="10561142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11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[univariate_analysis.xlsx]Call Duration -Univariate!PivotTable1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'Call Duration -Univariate'!$L$1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'Call Duration -Univariate'!$K$2:$K$58</c:f>
              <c:strCache>
                <c:ptCount val="56"/>
                <c:pt idx="0">
                  <c:v>0-59</c:v>
                </c:pt>
                <c:pt idx="1">
                  <c:v>60-119</c:v>
                </c:pt>
                <c:pt idx="2">
                  <c:v>120-179</c:v>
                </c:pt>
                <c:pt idx="3">
                  <c:v>180-239</c:v>
                </c:pt>
                <c:pt idx="4">
                  <c:v>240-299</c:v>
                </c:pt>
                <c:pt idx="5">
                  <c:v>300-359</c:v>
                </c:pt>
                <c:pt idx="6">
                  <c:v>360-419</c:v>
                </c:pt>
                <c:pt idx="7">
                  <c:v>420-479</c:v>
                </c:pt>
                <c:pt idx="8">
                  <c:v>480-539</c:v>
                </c:pt>
                <c:pt idx="9">
                  <c:v>540-599</c:v>
                </c:pt>
                <c:pt idx="10">
                  <c:v>600-659</c:v>
                </c:pt>
                <c:pt idx="11">
                  <c:v>660-719</c:v>
                </c:pt>
                <c:pt idx="12">
                  <c:v>720-779</c:v>
                </c:pt>
                <c:pt idx="13">
                  <c:v>780-839</c:v>
                </c:pt>
                <c:pt idx="14">
                  <c:v>840-899</c:v>
                </c:pt>
                <c:pt idx="15">
                  <c:v>900-959</c:v>
                </c:pt>
                <c:pt idx="16">
                  <c:v>960-1019</c:v>
                </c:pt>
                <c:pt idx="17">
                  <c:v>1020-1079</c:v>
                </c:pt>
                <c:pt idx="18">
                  <c:v>1080-1139</c:v>
                </c:pt>
                <c:pt idx="19">
                  <c:v>1140-1199</c:v>
                </c:pt>
                <c:pt idx="20">
                  <c:v>1200-1259</c:v>
                </c:pt>
                <c:pt idx="21">
                  <c:v>1260-1319</c:v>
                </c:pt>
                <c:pt idx="22">
                  <c:v>1320-1379</c:v>
                </c:pt>
                <c:pt idx="23">
                  <c:v>1380-1439</c:v>
                </c:pt>
                <c:pt idx="24">
                  <c:v>1440-1499</c:v>
                </c:pt>
                <c:pt idx="25">
                  <c:v>1500-1559</c:v>
                </c:pt>
                <c:pt idx="26">
                  <c:v>1560-1619</c:v>
                </c:pt>
                <c:pt idx="27">
                  <c:v>1620-1679</c:v>
                </c:pt>
                <c:pt idx="28">
                  <c:v>1680-1739</c:v>
                </c:pt>
                <c:pt idx="29">
                  <c:v>1740-1799</c:v>
                </c:pt>
                <c:pt idx="30">
                  <c:v>1800-1859</c:v>
                </c:pt>
                <c:pt idx="31">
                  <c:v>1860-1919</c:v>
                </c:pt>
                <c:pt idx="32">
                  <c:v>1920-1979</c:v>
                </c:pt>
                <c:pt idx="33">
                  <c:v>1980-2039</c:v>
                </c:pt>
                <c:pt idx="34">
                  <c:v>2040-2099</c:v>
                </c:pt>
                <c:pt idx="35">
                  <c:v>2100-2159</c:v>
                </c:pt>
                <c:pt idx="36">
                  <c:v>2160-2219</c:v>
                </c:pt>
                <c:pt idx="37">
                  <c:v>2220-2279</c:v>
                </c:pt>
                <c:pt idx="38">
                  <c:v>2280-2339</c:v>
                </c:pt>
                <c:pt idx="39">
                  <c:v>2340-2399</c:v>
                </c:pt>
                <c:pt idx="40">
                  <c:v>2400-2459</c:v>
                </c:pt>
                <c:pt idx="41">
                  <c:v>2460-2519</c:v>
                </c:pt>
                <c:pt idx="42">
                  <c:v>2580-2639</c:v>
                </c:pt>
                <c:pt idx="43">
                  <c:v>2640-2699</c:v>
                </c:pt>
                <c:pt idx="44">
                  <c:v>2760-2819</c:v>
                </c:pt>
                <c:pt idx="45">
                  <c:v>2820-2879</c:v>
                </c:pt>
                <c:pt idx="46">
                  <c:v>3000-3059</c:v>
                </c:pt>
                <c:pt idx="47">
                  <c:v>3060-3119</c:v>
                </c:pt>
                <c:pt idx="48">
                  <c:v>3180-3239</c:v>
                </c:pt>
                <c:pt idx="49">
                  <c:v>3240-3299</c:v>
                </c:pt>
                <c:pt idx="50">
                  <c:v>3300-3359</c:v>
                </c:pt>
                <c:pt idx="51">
                  <c:v>3360-3419</c:v>
                </c:pt>
                <c:pt idx="52">
                  <c:v>3420-3479</c:v>
                </c:pt>
                <c:pt idx="53">
                  <c:v>3780-3839</c:v>
                </c:pt>
                <c:pt idx="54">
                  <c:v>3840-3899</c:v>
                </c:pt>
                <c:pt idx="55">
                  <c:v>4860-4919</c:v>
                </c:pt>
              </c:strCache>
            </c:strRef>
          </c:cat>
          <c:val>
            <c:numRef>
              <c:f>'Call Duration -Univariate'!$L$2:$L$58</c:f>
              <c:numCache>
                <c:formatCode>General</c:formatCode>
                <c:ptCount val="56"/>
                <c:pt idx="0">
                  <c:v>4709</c:v>
                </c:pt>
                <c:pt idx="1">
                  <c:v>9372</c:v>
                </c:pt>
                <c:pt idx="2">
                  <c:v>8720</c:v>
                </c:pt>
                <c:pt idx="3">
                  <c:v>6096</c:v>
                </c:pt>
                <c:pt idx="4">
                  <c:v>4310</c:v>
                </c:pt>
                <c:pt idx="5">
                  <c:v>2939</c:v>
                </c:pt>
                <c:pt idx="6">
                  <c:v>2141</c:v>
                </c:pt>
                <c:pt idx="7">
                  <c:v>1507</c:v>
                </c:pt>
                <c:pt idx="8">
                  <c:v>1124</c:v>
                </c:pt>
                <c:pt idx="9">
                  <c:v>858</c:v>
                </c:pt>
                <c:pt idx="10">
                  <c:v>743</c:v>
                </c:pt>
                <c:pt idx="11">
                  <c:v>571</c:v>
                </c:pt>
                <c:pt idx="12">
                  <c:v>445</c:v>
                </c:pt>
                <c:pt idx="13">
                  <c:v>357</c:v>
                </c:pt>
                <c:pt idx="14">
                  <c:v>291</c:v>
                </c:pt>
                <c:pt idx="15">
                  <c:v>244</c:v>
                </c:pt>
                <c:pt idx="16">
                  <c:v>187</c:v>
                </c:pt>
                <c:pt idx="17">
                  <c:v>159</c:v>
                </c:pt>
                <c:pt idx="18">
                  <c:v>148</c:v>
                </c:pt>
                <c:pt idx="19">
                  <c:v>129</c:v>
                </c:pt>
                <c:pt idx="20">
                  <c:v>102</c:v>
                </c:pt>
                <c:pt idx="21">
                  <c:v>61</c:v>
                </c:pt>
                <c:pt idx="22">
                  <c:v>67</c:v>
                </c:pt>
                <c:pt idx="23">
                  <c:v>57</c:v>
                </c:pt>
                <c:pt idx="24">
                  <c:v>50</c:v>
                </c:pt>
                <c:pt idx="25">
                  <c:v>38</c:v>
                </c:pt>
                <c:pt idx="26">
                  <c:v>34</c:v>
                </c:pt>
                <c:pt idx="27">
                  <c:v>16</c:v>
                </c:pt>
                <c:pt idx="28">
                  <c:v>22</c:v>
                </c:pt>
                <c:pt idx="29">
                  <c:v>11</c:v>
                </c:pt>
                <c:pt idx="30">
                  <c:v>18</c:v>
                </c:pt>
                <c:pt idx="31">
                  <c:v>14</c:v>
                </c:pt>
                <c:pt idx="32">
                  <c:v>13</c:v>
                </c:pt>
                <c:pt idx="33">
                  <c:v>10</c:v>
                </c:pt>
                <c:pt idx="34">
                  <c:v>7</c:v>
                </c:pt>
                <c:pt idx="35">
                  <c:v>2</c:v>
                </c:pt>
                <c:pt idx="36">
                  <c:v>6</c:v>
                </c:pt>
                <c:pt idx="37">
                  <c:v>5</c:v>
                </c:pt>
                <c:pt idx="38">
                  <c:v>2</c:v>
                </c:pt>
                <c:pt idx="39">
                  <c:v>2</c:v>
                </c:pt>
                <c:pt idx="40">
                  <c:v>4</c:v>
                </c:pt>
                <c:pt idx="41">
                  <c:v>3</c:v>
                </c:pt>
                <c:pt idx="42">
                  <c:v>2</c:v>
                </c:pt>
                <c:pt idx="43">
                  <c:v>2</c:v>
                </c:pt>
                <c:pt idx="44">
                  <c:v>3</c:v>
                </c:pt>
                <c:pt idx="45">
                  <c:v>1</c:v>
                </c:pt>
                <c:pt idx="46">
                  <c:v>1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B-470A-92D3-1FBF868AD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7602272"/>
        <c:axId val="1469008208"/>
      </c:barChart>
      <c:catAx>
        <c:axId val="1627602272"/>
        <c:scaling>
          <c:orientation val="minMax"/>
        </c:scaling>
        <c:delete val="0"/>
        <c:axPos val="b"/>
        <c:numFmt formatCode="\(#,##\6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008208"/>
        <c:crosses val="autoZero"/>
        <c:auto val="1"/>
        <c:lblAlgn val="ctr"/>
        <c:lblOffset val="100"/>
        <c:noMultiLvlLbl val="0"/>
      </c:catAx>
      <c:valAx>
        <c:axId val="14690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60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[univariate_analysis.xlsx]Subscription -Univariate!PivotTable11</c:name>
    <c:fmtId val="4"/>
  </c:pivotSource>
  <c:chart>
    <c:title>
      <c:layout>
        <c:manualLayout>
          <c:xMode val="edge"/>
          <c:yMode val="edge"/>
          <c:x val="0.4563888888888889"/>
          <c:y val="6.2096829733018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solidFill>
              <a:schemeClr val="lt1"/>
            </a:solidFill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solidFill>
              <a:schemeClr val="lt1"/>
            </a:solidFill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solidFill>
              <a:schemeClr val="lt1"/>
            </a:solidFill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solidFill>
              <a:schemeClr val="lt1"/>
            </a:solidFill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'Subscription -Univariate'!$E$1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9E3-45F3-8E20-7D75370A2D4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9E3-45F3-8E20-7D75370A2D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'Subscription -Univariate'!$D$2:$D$4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'Subscription -Univariate'!$E$2:$E$4</c:f>
              <c:numCache>
                <c:formatCode>0.00%</c:formatCode>
                <c:ptCount val="2"/>
                <c:pt idx="0">
                  <c:v>0.88639950894423014</c:v>
                </c:pt>
                <c:pt idx="1">
                  <c:v>0.1136004910557699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E3-45F3-8E20-7D75370A2D4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[univariate_analysis.xlsx]Outcome - Segmented univariate!PivotTable10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'Outcome - Segmented univariate'!$E$1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C53-422E-A2D7-6D4E2C488E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C53-422E-A2D7-6D4E2C488E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C53-422E-A2D7-6D4E2C488E9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C53-422E-A2D7-6D4E2C488E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'Outcome - Segmented univariate'!$D$2:$D$6</c:f>
              <c:strCache>
                <c:ptCount val="4"/>
                <c:pt idx="0">
                  <c:v>failure</c:v>
                </c:pt>
                <c:pt idx="1">
                  <c:v>other</c:v>
                </c:pt>
                <c:pt idx="2">
                  <c:v>success</c:v>
                </c:pt>
                <c:pt idx="3">
                  <c:v>unknown</c:v>
                </c:pt>
              </c:strCache>
            </c:strRef>
          </c:cat>
          <c:val>
            <c:numRef>
              <c:f>'Outcome - Segmented univariate'!$E$2:$E$6</c:f>
              <c:numCache>
                <c:formatCode>0.00%</c:formatCode>
                <c:ptCount val="4"/>
                <c:pt idx="0">
                  <c:v>0.10798348849464254</c:v>
                </c:pt>
                <c:pt idx="1">
                  <c:v>4.0224837519761109E-2</c:v>
                </c:pt>
                <c:pt idx="2">
                  <c:v>3.2012998419111191E-2</c:v>
                </c:pt>
                <c:pt idx="3">
                  <c:v>0.8197786755664852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53-422E-A2D7-6D4E2C488E9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'Bivariate-Subscription-Marital'!$L$9</c:f>
              <c:strCache>
                <c:ptCount val="1"/>
                <c:pt idx="0">
                  <c:v>Subscription rate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'Bivariate-Subscription-Marital'!$K$10:$K$12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'Bivariate-Subscription-Marital'!$L$10:$L$12</c:f>
              <c:numCache>
                <c:formatCode>0.00%</c:formatCode>
                <c:ptCount val="3"/>
                <c:pt idx="0">
                  <c:v>0.1152</c:v>
                </c:pt>
                <c:pt idx="1">
                  <c:v>0.60219999999999996</c:v>
                </c:pt>
                <c:pt idx="2">
                  <c:v>0.28260000000000002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FB-407F-8420-251A5C0CE8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879173792"/>
        <c:axId val="1879164224"/>
      </c:barChart>
      <c:catAx>
        <c:axId val="1879173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164224"/>
        <c:crosses val="autoZero"/>
        <c:auto val="1"/>
        <c:lblAlgn val="ctr"/>
        <c:lblOffset val="100"/>
        <c:noMultiLvlLbl val="0"/>
      </c:catAx>
      <c:valAx>
        <c:axId val="18791642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17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56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05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891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482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350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57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62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59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15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541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89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37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59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11895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>
                <a:solidFill>
                  <a:srgbClr val="C00000"/>
                </a:solidFill>
              </a:rPr>
              <a:t>BANK MARKETING ANALYSIS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Adarsh Kumar</a:t>
            </a:r>
            <a:endParaRPr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725659" y="2515151"/>
            <a:ext cx="10515600" cy="411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EF413D"/>
                </a:solidFill>
              </a:rPr>
              <a:t>Problem Statement</a:t>
            </a:r>
            <a:br>
              <a:rPr lang="en-US" dirty="0"/>
            </a:br>
            <a:r>
              <a:rPr lang="en-US" sz="1400" dirty="0"/>
              <a:t> </a:t>
            </a:r>
          </a:p>
          <a:p>
            <a:pPr marL="50800" lvl="0" indent="0">
              <a:buNone/>
            </a:pPr>
            <a:r>
              <a:rPr lang="en-IN" sz="2000" b="1" dirty="0">
                <a:solidFill>
                  <a:srgbClr val="5A5A5A"/>
                </a:solidFill>
              </a:rPr>
              <a:t>Bank of Corporate </a:t>
            </a:r>
            <a:r>
              <a:rPr lang="en-US" sz="2000" dirty="0"/>
              <a:t>conducted a telemarketing campaign for one of its financial products ‘Term deposits’ to build a long-term relationship with the existing customers. These campaigns need to be cost efficient such that the bank not only increases their overall revenues but also the total profit. </a:t>
            </a:r>
          </a:p>
          <a:p>
            <a:pPr marL="50800" lvl="0" indent="0">
              <a:buNone/>
            </a:pPr>
            <a:endParaRPr lang="en-US" sz="2000" dirty="0"/>
          </a:p>
          <a:p>
            <a:pPr marL="50800" lvl="0" indent="0">
              <a:buNone/>
            </a:pPr>
            <a:endParaRPr lang="en-US" sz="2000" dirty="0"/>
          </a:p>
          <a:p>
            <a:pPr marL="50800" lvl="0" indent="0">
              <a:buNone/>
            </a:pPr>
            <a:r>
              <a:rPr lang="en-US" sz="2400" dirty="0">
                <a:solidFill>
                  <a:srgbClr val="EF413D"/>
                </a:solidFill>
              </a:rPr>
              <a:t>Assignment Objective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dirty="0"/>
              <a:t> 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>
              <a:spcBef>
                <a:spcPts val="0"/>
              </a:spcBef>
              <a:buNone/>
            </a:pPr>
            <a:r>
              <a:rPr lang="en-US" sz="2000" dirty="0"/>
              <a:t>To identify the target customers and the driving factors behind the successful conversion of a customer and optimize future marketing campaigns.</a:t>
            </a:r>
            <a:endParaRPr sz="2000" dirty="0">
              <a:solidFill>
                <a:srgbClr val="5A5A5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SUBSCRIPTION, MARITAL STATUS, CALL DURATION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Customers who are married have the highest subscription rate and divorced customers have the lowest subscription rate.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113CAF-0C10-AF93-4DD0-96802F3F9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08380"/>
              </p:ext>
            </p:extLst>
          </p:nvPr>
        </p:nvGraphicFramePr>
        <p:xfrm>
          <a:off x="683581" y="2396970"/>
          <a:ext cx="3480045" cy="1145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960">
                  <a:extLst>
                    <a:ext uri="{9D8B030D-6E8A-4147-A177-3AD203B41FA5}">
                      <a16:colId xmlns:a16="http://schemas.microsoft.com/office/drawing/2014/main" val="2981798904"/>
                    </a:ext>
                  </a:extLst>
                </a:gridCol>
                <a:gridCol w="2047085">
                  <a:extLst>
                    <a:ext uri="{9D8B030D-6E8A-4147-A177-3AD203B41FA5}">
                      <a16:colId xmlns:a16="http://schemas.microsoft.com/office/drawing/2014/main" val="2360544869"/>
                    </a:ext>
                  </a:extLst>
                </a:gridCol>
              </a:tblGrid>
              <a:tr h="2833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Marital Status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Subscription rate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98048"/>
                  </a:ext>
                </a:extLst>
              </a:tr>
              <a:tr h="2833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divorced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11.52%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44622"/>
                  </a:ext>
                </a:extLst>
              </a:tr>
              <a:tr h="2833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married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60.22%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03657"/>
                  </a:ext>
                </a:extLst>
              </a:tr>
              <a:tr h="2951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single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28.26%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7128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2464DD-19CA-487A-BFF8-9F9FC41B0F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807750"/>
              </p:ext>
            </p:extLst>
          </p:nvPr>
        </p:nvGraphicFramePr>
        <p:xfrm>
          <a:off x="5406501" y="2170589"/>
          <a:ext cx="5868140" cy="2969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998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EDUCATION, SUBSCRIPTION RATE, CALL DURATION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Customers with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Doctorate &amp; Masters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level of education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have higher subscription rate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Customers with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bachelors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level of education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unknown have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low subscription rate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F2836A-F058-3344-2A61-34701CBF9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89140"/>
              </p:ext>
            </p:extLst>
          </p:nvPr>
        </p:nvGraphicFramePr>
        <p:xfrm>
          <a:off x="838200" y="2594231"/>
          <a:ext cx="3130118" cy="1451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795">
                  <a:extLst>
                    <a:ext uri="{9D8B030D-6E8A-4147-A177-3AD203B41FA5}">
                      <a16:colId xmlns:a16="http://schemas.microsoft.com/office/drawing/2014/main" val="2662918816"/>
                    </a:ext>
                  </a:extLst>
                </a:gridCol>
                <a:gridCol w="1956323">
                  <a:extLst>
                    <a:ext uri="{9D8B030D-6E8A-4147-A177-3AD203B41FA5}">
                      <a16:colId xmlns:a16="http://schemas.microsoft.com/office/drawing/2014/main" val="3354281699"/>
                    </a:ext>
                  </a:extLst>
                </a:gridCol>
              </a:tblGrid>
              <a:tr h="290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Education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Subscription Rate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61919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bachelors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15.16%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45662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masters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29.39%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16280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Doctorate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51.34%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21442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unknown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4.11%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9444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887298-EAFE-4911-AB9D-D112D8123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686436"/>
              </p:ext>
            </p:extLst>
          </p:nvPr>
        </p:nvGraphicFramePr>
        <p:xfrm>
          <a:off x="5606950" y="2235526"/>
          <a:ext cx="5126153" cy="292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305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85685" y="169068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SUBSCRIPTION, AVG. CALL DURATION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Average call duration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high for the subscribed customers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Average call duration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low for unsubscribed customers.</a:t>
            </a:r>
            <a:endParaRPr sz="1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F0946E-9BFA-434C-8AD8-7475C90B21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6846"/>
              </p:ext>
            </p:extLst>
          </p:nvPr>
        </p:nvGraphicFramePr>
        <p:xfrm>
          <a:off x="3391270" y="2370338"/>
          <a:ext cx="5601810" cy="307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812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158836"/>
            <a:ext cx="10515600" cy="116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III: </a:t>
            </a:r>
            <a:r>
              <a:rPr lang="en-US" sz="3500" b="1" dirty="0" err="1">
                <a:solidFill>
                  <a:srgbClr val="EF413D"/>
                </a:solidFill>
              </a:rPr>
              <a:t>Optimisation</a:t>
            </a:r>
            <a:r>
              <a:rPr lang="en-US" sz="3500" b="1" dirty="0">
                <a:solidFill>
                  <a:srgbClr val="EF413D"/>
                </a:solidFill>
              </a:rPr>
              <a:t> Results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3BA1E9-13CB-F2B2-8751-3296BCC1E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90729"/>
              </p:ext>
            </p:extLst>
          </p:nvPr>
        </p:nvGraphicFramePr>
        <p:xfrm>
          <a:off x="838200" y="1508463"/>
          <a:ext cx="10820400" cy="2636090"/>
        </p:xfrm>
        <a:graphic>
          <a:graphicData uri="http://schemas.openxmlformats.org/drawingml/2006/table">
            <a:tbl>
              <a:tblPr/>
              <a:tblGrid>
                <a:gridCol w="1078290">
                  <a:extLst>
                    <a:ext uri="{9D8B030D-6E8A-4147-A177-3AD203B41FA5}">
                      <a16:colId xmlns:a16="http://schemas.microsoft.com/office/drawing/2014/main" val="3689454274"/>
                    </a:ext>
                  </a:extLst>
                </a:gridCol>
                <a:gridCol w="712609">
                  <a:extLst>
                    <a:ext uri="{9D8B030D-6E8A-4147-A177-3AD203B41FA5}">
                      <a16:colId xmlns:a16="http://schemas.microsoft.com/office/drawing/2014/main" val="3033404736"/>
                    </a:ext>
                  </a:extLst>
                </a:gridCol>
                <a:gridCol w="1837780">
                  <a:extLst>
                    <a:ext uri="{9D8B030D-6E8A-4147-A177-3AD203B41FA5}">
                      <a16:colId xmlns:a16="http://schemas.microsoft.com/office/drawing/2014/main" val="1566806570"/>
                    </a:ext>
                  </a:extLst>
                </a:gridCol>
                <a:gridCol w="1744017">
                  <a:extLst>
                    <a:ext uri="{9D8B030D-6E8A-4147-A177-3AD203B41FA5}">
                      <a16:colId xmlns:a16="http://schemas.microsoft.com/office/drawing/2014/main" val="916083152"/>
                    </a:ext>
                  </a:extLst>
                </a:gridCol>
                <a:gridCol w="862631">
                  <a:extLst>
                    <a:ext uri="{9D8B030D-6E8A-4147-A177-3AD203B41FA5}">
                      <a16:colId xmlns:a16="http://schemas.microsoft.com/office/drawing/2014/main" val="374318106"/>
                    </a:ext>
                  </a:extLst>
                </a:gridCol>
                <a:gridCol w="1087665">
                  <a:extLst>
                    <a:ext uri="{9D8B030D-6E8A-4147-A177-3AD203B41FA5}">
                      <a16:colId xmlns:a16="http://schemas.microsoft.com/office/drawing/2014/main" val="2663654658"/>
                    </a:ext>
                  </a:extLst>
                </a:gridCol>
                <a:gridCol w="1284570">
                  <a:extLst>
                    <a:ext uri="{9D8B030D-6E8A-4147-A177-3AD203B41FA5}">
                      <a16:colId xmlns:a16="http://schemas.microsoft.com/office/drawing/2014/main" val="3361931586"/>
                    </a:ext>
                  </a:extLst>
                </a:gridCol>
                <a:gridCol w="1415841">
                  <a:extLst>
                    <a:ext uri="{9D8B030D-6E8A-4147-A177-3AD203B41FA5}">
                      <a16:colId xmlns:a16="http://schemas.microsoft.com/office/drawing/2014/main" val="2269648772"/>
                    </a:ext>
                  </a:extLst>
                </a:gridCol>
                <a:gridCol w="796997">
                  <a:extLst>
                    <a:ext uri="{9D8B030D-6E8A-4147-A177-3AD203B41FA5}">
                      <a16:colId xmlns:a16="http://schemas.microsoft.com/office/drawing/2014/main" val="3200317744"/>
                    </a:ext>
                  </a:extLst>
                </a:gridCol>
              </a:tblGrid>
              <a:tr h="1930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Call Duration (non-converted)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Call Duration (converted)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Conversion Rate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Calls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Est. No. of Converted Calls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Est. no. of Non-Converted Calls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Estimated Cost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50890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divorced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218.03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589.53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97783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222.38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592.25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45004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Doctorate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215.68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562.08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281992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218.09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608.07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37198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221.55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546.04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985117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220.74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626.95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39738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Doctorate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218.41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484.91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43965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223.41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564.1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569521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222.47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527.95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20257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218.49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708.03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01616"/>
                  </a:ext>
                </a:extLst>
              </a:tr>
              <a:tr h="18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Doctorate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217.03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493.03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16865"/>
                  </a:ext>
                </a:extLst>
              </a:tr>
              <a:tr h="1930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65609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226.67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544.96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67" marR="5467" marT="54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459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79FCC0-25E0-B132-92C9-887648B6CAEC}"/>
              </a:ext>
            </a:extLst>
          </p:cNvPr>
          <p:cNvSpPr txBox="1"/>
          <p:nvPr/>
        </p:nvSpPr>
        <p:spPr>
          <a:xfrm>
            <a:off x="237066" y="4419070"/>
            <a:ext cx="10583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Conversion Rate</a:t>
            </a:r>
            <a:r>
              <a:rPr lang="en-IN" dirty="0"/>
              <a:t>         =   No. of Calls Converted / </a:t>
            </a:r>
            <a:r>
              <a:rPr lang="en-US" dirty="0"/>
              <a:t>Total number of calls (No. of converted calls + No. of non-converted calls)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5E056-FB05-7BDA-6F7A-23FB3C63F731}"/>
              </a:ext>
            </a:extLst>
          </p:cNvPr>
          <p:cNvSpPr txBox="1"/>
          <p:nvPr/>
        </p:nvSpPr>
        <p:spPr>
          <a:xfrm>
            <a:off x="237065" y="4727703"/>
            <a:ext cx="5266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Converted Calls</a:t>
            </a:r>
            <a:r>
              <a:rPr lang="en-IN" dirty="0"/>
              <a:t>          =  (No. of calls) * (Conversion Rate)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4ECE4-7F19-109E-914A-503DF33274A9}"/>
              </a:ext>
            </a:extLst>
          </p:cNvPr>
          <p:cNvSpPr txBox="1"/>
          <p:nvPr/>
        </p:nvSpPr>
        <p:spPr>
          <a:xfrm>
            <a:off x="237064" y="50417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Cost / minute</a:t>
            </a:r>
            <a:r>
              <a:rPr lang="en-IN" dirty="0"/>
              <a:t>              =  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A25D8-349B-1992-9411-C16B6605439C}"/>
              </a:ext>
            </a:extLst>
          </p:cNvPr>
          <p:cNvSpPr txBox="1"/>
          <p:nvPr/>
        </p:nvSpPr>
        <p:spPr>
          <a:xfrm>
            <a:off x="237064" y="535667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Total Converted calls </a:t>
            </a:r>
            <a:r>
              <a:rPr lang="en-IN" dirty="0"/>
              <a:t>=  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DDF52-89C0-3893-57CC-5046CBE7FF13}"/>
              </a:ext>
            </a:extLst>
          </p:cNvPr>
          <p:cNvSpPr txBox="1"/>
          <p:nvPr/>
        </p:nvSpPr>
        <p:spPr>
          <a:xfrm>
            <a:off x="237063" y="5671586"/>
            <a:ext cx="11760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Estimated cost</a:t>
            </a:r>
            <a:r>
              <a:rPr lang="en-IN" dirty="0"/>
              <a:t>   = [</a:t>
            </a:r>
            <a:r>
              <a:rPr lang="en-US" dirty="0"/>
              <a:t>Cost/min. * (Est. no. of converted calls * Avg. call duration (converted))+(Est. no. of non-converted calls * Avg. call duration (non-converted))] / 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85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III: </a:t>
            </a:r>
            <a:r>
              <a:rPr lang="en-US" sz="3500" b="1" dirty="0" err="1">
                <a:solidFill>
                  <a:srgbClr val="EF413D"/>
                </a:solidFill>
              </a:rPr>
              <a:t>Optimisation</a:t>
            </a:r>
            <a:r>
              <a:rPr lang="en-US" sz="3500" b="1" dirty="0">
                <a:solidFill>
                  <a:srgbClr val="EF413D"/>
                </a:solidFill>
              </a:rPr>
              <a:t> Results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543DA3-F512-CBC4-F556-07DEA99B0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46240"/>
              </p:ext>
            </p:extLst>
          </p:nvPr>
        </p:nvGraphicFramePr>
        <p:xfrm>
          <a:off x="2040466" y="2341030"/>
          <a:ext cx="7227005" cy="4151845"/>
        </p:xfrm>
        <a:graphic>
          <a:graphicData uri="http://schemas.openxmlformats.org/drawingml/2006/table">
            <a:tbl>
              <a:tblPr/>
              <a:tblGrid>
                <a:gridCol w="1450446">
                  <a:extLst>
                    <a:ext uri="{9D8B030D-6E8A-4147-A177-3AD203B41FA5}">
                      <a16:colId xmlns:a16="http://schemas.microsoft.com/office/drawing/2014/main" val="407057050"/>
                    </a:ext>
                  </a:extLst>
                </a:gridCol>
                <a:gridCol w="958556">
                  <a:extLst>
                    <a:ext uri="{9D8B030D-6E8A-4147-A177-3AD203B41FA5}">
                      <a16:colId xmlns:a16="http://schemas.microsoft.com/office/drawing/2014/main" val="2492742238"/>
                    </a:ext>
                  </a:extLst>
                </a:gridCol>
                <a:gridCol w="2472064">
                  <a:extLst>
                    <a:ext uri="{9D8B030D-6E8A-4147-A177-3AD203B41FA5}">
                      <a16:colId xmlns:a16="http://schemas.microsoft.com/office/drawing/2014/main" val="4105984018"/>
                    </a:ext>
                  </a:extLst>
                </a:gridCol>
                <a:gridCol w="2345939">
                  <a:extLst>
                    <a:ext uri="{9D8B030D-6E8A-4147-A177-3AD203B41FA5}">
                      <a16:colId xmlns:a16="http://schemas.microsoft.com/office/drawing/2014/main" val="2378421234"/>
                    </a:ext>
                  </a:extLst>
                </a:gridCol>
              </a:tblGrid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LHS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RHS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51238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926067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8429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Divorced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037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87499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Doctorate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644663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981568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584952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of Bachelors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921206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of Doctorate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170280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of Masters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200736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of Married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48835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of Single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99873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of Divorced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231619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NN1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153486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NN2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861475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NN3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6515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NN4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00053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NN5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9119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NN6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15169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NN7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332868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NN8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722032"/>
                  </a:ext>
                </a:extLst>
              </a:tr>
              <a:tr h="180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NN9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68" marR="7568" marT="75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0431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075D73-78FA-C704-1DCC-678F316C37C0}"/>
              </a:ext>
            </a:extLst>
          </p:cNvPr>
          <p:cNvSpPr txBox="1"/>
          <p:nvPr/>
        </p:nvSpPr>
        <p:spPr>
          <a:xfrm>
            <a:off x="465666" y="1861969"/>
            <a:ext cx="608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Constraints :-</a:t>
            </a:r>
          </a:p>
        </p:txBody>
      </p:sp>
    </p:spTree>
    <p:extLst>
      <p:ext uri="{BB962C8B-B14F-4D97-AF65-F5344CB8AC3E}">
        <p14:creationId xmlns:p14="http://schemas.microsoft.com/office/powerpoint/2010/main" val="214102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204767"/>
            <a:ext cx="10515600" cy="113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IV: Major insights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40D01-E4EA-8B76-D626-C59A1B3BE031}"/>
              </a:ext>
            </a:extLst>
          </p:cNvPr>
          <p:cNvSpPr txBox="1"/>
          <p:nvPr/>
        </p:nvSpPr>
        <p:spPr>
          <a:xfrm>
            <a:off x="406400" y="1617990"/>
            <a:ext cx="995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Majority of the bank customers lie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between the range of 23-60 years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which can be considered as a working age group.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7DC1D-72EF-3416-089E-42FB20D91963}"/>
              </a:ext>
            </a:extLst>
          </p:cNvPr>
          <p:cNvSpPr txBox="1"/>
          <p:nvPr/>
        </p:nvSpPr>
        <p:spPr>
          <a:xfrm>
            <a:off x="406400" y="2024390"/>
            <a:ext cx="9601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majority share of the working professionals are from 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blue collar and management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 segment.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25BAD-F82C-09AE-18D8-559658518327}"/>
              </a:ext>
            </a:extLst>
          </p:cNvPr>
          <p:cNvSpPr txBox="1"/>
          <p:nvPr/>
        </p:nvSpPr>
        <p:spPr>
          <a:xfrm>
            <a:off x="406399" y="2439968"/>
            <a:ext cx="11192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Majority of the customers have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taken the housing loan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when compared to the personal loan, maybe due to the tax evasions and also for  investment purposes.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2F00C-BABF-2E36-F7B8-9235BDDA21BF}"/>
              </a:ext>
            </a:extLst>
          </p:cNvPr>
          <p:cNvSpPr txBox="1"/>
          <p:nvPr/>
        </p:nvSpPr>
        <p:spPr>
          <a:xfrm>
            <a:off x="406399" y="2951947"/>
            <a:ext cx="107526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maximum calls are made to the customers in the month of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i.e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30.51%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minimum calls are made in the month of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December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i.e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0.48%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A6456-DED4-F1A4-AC39-F3B42F49E2C4}"/>
              </a:ext>
            </a:extLst>
          </p:cNvPr>
          <p:cNvSpPr txBox="1"/>
          <p:nvPr/>
        </p:nvSpPr>
        <p:spPr>
          <a:xfrm>
            <a:off x="406398" y="3853190"/>
            <a:ext cx="9398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Around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88.64%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of the customers have only subscribed to the product, and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11.36%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them have not subscribed.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860065-0FA4-1210-D9BC-99D2DC335E86}"/>
              </a:ext>
            </a:extLst>
          </p:cNvPr>
          <p:cNvSpPr txBox="1"/>
          <p:nvPr/>
        </p:nvSpPr>
        <p:spPr>
          <a:xfrm>
            <a:off x="406398" y="4323546"/>
            <a:ext cx="105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Around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81%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the customers are not reached earlier and reached out for the first time regarding some product by the bank.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E5775-3918-CE5F-BCB5-81891F157F3B}"/>
              </a:ext>
            </a:extLst>
          </p:cNvPr>
          <p:cNvSpPr txBox="1"/>
          <p:nvPr/>
        </p:nvSpPr>
        <p:spPr>
          <a:xfrm>
            <a:off x="406398" y="4631323"/>
            <a:ext cx="11074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Customers who are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married have the highest subscription rate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divorced customers have the lowest subscription rate.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C4A64-FC9D-83B1-E031-7F90C0C2C59D}"/>
              </a:ext>
            </a:extLst>
          </p:cNvPr>
          <p:cNvSpPr txBox="1"/>
          <p:nvPr/>
        </p:nvSpPr>
        <p:spPr>
          <a:xfrm>
            <a:off x="406398" y="4943326"/>
            <a:ext cx="11379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Customers with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Doctorate &amp; Masters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level of education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have higher subscription rate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Customers with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bachelors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level of education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unknown have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low subscription rate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C7CC7-18A4-9B5A-85D9-95AD33199D31}"/>
              </a:ext>
            </a:extLst>
          </p:cNvPr>
          <p:cNvSpPr txBox="1"/>
          <p:nvPr/>
        </p:nvSpPr>
        <p:spPr>
          <a:xfrm>
            <a:off x="406398" y="5455454"/>
            <a:ext cx="11074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Average call duration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high for the subscribed customers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Average call duration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low for unsubscribed customers.</a:t>
            </a:r>
          </a:p>
        </p:txBody>
      </p:sp>
    </p:spTree>
    <p:extLst>
      <p:ext uri="{BB962C8B-B14F-4D97-AF65-F5344CB8AC3E}">
        <p14:creationId xmlns:p14="http://schemas.microsoft.com/office/powerpoint/2010/main" val="20017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Optimization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23783" y="1599228"/>
            <a:ext cx="1115355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Majority of the bank customers lie between the range of 23-60 years which can be considered as a working age group.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Also, there is a steep decline in the number if customers after 60 years.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C0E365-DBD2-4227-A651-7A6C245BB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192968"/>
              </p:ext>
            </p:extLst>
          </p:nvPr>
        </p:nvGraphicFramePr>
        <p:xfrm>
          <a:off x="3037014" y="2061209"/>
          <a:ext cx="5478780" cy="303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JOBS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majority share of the working professionals are from the blue collar and management customer segment.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1E85F8-B5AF-468D-95E6-769336C04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92837"/>
              </p:ext>
            </p:extLst>
          </p:nvPr>
        </p:nvGraphicFramePr>
        <p:xfrm>
          <a:off x="3231472" y="2253995"/>
          <a:ext cx="5442012" cy="3004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503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69068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LOANS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customers who defaulted the loan are very less which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1.80%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of the total customers.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Majority of the customers have taken the housing loan when compared to the personal loan, maybe due to the tax evasions and also for  investment purposes.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817270-6325-4F81-A3C6-27B41ABDD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13364"/>
              </p:ext>
            </p:extLst>
          </p:nvPr>
        </p:nvGraphicFramePr>
        <p:xfrm>
          <a:off x="6384524" y="21932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BA0923-582F-E2FD-4A94-C5F5195D2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41473"/>
              </p:ext>
            </p:extLst>
          </p:nvPr>
        </p:nvGraphicFramePr>
        <p:xfrm>
          <a:off x="2015231" y="2716567"/>
          <a:ext cx="3648479" cy="1127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225">
                  <a:extLst>
                    <a:ext uri="{9D8B030D-6E8A-4147-A177-3AD203B41FA5}">
                      <a16:colId xmlns:a16="http://schemas.microsoft.com/office/drawing/2014/main" val="1531088739"/>
                    </a:ext>
                  </a:extLst>
                </a:gridCol>
                <a:gridCol w="1134763">
                  <a:extLst>
                    <a:ext uri="{9D8B030D-6E8A-4147-A177-3AD203B41FA5}">
                      <a16:colId xmlns:a16="http://schemas.microsoft.com/office/drawing/2014/main" val="3319490857"/>
                    </a:ext>
                  </a:extLst>
                </a:gridCol>
                <a:gridCol w="1163491">
                  <a:extLst>
                    <a:ext uri="{9D8B030D-6E8A-4147-A177-3AD203B41FA5}">
                      <a16:colId xmlns:a16="http://schemas.microsoft.com/office/drawing/2014/main" val="985393435"/>
                    </a:ext>
                  </a:extLst>
                </a:gridCol>
              </a:tblGrid>
              <a:tr h="375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Loan Default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Housing Loan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Personal Loan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51825"/>
                  </a:ext>
                </a:extLst>
              </a:tr>
              <a:tr h="37582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98.2%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44%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84%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04049"/>
                  </a:ext>
                </a:extLst>
              </a:tr>
              <a:tr h="37582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1.8%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56%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16%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100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A630F2-9C4F-858C-6B05-227F3B0A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46112"/>
              </p:ext>
            </p:extLst>
          </p:nvPr>
        </p:nvGraphicFramePr>
        <p:xfrm>
          <a:off x="818167" y="3116062"/>
          <a:ext cx="1197064" cy="727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064">
                  <a:extLst>
                    <a:ext uri="{9D8B030D-6E8A-4147-A177-3AD203B41FA5}">
                      <a16:colId xmlns:a16="http://schemas.microsoft.com/office/drawing/2014/main" val="3295859147"/>
                    </a:ext>
                  </a:extLst>
                </a:gridCol>
              </a:tblGrid>
              <a:tr h="3639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09629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8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3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MONTH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maximum calls are made to the customers in the month of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i.e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30.51%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minimum calls are made in the month of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December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i.e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0.48%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50001A-96A2-43A6-BB8C-D8E49DD10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117569"/>
              </p:ext>
            </p:extLst>
          </p:nvPr>
        </p:nvGraphicFramePr>
        <p:xfrm>
          <a:off x="2707689" y="2121763"/>
          <a:ext cx="6356412" cy="298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416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DAY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graph depicts that the bank reaches out to its customers only on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Weekends over Weekdays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reason for this action could be that majority of the customers are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working population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1EDF20-FFF1-4DD2-996B-50CEDA98D4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423155"/>
              </p:ext>
            </p:extLst>
          </p:nvPr>
        </p:nvGraphicFramePr>
        <p:xfrm>
          <a:off x="2343705" y="2146176"/>
          <a:ext cx="7785716" cy="2949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181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10" name="Google Shape;219;p28">
            <a:extLst>
              <a:ext uri="{FF2B5EF4-FFF2-40B4-BE49-F238E27FC236}">
                <a16:creationId xmlns:a16="http://schemas.microsoft.com/office/drawing/2014/main" id="{8031817A-9737-238F-3563-589E79802E20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CALL DURATION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From this graph, you can observe that the call duration with most of the customers lies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between 1-3 minutes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median of call duration is approx.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180 seconds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36B7782-F57F-BDEC-40CE-CE3CE2E30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384029"/>
              </p:ext>
            </p:extLst>
          </p:nvPr>
        </p:nvGraphicFramePr>
        <p:xfrm>
          <a:off x="2689934" y="2057400"/>
          <a:ext cx="57172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330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SUBSCRIPTION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Around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88.64%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of the customers have only subscribed to the product, and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11.36%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them have not subscribed.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A082A0-EC39-4B8F-8948-E6FC16896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257372"/>
              </p:ext>
            </p:extLst>
          </p:nvPr>
        </p:nvGraphicFramePr>
        <p:xfrm>
          <a:off x="2956264" y="2077375"/>
          <a:ext cx="5868140" cy="2902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886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SEGMENTED UNIVARIATE (P outcome)</a:t>
            </a:r>
            <a:endParaRPr sz="1400" b="0" i="0" u="sng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Around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81%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the customers are not reached earlier and reached out for the first time regarding some product by the bank.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273A4F-FF8B-4346-BB92-2BDC04665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830583"/>
              </p:ext>
            </p:extLst>
          </p:nvPr>
        </p:nvGraphicFramePr>
        <p:xfrm>
          <a:off x="3036163" y="2160243"/>
          <a:ext cx="5628443" cy="2903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842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1272</Words>
  <Application>Microsoft Office PowerPoint</Application>
  <PresentationFormat>Widescreen</PresentationFormat>
  <Paragraphs>523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Lato</vt:lpstr>
      <vt:lpstr>Arial</vt:lpstr>
      <vt:lpstr>Office Theme</vt:lpstr>
      <vt:lpstr>BANK MARKETING ANALYSIS   Name: Adarsh Kumar</vt:lpstr>
      <vt:lpstr>PART I :  Univariate Analysis   Marketing Campaign Optimization</vt:lpstr>
      <vt:lpstr>PART I :  Univariate Analysis   Marketing Campaign Optimisation</vt:lpstr>
      <vt:lpstr>PART I :  Univariate Analysis   Marketing Campaign Optimisation</vt:lpstr>
      <vt:lpstr>PART I :  Univariate Analysis   Marketing Campaign Optimisation</vt:lpstr>
      <vt:lpstr>PART I :  Univariate Analysis   Marketing Campaign Optimisation</vt:lpstr>
      <vt:lpstr>PART I :  Univariate Analysis   Marketing Campaign Optimisation</vt:lpstr>
      <vt:lpstr>PART I :  Univariate Analysis   Marketing Campaign Optimisation</vt:lpstr>
      <vt:lpstr>PART I :  Univariate Analysis   Marketing Campaign Optimisation</vt:lpstr>
      <vt:lpstr>PART II :  Bivariate Analysis   Marketing Campaign Optimisation</vt:lpstr>
      <vt:lpstr>PART II :  Bivariate Analysis   Marketing Campaign Optimisation</vt:lpstr>
      <vt:lpstr>PART II :  Bivariate Analysis   Marketing Campaign Optimisation</vt:lpstr>
      <vt:lpstr>PART III: Optimisation Results   Marketing Campaign Optimisation</vt:lpstr>
      <vt:lpstr>PART III: Optimisation Results   Marketing Campaign Optimisation</vt:lpstr>
      <vt:lpstr>PART IV: Major insights   Marketing Campaign Optimisation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Mahima Prasad</dc:creator>
  <cp:lastModifiedBy>Adarsh Pandey</cp:lastModifiedBy>
  <cp:revision>27</cp:revision>
  <dcterms:modified xsi:type="dcterms:W3CDTF">2022-06-22T06:51:25Z</dcterms:modified>
</cp:coreProperties>
</file>