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404040"/>
    <a:srgbClr val="D24726"/>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1" autoAdjust="0"/>
  </p:normalViewPr>
  <p:slideViewPr>
    <p:cSldViewPr snapToGrid="0">
      <p:cViewPr varScale="1">
        <p:scale>
          <a:sx n="86" d="100"/>
          <a:sy n="86" d="100"/>
        </p:scale>
        <p:origin x="51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DS 489 Final Project Presentation</a:t>
            </a: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r>
              <a:rPr lang="en-US" sz="2400" dirty="0">
                <a:solidFill>
                  <a:schemeClr val="bg1"/>
                </a:solidFill>
                <a:latin typeface="+mj-lt"/>
              </a:rPr>
              <a:t>Ashishkumar Pemmaraju</a:t>
            </a:r>
          </a:p>
          <a:p>
            <a:pPr marL="0" indent="0">
              <a:buNone/>
            </a:pPr>
            <a:r>
              <a:rPr lang="en-US" sz="2400" dirty="0">
                <a:solidFill>
                  <a:schemeClr val="bg1"/>
                </a:solidFill>
                <a:latin typeface="+mj-lt"/>
              </a:rPr>
              <a:t>WIU ID: 923-19-4632</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90B-33D7-C27B-8E11-EA841D462F1B}"/>
              </a:ext>
            </a:extLst>
          </p:cNvPr>
          <p:cNvSpPr>
            <a:spLocks noGrp="1"/>
          </p:cNvSpPr>
          <p:nvPr>
            <p:ph type="title"/>
          </p:nvPr>
        </p:nvSpPr>
        <p:spPr>
          <a:xfrm>
            <a:off x="539495" y="914755"/>
            <a:ext cx="6876288" cy="640080"/>
          </a:xfrm>
        </p:spPr>
        <p:txBody>
          <a:bodyPr/>
          <a:lstStyle/>
          <a:p>
            <a:r>
              <a:rPr lang="en-US" dirty="0"/>
              <a:t>CONCLUSIONS</a:t>
            </a:r>
          </a:p>
        </p:txBody>
      </p:sp>
      <p:sp>
        <p:nvSpPr>
          <p:cNvPr id="3" name="Content Placeholder 2">
            <a:extLst>
              <a:ext uri="{FF2B5EF4-FFF2-40B4-BE49-F238E27FC236}">
                <a16:creationId xmlns:a16="http://schemas.microsoft.com/office/drawing/2014/main" id="{00625AC8-49AF-04D7-2F03-0695D034C022}"/>
              </a:ext>
            </a:extLst>
          </p:cNvPr>
          <p:cNvSpPr>
            <a:spLocks noGrp="1"/>
          </p:cNvSpPr>
          <p:nvPr>
            <p:ph sz="quarter" idx="13"/>
          </p:nvPr>
        </p:nvSpPr>
        <p:spPr>
          <a:xfrm>
            <a:off x="539495" y="2334827"/>
            <a:ext cx="11383215" cy="4203133"/>
          </a:xfrm>
        </p:spPr>
        <p:txBody>
          <a:bodyPr>
            <a:normAutofit fontScale="92500" lnSpcReduction="10000"/>
          </a:bodyPr>
          <a:lstStyle/>
          <a:p>
            <a:pPr marL="342900" indent="-342900">
              <a:buFont typeface="Wingdings" panose="05000000000000000000" pitchFamily="2" charset="2"/>
              <a:buChar char="Ø"/>
            </a:pPr>
            <a:r>
              <a:rPr lang="en-US" sz="1800" dirty="0"/>
              <a:t>As the data has low dimensionality, Principal Component Analysis can be avoided.</a:t>
            </a:r>
          </a:p>
          <a:p>
            <a:pPr marL="342900" indent="-342900">
              <a:buFont typeface="Wingdings" panose="05000000000000000000" pitchFamily="2" charset="2"/>
              <a:buChar char="Ø"/>
            </a:pPr>
            <a:r>
              <a:rPr lang="en-US" sz="1800" dirty="0"/>
              <a:t>The dataset has no missing values and no highly correlated variables due to which, the issue of multicollinearity is avoided.</a:t>
            </a:r>
          </a:p>
          <a:p>
            <a:pPr marL="342900" indent="-342900">
              <a:buFont typeface="Wingdings" panose="05000000000000000000" pitchFamily="2" charset="2"/>
              <a:buChar char="Ø"/>
            </a:pPr>
            <a:r>
              <a:rPr lang="en-US" sz="1800" dirty="0"/>
              <a:t>The interpretability of the variables in the data is very high which helps easily to understand the relevance and effect of the variables on count data.</a:t>
            </a:r>
          </a:p>
          <a:p>
            <a:pPr marL="342900" indent="-342900">
              <a:buFont typeface="Wingdings" panose="05000000000000000000" pitchFamily="2" charset="2"/>
              <a:buChar char="Ø"/>
            </a:pPr>
            <a:r>
              <a:rPr lang="en-US" sz="1800" dirty="0"/>
              <a:t>We understand from the Negative Binomial Regression model that Alcohol content is statistically significant compared to remaining variables clearly portraying that Alcohol content has a significant effect on Number of bottles.</a:t>
            </a:r>
          </a:p>
          <a:p>
            <a:pPr marL="342900" indent="-342900">
              <a:buFont typeface="Wingdings" panose="05000000000000000000" pitchFamily="2" charset="2"/>
              <a:buChar char="Ø"/>
            </a:pPr>
            <a:r>
              <a:rPr lang="en-US" sz="1800" dirty="0"/>
              <a:t>In practical scenarios, the data may have several issues like high dimensionality, skewness, multicollinearity, etc.</a:t>
            </a:r>
          </a:p>
        </p:txBody>
      </p:sp>
    </p:spTree>
    <p:extLst>
      <p:ext uri="{BB962C8B-B14F-4D97-AF65-F5344CB8AC3E}">
        <p14:creationId xmlns:p14="http://schemas.microsoft.com/office/powerpoint/2010/main" val="17290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E7A89-DB67-E5F5-62B2-229B6B2E3E7C}"/>
              </a:ext>
            </a:extLst>
          </p:cNvPr>
          <p:cNvSpPr/>
          <p:nvPr/>
        </p:nvSpPr>
        <p:spPr>
          <a:xfrm>
            <a:off x="3972872" y="3100500"/>
            <a:ext cx="39621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43200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DATA DESCRIPTION</a:t>
            </a:r>
          </a:p>
        </p:txBody>
      </p:sp>
      <p:sp>
        <p:nvSpPr>
          <p:cNvPr id="38" name="Content Placeholder 17"/>
          <p:cNvSpPr txBox="1">
            <a:spLocks/>
          </p:cNvSpPr>
          <p:nvPr/>
        </p:nvSpPr>
        <p:spPr>
          <a:xfrm>
            <a:off x="521207" y="1740023"/>
            <a:ext cx="6178786" cy="44388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The data used in the Feature Engineering code is wine bottle data.</a:t>
            </a:r>
          </a:p>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 It includes variables like Alcohol , Malic Acid, Ash, </a:t>
            </a:r>
            <a:r>
              <a:rPr lang="en-US" sz="1600" dirty="0" err="1">
                <a:latin typeface="Times New Roman" panose="02020603050405020304" pitchFamily="18" charset="0"/>
                <a:cs typeface="Times New Roman" panose="02020603050405020304" pitchFamily="18" charset="0"/>
              </a:rPr>
              <a:t>Alcalinity</a:t>
            </a:r>
            <a:r>
              <a:rPr lang="en-US" sz="1600" dirty="0">
                <a:latin typeface="Times New Roman" panose="02020603050405020304" pitchFamily="18" charset="0"/>
                <a:cs typeface="Times New Roman" panose="02020603050405020304" pitchFamily="18" charset="0"/>
              </a:rPr>
              <a:t> of Ash, Magnesium, Total Phenols, </a:t>
            </a:r>
            <a:r>
              <a:rPr lang="en-US" sz="1600" dirty="0" err="1">
                <a:latin typeface="Times New Roman" panose="02020603050405020304" pitchFamily="18" charset="0"/>
                <a:cs typeface="Times New Roman" panose="02020603050405020304" pitchFamily="18" charset="0"/>
              </a:rPr>
              <a:t>Flavanoids</a:t>
            </a:r>
            <a:r>
              <a:rPr lang="en-US" sz="1600" dirty="0">
                <a:latin typeface="Times New Roman" panose="02020603050405020304" pitchFamily="18" charset="0"/>
                <a:cs typeface="Times New Roman" panose="02020603050405020304" pitchFamily="18" charset="0"/>
              </a:rPr>
              <a:t>, Non-flavonoid, Phenols, Proanthocyanins, Color, Intensity, Hue, OD280/OD315 of Diluted Wines, Proline and Number of Bottles.</a:t>
            </a:r>
          </a:p>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The count variable used in the data is </a:t>
            </a:r>
            <a:r>
              <a:rPr lang="en-US" sz="1600" i="1" u="sng" dirty="0">
                <a:latin typeface="Times New Roman" panose="02020603050405020304" pitchFamily="18" charset="0"/>
                <a:cs typeface="Times New Roman" panose="02020603050405020304" pitchFamily="18" charset="0"/>
              </a:rPr>
              <a:t>Number of Bottles</a:t>
            </a:r>
            <a:r>
              <a:rPr lang="en-US" sz="1600" dirty="0">
                <a:latin typeface="Times New Roman" panose="02020603050405020304" pitchFamily="18" charset="0"/>
                <a:cs typeface="Times New Roman" panose="02020603050405020304" pitchFamily="18" charset="0"/>
              </a:rPr>
              <a:t>. </a:t>
            </a:r>
          </a:p>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The dataset has a total of 178 values.</a:t>
            </a:r>
          </a:p>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Basically, the data indicates the content of chemicals in the wine type and the number of bottles of each type of wine. </a:t>
            </a:r>
          </a:p>
          <a:p>
            <a:pPr>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We import different packages like pandas,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matplotlib to easily perform feature preprocessing like handling missing data, removing low variance values, standardizing and performing cluster analysis and count variable regression.</a:t>
            </a:r>
          </a:p>
        </p:txBody>
      </p:sp>
      <p:pic>
        <p:nvPicPr>
          <p:cNvPr id="1028" name="Picture 4" descr="Which Wine Bottles For My Homemade Wine ...">
            <a:extLst>
              <a:ext uri="{FF2B5EF4-FFF2-40B4-BE49-F238E27FC236}">
                <a16:creationId xmlns:a16="http://schemas.microsoft.com/office/drawing/2014/main" id="{B2D1D911-4332-6919-2CD6-88102ACC6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326" y="2041864"/>
            <a:ext cx="2619375" cy="225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FC89E4-D7BA-9158-FBC9-BEDE491FF27B}"/>
              </a:ext>
            </a:extLst>
          </p:cNvPr>
          <p:cNvSpPr>
            <a:spLocks noGrp="1"/>
          </p:cNvSpPr>
          <p:nvPr>
            <p:ph type="title"/>
          </p:nvPr>
        </p:nvSpPr>
        <p:spPr/>
        <p:txBody>
          <a:bodyPr/>
          <a:lstStyle/>
          <a:p>
            <a:r>
              <a:rPr lang="en-US" b="1" dirty="0"/>
              <a:t>FEATURE PREPROCESSING</a:t>
            </a:r>
          </a:p>
        </p:txBody>
      </p:sp>
      <p:sp>
        <p:nvSpPr>
          <p:cNvPr id="5" name="TextBox 4">
            <a:extLst>
              <a:ext uri="{FF2B5EF4-FFF2-40B4-BE49-F238E27FC236}">
                <a16:creationId xmlns:a16="http://schemas.microsoft.com/office/drawing/2014/main" id="{CF2AC3B5-2EDA-9D12-4A3F-68FB7D7E41F6}"/>
              </a:ext>
            </a:extLst>
          </p:cNvPr>
          <p:cNvSpPr txBox="1"/>
          <p:nvPr/>
        </p:nvSpPr>
        <p:spPr>
          <a:xfrm>
            <a:off x="1337953" y="1880638"/>
            <a:ext cx="9075554"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preprocessing is the process of transforming raw data into a format that is suitable for machine learning algorithms by performing various operations such as scaling, normalization, encoding categorical variables, handling missing values, and feature engineering.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wine data used for the study has 178 values and to implement feature preprocessing, dropping the missing values in the dataset is performed using </a:t>
            </a:r>
            <a:r>
              <a:rPr lang="en-US" dirty="0" err="1">
                <a:latin typeface="Times New Roman" panose="02020603050405020304" pitchFamily="18" charset="0"/>
                <a:cs typeface="Times New Roman" panose="02020603050405020304" pitchFamily="18" charset="0"/>
              </a:rPr>
              <a:t>data.dropna</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output was null because there were no missing values in the dataset.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Standardization ensures all features are on the same scale, making comparisons fair, improving algorithm performance, aiding convergence, enhancing interpretability, and facilitating regularization.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But, for a small scale dataset like the wine data used in this case, standardization of the data is not mandatory. </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Feature Selection</a:t>
            </a:r>
          </a:p>
        </p:txBody>
      </p:sp>
      <p:sp>
        <p:nvSpPr>
          <p:cNvPr id="5" name="Content Placeholder 4"/>
          <p:cNvSpPr>
            <a:spLocks noGrp="1"/>
          </p:cNvSpPr>
          <p:nvPr>
            <p:ph sz="half" idx="4294967295"/>
          </p:nvPr>
        </p:nvSpPr>
        <p:spPr>
          <a:xfrm>
            <a:off x="405870" y="1352727"/>
            <a:ext cx="6498986" cy="4790886"/>
          </a:xfrm>
        </p:spPr>
        <p:txBody>
          <a:bodyPr vert="horz" lIns="91440" tIns="45720" rIns="91440" bIns="45720" rtlCol="0">
            <a:normAutofit fontScale="92500"/>
          </a:bodyPr>
          <a:lstStyle/>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Feature selection is a critical step in the machine learning pipeline, helping to improve model performance, reduce overfitting, and enhance interpretability by focusing on the most relevant features.</a:t>
            </a:r>
          </a:p>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Common techniques include variance thresholding, correlation analysis, and statistical tests.</a:t>
            </a:r>
          </a:p>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Variance Thresholding is performed and ‘Non-flavonoid Phenols’ column is removed due to low variance. The threshold is set to 0.05 and apparently the variance of the Non Flavonoid Phenols is less than 0.05. </a:t>
            </a:r>
          </a:p>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Feature selection is performed to avoid unnecessary values in the data which might affect the overall output of the analysis performed.</a:t>
            </a:r>
          </a:p>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Another procedure correlation analysis is performed to select significant features. </a:t>
            </a:r>
          </a:p>
          <a:p>
            <a:pPr marL="285750" indent="-285750">
              <a:lnSpc>
                <a:spcPts val="1800"/>
              </a:lnSpc>
              <a:spcBef>
                <a:spcPts val="1000"/>
              </a:spcBef>
              <a:spcAft>
                <a:spcPts val="6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After analysis, it is found that none of the variables exhibit high correlation, hence none of the columns are dropped.</a:t>
            </a:r>
          </a:p>
        </p:txBody>
      </p:sp>
      <p:pic>
        <p:nvPicPr>
          <p:cNvPr id="1026" name="Picture 2">
            <a:extLst>
              <a:ext uri="{FF2B5EF4-FFF2-40B4-BE49-F238E27FC236}">
                <a16:creationId xmlns:a16="http://schemas.microsoft.com/office/drawing/2014/main" id="{8708BA60-B84B-E643-DB65-E549886ED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856" y="1266362"/>
            <a:ext cx="5094338" cy="448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14E471-9A2D-AECA-9755-23CA26F47C5D}"/>
              </a:ext>
            </a:extLst>
          </p:cNvPr>
          <p:cNvSpPr>
            <a:spLocks noGrp="1"/>
          </p:cNvSpPr>
          <p:nvPr>
            <p:ph type="title"/>
          </p:nvPr>
        </p:nvSpPr>
        <p:spPr/>
        <p:txBody>
          <a:bodyPr/>
          <a:lstStyle/>
          <a:p>
            <a:r>
              <a:rPr lang="en-US" dirty="0"/>
              <a:t>PRINCIPAL COMPONENT ANALYSIS</a:t>
            </a:r>
          </a:p>
        </p:txBody>
      </p:sp>
      <p:sp>
        <p:nvSpPr>
          <p:cNvPr id="8" name="TextBox 7">
            <a:extLst>
              <a:ext uri="{FF2B5EF4-FFF2-40B4-BE49-F238E27FC236}">
                <a16:creationId xmlns:a16="http://schemas.microsoft.com/office/drawing/2014/main" id="{1A68B03E-7350-CEA4-6FB2-AB6D97DF8DA3}"/>
              </a:ext>
            </a:extLst>
          </p:cNvPr>
          <p:cNvSpPr txBox="1"/>
          <p:nvPr/>
        </p:nvSpPr>
        <p:spPr>
          <a:xfrm>
            <a:off x="384606" y="1619033"/>
            <a:ext cx="10653204" cy="4524315"/>
          </a:xfrm>
          <a:prstGeom prst="rect">
            <a:avLst/>
          </a:prstGeom>
          <a:noFill/>
        </p:spPr>
        <p:txBody>
          <a:bodyPr wrap="square" rtlCol="0">
            <a:spAutoFit/>
          </a:bodyPr>
          <a:lstStyle/>
          <a:p>
            <a:pPr marL="285750" indent="-285750">
              <a:buFont typeface="Wingdings" panose="05000000000000000000" pitchFamily="2" charset="2"/>
              <a:buChar char="Ø"/>
            </a:pPr>
            <a:r>
              <a:rPr lang="en-US" i="0" dirty="0">
                <a:solidFill>
                  <a:srgbClr val="383838"/>
                </a:solidFill>
                <a:effectLst/>
                <a:highlight>
                  <a:srgbClr val="F5F5F5"/>
                </a:highlight>
                <a:latin typeface="Inter"/>
              </a:rPr>
              <a:t>Principal Component Analysis (PCA) is a powerful technique used in data analysis, particularly for reducing the dimensionality of datasets while preserving crucial information. It does this by transforming the original variables into a set of new, uncorrelated variables called principal components.</a:t>
            </a:r>
          </a:p>
          <a:p>
            <a:pPr marL="285750" indent="-285750">
              <a:buFont typeface="Wingdings" panose="05000000000000000000" pitchFamily="2" charset="2"/>
              <a:buChar char="Ø"/>
            </a:pPr>
            <a:endParaRPr lang="en-US" dirty="0">
              <a:solidFill>
                <a:srgbClr val="383838"/>
              </a:solidFill>
              <a:highlight>
                <a:srgbClr val="F5F5F5"/>
              </a:highlight>
              <a:latin typeface="Inter"/>
            </a:endParaRPr>
          </a:p>
          <a:p>
            <a:pPr marL="285750" indent="-285750">
              <a:buFont typeface="Wingdings" panose="05000000000000000000" pitchFamily="2" charset="2"/>
              <a:buChar char="Ø"/>
            </a:pPr>
            <a:r>
              <a:rPr lang="en-US" dirty="0">
                <a:solidFill>
                  <a:srgbClr val="383838"/>
                </a:solidFill>
                <a:highlight>
                  <a:srgbClr val="F5F5F5"/>
                </a:highlight>
                <a:latin typeface="Inter"/>
              </a:rPr>
              <a:t>We create a elbow plot by  taking a random number of components(1 to 10) and Cumulative Explained Variance for the wine data. As the Elbow plot is created, we can see that after 4 components the trend becomes linear which leads us to consider the number of PCA components as 4.</a:t>
            </a:r>
          </a:p>
          <a:p>
            <a:pPr marL="285750" indent="-285750">
              <a:buFont typeface="Wingdings" panose="05000000000000000000" pitchFamily="2" charset="2"/>
              <a:buChar char="Ø"/>
            </a:pPr>
            <a:endParaRPr lang="en-US" dirty="0">
              <a:solidFill>
                <a:srgbClr val="383838"/>
              </a:solidFill>
              <a:highlight>
                <a:srgbClr val="F5F5F5"/>
              </a:highlight>
              <a:latin typeface="Inter"/>
            </a:endParaRPr>
          </a:p>
          <a:p>
            <a:pPr marL="285750" indent="-285750">
              <a:buFont typeface="Wingdings" panose="05000000000000000000" pitchFamily="2" charset="2"/>
              <a:buChar char="Ø"/>
            </a:pPr>
            <a:r>
              <a:rPr lang="en-US" dirty="0">
                <a:solidFill>
                  <a:srgbClr val="383838"/>
                </a:solidFill>
                <a:highlight>
                  <a:srgbClr val="F5F5F5"/>
                </a:highlight>
                <a:latin typeface="Inter"/>
              </a:rPr>
              <a:t>We convert the wine dataset into a data frame and perform PCA using </a:t>
            </a:r>
          </a:p>
          <a:p>
            <a:r>
              <a:rPr lang="en-US" dirty="0">
                <a:solidFill>
                  <a:srgbClr val="383838"/>
                </a:solidFill>
                <a:highlight>
                  <a:srgbClr val="F5F5F5"/>
                </a:highlight>
                <a:latin typeface="Inter"/>
              </a:rPr>
              <a:t>PCA components as 4 . </a:t>
            </a:r>
          </a:p>
          <a:p>
            <a:pPr marL="285750" indent="-285750">
              <a:buFont typeface="Wingdings" panose="05000000000000000000" pitchFamily="2" charset="2"/>
              <a:buChar char="Ø"/>
            </a:pPr>
            <a:endParaRPr lang="en-US" dirty="0">
              <a:solidFill>
                <a:srgbClr val="383838"/>
              </a:solidFill>
              <a:highlight>
                <a:srgbClr val="F5F5F5"/>
              </a:highlight>
              <a:latin typeface="Inter"/>
            </a:endParaRPr>
          </a:p>
          <a:p>
            <a:pPr marL="285750" indent="-285750">
              <a:buFont typeface="Wingdings" panose="05000000000000000000" pitchFamily="2" charset="2"/>
              <a:buChar char="Ø"/>
            </a:pPr>
            <a:r>
              <a:rPr lang="en-US" dirty="0">
                <a:solidFill>
                  <a:srgbClr val="383838"/>
                </a:solidFill>
                <a:highlight>
                  <a:srgbClr val="F5F5F5"/>
                </a:highlight>
                <a:latin typeface="Inter"/>
              </a:rPr>
              <a:t>The output clearly shows that the % Explained variance for the first </a:t>
            </a:r>
          </a:p>
          <a:p>
            <a:r>
              <a:rPr lang="en-US" dirty="0">
                <a:solidFill>
                  <a:srgbClr val="383838"/>
                </a:solidFill>
                <a:highlight>
                  <a:srgbClr val="F5F5F5"/>
                </a:highlight>
                <a:latin typeface="Inter"/>
              </a:rPr>
              <a:t>component is 97.878, 1.828 for second component. 0.1672 for third</a:t>
            </a:r>
          </a:p>
          <a:p>
            <a:r>
              <a:rPr lang="en-US" dirty="0">
                <a:solidFill>
                  <a:srgbClr val="383838"/>
                </a:solidFill>
                <a:highlight>
                  <a:srgbClr val="F5F5F5"/>
                </a:highlight>
                <a:latin typeface="Inter"/>
              </a:rPr>
              <a:t>component and 0.0093 for the fourth component. Which means that</a:t>
            </a:r>
          </a:p>
          <a:p>
            <a:r>
              <a:rPr lang="en-US" dirty="0">
                <a:solidFill>
                  <a:srgbClr val="383838"/>
                </a:solidFill>
                <a:highlight>
                  <a:srgbClr val="F5F5F5"/>
                </a:highlight>
                <a:latin typeface="Inter"/>
              </a:rPr>
              <a:t>the combined value of the four components provides 99.99% of the variance</a:t>
            </a:r>
          </a:p>
          <a:p>
            <a:r>
              <a:rPr lang="en-US" dirty="0">
                <a:solidFill>
                  <a:srgbClr val="383838"/>
                </a:solidFill>
                <a:highlight>
                  <a:srgbClr val="F5F5F5"/>
                </a:highlight>
                <a:latin typeface="Inter"/>
              </a:rPr>
              <a:t>in the features.</a:t>
            </a:r>
            <a:endParaRPr lang="en-US" dirty="0">
              <a:highlight>
                <a:srgbClr val="F5F5F5"/>
              </a:highlight>
            </a:endParaRPr>
          </a:p>
        </p:txBody>
      </p:sp>
      <p:pic>
        <p:nvPicPr>
          <p:cNvPr id="2050" name="Picture 2">
            <a:extLst>
              <a:ext uri="{FF2B5EF4-FFF2-40B4-BE49-F238E27FC236}">
                <a16:creationId xmlns:a16="http://schemas.microsoft.com/office/drawing/2014/main" id="{3FDA4E34-D12D-402B-FA84-85F6157FE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219" y="3533313"/>
            <a:ext cx="359704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63548-ECF0-CB96-78DA-D1A2B55F3F3F}"/>
              </a:ext>
            </a:extLst>
          </p:cNvPr>
          <p:cNvSpPr>
            <a:spLocks noGrp="1"/>
          </p:cNvSpPr>
          <p:nvPr>
            <p:ph type="title"/>
          </p:nvPr>
        </p:nvSpPr>
        <p:spPr/>
        <p:txBody>
          <a:bodyPr/>
          <a:lstStyle/>
          <a:p>
            <a:r>
              <a:rPr lang="en-US" b="1" dirty="0"/>
              <a:t>Is PCA necessary?</a:t>
            </a:r>
          </a:p>
        </p:txBody>
      </p:sp>
      <p:sp>
        <p:nvSpPr>
          <p:cNvPr id="6" name="TextBox 5">
            <a:extLst>
              <a:ext uri="{FF2B5EF4-FFF2-40B4-BE49-F238E27FC236}">
                <a16:creationId xmlns:a16="http://schemas.microsoft.com/office/drawing/2014/main" id="{1CDC87B0-6C84-098C-0253-BE9A8272BC66}"/>
              </a:ext>
            </a:extLst>
          </p:cNvPr>
          <p:cNvSpPr txBox="1"/>
          <p:nvPr/>
        </p:nvSpPr>
        <p:spPr>
          <a:xfrm>
            <a:off x="1043481" y="1764614"/>
            <a:ext cx="9719007"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The dataset in consideration is a comparatively smaller dataset with 14 columns and 178 observations.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Generally PCA is performed on datasets with high dimensionality, and as the dataset in consideration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Has smaller dimensionality, PCA might not be necessary.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PCA helps address multicollinearity where there are many features with high correlation. But looking at the Correlation matrix of the dataset, we can find that none of the features are highly correlated . Hence, PCA might not be necessary.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0E840BD-978C-E174-6F83-4B8DDF130CF6}"/>
              </a:ext>
            </a:extLst>
          </p:cNvPr>
          <p:cNvSpPr>
            <a:spLocks noGrp="1"/>
          </p:cNvSpPr>
          <p:nvPr>
            <p:ph type="title"/>
          </p:nvPr>
        </p:nvSpPr>
        <p:spPr/>
        <p:txBody>
          <a:bodyPr/>
          <a:lstStyle/>
          <a:p>
            <a:r>
              <a:rPr lang="en-US" dirty="0"/>
              <a:t>CLUST</a:t>
            </a:r>
            <a:r>
              <a:rPr lang="en-US" dirty="0">
                <a:highlight>
                  <a:srgbClr val="F5F5F5"/>
                </a:highlight>
              </a:rPr>
              <a:t>ERI</a:t>
            </a:r>
            <a:r>
              <a:rPr lang="en-US" dirty="0"/>
              <a:t>NG</a:t>
            </a:r>
          </a:p>
        </p:txBody>
      </p:sp>
      <p:sp>
        <p:nvSpPr>
          <p:cNvPr id="10" name="TextBox 9">
            <a:extLst>
              <a:ext uri="{FF2B5EF4-FFF2-40B4-BE49-F238E27FC236}">
                <a16:creationId xmlns:a16="http://schemas.microsoft.com/office/drawing/2014/main" id="{C5E93379-203F-4B3A-3CE2-AB59CF098A4A}"/>
              </a:ext>
            </a:extLst>
          </p:cNvPr>
          <p:cNvSpPr txBox="1"/>
          <p:nvPr/>
        </p:nvSpPr>
        <p:spPr>
          <a:xfrm>
            <a:off x="613249" y="1591056"/>
            <a:ext cx="11254043" cy="3693319"/>
          </a:xfrm>
          <a:prstGeom prst="rect">
            <a:avLst/>
          </a:prstGeom>
          <a:noFill/>
        </p:spPr>
        <p:txBody>
          <a:bodyPr wrap="none" rtlCol="0">
            <a:spAutoFit/>
          </a:bodyPr>
          <a:lstStyle/>
          <a:p>
            <a:r>
              <a:rPr lang="en-US" dirty="0">
                <a:solidFill>
                  <a:schemeClr val="bg2">
                    <a:lumMod val="25000"/>
                  </a:schemeClr>
                </a:solidFill>
                <a:latin typeface="Times New Roman" panose="02020603050405020304" pitchFamily="18" charset="0"/>
                <a:ea typeface="+mj-ea"/>
                <a:cs typeface="Times New Roman" panose="02020603050405020304" pitchFamily="18" charset="0"/>
              </a:rPr>
              <a:t>&gt; Cluster analysis, also known as clustering, is a method used in unsupervised machine learning to group a set of data </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points into clusters or groups based on their similarities. The goal of cluster analysis is to partition the data into</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subsets, or clusters, such that data points within the same cluster are more similar to each other than they are to</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data points in other cluster.</a:t>
            </a:r>
          </a:p>
          <a:p>
            <a:endParaRPr lang="en-US" dirty="0">
              <a:solidFill>
                <a:schemeClr val="bg2">
                  <a:lumMod val="25000"/>
                </a:schemeClr>
              </a:solidFill>
              <a:latin typeface="Times New Roman" panose="02020603050405020304" pitchFamily="18" charset="0"/>
              <a:ea typeface="+mj-ea"/>
              <a:cs typeface="Times New Roman" panose="02020603050405020304" pitchFamily="18" charset="0"/>
            </a:endParaRP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&gt; To find the number of optimal clusters, we plot the data using matplotlib and k-means clustering to generate an</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elbow plot. The elbow point in the plot is the point where the trend becomes linear and the change is not significant.</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The elbow point in the plot is found at 4 clusters and hence the optimal number of clusters is considered as 4.</a:t>
            </a:r>
          </a:p>
          <a:p>
            <a:endParaRPr lang="en-US" dirty="0">
              <a:solidFill>
                <a:schemeClr val="bg2">
                  <a:lumMod val="25000"/>
                </a:schemeClr>
              </a:solidFill>
              <a:latin typeface="Times New Roman" panose="02020603050405020304" pitchFamily="18" charset="0"/>
              <a:ea typeface="+mj-ea"/>
              <a:cs typeface="Times New Roman" panose="02020603050405020304" pitchFamily="18" charset="0"/>
            </a:endParaRP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&gt; Later on we perform three types of clustering models:</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K- Means Clustering</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Agglomerative Clustering</a:t>
            </a:r>
          </a:p>
          <a:p>
            <a:r>
              <a:rPr lang="en-US" dirty="0">
                <a:solidFill>
                  <a:schemeClr val="bg2">
                    <a:lumMod val="25000"/>
                  </a:schemeClr>
                </a:solidFill>
                <a:latin typeface="Times New Roman" panose="02020603050405020304" pitchFamily="18" charset="0"/>
                <a:ea typeface="+mj-ea"/>
                <a:cs typeface="Times New Roman" panose="02020603050405020304" pitchFamily="18" charset="0"/>
              </a:rPr>
              <a:t>- Gaussian Model Clustering</a:t>
            </a:r>
          </a:p>
        </p:txBody>
      </p:sp>
      <p:pic>
        <p:nvPicPr>
          <p:cNvPr id="3074" name="Picture 2">
            <a:extLst>
              <a:ext uri="{FF2B5EF4-FFF2-40B4-BE49-F238E27FC236}">
                <a16:creationId xmlns:a16="http://schemas.microsoft.com/office/drawing/2014/main" id="{4154E8B4-E7DA-F448-A369-1846764E1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856" y="3944843"/>
            <a:ext cx="3517392" cy="262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0D69A4-4695-9D58-D7FB-FD3BD3C6F799}"/>
              </a:ext>
            </a:extLst>
          </p:cNvPr>
          <p:cNvSpPr>
            <a:spLocks noGrp="1"/>
          </p:cNvSpPr>
          <p:nvPr>
            <p:ph type="title"/>
          </p:nvPr>
        </p:nvSpPr>
        <p:spPr/>
        <p:txBody>
          <a:bodyPr/>
          <a:lstStyle/>
          <a:p>
            <a:r>
              <a:rPr lang="en-US" dirty="0"/>
              <a:t>Clustering Outputs</a:t>
            </a:r>
          </a:p>
        </p:txBody>
      </p:sp>
      <p:pic>
        <p:nvPicPr>
          <p:cNvPr id="4098" name="Picture 2">
            <a:extLst>
              <a:ext uri="{FF2B5EF4-FFF2-40B4-BE49-F238E27FC236}">
                <a16:creationId xmlns:a16="http://schemas.microsoft.com/office/drawing/2014/main" id="{02C79FD0-E66F-3C9C-BCB5-AD96CD04C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6" y="1207675"/>
            <a:ext cx="3699910" cy="282416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76959F1-E09D-5592-5421-EA5C9846E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417" y="1207675"/>
            <a:ext cx="3904127" cy="282416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A675026-BD1D-30E8-867F-A083ACA97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2366" y="4031836"/>
            <a:ext cx="3388446" cy="258641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8DBB8D-87E0-C3E7-0C42-DC759886AD0A}"/>
              </a:ext>
            </a:extLst>
          </p:cNvPr>
          <p:cNvSpPr txBox="1"/>
          <p:nvPr/>
        </p:nvSpPr>
        <p:spPr>
          <a:xfrm>
            <a:off x="721587" y="4545367"/>
            <a:ext cx="3583032" cy="1200329"/>
          </a:xfrm>
          <a:prstGeom prst="rect">
            <a:avLst/>
          </a:prstGeom>
          <a:noFill/>
        </p:spPr>
        <p:txBody>
          <a:bodyPr wrap="none" rtlCol="0">
            <a:spAutoFit/>
          </a:bodyPr>
          <a:lstStyle/>
          <a:p>
            <a:r>
              <a:rPr lang="en-US" dirty="0">
                <a:latin typeface="Bahnschrift" panose="020B0502040204020203" pitchFamily="34" charset="0"/>
              </a:rPr>
              <a:t>In K means clustering , we can </a:t>
            </a:r>
          </a:p>
          <a:p>
            <a:r>
              <a:rPr lang="en-US" dirty="0">
                <a:latin typeface="Bahnschrift" panose="020B0502040204020203" pitchFamily="34" charset="0"/>
              </a:rPr>
              <a:t>Observe that 4 separate clusters</a:t>
            </a:r>
          </a:p>
          <a:p>
            <a:r>
              <a:rPr lang="en-US" dirty="0">
                <a:latin typeface="Bahnschrift" panose="020B0502040204020203" pitchFamily="34" charset="0"/>
              </a:rPr>
              <a:t>Are clearly visible without any</a:t>
            </a:r>
          </a:p>
          <a:p>
            <a:r>
              <a:rPr lang="en-US" dirty="0">
                <a:latin typeface="Bahnschrift" panose="020B0502040204020203" pitchFamily="34" charset="0"/>
              </a:rPr>
              <a:t>Significant overlapping.</a:t>
            </a:r>
          </a:p>
        </p:txBody>
      </p:sp>
      <p:sp>
        <p:nvSpPr>
          <p:cNvPr id="4" name="TextBox 3">
            <a:extLst>
              <a:ext uri="{FF2B5EF4-FFF2-40B4-BE49-F238E27FC236}">
                <a16:creationId xmlns:a16="http://schemas.microsoft.com/office/drawing/2014/main" id="{9AEA4609-DBC8-DFB9-0CA7-0B979EB33516}"/>
              </a:ext>
            </a:extLst>
          </p:cNvPr>
          <p:cNvSpPr txBox="1"/>
          <p:nvPr/>
        </p:nvSpPr>
        <p:spPr>
          <a:xfrm>
            <a:off x="4304549" y="1398542"/>
            <a:ext cx="3376263" cy="1754326"/>
          </a:xfrm>
          <a:prstGeom prst="rect">
            <a:avLst/>
          </a:prstGeom>
          <a:noFill/>
        </p:spPr>
        <p:txBody>
          <a:bodyPr wrap="square" rtlCol="0">
            <a:spAutoFit/>
          </a:bodyPr>
          <a:lstStyle/>
          <a:p>
            <a:r>
              <a:rPr lang="en-US" dirty="0">
                <a:latin typeface="Bahnschrift SemiBold" panose="020B0502040204020203" pitchFamily="34" charset="0"/>
              </a:rPr>
              <a:t>In Gaussian mixture model, we </a:t>
            </a:r>
          </a:p>
          <a:p>
            <a:r>
              <a:rPr lang="en-US" dirty="0">
                <a:latin typeface="Bahnschrift SemiBold" panose="020B0502040204020203" pitchFamily="34" charset="0"/>
              </a:rPr>
              <a:t>Can observe that there is </a:t>
            </a:r>
          </a:p>
          <a:p>
            <a:r>
              <a:rPr lang="en-US" dirty="0">
                <a:latin typeface="Bahnschrift SemiBold" panose="020B0502040204020203" pitchFamily="34" charset="0"/>
              </a:rPr>
              <a:t>Significant overlapping between Clusters 3,4 indicating lower Efficiency of the Gaussian Mixture Model</a:t>
            </a:r>
          </a:p>
        </p:txBody>
      </p:sp>
      <p:sp>
        <p:nvSpPr>
          <p:cNvPr id="5" name="TextBox 4">
            <a:extLst>
              <a:ext uri="{FF2B5EF4-FFF2-40B4-BE49-F238E27FC236}">
                <a16:creationId xmlns:a16="http://schemas.microsoft.com/office/drawing/2014/main" id="{04B50A61-98A9-1F3B-02C4-F11946108F59}"/>
              </a:ext>
            </a:extLst>
          </p:cNvPr>
          <p:cNvSpPr txBox="1"/>
          <p:nvPr/>
        </p:nvSpPr>
        <p:spPr>
          <a:xfrm>
            <a:off x="7695417" y="4342242"/>
            <a:ext cx="4501553" cy="1754326"/>
          </a:xfrm>
          <a:prstGeom prst="rect">
            <a:avLst/>
          </a:prstGeom>
          <a:noFill/>
        </p:spPr>
        <p:txBody>
          <a:bodyPr wrap="none" rtlCol="0">
            <a:spAutoFit/>
          </a:bodyPr>
          <a:lstStyle/>
          <a:p>
            <a:r>
              <a:rPr lang="en-US" dirty="0">
                <a:latin typeface="Bahnschrift" panose="020B0502040204020203" pitchFamily="34" charset="0"/>
              </a:rPr>
              <a:t>Agglomerative clustering is the  optimal</a:t>
            </a:r>
          </a:p>
          <a:p>
            <a:r>
              <a:rPr lang="en-US" dirty="0">
                <a:latin typeface="Bahnschrift" panose="020B0502040204020203" pitchFamily="34" charset="0"/>
              </a:rPr>
              <a:t>Clustering model in my opinion as there</a:t>
            </a:r>
          </a:p>
          <a:p>
            <a:r>
              <a:rPr lang="en-US" dirty="0">
                <a:latin typeface="Bahnschrift" panose="020B0502040204020203" pitchFamily="34" charset="0"/>
              </a:rPr>
              <a:t>Is visibly no overlapping of clusters and </a:t>
            </a:r>
          </a:p>
          <a:p>
            <a:r>
              <a:rPr lang="en-US" dirty="0">
                <a:latin typeface="Bahnschrift" panose="020B0502040204020203" pitchFamily="34" charset="0"/>
              </a:rPr>
              <a:t>Clusters are formed proportionally to the </a:t>
            </a:r>
          </a:p>
          <a:p>
            <a:r>
              <a:rPr lang="en-US" dirty="0">
                <a:latin typeface="Bahnschrift" panose="020B0502040204020203" pitchFamily="34" charset="0"/>
              </a:rPr>
              <a:t>Cumulative explained variance of the </a:t>
            </a:r>
          </a:p>
          <a:p>
            <a:r>
              <a:rPr lang="en-US" dirty="0">
                <a:latin typeface="Bahnschrift" panose="020B0502040204020203" pitchFamily="34" charset="0"/>
              </a:rPr>
              <a:t>Components. </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09362-ECD6-22A1-846C-63D0406A4FD9}"/>
              </a:ext>
            </a:extLst>
          </p:cNvPr>
          <p:cNvSpPr>
            <a:spLocks noGrp="1"/>
          </p:cNvSpPr>
          <p:nvPr>
            <p:ph type="title"/>
          </p:nvPr>
        </p:nvSpPr>
        <p:spPr>
          <a:xfrm>
            <a:off x="396921" y="843733"/>
            <a:ext cx="6876288" cy="640080"/>
          </a:xfrm>
        </p:spPr>
        <p:txBody>
          <a:bodyPr>
            <a:normAutofit fontScale="90000"/>
          </a:bodyPr>
          <a:lstStyle/>
          <a:p>
            <a:r>
              <a:rPr lang="en-US" b="1" dirty="0">
                <a:latin typeface="Bahnschrift" panose="020B0502040204020203" pitchFamily="34" charset="0"/>
              </a:rPr>
              <a:t>Negative Binomial Regression Model</a:t>
            </a:r>
          </a:p>
        </p:txBody>
      </p:sp>
      <p:pic>
        <p:nvPicPr>
          <p:cNvPr id="3" name="Picture 2">
            <a:extLst>
              <a:ext uri="{FF2B5EF4-FFF2-40B4-BE49-F238E27FC236}">
                <a16:creationId xmlns:a16="http://schemas.microsoft.com/office/drawing/2014/main" id="{C215A665-4701-25EA-540F-9B1A0D4D01DF}"/>
              </a:ext>
            </a:extLst>
          </p:cNvPr>
          <p:cNvPicPr>
            <a:picLocks noChangeAspect="1"/>
          </p:cNvPicPr>
          <p:nvPr/>
        </p:nvPicPr>
        <p:blipFill>
          <a:blip r:embed="rId3"/>
          <a:stretch>
            <a:fillRect/>
          </a:stretch>
        </p:blipFill>
        <p:spPr>
          <a:xfrm>
            <a:off x="5350661" y="2472590"/>
            <a:ext cx="6270209" cy="3991241"/>
          </a:xfrm>
          <a:prstGeom prst="rect">
            <a:avLst/>
          </a:prstGeom>
        </p:spPr>
      </p:pic>
      <p:sp>
        <p:nvSpPr>
          <p:cNvPr id="5" name="TextBox 4">
            <a:extLst>
              <a:ext uri="{FF2B5EF4-FFF2-40B4-BE49-F238E27FC236}">
                <a16:creationId xmlns:a16="http://schemas.microsoft.com/office/drawing/2014/main" id="{62E6A524-F970-0DD3-87E2-2DA8D41CAC48}"/>
              </a:ext>
            </a:extLst>
          </p:cNvPr>
          <p:cNvSpPr txBox="1"/>
          <p:nvPr/>
        </p:nvSpPr>
        <p:spPr>
          <a:xfrm>
            <a:off x="497151" y="2938509"/>
            <a:ext cx="4714042" cy="2308324"/>
          </a:xfrm>
          <a:prstGeom prst="rect">
            <a:avLst/>
          </a:prstGeom>
          <a:noFill/>
        </p:spPr>
        <p:txBody>
          <a:bodyPr wrap="square" rtlCol="0">
            <a:spAutoFit/>
          </a:bodyPr>
          <a:lstStyle/>
          <a:p>
            <a:r>
              <a:rPr lang="en-US" dirty="0"/>
              <a:t>We use Negative Binomial Regression because The mean of the count variable </a:t>
            </a:r>
          </a:p>
          <a:p>
            <a:r>
              <a:rPr lang="en-US" dirty="0"/>
              <a:t>‘ Number of bottles’ is lower than the variance of the count variable.</a:t>
            </a:r>
          </a:p>
          <a:p>
            <a:endParaRPr lang="en-US" dirty="0"/>
          </a:p>
          <a:p>
            <a:r>
              <a:rPr lang="en-US" dirty="0"/>
              <a:t>Mean: 72.7022</a:t>
            </a:r>
          </a:p>
          <a:p>
            <a:r>
              <a:rPr lang="en-US" dirty="0"/>
              <a:t>Standard Deviation: 43.0621</a:t>
            </a:r>
          </a:p>
          <a:p>
            <a:r>
              <a:rPr lang="en-US" dirty="0"/>
              <a:t>Variance: 1854.344</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1095</TotalTime>
  <Words>1106</Words>
  <Application>Microsoft Office PowerPoint</Application>
  <PresentationFormat>Widescreen</PresentationFormat>
  <Paragraphs>96</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Bahnschrift</vt:lpstr>
      <vt:lpstr>Bahnschrift SemiBold</vt:lpstr>
      <vt:lpstr>Calibri</vt:lpstr>
      <vt:lpstr>Inter</vt:lpstr>
      <vt:lpstr>Segoe UI</vt:lpstr>
      <vt:lpstr>Segoe UI Light</vt:lpstr>
      <vt:lpstr>Times New Roman</vt:lpstr>
      <vt:lpstr>Wingdings</vt:lpstr>
      <vt:lpstr>Custom</vt:lpstr>
      <vt:lpstr>DS 489 Final Project Presentation</vt:lpstr>
      <vt:lpstr>DATA DESCRIPTION</vt:lpstr>
      <vt:lpstr>FEATURE PREPROCESSING</vt:lpstr>
      <vt:lpstr>Feature Selection</vt:lpstr>
      <vt:lpstr>PRINCIPAL COMPONENT ANALYSIS</vt:lpstr>
      <vt:lpstr>Is PCA necessary?</vt:lpstr>
      <vt:lpstr>CLUSTERING</vt:lpstr>
      <vt:lpstr>Clustering Outputs</vt:lpstr>
      <vt:lpstr>Negative Binomial Regression Model</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489 Final Project Presentation</dc:title>
  <dc:creator>Ashishkumar Pemmaraju</dc:creator>
  <cp:keywords/>
  <cp:lastModifiedBy>Ashishkumar Pemmaraju</cp:lastModifiedBy>
  <cp:revision>7</cp:revision>
  <dcterms:created xsi:type="dcterms:W3CDTF">2024-05-06T21:38:16Z</dcterms:created>
  <dcterms:modified xsi:type="dcterms:W3CDTF">2024-05-08T14:52:38Z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