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7" r:id="rId10"/>
    <p:sldId id="264" r:id="rId11"/>
    <p:sldId id="265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5" r:id="rId24"/>
    <p:sldId id="283" r:id="rId25"/>
    <p:sldId id="28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38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BDA95-4F60-47AC-84A0-C236EF7B08F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EBCCA-2891-4322-AE82-A7143E91AB95}">
      <dgm:prSet phldrT="[Text]"/>
      <dgm:spPr/>
      <dgm:t>
        <a:bodyPr/>
        <a:lstStyle/>
        <a:p>
          <a:r>
            <a:rPr lang="en-US" dirty="0"/>
            <a:t>Data sourcing</a:t>
          </a:r>
        </a:p>
      </dgm:t>
    </dgm:pt>
    <dgm:pt modelId="{DE11675C-8EC9-4CA1-A0E1-9CF91BF466D7}" type="parTrans" cxnId="{35C12E89-81E6-41FF-A966-CA89540FA24F}">
      <dgm:prSet/>
      <dgm:spPr/>
      <dgm:t>
        <a:bodyPr/>
        <a:lstStyle/>
        <a:p>
          <a:endParaRPr lang="en-US"/>
        </a:p>
      </dgm:t>
    </dgm:pt>
    <dgm:pt modelId="{8866552D-4816-4AC3-BEAD-3B8BFEBDB4CF}" type="sibTrans" cxnId="{35C12E89-81E6-41FF-A966-CA89540FA24F}">
      <dgm:prSet/>
      <dgm:spPr/>
      <dgm:t>
        <a:bodyPr/>
        <a:lstStyle/>
        <a:p>
          <a:endParaRPr lang="en-US"/>
        </a:p>
      </dgm:t>
    </dgm:pt>
    <dgm:pt modelId="{9610EAEC-150C-4FB1-A66A-C16B09E119BD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C139FCF5-872A-4F99-A703-139BDE12E0A0}" type="parTrans" cxnId="{4FA5F5F4-2234-4DCB-95D8-AF28F1E40D71}">
      <dgm:prSet/>
      <dgm:spPr/>
      <dgm:t>
        <a:bodyPr/>
        <a:lstStyle/>
        <a:p>
          <a:endParaRPr lang="en-US"/>
        </a:p>
      </dgm:t>
    </dgm:pt>
    <dgm:pt modelId="{74F2FBC7-F69B-4692-A619-51C50ED6B0DB}" type="sibTrans" cxnId="{4FA5F5F4-2234-4DCB-95D8-AF28F1E40D71}">
      <dgm:prSet/>
      <dgm:spPr/>
      <dgm:t>
        <a:bodyPr/>
        <a:lstStyle/>
        <a:p>
          <a:endParaRPr lang="en-US"/>
        </a:p>
      </dgm:t>
    </dgm:pt>
    <dgm:pt modelId="{EA716258-0FF2-49D6-9A19-DCB430AB8040}">
      <dgm:prSet phldrT="[Text]"/>
      <dgm:spPr/>
      <dgm:t>
        <a:bodyPr/>
        <a:lstStyle/>
        <a:p>
          <a:r>
            <a:rPr lang="en-US" dirty="0"/>
            <a:t>Remove columns</a:t>
          </a:r>
        </a:p>
      </dgm:t>
    </dgm:pt>
    <dgm:pt modelId="{E6AEE4E9-5EEE-40C0-805F-757414A08003}" type="parTrans" cxnId="{8DE9D594-722E-4F36-AC48-EB806A543B8A}">
      <dgm:prSet/>
      <dgm:spPr/>
      <dgm:t>
        <a:bodyPr/>
        <a:lstStyle/>
        <a:p>
          <a:endParaRPr lang="en-US"/>
        </a:p>
      </dgm:t>
    </dgm:pt>
    <dgm:pt modelId="{BEEF6D43-6D4D-48AC-B852-A922C53B65D1}" type="sibTrans" cxnId="{8DE9D594-722E-4F36-AC48-EB806A543B8A}">
      <dgm:prSet/>
      <dgm:spPr/>
      <dgm:t>
        <a:bodyPr/>
        <a:lstStyle/>
        <a:p>
          <a:endParaRPr lang="en-US"/>
        </a:p>
      </dgm:t>
    </dgm:pt>
    <dgm:pt modelId="{5D5CA602-FC26-4FF7-802B-4E899730B36A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F1438494-8BC7-4FA2-B2BB-A2BDDAA28AAF}" type="parTrans" cxnId="{1AB6F433-C4B7-41C8-97EE-2B54FF158E2F}">
      <dgm:prSet/>
      <dgm:spPr/>
      <dgm:t>
        <a:bodyPr/>
        <a:lstStyle/>
        <a:p>
          <a:endParaRPr lang="en-US"/>
        </a:p>
      </dgm:t>
    </dgm:pt>
    <dgm:pt modelId="{FA76905E-6EFD-4FEC-BC2F-5AF6FC9A2A88}" type="sibTrans" cxnId="{1AB6F433-C4B7-41C8-97EE-2B54FF158E2F}">
      <dgm:prSet/>
      <dgm:spPr/>
      <dgm:t>
        <a:bodyPr/>
        <a:lstStyle/>
        <a:p>
          <a:endParaRPr lang="en-US"/>
        </a:p>
      </dgm:t>
    </dgm:pt>
    <dgm:pt modelId="{D139E0CC-B01F-4785-9755-B4F9675867B1}">
      <dgm:prSet phldrT="[Text]"/>
      <dgm:spPr/>
      <dgm:t>
        <a:bodyPr/>
        <a:lstStyle/>
        <a:p>
          <a:r>
            <a:rPr lang="en-US" dirty="0"/>
            <a:t>Identify Relevant Columns</a:t>
          </a:r>
        </a:p>
      </dgm:t>
    </dgm:pt>
    <dgm:pt modelId="{590706EF-23F1-4AB4-A7F2-0674F2030638}" type="parTrans" cxnId="{45B6AB24-285C-440D-B606-26A5832BB3BA}">
      <dgm:prSet/>
      <dgm:spPr/>
      <dgm:t>
        <a:bodyPr/>
        <a:lstStyle/>
        <a:p>
          <a:endParaRPr lang="en-US"/>
        </a:p>
      </dgm:t>
    </dgm:pt>
    <dgm:pt modelId="{A9DB0A87-3141-45E9-9911-559CEE826539}" type="sibTrans" cxnId="{45B6AB24-285C-440D-B606-26A5832BB3BA}">
      <dgm:prSet/>
      <dgm:spPr/>
      <dgm:t>
        <a:bodyPr/>
        <a:lstStyle/>
        <a:p>
          <a:endParaRPr lang="en-US"/>
        </a:p>
      </dgm:t>
    </dgm:pt>
    <dgm:pt modelId="{A7F1CDF3-B6F4-4C55-BF78-B65549ECCB80}">
      <dgm:prSet phldrT="[Text]"/>
      <dgm:spPr/>
      <dgm:t>
        <a:bodyPr/>
        <a:lstStyle/>
        <a:p>
          <a:r>
            <a:rPr lang="en-US" dirty="0"/>
            <a:t>Bivariate Analysis</a:t>
          </a:r>
        </a:p>
      </dgm:t>
    </dgm:pt>
    <dgm:pt modelId="{30C82C76-2432-485E-9089-40FE9CC3E06D}" type="parTrans" cxnId="{9A8A91A4-97C6-4BDC-BEA6-207A35E6DEF2}">
      <dgm:prSet/>
      <dgm:spPr/>
      <dgm:t>
        <a:bodyPr/>
        <a:lstStyle/>
        <a:p>
          <a:endParaRPr lang="en-US"/>
        </a:p>
      </dgm:t>
    </dgm:pt>
    <dgm:pt modelId="{9D021479-2B5C-4FBD-9058-1337BB87B578}" type="sibTrans" cxnId="{9A8A91A4-97C6-4BDC-BEA6-207A35E6DEF2}">
      <dgm:prSet/>
      <dgm:spPr/>
      <dgm:t>
        <a:bodyPr/>
        <a:lstStyle/>
        <a:p>
          <a:endParaRPr lang="en-US"/>
        </a:p>
      </dgm:t>
    </dgm:pt>
    <dgm:pt modelId="{12556E70-50B7-49E8-B584-9155DDAA3056}">
      <dgm:prSet phldrT="[Text]"/>
      <dgm:spPr/>
      <dgm:t>
        <a:bodyPr/>
        <a:lstStyle/>
        <a:p>
          <a:r>
            <a:rPr lang="en-US" dirty="0"/>
            <a:t>Summarize Findings</a:t>
          </a:r>
        </a:p>
      </dgm:t>
    </dgm:pt>
    <dgm:pt modelId="{E550DA87-C95A-4EBD-9E41-455E7CFCAD89}" type="parTrans" cxnId="{E4E6D47C-DD37-41D3-8CD9-3E8A463085AA}">
      <dgm:prSet/>
      <dgm:spPr/>
      <dgm:t>
        <a:bodyPr/>
        <a:lstStyle/>
        <a:p>
          <a:endParaRPr lang="en-US"/>
        </a:p>
      </dgm:t>
    </dgm:pt>
    <dgm:pt modelId="{8FA26116-D672-484F-9368-04153FB6A7CA}" type="sibTrans" cxnId="{E4E6D47C-DD37-41D3-8CD9-3E8A463085AA}">
      <dgm:prSet/>
      <dgm:spPr/>
      <dgm:t>
        <a:bodyPr/>
        <a:lstStyle/>
        <a:p>
          <a:endParaRPr lang="en-US"/>
        </a:p>
      </dgm:t>
    </dgm:pt>
    <dgm:pt modelId="{5D735F46-75E7-4229-BFA9-5B882F88EFBA}">
      <dgm:prSet phldrT="[Text]"/>
      <dgm:spPr/>
      <dgm:t>
        <a:bodyPr/>
        <a:lstStyle/>
        <a:p>
          <a:r>
            <a:rPr lang="en-US" dirty="0"/>
            <a:t>Browse CSV file</a:t>
          </a:r>
        </a:p>
      </dgm:t>
    </dgm:pt>
    <dgm:pt modelId="{271D5784-AA35-4AD2-AE35-3C2FA939D132}" type="parTrans" cxnId="{87D0E23B-7722-460B-9DF7-7FB339F0DD49}">
      <dgm:prSet/>
      <dgm:spPr/>
      <dgm:t>
        <a:bodyPr/>
        <a:lstStyle/>
        <a:p>
          <a:endParaRPr lang="en-US"/>
        </a:p>
      </dgm:t>
    </dgm:pt>
    <dgm:pt modelId="{100BC57F-AC17-451B-AF0F-9F185CBF6AC5}" type="sibTrans" cxnId="{87D0E23B-7722-460B-9DF7-7FB339F0DD49}">
      <dgm:prSet/>
      <dgm:spPr/>
      <dgm:t>
        <a:bodyPr/>
        <a:lstStyle/>
        <a:p>
          <a:endParaRPr lang="en-US"/>
        </a:p>
      </dgm:t>
    </dgm:pt>
    <dgm:pt modelId="{3D1317FA-86BF-4EA4-8C64-D4D9038BC8C6}">
      <dgm:prSet phldrT="[Text]"/>
      <dgm:spPr/>
      <dgm:t>
        <a:bodyPr/>
        <a:lstStyle/>
        <a:p>
          <a:r>
            <a:rPr lang="en-US" dirty="0"/>
            <a:t>Understand Data</a:t>
          </a:r>
        </a:p>
      </dgm:t>
    </dgm:pt>
    <dgm:pt modelId="{93CA2CA5-9808-48B1-B84B-C6543D5FBC93}" type="parTrans" cxnId="{7F9C38B4-9358-49F1-BA90-1550BB26DE36}">
      <dgm:prSet/>
      <dgm:spPr/>
      <dgm:t>
        <a:bodyPr/>
        <a:lstStyle/>
        <a:p>
          <a:endParaRPr lang="en-US"/>
        </a:p>
      </dgm:t>
    </dgm:pt>
    <dgm:pt modelId="{664EF236-52F8-4BA0-A054-5E03FC1369E3}" type="sibTrans" cxnId="{7F9C38B4-9358-49F1-BA90-1550BB26DE36}">
      <dgm:prSet/>
      <dgm:spPr/>
      <dgm:t>
        <a:bodyPr/>
        <a:lstStyle/>
        <a:p>
          <a:endParaRPr lang="en-US"/>
        </a:p>
      </dgm:t>
    </dgm:pt>
    <dgm:pt modelId="{8FE7B586-111C-422E-82A4-5704925CAB2C}">
      <dgm:prSet phldrT="[Text]"/>
      <dgm:spPr/>
      <dgm:t>
        <a:bodyPr/>
        <a:lstStyle/>
        <a:p>
          <a:r>
            <a:rPr lang="en-US" dirty="0"/>
            <a:t>Manipulate String</a:t>
          </a:r>
        </a:p>
      </dgm:t>
    </dgm:pt>
    <dgm:pt modelId="{A0473F02-5F10-4C6E-9B0A-C95FEC8041E5}" type="parTrans" cxnId="{9A7D6CE4-0540-4366-B9A5-BED3B9B30B81}">
      <dgm:prSet/>
      <dgm:spPr/>
      <dgm:t>
        <a:bodyPr/>
        <a:lstStyle/>
        <a:p>
          <a:endParaRPr lang="en-US"/>
        </a:p>
      </dgm:t>
    </dgm:pt>
    <dgm:pt modelId="{70C56903-610E-4A82-9221-DE55610183D4}" type="sibTrans" cxnId="{9A7D6CE4-0540-4366-B9A5-BED3B9B30B81}">
      <dgm:prSet/>
      <dgm:spPr/>
      <dgm:t>
        <a:bodyPr/>
        <a:lstStyle/>
        <a:p>
          <a:endParaRPr lang="en-US"/>
        </a:p>
      </dgm:t>
    </dgm:pt>
    <dgm:pt modelId="{03B6D3F3-2522-42D3-A831-914D79ECCD16}">
      <dgm:prSet phldrT="[Text]"/>
      <dgm:spPr/>
      <dgm:t>
        <a:bodyPr/>
        <a:lstStyle/>
        <a:p>
          <a:r>
            <a:rPr lang="en-US" dirty="0"/>
            <a:t>Identify Factors/Numeric</a:t>
          </a:r>
        </a:p>
      </dgm:t>
    </dgm:pt>
    <dgm:pt modelId="{66D9C3D2-C375-4E26-AD6F-DFCC7078212A}" type="parTrans" cxnId="{3C2EEB77-EE8F-4B44-9B8B-31BB722E209B}">
      <dgm:prSet/>
      <dgm:spPr/>
      <dgm:t>
        <a:bodyPr/>
        <a:lstStyle/>
        <a:p>
          <a:endParaRPr lang="en-US"/>
        </a:p>
      </dgm:t>
    </dgm:pt>
    <dgm:pt modelId="{77CE3F5E-3AB1-439D-968F-3446D18EF69E}" type="sibTrans" cxnId="{3C2EEB77-EE8F-4B44-9B8B-31BB722E209B}">
      <dgm:prSet/>
      <dgm:spPr/>
      <dgm:t>
        <a:bodyPr/>
        <a:lstStyle/>
        <a:p>
          <a:endParaRPr lang="en-US"/>
        </a:p>
      </dgm:t>
    </dgm:pt>
    <dgm:pt modelId="{5A9E7AF4-41B2-458B-891E-57568FF2A540}">
      <dgm:prSet phldrT="[Text]"/>
      <dgm:spPr/>
      <dgm:t>
        <a:bodyPr/>
        <a:lstStyle/>
        <a:p>
          <a:r>
            <a:rPr lang="en-US" dirty="0"/>
            <a:t>Convert type</a:t>
          </a:r>
        </a:p>
      </dgm:t>
    </dgm:pt>
    <dgm:pt modelId="{361F8F72-8536-4035-8233-12DC1C5ACBAA}" type="parTrans" cxnId="{D0D17AB4-A0AA-47A2-B415-2830573B7FB9}">
      <dgm:prSet/>
      <dgm:spPr/>
      <dgm:t>
        <a:bodyPr/>
        <a:lstStyle/>
        <a:p>
          <a:endParaRPr lang="en-US"/>
        </a:p>
      </dgm:t>
    </dgm:pt>
    <dgm:pt modelId="{E3CEDB26-58B1-416A-BB55-237D6DDA5729}" type="sibTrans" cxnId="{D0D17AB4-A0AA-47A2-B415-2830573B7FB9}">
      <dgm:prSet/>
      <dgm:spPr/>
      <dgm:t>
        <a:bodyPr/>
        <a:lstStyle/>
        <a:p>
          <a:endParaRPr lang="en-US"/>
        </a:p>
      </dgm:t>
    </dgm:pt>
    <dgm:pt modelId="{A4411828-A816-4928-AFC0-604EDADB4582}">
      <dgm:prSet phldrT="[Text]"/>
      <dgm:spPr/>
      <dgm:t>
        <a:bodyPr/>
        <a:lstStyle/>
        <a:p>
          <a:r>
            <a:rPr lang="en-US" dirty="0"/>
            <a:t>Understand Business</a:t>
          </a:r>
        </a:p>
      </dgm:t>
    </dgm:pt>
    <dgm:pt modelId="{ACF8EDDB-ADA4-4B1E-B0F6-78FA01B945C8}" type="parTrans" cxnId="{C2240439-EBF3-4A51-B45F-363E833EB10F}">
      <dgm:prSet/>
      <dgm:spPr/>
      <dgm:t>
        <a:bodyPr/>
        <a:lstStyle/>
        <a:p>
          <a:endParaRPr lang="en-US"/>
        </a:p>
      </dgm:t>
    </dgm:pt>
    <dgm:pt modelId="{3C3CD68C-F6A0-4BA5-AB33-126F81039BC1}" type="sibTrans" cxnId="{C2240439-EBF3-4A51-B45F-363E833EB10F}">
      <dgm:prSet/>
      <dgm:spPr/>
      <dgm:t>
        <a:bodyPr/>
        <a:lstStyle/>
        <a:p>
          <a:endParaRPr lang="en-US"/>
        </a:p>
      </dgm:t>
    </dgm:pt>
    <dgm:pt modelId="{289BD968-F476-4C3A-BC91-F9783E3CCA69}">
      <dgm:prSet phldrT="[Text]"/>
      <dgm:spPr/>
      <dgm:t>
        <a:bodyPr/>
        <a:lstStyle/>
        <a:p>
          <a:r>
            <a:rPr lang="en-US"/>
            <a:t>Derived Metrics</a:t>
          </a:r>
          <a:endParaRPr lang="en-US" dirty="0"/>
        </a:p>
      </dgm:t>
    </dgm:pt>
    <dgm:pt modelId="{50F3CB79-9A87-452F-BB18-CBB5198F25E1}" type="parTrans" cxnId="{5ACE64FC-E05E-4816-9DD7-F0F0146AAF5E}">
      <dgm:prSet/>
      <dgm:spPr/>
      <dgm:t>
        <a:bodyPr/>
        <a:lstStyle/>
        <a:p>
          <a:endParaRPr lang="en-US"/>
        </a:p>
      </dgm:t>
    </dgm:pt>
    <dgm:pt modelId="{1D741519-3F89-4D3E-A883-059D6A2C3583}" type="sibTrans" cxnId="{5ACE64FC-E05E-4816-9DD7-F0F0146AAF5E}">
      <dgm:prSet/>
      <dgm:spPr/>
      <dgm:t>
        <a:bodyPr/>
        <a:lstStyle/>
        <a:p>
          <a:endParaRPr lang="en-US"/>
        </a:p>
      </dgm:t>
    </dgm:pt>
    <dgm:pt modelId="{701D0A9A-905D-42B2-AE27-E8B2564F64BF}">
      <dgm:prSet phldrT="[Text]"/>
      <dgm:spPr/>
      <dgm:t>
        <a:bodyPr/>
        <a:lstStyle/>
        <a:p>
          <a:r>
            <a:rPr lang="en-US" dirty="0"/>
            <a:t>Identify Relevant Numeric Columns</a:t>
          </a:r>
        </a:p>
      </dgm:t>
    </dgm:pt>
    <dgm:pt modelId="{CC510693-0B7F-430B-B4D8-5CB47FDDD36A}" type="parTrans" cxnId="{E0E25F2D-7B65-4E0C-A066-C341F9950D93}">
      <dgm:prSet/>
      <dgm:spPr/>
      <dgm:t>
        <a:bodyPr/>
        <a:lstStyle/>
        <a:p>
          <a:endParaRPr lang="en-US"/>
        </a:p>
      </dgm:t>
    </dgm:pt>
    <dgm:pt modelId="{1BCCB061-3659-427B-B387-FF6D37821783}" type="sibTrans" cxnId="{E0E25F2D-7B65-4E0C-A066-C341F9950D93}">
      <dgm:prSet/>
      <dgm:spPr/>
      <dgm:t>
        <a:bodyPr/>
        <a:lstStyle/>
        <a:p>
          <a:endParaRPr lang="en-US"/>
        </a:p>
      </dgm:t>
    </dgm:pt>
    <dgm:pt modelId="{B49794ED-93C7-44DE-BF2E-C278B98E2EB9}">
      <dgm:prSet phldrT="[Text]"/>
      <dgm:spPr/>
      <dgm:t>
        <a:bodyPr/>
        <a:lstStyle/>
        <a:p>
          <a:r>
            <a:rPr lang="en-US" dirty="0"/>
            <a:t>Derive new columns with values based on boundaries</a:t>
          </a:r>
        </a:p>
      </dgm:t>
    </dgm:pt>
    <dgm:pt modelId="{04585343-F01D-436A-B785-2B63405AFFEA}" type="parTrans" cxnId="{1DA8249B-8E85-49EB-A77B-AE81F2B6F6C8}">
      <dgm:prSet/>
      <dgm:spPr/>
      <dgm:t>
        <a:bodyPr/>
        <a:lstStyle/>
        <a:p>
          <a:endParaRPr lang="en-US"/>
        </a:p>
      </dgm:t>
    </dgm:pt>
    <dgm:pt modelId="{182AB5C0-C414-4258-B0DB-A6C23FAE93C8}" type="sibTrans" cxnId="{1DA8249B-8E85-49EB-A77B-AE81F2B6F6C8}">
      <dgm:prSet/>
      <dgm:spPr/>
      <dgm:t>
        <a:bodyPr/>
        <a:lstStyle/>
        <a:p>
          <a:endParaRPr lang="en-US"/>
        </a:p>
      </dgm:t>
    </dgm:pt>
    <dgm:pt modelId="{B7B460CC-3E9E-4197-B153-505DF7FD624D}">
      <dgm:prSet phldrT="[Text]"/>
      <dgm:spPr/>
      <dgm:t>
        <a:bodyPr/>
        <a:lstStyle/>
        <a:p>
          <a:r>
            <a:rPr lang="en-US" dirty="0"/>
            <a:t>Create plots to visualize data</a:t>
          </a:r>
        </a:p>
      </dgm:t>
    </dgm:pt>
    <dgm:pt modelId="{5151E581-B23B-4E4F-B632-DBC1ADE4899D}" type="parTrans" cxnId="{EEF8C177-08E5-41A3-A41B-1608F28A45C1}">
      <dgm:prSet/>
      <dgm:spPr/>
      <dgm:t>
        <a:bodyPr/>
        <a:lstStyle/>
        <a:p>
          <a:endParaRPr lang="en-US"/>
        </a:p>
      </dgm:t>
    </dgm:pt>
    <dgm:pt modelId="{974D59D9-CF76-4557-B638-5B66C5C2119D}" type="sibTrans" cxnId="{EEF8C177-08E5-41A3-A41B-1608F28A45C1}">
      <dgm:prSet/>
      <dgm:spPr/>
      <dgm:t>
        <a:bodyPr/>
        <a:lstStyle/>
        <a:p>
          <a:endParaRPr lang="en-US"/>
        </a:p>
      </dgm:t>
    </dgm:pt>
    <dgm:pt modelId="{581B19AA-303E-46D2-A722-CAC482A883B4}">
      <dgm:prSet phldrT="[Text]"/>
      <dgm:spPr/>
      <dgm:t>
        <a:bodyPr/>
        <a:lstStyle/>
        <a:p>
          <a:r>
            <a:rPr lang="en-US" dirty="0"/>
            <a:t>Identify and treat outliers</a:t>
          </a:r>
        </a:p>
      </dgm:t>
    </dgm:pt>
    <dgm:pt modelId="{47394D6F-83D1-4B97-B28B-A9D08AACFE92}" type="parTrans" cxnId="{8A06E1F7-584A-4C81-9252-8C0971846E49}">
      <dgm:prSet/>
      <dgm:spPr/>
      <dgm:t>
        <a:bodyPr/>
        <a:lstStyle/>
        <a:p>
          <a:endParaRPr lang="en-US"/>
        </a:p>
      </dgm:t>
    </dgm:pt>
    <dgm:pt modelId="{4F4C633B-D5D4-4724-920A-759F7547E3F2}" type="sibTrans" cxnId="{8A06E1F7-584A-4C81-9252-8C0971846E49}">
      <dgm:prSet/>
      <dgm:spPr/>
      <dgm:t>
        <a:bodyPr/>
        <a:lstStyle/>
        <a:p>
          <a:endParaRPr lang="en-US"/>
        </a:p>
      </dgm:t>
    </dgm:pt>
    <dgm:pt modelId="{7158C17E-DB38-4D47-932E-99761B40E9DA}">
      <dgm:prSet phldrT="[Text]"/>
      <dgm:spPr/>
      <dgm:t>
        <a:bodyPr/>
        <a:lstStyle/>
        <a:p>
          <a:r>
            <a:rPr lang="en-US" dirty="0"/>
            <a:t>Identify Column pairs</a:t>
          </a:r>
        </a:p>
      </dgm:t>
    </dgm:pt>
    <dgm:pt modelId="{04D424F5-197D-4B93-AE49-C2B7EAB10561}" type="parTrans" cxnId="{98916E73-E839-4E22-AA36-78EFB34E6D01}">
      <dgm:prSet/>
      <dgm:spPr/>
      <dgm:t>
        <a:bodyPr/>
        <a:lstStyle/>
        <a:p>
          <a:endParaRPr lang="en-US"/>
        </a:p>
      </dgm:t>
    </dgm:pt>
    <dgm:pt modelId="{C7976938-B524-48E5-B282-6185285304E5}" type="sibTrans" cxnId="{98916E73-E839-4E22-AA36-78EFB34E6D01}">
      <dgm:prSet/>
      <dgm:spPr/>
      <dgm:t>
        <a:bodyPr/>
        <a:lstStyle/>
        <a:p>
          <a:endParaRPr lang="en-US"/>
        </a:p>
      </dgm:t>
    </dgm:pt>
    <dgm:pt modelId="{7A7966FA-46DE-4385-AD51-9CCC0AB736F6}">
      <dgm:prSet phldrT="[Text]"/>
      <dgm:spPr/>
      <dgm:t>
        <a:bodyPr/>
        <a:lstStyle/>
        <a:p>
          <a:r>
            <a:rPr lang="en-US" dirty="0"/>
            <a:t>Create Plots to visualize data correlation</a:t>
          </a:r>
        </a:p>
      </dgm:t>
    </dgm:pt>
    <dgm:pt modelId="{C35AE748-2D12-463A-B7B8-E370CF58A5C9}" type="parTrans" cxnId="{41D06F6C-C85B-41FD-89D7-E95B1F348767}">
      <dgm:prSet/>
      <dgm:spPr/>
      <dgm:t>
        <a:bodyPr/>
        <a:lstStyle/>
        <a:p>
          <a:endParaRPr lang="en-US"/>
        </a:p>
      </dgm:t>
    </dgm:pt>
    <dgm:pt modelId="{871EC6CA-E048-461D-8555-4769904982AD}" type="sibTrans" cxnId="{41D06F6C-C85B-41FD-89D7-E95B1F348767}">
      <dgm:prSet/>
      <dgm:spPr/>
      <dgm:t>
        <a:bodyPr/>
        <a:lstStyle/>
        <a:p>
          <a:endParaRPr lang="en-US"/>
        </a:p>
      </dgm:t>
    </dgm:pt>
    <dgm:pt modelId="{09EBCB12-60FB-4770-B548-8FED304459F5}">
      <dgm:prSet phldrT="[Text]"/>
      <dgm:spPr/>
      <dgm:t>
        <a:bodyPr/>
        <a:lstStyle/>
        <a:p>
          <a:r>
            <a:rPr lang="en-US" dirty="0"/>
            <a:t>Highlight trends</a:t>
          </a:r>
        </a:p>
      </dgm:t>
    </dgm:pt>
    <dgm:pt modelId="{13995207-86DF-4E4F-A405-D2603BA0AD1D}" type="parTrans" cxnId="{95CB54B1-ACE1-4C6A-8D69-A0D1EB65F453}">
      <dgm:prSet/>
      <dgm:spPr/>
      <dgm:t>
        <a:bodyPr/>
        <a:lstStyle/>
        <a:p>
          <a:endParaRPr lang="en-US"/>
        </a:p>
      </dgm:t>
    </dgm:pt>
    <dgm:pt modelId="{E172DF1D-15EC-45EE-A7E8-C353B852DF64}" type="sibTrans" cxnId="{95CB54B1-ACE1-4C6A-8D69-A0D1EB65F453}">
      <dgm:prSet/>
      <dgm:spPr/>
      <dgm:t>
        <a:bodyPr/>
        <a:lstStyle/>
        <a:p>
          <a:endParaRPr lang="en-US"/>
        </a:p>
      </dgm:t>
    </dgm:pt>
    <dgm:pt modelId="{68E8D6A7-C01A-4A4A-B3AF-F56EC13F1B42}">
      <dgm:prSet phldrT="[Text]"/>
      <dgm:spPr/>
      <dgm:t>
        <a:bodyPr/>
        <a:lstStyle/>
        <a:p>
          <a:r>
            <a:rPr lang="en-US" dirty="0"/>
            <a:t>Define boundaries</a:t>
          </a:r>
        </a:p>
      </dgm:t>
    </dgm:pt>
    <dgm:pt modelId="{66168BC6-59EF-4AAA-81F7-DAA72E6D2288}" type="parTrans" cxnId="{DAC4A62C-DABB-4873-95DF-F587F1AA4B17}">
      <dgm:prSet/>
      <dgm:spPr/>
      <dgm:t>
        <a:bodyPr/>
        <a:lstStyle/>
        <a:p>
          <a:endParaRPr lang="en-US"/>
        </a:p>
      </dgm:t>
    </dgm:pt>
    <dgm:pt modelId="{8ED3D040-3E51-4D55-BEE6-8697F8B08B2B}" type="sibTrans" cxnId="{DAC4A62C-DABB-4873-95DF-F587F1AA4B17}">
      <dgm:prSet/>
      <dgm:spPr/>
      <dgm:t>
        <a:bodyPr/>
        <a:lstStyle/>
        <a:p>
          <a:endParaRPr lang="en-US"/>
        </a:p>
      </dgm:t>
    </dgm:pt>
    <dgm:pt modelId="{F77AE7AC-EDB4-4928-9532-386625329AD0}">
      <dgm:prSet phldrT="[Text]"/>
      <dgm:spPr/>
      <dgm:t>
        <a:bodyPr/>
        <a:lstStyle/>
        <a:p>
          <a:r>
            <a:rPr lang="en-US" dirty="0"/>
            <a:t>Observe variations</a:t>
          </a:r>
        </a:p>
      </dgm:t>
    </dgm:pt>
    <dgm:pt modelId="{6C6C8A0F-5A9A-48A3-97AB-51476D6AF345}" type="parTrans" cxnId="{0917583E-AD1D-4868-954F-8E10508A09AC}">
      <dgm:prSet/>
      <dgm:spPr/>
      <dgm:t>
        <a:bodyPr/>
        <a:lstStyle/>
        <a:p>
          <a:endParaRPr lang="en-US"/>
        </a:p>
      </dgm:t>
    </dgm:pt>
    <dgm:pt modelId="{59A826AF-6ADB-4080-95A2-77A5AA988264}" type="sibTrans" cxnId="{0917583E-AD1D-4868-954F-8E10508A09AC}">
      <dgm:prSet/>
      <dgm:spPr/>
      <dgm:t>
        <a:bodyPr/>
        <a:lstStyle/>
        <a:p>
          <a:endParaRPr lang="en-US"/>
        </a:p>
      </dgm:t>
    </dgm:pt>
    <dgm:pt modelId="{EBC18C27-4524-4F21-82D3-BFDDDF9EC718}" type="pres">
      <dgm:prSet presAssocID="{4CFBDA95-4F60-47AC-84A0-C236EF7B08FF}" presName="CompostProcess" presStyleCnt="0">
        <dgm:presLayoutVars>
          <dgm:dir/>
          <dgm:resizeHandles val="exact"/>
        </dgm:presLayoutVars>
      </dgm:prSet>
      <dgm:spPr/>
    </dgm:pt>
    <dgm:pt modelId="{674A7D93-1CDE-4E27-945D-F6519572883C}" type="pres">
      <dgm:prSet presAssocID="{4CFBDA95-4F60-47AC-84A0-C236EF7B08FF}" presName="arrow" presStyleLbl="bgShp" presStyleIdx="0" presStyleCnt="1"/>
      <dgm:spPr/>
    </dgm:pt>
    <dgm:pt modelId="{C48C969D-1639-42BD-9F6E-E340FC3B257D}" type="pres">
      <dgm:prSet presAssocID="{4CFBDA95-4F60-47AC-84A0-C236EF7B08FF}" presName="linearProcess" presStyleCnt="0"/>
      <dgm:spPr/>
    </dgm:pt>
    <dgm:pt modelId="{26C00D20-E3B0-417A-B5AF-D035585D458F}" type="pres">
      <dgm:prSet presAssocID="{02BEBCCA-2891-4322-AE82-A7143E91AB95}" presName="textNode" presStyleLbl="node1" presStyleIdx="0" presStyleCnt="6">
        <dgm:presLayoutVars>
          <dgm:bulletEnabled val="1"/>
        </dgm:presLayoutVars>
      </dgm:prSet>
      <dgm:spPr/>
    </dgm:pt>
    <dgm:pt modelId="{F4FAD004-0F4D-4F2E-B6D0-BFFEAA147A9C}" type="pres">
      <dgm:prSet presAssocID="{8866552D-4816-4AC3-BEAD-3B8BFEBDB4CF}" presName="sibTrans" presStyleCnt="0"/>
      <dgm:spPr/>
    </dgm:pt>
    <dgm:pt modelId="{D95B35BC-C324-45AF-ACD0-0B5B66B0C805}" type="pres">
      <dgm:prSet presAssocID="{9610EAEC-150C-4FB1-A66A-C16B09E119BD}" presName="textNode" presStyleLbl="node1" presStyleIdx="1" presStyleCnt="6">
        <dgm:presLayoutVars>
          <dgm:bulletEnabled val="1"/>
        </dgm:presLayoutVars>
      </dgm:prSet>
      <dgm:spPr/>
    </dgm:pt>
    <dgm:pt modelId="{4679F222-8EEC-47E4-A650-1FA0D3D44BCB}" type="pres">
      <dgm:prSet presAssocID="{74F2FBC7-F69B-4692-A619-51C50ED6B0DB}" presName="sibTrans" presStyleCnt="0"/>
      <dgm:spPr/>
    </dgm:pt>
    <dgm:pt modelId="{1AC07ACC-056C-4ECD-963D-4D7C12160EA8}" type="pres">
      <dgm:prSet presAssocID="{289BD968-F476-4C3A-BC91-F9783E3CCA69}" presName="textNode" presStyleLbl="node1" presStyleIdx="2" presStyleCnt="6">
        <dgm:presLayoutVars>
          <dgm:bulletEnabled val="1"/>
        </dgm:presLayoutVars>
      </dgm:prSet>
      <dgm:spPr/>
    </dgm:pt>
    <dgm:pt modelId="{240F71DF-5E14-4A7F-A321-9165D9EFB5B6}" type="pres">
      <dgm:prSet presAssocID="{1D741519-3F89-4D3E-A883-059D6A2C3583}" presName="sibTrans" presStyleCnt="0"/>
      <dgm:spPr/>
    </dgm:pt>
    <dgm:pt modelId="{FA9B8E48-86F3-475E-8453-708263C352C6}" type="pres">
      <dgm:prSet presAssocID="{5D5CA602-FC26-4FF7-802B-4E899730B36A}" presName="textNode" presStyleLbl="node1" presStyleIdx="3" presStyleCnt="6">
        <dgm:presLayoutVars>
          <dgm:bulletEnabled val="1"/>
        </dgm:presLayoutVars>
      </dgm:prSet>
      <dgm:spPr/>
    </dgm:pt>
    <dgm:pt modelId="{25ABE2BC-D9AE-444B-B953-37C322A7991C}" type="pres">
      <dgm:prSet presAssocID="{FA76905E-6EFD-4FEC-BC2F-5AF6FC9A2A88}" presName="sibTrans" presStyleCnt="0"/>
      <dgm:spPr/>
    </dgm:pt>
    <dgm:pt modelId="{E37510FD-7081-4BBA-A9F9-1D623973AEAD}" type="pres">
      <dgm:prSet presAssocID="{A7F1CDF3-B6F4-4C55-BF78-B65549ECCB80}" presName="textNode" presStyleLbl="node1" presStyleIdx="4" presStyleCnt="6" custScaleX="137665">
        <dgm:presLayoutVars>
          <dgm:bulletEnabled val="1"/>
        </dgm:presLayoutVars>
      </dgm:prSet>
      <dgm:spPr/>
    </dgm:pt>
    <dgm:pt modelId="{6DB8FD99-04FC-4650-A513-89F0C77A6798}" type="pres">
      <dgm:prSet presAssocID="{9D021479-2B5C-4FBD-9058-1337BB87B578}" presName="sibTrans" presStyleCnt="0"/>
      <dgm:spPr/>
    </dgm:pt>
    <dgm:pt modelId="{0EA403BF-4EB0-4F02-82E2-8D0605559C0C}" type="pres">
      <dgm:prSet presAssocID="{12556E70-50B7-49E8-B584-9155DDAA305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99EE601-001C-4045-801A-A17288A1D583}" type="presOf" srcId="{5A9E7AF4-41B2-458B-891E-57568FF2A540}" destId="{D95B35BC-C324-45AF-ACD0-0B5B66B0C805}" srcOrd="0" destOrd="4" presId="urn:microsoft.com/office/officeart/2005/8/layout/hProcess9"/>
    <dgm:cxn modelId="{05BC1E0A-052D-4961-AE9D-9FA53E608D7C}" type="presOf" srcId="{12556E70-50B7-49E8-B584-9155DDAA3056}" destId="{0EA403BF-4EB0-4F02-82E2-8D0605559C0C}" srcOrd="0" destOrd="0" presId="urn:microsoft.com/office/officeart/2005/8/layout/hProcess9"/>
    <dgm:cxn modelId="{9F60440D-0D11-4584-8137-58F276DA6A5B}" type="presOf" srcId="{68E8D6A7-C01A-4A4A-B3AF-F56EC13F1B42}" destId="{1AC07ACC-056C-4ECD-963D-4D7C12160EA8}" srcOrd="0" destOrd="2" presId="urn:microsoft.com/office/officeart/2005/8/layout/hProcess9"/>
    <dgm:cxn modelId="{45B6AB24-285C-440D-B606-26A5832BB3BA}" srcId="{5D5CA602-FC26-4FF7-802B-4E899730B36A}" destId="{D139E0CC-B01F-4785-9755-B4F9675867B1}" srcOrd="0" destOrd="0" parTransId="{590706EF-23F1-4AB4-A7F2-0674F2030638}" sibTransId="{A9DB0A87-3141-45E9-9911-559CEE826539}"/>
    <dgm:cxn modelId="{21FA9527-F040-4BEB-86B6-11EED0753425}" type="presOf" srcId="{02BEBCCA-2891-4322-AE82-A7143E91AB95}" destId="{26C00D20-E3B0-417A-B5AF-D035585D458F}" srcOrd="0" destOrd="0" presId="urn:microsoft.com/office/officeart/2005/8/layout/hProcess9"/>
    <dgm:cxn modelId="{DAC4A62C-DABB-4873-95DF-F587F1AA4B17}" srcId="{289BD968-F476-4C3A-BC91-F9783E3CCA69}" destId="{68E8D6A7-C01A-4A4A-B3AF-F56EC13F1B42}" srcOrd="1" destOrd="0" parTransId="{66168BC6-59EF-4AAA-81F7-DAA72E6D2288}" sibTransId="{8ED3D040-3E51-4D55-BEE6-8697F8B08B2B}"/>
    <dgm:cxn modelId="{E0E25F2D-7B65-4E0C-A066-C341F9950D93}" srcId="{289BD968-F476-4C3A-BC91-F9783E3CCA69}" destId="{701D0A9A-905D-42B2-AE27-E8B2564F64BF}" srcOrd="0" destOrd="0" parTransId="{CC510693-0B7F-430B-B4D8-5CB47FDDD36A}" sibTransId="{1BCCB061-3659-427B-B387-FF6D37821783}"/>
    <dgm:cxn modelId="{1AB6F433-C4B7-41C8-97EE-2B54FF158E2F}" srcId="{4CFBDA95-4F60-47AC-84A0-C236EF7B08FF}" destId="{5D5CA602-FC26-4FF7-802B-4E899730B36A}" srcOrd="3" destOrd="0" parTransId="{F1438494-8BC7-4FA2-B2BB-A2BDDAA28AAF}" sibTransId="{FA76905E-6EFD-4FEC-BC2F-5AF6FC9A2A88}"/>
    <dgm:cxn modelId="{24BB2D37-8DAD-425B-B679-1A79810B7FCE}" type="presOf" srcId="{9610EAEC-150C-4FB1-A66A-C16B09E119BD}" destId="{D95B35BC-C324-45AF-ACD0-0B5B66B0C805}" srcOrd="0" destOrd="0" presId="urn:microsoft.com/office/officeart/2005/8/layout/hProcess9"/>
    <dgm:cxn modelId="{C2240439-EBF3-4A51-B45F-363E833EB10F}" srcId="{02BEBCCA-2891-4322-AE82-A7143E91AB95}" destId="{A4411828-A816-4928-AFC0-604EDADB4582}" srcOrd="2" destOrd="0" parTransId="{ACF8EDDB-ADA4-4B1E-B0F6-78FA01B945C8}" sibTransId="{3C3CD68C-F6A0-4BA5-AB33-126F81039BC1}"/>
    <dgm:cxn modelId="{5A429839-FA22-4EC2-9170-722E35A7E154}" type="presOf" srcId="{A4411828-A816-4928-AFC0-604EDADB4582}" destId="{26C00D20-E3B0-417A-B5AF-D035585D458F}" srcOrd="0" destOrd="3" presId="urn:microsoft.com/office/officeart/2005/8/layout/hProcess9"/>
    <dgm:cxn modelId="{87D0E23B-7722-460B-9DF7-7FB339F0DD49}" srcId="{02BEBCCA-2891-4322-AE82-A7143E91AB95}" destId="{5D735F46-75E7-4229-BFA9-5B882F88EFBA}" srcOrd="0" destOrd="0" parTransId="{271D5784-AA35-4AD2-AE35-3C2FA939D132}" sibTransId="{100BC57F-AC17-451B-AF0F-9F185CBF6AC5}"/>
    <dgm:cxn modelId="{0917583E-AD1D-4868-954F-8E10508A09AC}" srcId="{A7F1CDF3-B6F4-4C55-BF78-B65549ECCB80}" destId="{F77AE7AC-EDB4-4928-9532-386625329AD0}" srcOrd="1" destOrd="0" parTransId="{6C6C8A0F-5A9A-48A3-97AB-51476D6AF345}" sibTransId="{59A826AF-6ADB-4080-95A2-77A5AA988264}"/>
    <dgm:cxn modelId="{1C894463-97F1-4EAC-B194-FE2A33024EE1}" type="presOf" srcId="{A7F1CDF3-B6F4-4C55-BF78-B65549ECCB80}" destId="{E37510FD-7081-4BBA-A9F9-1D623973AEAD}" srcOrd="0" destOrd="0" presId="urn:microsoft.com/office/officeart/2005/8/layout/hProcess9"/>
    <dgm:cxn modelId="{3F6A6C64-1B14-421E-98AD-2D93DD3E5660}" type="presOf" srcId="{7A7966FA-46DE-4385-AD51-9CCC0AB736F6}" destId="{E37510FD-7081-4BBA-A9F9-1D623973AEAD}" srcOrd="0" destOrd="3" presId="urn:microsoft.com/office/officeart/2005/8/layout/hProcess9"/>
    <dgm:cxn modelId="{DC08FD65-8CF7-4D26-8BF8-307ED7DD6970}" type="presOf" srcId="{EA716258-0FF2-49D6-9A19-DCB430AB8040}" destId="{D95B35BC-C324-45AF-ACD0-0B5B66B0C805}" srcOrd="0" destOrd="1" presId="urn:microsoft.com/office/officeart/2005/8/layout/hProcess9"/>
    <dgm:cxn modelId="{41D06F6C-C85B-41FD-89D7-E95B1F348767}" srcId="{A7F1CDF3-B6F4-4C55-BF78-B65549ECCB80}" destId="{7A7966FA-46DE-4385-AD51-9CCC0AB736F6}" srcOrd="2" destOrd="0" parTransId="{C35AE748-2D12-463A-B7B8-E370CF58A5C9}" sibTransId="{871EC6CA-E048-461D-8555-4769904982AD}"/>
    <dgm:cxn modelId="{DE9EC94C-0BB4-4415-B6BF-7EE8208AEE33}" type="presOf" srcId="{581B19AA-303E-46D2-A722-CAC482A883B4}" destId="{FA9B8E48-86F3-475E-8453-708263C352C6}" srcOrd="0" destOrd="2" presId="urn:microsoft.com/office/officeart/2005/8/layout/hProcess9"/>
    <dgm:cxn modelId="{98916E73-E839-4E22-AA36-78EFB34E6D01}" srcId="{A7F1CDF3-B6F4-4C55-BF78-B65549ECCB80}" destId="{7158C17E-DB38-4D47-932E-99761B40E9DA}" srcOrd="0" destOrd="0" parTransId="{04D424F5-197D-4B93-AE49-C2B7EAB10561}" sibTransId="{C7976938-B524-48E5-B282-6185285304E5}"/>
    <dgm:cxn modelId="{794A7F76-04E2-4BAF-AEFE-57C939D3E1FA}" type="presOf" srcId="{4CFBDA95-4F60-47AC-84A0-C236EF7B08FF}" destId="{EBC18C27-4524-4F21-82D3-BFDDDF9EC718}" srcOrd="0" destOrd="0" presId="urn:microsoft.com/office/officeart/2005/8/layout/hProcess9"/>
    <dgm:cxn modelId="{EEF8C177-08E5-41A3-A41B-1608F28A45C1}" srcId="{5D5CA602-FC26-4FF7-802B-4E899730B36A}" destId="{B7B460CC-3E9E-4197-B153-505DF7FD624D}" srcOrd="2" destOrd="0" parTransId="{5151E581-B23B-4E4F-B632-DBC1ADE4899D}" sibTransId="{974D59D9-CF76-4557-B638-5B66C5C2119D}"/>
    <dgm:cxn modelId="{3C2EEB77-EE8F-4B44-9B8B-31BB722E209B}" srcId="{9610EAEC-150C-4FB1-A66A-C16B09E119BD}" destId="{03B6D3F3-2522-42D3-A831-914D79ECCD16}" srcOrd="2" destOrd="0" parTransId="{66D9C3D2-C375-4E26-AD6F-DFCC7078212A}" sibTransId="{77CE3F5E-3AB1-439D-968F-3446D18EF69E}"/>
    <dgm:cxn modelId="{2B1B507A-39E8-42F6-9B0F-AABE729A65BB}" type="presOf" srcId="{B7B460CC-3E9E-4197-B153-505DF7FD624D}" destId="{FA9B8E48-86F3-475E-8453-708263C352C6}" srcOrd="0" destOrd="3" presId="urn:microsoft.com/office/officeart/2005/8/layout/hProcess9"/>
    <dgm:cxn modelId="{E4E6D47C-DD37-41D3-8CD9-3E8A463085AA}" srcId="{4CFBDA95-4F60-47AC-84A0-C236EF7B08FF}" destId="{12556E70-50B7-49E8-B584-9155DDAA3056}" srcOrd="5" destOrd="0" parTransId="{E550DA87-C95A-4EBD-9E41-455E7CFCAD89}" sibTransId="{8FA26116-D672-484F-9368-04153FB6A7CA}"/>
    <dgm:cxn modelId="{35C12E89-81E6-41FF-A966-CA89540FA24F}" srcId="{4CFBDA95-4F60-47AC-84A0-C236EF7B08FF}" destId="{02BEBCCA-2891-4322-AE82-A7143E91AB95}" srcOrd="0" destOrd="0" parTransId="{DE11675C-8EC9-4CA1-A0E1-9CF91BF466D7}" sibTransId="{8866552D-4816-4AC3-BEAD-3B8BFEBDB4CF}"/>
    <dgm:cxn modelId="{A529088D-7862-4B98-86C3-3B32C60B6751}" type="presOf" srcId="{B49794ED-93C7-44DE-BF2E-C278B98E2EB9}" destId="{1AC07ACC-056C-4ECD-963D-4D7C12160EA8}" srcOrd="0" destOrd="3" presId="urn:microsoft.com/office/officeart/2005/8/layout/hProcess9"/>
    <dgm:cxn modelId="{8DE9D594-722E-4F36-AC48-EB806A543B8A}" srcId="{9610EAEC-150C-4FB1-A66A-C16B09E119BD}" destId="{EA716258-0FF2-49D6-9A19-DCB430AB8040}" srcOrd="0" destOrd="0" parTransId="{E6AEE4E9-5EEE-40C0-805F-757414A08003}" sibTransId="{BEEF6D43-6D4D-48AC-B852-A922C53B65D1}"/>
    <dgm:cxn modelId="{1DA8249B-8E85-49EB-A77B-AE81F2B6F6C8}" srcId="{289BD968-F476-4C3A-BC91-F9783E3CCA69}" destId="{B49794ED-93C7-44DE-BF2E-C278B98E2EB9}" srcOrd="2" destOrd="0" parTransId="{04585343-F01D-436A-B785-2B63405AFFEA}" sibTransId="{182AB5C0-C414-4258-B0DB-A6C23FAE93C8}"/>
    <dgm:cxn modelId="{D0B0CB9C-196E-4DEC-886B-9104B1EF97BB}" type="presOf" srcId="{09EBCB12-60FB-4770-B548-8FED304459F5}" destId="{0EA403BF-4EB0-4F02-82E2-8D0605559C0C}" srcOrd="0" destOrd="1" presId="urn:microsoft.com/office/officeart/2005/8/layout/hProcess9"/>
    <dgm:cxn modelId="{9A8A91A4-97C6-4BDC-BEA6-207A35E6DEF2}" srcId="{4CFBDA95-4F60-47AC-84A0-C236EF7B08FF}" destId="{A7F1CDF3-B6F4-4C55-BF78-B65549ECCB80}" srcOrd="4" destOrd="0" parTransId="{30C82C76-2432-485E-9089-40FE9CC3E06D}" sibTransId="{9D021479-2B5C-4FBD-9058-1337BB87B578}"/>
    <dgm:cxn modelId="{95CB54B1-ACE1-4C6A-8D69-A0D1EB65F453}" srcId="{12556E70-50B7-49E8-B584-9155DDAA3056}" destId="{09EBCB12-60FB-4770-B548-8FED304459F5}" srcOrd="0" destOrd="0" parTransId="{13995207-86DF-4E4F-A405-D2603BA0AD1D}" sibTransId="{E172DF1D-15EC-45EE-A7E8-C353B852DF64}"/>
    <dgm:cxn modelId="{7F9C38B4-9358-49F1-BA90-1550BB26DE36}" srcId="{02BEBCCA-2891-4322-AE82-A7143E91AB95}" destId="{3D1317FA-86BF-4EA4-8C64-D4D9038BC8C6}" srcOrd="1" destOrd="0" parTransId="{93CA2CA5-9808-48B1-B84B-C6543D5FBC93}" sibTransId="{664EF236-52F8-4BA0-A054-5E03FC1369E3}"/>
    <dgm:cxn modelId="{D0D17AB4-A0AA-47A2-B415-2830573B7FB9}" srcId="{9610EAEC-150C-4FB1-A66A-C16B09E119BD}" destId="{5A9E7AF4-41B2-458B-891E-57568FF2A540}" srcOrd="3" destOrd="0" parTransId="{361F8F72-8536-4035-8233-12DC1C5ACBAA}" sibTransId="{E3CEDB26-58B1-416A-BB55-237D6DDA5729}"/>
    <dgm:cxn modelId="{ED552EB7-2AC7-42A1-997E-E858B31D898A}" type="presOf" srcId="{7158C17E-DB38-4D47-932E-99761B40E9DA}" destId="{E37510FD-7081-4BBA-A9F9-1D623973AEAD}" srcOrd="0" destOrd="1" presId="urn:microsoft.com/office/officeart/2005/8/layout/hProcess9"/>
    <dgm:cxn modelId="{E868FEC2-AE42-490F-AC53-A54CA01F2F6D}" type="presOf" srcId="{03B6D3F3-2522-42D3-A831-914D79ECCD16}" destId="{D95B35BC-C324-45AF-ACD0-0B5B66B0C805}" srcOrd="0" destOrd="3" presId="urn:microsoft.com/office/officeart/2005/8/layout/hProcess9"/>
    <dgm:cxn modelId="{75BB82C3-E078-4F18-9BEE-EEEF0115B860}" type="presOf" srcId="{3D1317FA-86BF-4EA4-8C64-D4D9038BC8C6}" destId="{26C00D20-E3B0-417A-B5AF-D035585D458F}" srcOrd="0" destOrd="2" presId="urn:microsoft.com/office/officeart/2005/8/layout/hProcess9"/>
    <dgm:cxn modelId="{EC0C13C7-6235-4844-B579-84D54854019A}" type="presOf" srcId="{701D0A9A-905D-42B2-AE27-E8B2564F64BF}" destId="{1AC07ACC-056C-4ECD-963D-4D7C12160EA8}" srcOrd="0" destOrd="1" presId="urn:microsoft.com/office/officeart/2005/8/layout/hProcess9"/>
    <dgm:cxn modelId="{F10D50D2-D38A-4ED9-AA75-E3C45EBADCE3}" type="presOf" srcId="{F77AE7AC-EDB4-4928-9532-386625329AD0}" destId="{E37510FD-7081-4BBA-A9F9-1D623973AEAD}" srcOrd="0" destOrd="2" presId="urn:microsoft.com/office/officeart/2005/8/layout/hProcess9"/>
    <dgm:cxn modelId="{24D0D8E3-A374-465A-B204-1F2092D1413B}" type="presOf" srcId="{5D5CA602-FC26-4FF7-802B-4E899730B36A}" destId="{FA9B8E48-86F3-475E-8453-708263C352C6}" srcOrd="0" destOrd="0" presId="urn:microsoft.com/office/officeart/2005/8/layout/hProcess9"/>
    <dgm:cxn modelId="{9A7D6CE4-0540-4366-B9A5-BED3B9B30B81}" srcId="{9610EAEC-150C-4FB1-A66A-C16B09E119BD}" destId="{8FE7B586-111C-422E-82A4-5704925CAB2C}" srcOrd="1" destOrd="0" parTransId="{A0473F02-5F10-4C6E-9B0A-C95FEC8041E5}" sibTransId="{70C56903-610E-4A82-9221-DE55610183D4}"/>
    <dgm:cxn modelId="{70D4B2E9-A980-4FBD-B31C-55F46EF7186B}" type="presOf" srcId="{289BD968-F476-4C3A-BC91-F9783E3CCA69}" destId="{1AC07ACC-056C-4ECD-963D-4D7C12160EA8}" srcOrd="0" destOrd="0" presId="urn:microsoft.com/office/officeart/2005/8/layout/hProcess9"/>
    <dgm:cxn modelId="{D9B75EEF-A1A4-44B5-B50C-7E9C7C1BF6DE}" type="presOf" srcId="{8FE7B586-111C-422E-82A4-5704925CAB2C}" destId="{D95B35BC-C324-45AF-ACD0-0B5B66B0C805}" srcOrd="0" destOrd="2" presId="urn:microsoft.com/office/officeart/2005/8/layout/hProcess9"/>
    <dgm:cxn modelId="{4FA5F5F4-2234-4DCB-95D8-AF28F1E40D71}" srcId="{4CFBDA95-4F60-47AC-84A0-C236EF7B08FF}" destId="{9610EAEC-150C-4FB1-A66A-C16B09E119BD}" srcOrd="1" destOrd="0" parTransId="{C139FCF5-872A-4F99-A703-139BDE12E0A0}" sibTransId="{74F2FBC7-F69B-4692-A619-51C50ED6B0DB}"/>
    <dgm:cxn modelId="{8A06E1F7-584A-4C81-9252-8C0971846E49}" srcId="{5D5CA602-FC26-4FF7-802B-4E899730B36A}" destId="{581B19AA-303E-46D2-A722-CAC482A883B4}" srcOrd="1" destOrd="0" parTransId="{47394D6F-83D1-4B97-B28B-A9D08AACFE92}" sibTransId="{4F4C633B-D5D4-4724-920A-759F7547E3F2}"/>
    <dgm:cxn modelId="{47C897F9-135B-4D96-B9ED-26716363E50D}" type="presOf" srcId="{5D735F46-75E7-4229-BFA9-5B882F88EFBA}" destId="{26C00D20-E3B0-417A-B5AF-D035585D458F}" srcOrd="0" destOrd="1" presId="urn:microsoft.com/office/officeart/2005/8/layout/hProcess9"/>
    <dgm:cxn modelId="{5ACE64FC-E05E-4816-9DD7-F0F0146AAF5E}" srcId="{4CFBDA95-4F60-47AC-84A0-C236EF7B08FF}" destId="{289BD968-F476-4C3A-BC91-F9783E3CCA69}" srcOrd="2" destOrd="0" parTransId="{50F3CB79-9A87-452F-BB18-CBB5198F25E1}" sibTransId="{1D741519-3F89-4D3E-A883-059D6A2C3583}"/>
    <dgm:cxn modelId="{3554ECFF-F021-4E55-B4F2-FEDF4E7D9792}" type="presOf" srcId="{D139E0CC-B01F-4785-9755-B4F9675867B1}" destId="{FA9B8E48-86F3-475E-8453-708263C352C6}" srcOrd="0" destOrd="1" presId="urn:microsoft.com/office/officeart/2005/8/layout/hProcess9"/>
    <dgm:cxn modelId="{D05CE6A9-D31F-4300-9A58-5A7629200472}" type="presParOf" srcId="{EBC18C27-4524-4F21-82D3-BFDDDF9EC718}" destId="{674A7D93-1CDE-4E27-945D-F6519572883C}" srcOrd="0" destOrd="0" presId="urn:microsoft.com/office/officeart/2005/8/layout/hProcess9"/>
    <dgm:cxn modelId="{72C9291A-AA01-461E-95F5-FF26CF269D69}" type="presParOf" srcId="{EBC18C27-4524-4F21-82D3-BFDDDF9EC718}" destId="{C48C969D-1639-42BD-9F6E-E340FC3B257D}" srcOrd="1" destOrd="0" presId="urn:microsoft.com/office/officeart/2005/8/layout/hProcess9"/>
    <dgm:cxn modelId="{A1AB1CD7-45C6-49A2-975C-18EF8D64C32D}" type="presParOf" srcId="{C48C969D-1639-42BD-9F6E-E340FC3B257D}" destId="{26C00D20-E3B0-417A-B5AF-D035585D458F}" srcOrd="0" destOrd="0" presId="urn:microsoft.com/office/officeart/2005/8/layout/hProcess9"/>
    <dgm:cxn modelId="{51DDA920-F63D-4C03-8C4A-FCE5E79CE629}" type="presParOf" srcId="{C48C969D-1639-42BD-9F6E-E340FC3B257D}" destId="{F4FAD004-0F4D-4F2E-B6D0-BFFEAA147A9C}" srcOrd="1" destOrd="0" presId="urn:microsoft.com/office/officeart/2005/8/layout/hProcess9"/>
    <dgm:cxn modelId="{5F41E881-BE7D-45D0-BE12-72C3D8D1A638}" type="presParOf" srcId="{C48C969D-1639-42BD-9F6E-E340FC3B257D}" destId="{D95B35BC-C324-45AF-ACD0-0B5B66B0C805}" srcOrd="2" destOrd="0" presId="urn:microsoft.com/office/officeart/2005/8/layout/hProcess9"/>
    <dgm:cxn modelId="{1F48A379-35B0-42FB-A66A-2AB2FE0B177C}" type="presParOf" srcId="{C48C969D-1639-42BD-9F6E-E340FC3B257D}" destId="{4679F222-8EEC-47E4-A650-1FA0D3D44BCB}" srcOrd="3" destOrd="0" presId="urn:microsoft.com/office/officeart/2005/8/layout/hProcess9"/>
    <dgm:cxn modelId="{CC0DEE5D-28CF-412F-B34E-171A04FD9ADB}" type="presParOf" srcId="{C48C969D-1639-42BD-9F6E-E340FC3B257D}" destId="{1AC07ACC-056C-4ECD-963D-4D7C12160EA8}" srcOrd="4" destOrd="0" presId="urn:microsoft.com/office/officeart/2005/8/layout/hProcess9"/>
    <dgm:cxn modelId="{175B2D9B-30B2-4A67-B729-7BC08AE56F29}" type="presParOf" srcId="{C48C969D-1639-42BD-9F6E-E340FC3B257D}" destId="{240F71DF-5E14-4A7F-A321-9165D9EFB5B6}" srcOrd="5" destOrd="0" presId="urn:microsoft.com/office/officeart/2005/8/layout/hProcess9"/>
    <dgm:cxn modelId="{D9C6B876-6D3C-4024-9BCA-78E231FE89F7}" type="presParOf" srcId="{C48C969D-1639-42BD-9F6E-E340FC3B257D}" destId="{FA9B8E48-86F3-475E-8453-708263C352C6}" srcOrd="6" destOrd="0" presId="urn:microsoft.com/office/officeart/2005/8/layout/hProcess9"/>
    <dgm:cxn modelId="{7C0ABEF0-C0AD-41D6-9448-19FE170D3DFA}" type="presParOf" srcId="{C48C969D-1639-42BD-9F6E-E340FC3B257D}" destId="{25ABE2BC-D9AE-444B-B953-37C322A7991C}" srcOrd="7" destOrd="0" presId="urn:microsoft.com/office/officeart/2005/8/layout/hProcess9"/>
    <dgm:cxn modelId="{6B3BF5F0-1D0C-40C4-B99C-1CC297E61AB3}" type="presParOf" srcId="{C48C969D-1639-42BD-9F6E-E340FC3B257D}" destId="{E37510FD-7081-4BBA-A9F9-1D623973AEAD}" srcOrd="8" destOrd="0" presId="urn:microsoft.com/office/officeart/2005/8/layout/hProcess9"/>
    <dgm:cxn modelId="{BB97066A-9C34-42F2-B422-8E6AE756959A}" type="presParOf" srcId="{C48C969D-1639-42BD-9F6E-E340FC3B257D}" destId="{6DB8FD99-04FC-4650-A513-89F0C77A6798}" srcOrd="9" destOrd="0" presId="urn:microsoft.com/office/officeart/2005/8/layout/hProcess9"/>
    <dgm:cxn modelId="{9FE31126-9AEE-4F62-B54F-67569B586370}" type="presParOf" srcId="{C48C969D-1639-42BD-9F6E-E340FC3B257D}" destId="{0EA403BF-4EB0-4F02-82E2-8D0605559C0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A7D93-1CDE-4E27-945D-F6519572883C}">
      <dsp:nvSpPr>
        <dsp:cNvPr id="0" name=""/>
        <dsp:cNvSpPr/>
      </dsp:nvSpPr>
      <dsp:spPr>
        <a:xfrm>
          <a:off x="788669" y="0"/>
          <a:ext cx="8938260" cy="57244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00D20-E3B0-417A-B5AF-D035585D458F}">
      <dsp:nvSpPr>
        <dsp:cNvPr id="0" name=""/>
        <dsp:cNvSpPr/>
      </dsp:nvSpPr>
      <dsp:spPr>
        <a:xfrm>
          <a:off x="3041" y="1717342"/>
          <a:ext cx="1551298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Browse CSV file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Business</a:t>
          </a:r>
        </a:p>
      </dsp:txBody>
      <dsp:txXfrm>
        <a:off x="78769" y="1793070"/>
        <a:ext cx="1399842" cy="2138334"/>
      </dsp:txXfrm>
    </dsp:sp>
    <dsp:sp modelId="{D95B35BC-C324-45AF-ACD0-0B5B66B0C805}">
      <dsp:nvSpPr>
        <dsp:cNvPr id="0" name=""/>
        <dsp:cNvSpPr/>
      </dsp:nvSpPr>
      <dsp:spPr>
        <a:xfrm>
          <a:off x="1677825" y="1717342"/>
          <a:ext cx="1551298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Remove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Manipulate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Factors/Numeric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Convert type</a:t>
          </a:r>
        </a:p>
      </dsp:txBody>
      <dsp:txXfrm>
        <a:off x="1753553" y="1793070"/>
        <a:ext cx="1399842" cy="2138334"/>
      </dsp:txXfrm>
    </dsp:sp>
    <dsp:sp modelId="{1AC07ACC-056C-4ECD-963D-4D7C12160EA8}">
      <dsp:nvSpPr>
        <dsp:cNvPr id="0" name=""/>
        <dsp:cNvSpPr/>
      </dsp:nvSpPr>
      <dsp:spPr>
        <a:xfrm>
          <a:off x="3352610" y="1717342"/>
          <a:ext cx="1551298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Metrics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Relevant Numeric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Define boundaries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Derive new columns with values based on boundaries</a:t>
          </a:r>
        </a:p>
      </dsp:txBody>
      <dsp:txXfrm>
        <a:off x="3428338" y="1793070"/>
        <a:ext cx="1399842" cy="2138334"/>
      </dsp:txXfrm>
    </dsp:sp>
    <dsp:sp modelId="{FA9B8E48-86F3-475E-8453-708263C352C6}">
      <dsp:nvSpPr>
        <dsp:cNvPr id="0" name=""/>
        <dsp:cNvSpPr/>
      </dsp:nvSpPr>
      <dsp:spPr>
        <a:xfrm>
          <a:off x="5027394" y="1717342"/>
          <a:ext cx="1551298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Univariate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Relevant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and treat outliers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plots to visualize data</a:t>
          </a:r>
        </a:p>
      </dsp:txBody>
      <dsp:txXfrm>
        <a:off x="5103122" y="1793070"/>
        <a:ext cx="1399842" cy="2138334"/>
      </dsp:txXfrm>
    </dsp:sp>
    <dsp:sp modelId="{E37510FD-7081-4BBA-A9F9-1D623973AEAD}">
      <dsp:nvSpPr>
        <dsp:cNvPr id="0" name=""/>
        <dsp:cNvSpPr/>
      </dsp:nvSpPr>
      <dsp:spPr>
        <a:xfrm>
          <a:off x="6702179" y="1717342"/>
          <a:ext cx="2135594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Bivariate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Column pairs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Observe variations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Plots to visualize data correlation</a:t>
          </a:r>
        </a:p>
      </dsp:txBody>
      <dsp:txXfrm>
        <a:off x="6806430" y="1821593"/>
        <a:ext cx="1927092" cy="2081288"/>
      </dsp:txXfrm>
    </dsp:sp>
    <dsp:sp modelId="{0EA403BF-4EB0-4F02-82E2-8D0605559C0C}">
      <dsp:nvSpPr>
        <dsp:cNvPr id="0" name=""/>
        <dsp:cNvSpPr/>
      </dsp:nvSpPr>
      <dsp:spPr>
        <a:xfrm>
          <a:off x="8961260" y="1717342"/>
          <a:ext cx="1551298" cy="228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Summarize Findings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Highlight trends</a:t>
          </a:r>
        </a:p>
      </dsp:txBody>
      <dsp:txXfrm>
        <a:off x="9036988" y="1793070"/>
        <a:ext cx="1399842" cy="213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0B8B-1196-415B-BD13-6F2D2FA57F1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CB0D-E4B8-4DC5-941D-92F7A349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1403"/>
            <a:ext cx="9144000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Varsha Shastri 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Guruchetan Prabhakar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err="1"/>
              <a:t>Vivek</a:t>
            </a:r>
            <a:r>
              <a:rPr lang="en-IN" dirty="0"/>
              <a:t> </a:t>
            </a:r>
            <a:r>
              <a:rPr lang="en-IN" dirty="0" err="1"/>
              <a:t>Tamrakar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 err="1"/>
              <a:t>Samik</a:t>
            </a:r>
            <a:r>
              <a:rPr lang="en-IN" dirty="0"/>
              <a:t> Bhattacharya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3224" y="5717520"/>
            <a:ext cx="53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Submission Deadline</a:t>
            </a:r>
            <a:r>
              <a:rPr lang="en-US" dirty="0"/>
              <a:t>: 25</a:t>
            </a:r>
            <a:r>
              <a:rPr lang="en-US" baseline="30000" dirty="0"/>
              <a:t>th</a:t>
            </a:r>
            <a:r>
              <a:rPr lang="en-US" dirty="0"/>
              <a:t> June 2017 11:59 pm</a:t>
            </a:r>
          </a:p>
        </p:txBody>
      </p:sp>
    </p:spTree>
    <p:extLst>
      <p:ext uri="{BB962C8B-B14F-4D97-AF65-F5344CB8AC3E}">
        <p14:creationId xmlns:p14="http://schemas.microsoft.com/office/powerpoint/2010/main" val="388614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Univariate Analysis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0401" y="2576004"/>
            <a:ext cx="5512879" cy="2382076"/>
          </a:xfrm>
        </p:spPr>
        <p:txBody>
          <a:bodyPr>
            <a:normAutofit/>
          </a:bodyPr>
          <a:lstStyle/>
          <a:p>
            <a:r>
              <a:rPr lang="en-US" sz="2000" dirty="0"/>
              <a:t>Maximum number </a:t>
            </a:r>
            <a:r>
              <a:rPr lang="en-US" sz="2000" b="1" dirty="0"/>
              <a:t>2767</a:t>
            </a:r>
            <a:r>
              <a:rPr lang="en-US" sz="2000" dirty="0"/>
              <a:t> of defaulters for “Debt Consolidation”</a:t>
            </a:r>
          </a:p>
          <a:p>
            <a:r>
              <a:rPr lang="en-US" sz="2000" dirty="0"/>
              <a:t>When log is performed on the count it shown a pattern similar to a straight 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1" y="1539684"/>
            <a:ext cx="3861591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411" y="1361660"/>
            <a:ext cx="3394710" cy="4185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can see that CA is the state with maximum ‘charged off’. The count is </a:t>
            </a:r>
            <a:r>
              <a:rPr lang="en-US" b="1" dirty="0"/>
              <a:t>1125</a:t>
            </a:r>
            <a:r>
              <a:rPr lang="en-US" dirty="0"/>
              <a:t>.</a:t>
            </a:r>
          </a:p>
          <a:p>
            <a:r>
              <a:rPr lang="en-US" dirty="0"/>
              <a:t>We can see a lot of ‘charged off’ in B grade. </a:t>
            </a:r>
            <a:r>
              <a:rPr lang="en-US" b="1" dirty="0"/>
              <a:t>1425</a:t>
            </a:r>
            <a:r>
              <a:rPr lang="en-US" dirty="0"/>
              <a:t> in number</a:t>
            </a:r>
            <a:endParaRPr lang="en-US" b="1" dirty="0"/>
          </a:p>
          <a:p>
            <a:r>
              <a:rPr lang="en-US" dirty="0"/>
              <a:t>Highest number of charged off loans are from the “RENT” category of home ownership. It is </a:t>
            </a:r>
            <a:r>
              <a:rPr lang="en-US" b="1" dirty="0"/>
              <a:t>2839 </a:t>
            </a:r>
            <a:r>
              <a:rPr lang="en-US" dirty="0"/>
              <a:t>in number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1" y="1690689"/>
            <a:ext cx="4357869" cy="3258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85" y="1367554"/>
            <a:ext cx="3841200" cy="4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Purpose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Even though “</a:t>
            </a:r>
            <a:r>
              <a:rPr lang="en-US" b="1" dirty="0"/>
              <a:t>Debt Consolidation</a:t>
            </a:r>
            <a:r>
              <a:rPr lang="en-US" dirty="0"/>
              <a:t>” seems the most popular purpose, the highest percentage of defaulters are with the stated purpose as “</a:t>
            </a:r>
            <a:r>
              <a:rPr lang="en-US" b="1" dirty="0"/>
              <a:t>small business</a:t>
            </a:r>
            <a:r>
              <a:rPr lang="en-US" dirty="0"/>
              <a:t>”</a:t>
            </a:r>
          </a:p>
          <a:p>
            <a:r>
              <a:rPr lang="en-US" dirty="0"/>
              <a:t>A tighter criteria for loan approval can be considered for purpose with “small business”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3" y="1438716"/>
            <a:ext cx="7474300" cy="52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Address State vs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/>
          </a:bodyPr>
          <a:lstStyle/>
          <a:p>
            <a:r>
              <a:rPr lang="en-US" dirty="0"/>
              <a:t>Though NE seems to be high on the percentage scale for defaulters, the number of loans/clients from NE is very small therefore ignore NE for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0" y="1690688"/>
            <a:ext cx="6773972" cy="39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Subgrade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</a:t>
            </a:r>
            <a:r>
              <a:rPr lang="en-US"/>
              <a:t>final conclusion.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" y="1690688"/>
            <a:ext cx="6801636" cy="47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Income Levels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final conclusion</a:t>
            </a:r>
          </a:p>
          <a:p>
            <a:r>
              <a:rPr lang="en-US" dirty="0"/>
              <a:t>#There are very high number of rental properties.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" y="1731328"/>
            <a:ext cx="7249979" cy="42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DTI Levels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final conclusion</a:t>
            </a:r>
          </a:p>
          <a:p>
            <a:r>
              <a:rPr lang="en-US" dirty="0"/>
              <a:t>#There are very high number of rental properties.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" y="1314132"/>
            <a:ext cx="6438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3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Interest Rate Levels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final conclusion</a:t>
            </a:r>
          </a:p>
          <a:p>
            <a:r>
              <a:rPr lang="en-US" dirty="0"/>
              <a:t>#There are very high number of rental properties.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" y="1438716"/>
            <a:ext cx="6438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978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Loan Amount Levels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final conclusion</a:t>
            </a:r>
          </a:p>
          <a:p>
            <a:r>
              <a:rPr lang="en-US" dirty="0"/>
              <a:t>#There are very high number of rental properties.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" y="1438716"/>
            <a:ext cx="6438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0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Income Levels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CA is the state with maximum charged off. But we can make the conclusions only based on percentage.</a:t>
            </a:r>
          </a:p>
          <a:p>
            <a:r>
              <a:rPr lang="en-US" dirty="0"/>
              <a:t>We can see a lot of charged off in debt consolidation but we need to see percentage to make final conclusion</a:t>
            </a:r>
          </a:p>
          <a:p>
            <a:r>
              <a:rPr lang="en-US" dirty="0"/>
              <a:t>We can see a lot of charged off in B grade but we need to see percentage to make final conclusion</a:t>
            </a:r>
          </a:p>
          <a:p>
            <a:r>
              <a:rPr lang="en-US" dirty="0"/>
              <a:t>#There are very high number of rental properties.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4" y="1690688"/>
            <a:ext cx="7606982" cy="44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643"/>
            <a:ext cx="10515600" cy="189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 patterns which helps the customer finance company to reduce the risk of financial loss caused by defaulting borrowers.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18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Limitations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17395"/>
            <a:ext cx="10515600" cy="124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of the Analysis needs to be interpreted by a domain expert.</a:t>
            </a:r>
          </a:p>
          <a:p>
            <a:r>
              <a:rPr lang="en-US" dirty="0"/>
              <a:t>None of the team members are familiar with the domain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9769" y="4268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Our Philosophy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9769" y="5267405"/>
            <a:ext cx="10515600" cy="163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 analysis on similar to the course EDA module.</a:t>
            </a:r>
          </a:p>
          <a:p>
            <a:r>
              <a:rPr lang="en-US" dirty="0"/>
              <a:t>Attempt to provide insights based on our understanding.</a:t>
            </a:r>
          </a:p>
          <a:p>
            <a:r>
              <a:rPr lang="en-US" dirty="0"/>
              <a:t>Use R only to learn plots better</a:t>
            </a:r>
          </a:p>
        </p:txBody>
      </p:sp>
    </p:spTree>
    <p:extLst>
      <p:ext uri="{BB962C8B-B14F-4D97-AF65-F5344CB8AC3E}">
        <p14:creationId xmlns:p14="http://schemas.microsoft.com/office/powerpoint/2010/main" val="13106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/>
          <a:lstStyle/>
          <a:p>
            <a:r>
              <a:rPr lang="en-US" dirty="0"/>
              <a:t>Bivariate Analysis for Employment Len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Categories for Employment Length</a:t>
            </a:r>
          </a:p>
          <a:p>
            <a:pPr lvl="1"/>
            <a:r>
              <a:rPr lang="en-US" dirty="0"/>
              <a:t>Low: &gt;1,1,2</a:t>
            </a:r>
          </a:p>
          <a:p>
            <a:pPr lvl="1"/>
            <a:r>
              <a:rPr lang="en-US" dirty="0"/>
              <a:t>Mid: 3,4,5</a:t>
            </a:r>
          </a:p>
          <a:p>
            <a:pPr lvl="1"/>
            <a:r>
              <a:rPr lang="en-US" dirty="0"/>
              <a:t>High: 6,7,8</a:t>
            </a:r>
          </a:p>
          <a:p>
            <a:pPr lvl="1"/>
            <a:r>
              <a:rPr lang="en-US" dirty="0"/>
              <a:t>Very High: 9,10+</a:t>
            </a:r>
          </a:p>
          <a:p>
            <a:r>
              <a:rPr lang="en-US" dirty="0"/>
              <a:t>There seems a trend that higher the employment length greater is the likely hood of default.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8" y="1690688"/>
            <a:ext cx="7624638" cy="36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Verification Status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Higher percentage of Current in Verified indicates that Verification is being done for a great proportion</a:t>
            </a:r>
          </a:p>
          <a:p>
            <a:r>
              <a:rPr lang="en-US" dirty="0"/>
              <a:t>Though Verified, % of “Charged off” is higher than Not Verified.</a:t>
            </a:r>
          </a:p>
          <a:p>
            <a:r>
              <a:rPr lang="en-US" dirty="0"/>
              <a:t>Re-evaluation of the verification process is recommended.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611592"/>
            <a:ext cx="6267403" cy="26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8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Home ownership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Though “None” Category seems completely “Fully Paid” the number of loans is negligible. Therefore ignore “None” Category</a:t>
            </a:r>
          </a:p>
          <a:p>
            <a:r>
              <a:rPr lang="en-US" dirty="0"/>
              <a:t>Ignore “Other” category also for the similar reason</a:t>
            </a:r>
          </a:p>
          <a:p>
            <a:r>
              <a:rPr lang="en-US" dirty="0"/>
              <a:t>But no significant difference in ratio for the other categories namely mortgage, own and rent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0" y="1690688"/>
            <a:ext cx="6841760" cy="44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for Grade v/s Verification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1906235"/>
            <a:ext cx="6796167" cy="4351338"/>
          </a:xfrm>
        </p:spPr>
        <p:txBody>
          <a:bodyPr>
            <a:normAutofit/>
          </a:bodyPr>
          <a:lstStyle/>
          <a:p>
            <a:r>
              <a:rPr lang="en-US" dirty="0"/>
              <a:t>The trends suggests that, the count decrease from Grade B.</a:t>
            </a:r>
          </a:p>
          <a:p>
            <a:r>
              <a:rPr lang="en-US" dirty="0"/>
              <a:t>Also with the Grade getting lower, more proportion of the loans are verified.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690688"/>
            <a:ext cx="3843822" cy="46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5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/>
          <a:lstStyle/>
          <a:p>
            <a:r>
              <a:rPr lang="en-US" dirty="0"/>
              <a:t>Bivariate Analysis for </a:t>
            </a:r>
            <a:r>
              <a:rPr lang="en-US" sz="3600" dirty="0"/>
              <a:t>Term</a:t>
            </a:r>
            <a:r>
              <a:rPr lang="en-US" dirty="0"/>
              <a:t> and </a:t>
            </a:r>
            <a:r>
              <a:rPr lang="en-US" dirty="0" err="1"/>
              <a:t>Revol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v/s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876" y="1906235"/>
            <a:ext cx="34991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Higher percentage of current loans is for 60 months term.</a:t>
            </a:r>
          </a:p>
          <a:p>
            <a:r>
              <a:rPr lang="en-US" dirty="0"/>
              <a:t>60 month term loans having higher Charged Off rates, the company can consider making the 36 month term loans more attractive.</a:t>
            </a:r>
          </a:p>
          <a:p>
            <a:r>
              <a:rPr lang="en-US" dirty="0"/>
              <a:t>The </a:t>
            </a:r>
            <a:r>
              <a:rPr lang="en-US" dirty="0" err="1"/>
              <a:t>Revol_util_levels</a:t>
            </a:r>
            <a:r>
              <a:rPr lang="en-US" dirty="0"/>
              <a:t> graphs confirm higher Charged Off chances for higher values of “</a:t>
            </a:r>
            <a:r>
              <a:rPr lang="en-US" dirty="0" err="1"/>
              <a:t>revol_util_levels</a:t>
            </a:r>
            <a:r>
              <a:rPr lang="en-US" dirty="0"/>
              <a:t>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13" y="1958402"/>
            <a:ext cx="3524431" cy="429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2" y="1958402"/>
            <a:ext cx="3524431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Bivariate Analysis Correlation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1487827"/>
            <a:ext cx="7410831" cy="5156465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1099"/>
              </p:ext>
            </p:extLst>
          </p:nvPr>
        </p:nvGraphicFramePr>
        <p:xfrm>
          <a:off x="7528560" y="1269991"/>
          <a:ext cx="44500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36251898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09354285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190516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Cont</a:t>
                      </a:r>
                      <a:r>
                        <a:rPr lang="en-US" dirty="0">
                          <a:effectLst/>
                        </a:rPr>
                        <a:t> Var</a:t>
                      </a:r>
                      <a:r>
                        <a:rPr lang="en-US" baseline="0" dirty="0">
                          <a:effectLst/>
                        </a:rPr>
                        <a:t> 1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Cont</a:t>
                      </a:r>
                      <a:r>
                        <a:rPr lang="en-US" dirty="0">
                          <a:effectLst/>
                        </a:rPr>
                        <a:t> Var</a:t>
                      </a:r>
                      <a:r>
                        <a:rPr lang="en-US" baseline="0" dirty="0">
                          <a:effectLst/>
                        </a:rPr>
                        <a:t> 1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Correlation</a:t>
                      </a:r>
                      <a:r>
                        <a:rPr lang="en-US" baseline="0" dirty="0">
                          <a:effectLst/>
                        </a:rPr>
                        <a:t> Degree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6359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dti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annual_inc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-0.12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95510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annual_inc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dti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-0.12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3524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revol_util_percentage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open_acc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-0.09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4852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open_acc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revol_util_percentage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-0.09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90374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revol_util_percentage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inq_last_6mths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-0.07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49134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inq_last_6mths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revol_util_percentage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-0.07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98745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total_acc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revol_util_percentage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-0.07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71770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revol_util_percentage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total_acc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-0.0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7247324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26960" y="5984231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Correlation between any of the Continuous Numeric Variables.</a:t>
            </a:r>
          </a:p>
        </p:txBody>
      </p:sp>
    </p:spTree>
    <p:extLst>
      <p:ext uri="{BB962C8B-B14F-4D97-AF65-F5344CB8AC3E}">
        <p14:creationId xmlns:p14="http://schemas.microsoft.com/office/powerpoint/2010/main" val="54068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65125"/>
            <a:ext cx="10597342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58" y="1690688"/>
            <a:ext cx="8528944" cy="49844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Driver variables which lead to more chance of defaulting - not in this order though: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dti</a:t>
            </a:r>
            <a:r>
              <a:rPr lang="en-US" dirty="0"/>
              <a:t> levels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revol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percentage</a:t>
            </a:r>
          </a:p>
          <a:p>
            <a:pPr lvl="1"/>
            <a:r>
              <a:rPr lang="en-US" dirty="0"/>
              <a:t>Higher loan levels</a:t>
            </a:r>
          </a:p>
          <a:p>
            <a:pPr lvl="1"/>
            <a:r>
              <a:rPr lang="en-US" dirty="0"/>
              <a:t>Higher interest rate levels</a:t>
            </a:r>
          </a:p>
          <a:p>
            <a:pPr lvl="1"/>
            <a:r>
              <a:rPr lang="en-US" dirty="0"/>
              <a:t>Lower annual income</a:t>
            </a:r>
          </a:p>
          <a:p>
            <a:r>
              <a:rPr lang="en-US" b="1" dirty="0"/>
              <a:t>Source verification: Verified source tends to default more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When we </a:t>
            </a:r>
            <a:r>
              <a:rPr lang="en-US" dirty="0" err="1"/>
              <a:t>analyse</a:t>
            </a:r>
            <a:r>
              <a:rPr lang="en-US" dirty="0"/>
              <a:t> grades and verification source, we see that as grades increase(from A to G), the verified sources tend to default more than unverified source. This clearly shows there is an issue with the verification process.</a:t>
            </a:r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When we go by total number of defaulters instead of percentage, debt consolidation seems like a bigger driver however when we see percentages we see small business has highest percentage of defaulters.</a:t>
            </a:r>
          </a:p>
          <a:p>
            <a:r>
              <a:rPr lang="en-US" b="1" dirty="0"/>
              <a:t>Address state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At first look, when we </a:t>
            </a:r>
            <a:r>
              <a:rPr lang="en-US" dirty="0" err="1"/>
              <a:t>analyse</a:t>
            </a:r>
            <a:r>
              <a:rPr lang="en-US" dirty="0"/>
              <a:t> only the numbers and not percentage of defaulters, address state being CA-</a:t>
            </a:r>
            <a:r>
              <a:rPr lang="en-US" dirty="0" err="1"/>
              <a:t>california</a:t>
            </a:r>
            <a:r>
              <a:rPr lang="en-US" dirty="0"/>
              <a:t> is a driver to some extent however, since the number of loans from CA are high too, the percentage of defaulters in that region is not too high</a:t>
            </a:r>
          </a:p>
          <a:p>
            <a:r>
              <a:rPr lang="en-US" b="1" dirty="0"/>
              <a:t>Term: </a:t>
            </a:r>
          </a:p>
          <a:p>
            <a:pPr marL="0" indent="0">
              <a:buNone/>
            </a:pPr>
            <a:r>
              <a:rPr lang="en-US" dirty="0"/>
              <a:t>Longer term shows higher percentage of defaulters.</a:t>
            </a:r>
          </a:p>
        </p:txBody>
      </p:sp>
    </p:spTree>
    <p:extLst>
      <p:ext uri="{BB962C8B-B14F-4D97-AF65-F5344CB8AC3E}">
        <p14:creationId xmlns:p14="http://schemas.microsoft.com/office/powerpoint/2010/main" val="10790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11843"/>
              </p:ext>
            </p:extLst>
          </p:nvPr>
        </p:nvGraphicFramePr>
        <p:xfrm>
          <a:off x="838200" y="452488"/>
          <a:ext cx="10515600" cy="572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Univariate</a:t>
            </a:r>
            <a:r>
              <a:rPr lang="en-US" dirty="0"/>
              <a:t> Analysis – Annual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77" y="1825625"/>
            <a:ext cx="61865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Annual income is spread across a very wide range and positively skewed with a long tail. </a:t>
            </a:r>
          </a:p>
          <a:p>
            <a:r>
              <a:rPr lang="en-US" dirty="0"/>
              <a:t>Max value being very far from</a:t>
            </a:r>
          </a:p>
          <a:p>
            <a:pPr lvl="1"/>
            <a:r>
              <a:rPr lang="en-US" dirty="0"/>
              <a:t>Median is 59,000</a:t>
            </a:r>
          </a:p>
          <a:p>
            <a:pPr lvl="1"/>
            <a:r>
              <a:rPr lang="en-US" dirty="0"/>
              <a:t>90% of them have less than 116,000.00</a:t>
            </a:r>
          </a:p>
          <a:p>
            <a:pPr lvl="1"/>
            <a:r>
              <a:rPr lang="en-US" dirty="0"/>
              <a:t>95% of them have less than 142,000.00</a:t>
            </a:r>
          </a:p>
          <a:p>
            <a:pPr lvl="1"/>
            <a:r>
              <a:rPr lang="en-US" dirty="0"/>
              <a:t>99% of them have less than 234,999.36</a:t>
            </a:r>
          </a:p>
          <a:p>
            <a:pPr lvl="1"/>
            <a:r>
              <a:rPr lang="en-US" dirty="0"/>
              <a:t>99.5% of them have less than 300,000</a:t>
            </a:r>
          </a:p>
          <a:p>
            <a:pPr lvl="1"/>
            <a:r>
              <a:rPr lang="en-US" dirty="0"/>
              <a:t>99.9% of them have less than 676,859</a:t>
            </a:r>
          </a:p>
          <a:p>
            <a:r>
              <a:rPr lang="en-US" dirty="0"/>
              <a:t>The plots covering Annual Income with up to 99.5 percentile.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6" y="1170881"/>
            <a:ext cx="2995945" cy="2986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17" y="4157221"/>
            <a:ext cx="4362831" cy="26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Univariate Analysis – Continuous Numeric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764" y="1376179"/>
            <a:ext cx="6307067" cy="4270477"/>
          </a:xfrm>
        </p:spPr>
        <p:txBody>
          <a:bodyPr/>
          <a:lstStyle/>
          <a:p>
            <a:r>
              <a:rPr lang="en-US" dirty="0"/>
              <a:t>Certain bin in Loan Amount and Interest Rate show spikes indicating preferred ranges for application of loans and interest rates</a:t>
            </a:r>
          </a:p>
          <a:p>
            <a:r>
              <a:rPr lang="en-US" dirty="0"/>
              <a:t>Installment, </a:t>
            </a:r>
            <a:r>
              <a:rPr lang="en-US" dirty="0" err="1"/>
              <a:t>dti</a:t>
            </a:r>
            <a:r>
              <a:rPr lang="en-US" dirty="0"/>
              <a:t> (debt to income ratio), </a:t>
            </a:r>
            <a:r>
              <a:rPr lang="en-US" dirty="0" err="1"/>
              <a:t>revol_bal</a:t>
            </a:r>
            <a:r>
              <a:rPr lang="en-US" dirty="0"/>
              <a:t> (revolving balance) present a smoother histogram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5" y="1311166"/>
            <a:ext cx="5149953" cy="5452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40530" y="6011379"/>
            <a:ext cx="601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Bin width of histogram can majorly affect its jarred nature. Density curve is less affected by bin width, therefore it provides a better overview for analysis of continuous numeric values</a:t>
            </a:r>
          </a:p>
          <a:p>
            <a:r>
              <a:rPr lang="en-US" sz="1200" dirty="0"/>
              <a:t>** Red dotted line in the graphs indicate mean values</a:t>
            </a:r>
          </a:p>
        </p:txBody>
      </p:sp>
    </p:spTree>
    <p:extLst>
      <p:ext uri="{BB962C8B-B14F-4D97-AF65-F5344CB8AC3E}">
        <p14:creationId xmlns:p14="http://schemas.microsoft.com/office/powerpoint/2010/main" val="11765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Univariate Analysis – Continuous Variables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74" y="1448347"/>
            <a:ext cx="5109567" cy="540965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56909"/>
              </p:ext>
            </p:extLst>
          </p:nvPr>
        </p:nvGraphicFramePr>
        <p:xfrm>
          <a:off x="424206" y="1516321"/>
          <a:ext cx="6356240" cy="225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21">
                  <a:extLst>
                    <a:ext uri="{9D8B030D-6E8A-4147-A177-3AD203B41FA5}">
                      <a16:colId xmlns:a16="http://schemas.microsoft.com/office/drawing/2014/main" val="518769678"/>
                    </a:ext>
                  </a:extLst>
                </a:gridCol>
                <a:gridCol w="656833">
                  <a:extLst>
                    <a:ext uri="{9D8B030D-6E8A-4147-A177-3AD203B41FA5}">
                      <a16:colId xmlns:a16="http://schemas.microsoft.com/office/drawing/2014/main" val="3452611075"/>
                    </a:ext>
                  </a:extLst>
                </a:gridCol>
                <a:gridCol w="359339">
                  <a:extLst>
                    <a:ext uri="{9D8B030D-6E8A-4147-A177-3AD203B41FA5}">
                      <a16:colId xmlns:a16="http://schemas.microsoft.com/office/drawing/2014/main" val="98079756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706317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58030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6140977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9871093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502665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80549610"/>
                    </a:ext>
                  </a:extLst>
                </a:gridCol>
                <a:gridCol w="729161">
                  <a:extLst>
                    <a:ext uri="{9D8B030D-6E8A-4147-A177-3AD203B41FA5}">
                      <a16:colId xmlns:a16="http://schemas.microsoft.com/office/drawing/2014/main" val="14980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IQR*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</a:t>
                      </a:r>
                      <a:r>
                        <a:rPr lang="en-US" sz="140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9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annual_inc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41,896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234,999.4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300,000.0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676,859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8302615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505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622.95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1229.95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252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int_rate_percentage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9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5056965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24206" y="4015817"/>
            <a:ext cx="6035734" cy="2076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no outlines in DTI</a:t>
            </a:r>
          </a:p>
          <a:p>
            <a:r>
              <a:rPr lang="en-US" dirty="0"/>
              <a:t>The range of outliers in increasing order</a:t>
            </a:r>
          </a:p>
          <a:p>
            <a:pPr lvl="1"/>
            <a:r>
              <a:rPr lang="en-US" dirty="0"/>
              <a:t>DTI (Debt to Income ration) - no outliers</a:t>
            </a:r>
          </a:p>
          <a:p>
            <a:pPr lvl="1"/>
            <a:r>
              <a:rPr lang="en-US" dirty="0"/>
              <a:t>Interest Rate (</a:t>
            </a:r>
            <a:r>
              <a:rPr lang="en-US" dirty="0" err="1"/>
              <a:t>int_rate_percentage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Loan Amount (</a:t>
            </a:r>
            <a:r>
              <a:rPr lang="en-US" dirty="0" err="1"/>
              <a:t>loan_amt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Installment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206" y="6334812"/>
            <a:ext cx="458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IQR Inter Quartile Range provides a good overview of the spread</a:t>
            </a:r>
          </a:p>
        </p:txBody>
      </p:sp>
    </p:spTree>
    <p:extLst>
      <p:ext uri="{BB962C8B-B14F-4D97-AF65-F5344CB8AC3E}">
        <p14:creationId xmlns:p14="http://schemas.microsoft.com/office/powerpoint/2010/main" val="213766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Univariate Analysis – Log plot for purpose, Address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752" y="1828458"/>
            <a:ext cx="2944284" cy="37864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“Debt consolidation” is the purpose of </a:t>
            </a:r>
            <a:r>
              <a:rPr lang="en-US" b="1" dirty="0"/>
              <a:t>47%</a:t>
            </a:r>
            <a:r>
              <a:rPr lang="en-US" dirty="0"/>
              <a:t> of the loans and takes up the highest number of loans in the “Purpose” category</a:t>
            </a:r>
          </a:p>
          <a:p>
            <a:r>
              <a:rPr lang="en-US" b="1" dirty="0"/>
              <a:t>18% </a:t>
            </a:r>
            <a:r>
              <a:rPr lang="en-US" dirty="0"/>
              <a:t>of the loans are granted to clients in CA </a:t>
            </a:r>
            <a:r>
              <a:rPr lang="en-US" dirty="0"/>
              <a:t> and takes up the highest number of loans in the purpose “Address State” Category</a:t>
            </a:r>
            <a:endParaRPr lang="en-US" dirty="0"/>
          </a:p>
          <a:p>
            <a:r>
              <a:rPr lang="en-US" dirty="0"/>
              <a:t>Log scale for count in “Purpose” plot  shows a straight line pattern</a:t>
            </a:r>
          </a:p>
          <a:p>
            <a:r>
              <a:rPr lang="en-US" dirty="0"/>
              <a:t>Log scale for count in “Address State” plot shows a straight line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7" y="1504350"/>
            <a:ext cx="4000706" cy="4825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35" y="1337217"/>
            <a:ext cx="4089610" cy="47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Univariate Analysis – Subgrade Employment Length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5160" y="1985328"/>
            <a:ext cx="4829645" cy="19973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Sub Grade Graph</a:t>
            </a:r>
          </a:p>
          <a:p>
            <a:r>
              <a:rPr lang="en-US" sz="2700" dirty="0"/>
              <a:t>Clients/Members have been assigned grades which resembles a normal distribution curve. </a:t>
            </a:r>
          </a:p>
          <a:p>
            <a:r>
              <a:rPr lang="en-US" sz="2700" dirty="0"/>
              <a:t>The count for Grade B Loans is less than expected as per the normal distribution curve. </a:t>
            </a:r>
          </a:p>
          <a:p>
            <a:r>
              <a:rPr lang="en-US" sz="2700" dirty="0"/>
              <a:t>This is an indication that criteria can be reworked to make Grade B loans more lenient and Grade C loans more stringent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0" y="1690688"/>
            <a:ext cx="6166628" cy="4409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6099695"/>
            <a:ext cx="622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</a:t>
            </a:r>
            <a:r>
              <a:rPr lang="en-US" sz="1400" dirty="0"/>
              <a:t>A1&gt;A2&gt;A3……B1&gt;… B5……G5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66280" y="4090304"/>
            <a:ext cx="4829645" cy="2523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Employment Length</a:t>
            </a:r>
          </a:p>
          <a:p>
            <a:r>
              <a:rPr lang="en-US" sz="2400" dirty="0"/>
              <a:t>When one considers employment range upwards of 1 year and less than 10 years there seems a pattern similar to normal distribution curve.</a:t>
            </a:r>
          </a:p>
          <a:p>
            <a:r>
              <a:rPr lang="en-US" sz="2400" dirty="0"/>
              <a:t>0 which represents people with less than 1 year of employment is an anomaly. It is </a:t>
            </a:r>
            <a:r>
              <a:rPr lang="en-US" sz="2400" b="1" dirty="0"/>
              <a:t>4,583 </a:t>
            </a:r>
            <a:r>
              <a:rPr lang="en-US" sz="2400" dirty="0"/>
              <a:t>in number But makes sense as persons with less than one year are more likely to apply for loans.</a:t>
            </a:r>
          </a:p>
          <a:p>
            <a:r>
              <a:rPr lang="en-US" sz="2400" dirty="0"/>
              <a:t>10 which represents people with more than 10+ years therefore the spike is justified. It is </a:t>
            </a:r>
            <a:r>
              <a:rPr lang="en-US" sz="2400" b="1" dirty="0"/>
              <a:t>8879 </a:t>
            </a:r>
            <a:r>
              <a:rPr lang="en-US" sz="2400" dirty="0"/>
              <a:t>in number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Univariate Analysis for Sub-grade and Employment Length Distribution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7" y="1690688"/>
            <a:ext cx="5393503" cy="457630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524154" y="1985328"/>
            <a:ext cx="4829645" cy="1590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Sub Grade plot for Defaulters</a:t>
            </a:r>
          </a:p>
          <a:p>
            <a:r>
              <a:rPr lang="en-US" sz="2700" dirty="0"/>
              <a:t>Clients/Members have been assigned grades which resembles a normal distribution curve. </a:t>
            </a:r>
          </a:p>
          <a:p>
            <a:r>
              <a:rPr lang="en-US" sz="2700" dirty="0"/>
              <a:t>The count for Grade C Loans is less than expected. This is an indication that criteria can be reworked to be more lenient towards Category C.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24155" y="3870960"/>
            <a:ext cx="4829645" cy="219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Employment Length plot for Defaulters</a:t>
            </a:r>
          </a:p>
          <a:p>
            <a:r>
              <a:rPr lang="en-US" sz="2400" dirty="0"/>
              <a:t>When one considers employment range upwards of 1 year and less than 10 years there seems normal distribution curve pattern.</a:t>
            </a:r>
          </a:p>
          <a:p>
            <a:r>
              <a:rPr lang="en-US" sz="2400" dirty="0"/>
              <a:t>0 which represents people with less than 1 year of employment is an anomaly.</a:t>
            </a:r>
          </a:p>
          <a:p>
            <a:r>
              <a:rPr lang="en-US" sz="2400" dirty="0"/>
              <a:t>10 which represents people with more than 10+ years therefore the spike is justified.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2063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EDA Case Study</vt:lpstr>
      <vt:lpstr>Objective</vt:lpstr>
      <vt:lpstr>Approach</vt:lpstr>
      <vt:lpstr>Univariate Analysis – Annual Income</vt:lpstr>
      <vt:lpstr>Univariate Analysis – Continuous Numeric variables</vt:lpstr>
      <vt:lpstr>Univariate Analysis – Continuous Variables 1</vt:lpstr>
      <vt:lpstr>Univariate Analysis – Log plot for purpose, Address State</vt:lpstr>
      <vt:lpstr>Univariate Analysis – Subgrade Employment Length Distribution</vt:lpstr>
      <vt:lpstr>Segmented Univariate Analysis for Sub-grade and Employment Length Distribution</vt:lpstr>
      <vt:lpstr>Segmented Univariate Analysis for purpose</vt:lpstr>
      <vt:lpstr>Segmented Univariate Analysis</vt:lpstr>
      <vt:lpstr>Bivariate Analysis for Purpose v/s Loan Status</vt:lpstr>
      <vt:lpstr>Bivariate Analysis for Address State vs Loan Status</vt:lpstr>
      <vt:lpstr>Bivariate Analysis for Subgrade v/s Loan Status</vt:lpstr>
      <vt:lpstr>Bivariate Analysis for Income Levels v/s Loan Status</vt:lpstr>
      <vt:lpstr>Bivariate Analysis for DTI Levels v/s Loan Status</vt:lpstr>
      <vt:lpstr>Bivariate Analysis for Interest Rate Levels v/s Loan Status</vt:lpstr>
      <vt:lpstr>Bivariate Analysis for Loan Amount Levels v/s Loan Status</vt:lpstr>
      <vt:lpstr>Bivariate Analysis for Income Levels v/s Loan Status</vt:lpstr>
      <vt:lpstr>Bivariate Analysis for Employment Len Levels</vt:lpstr>
      <vt:lpstr>Bivariate Analysis for Verification Status v/s Loan Status</vt:lpstr>
      <vt:lpstr>Bivariate Analysis for Home ownership v/s Loan Status</vt:lpstr>
      <vt:lpstr>Bivariate Analysis for Grade v/s Verification Status</vt:lpstr>
      <vt:lpstr>Bivariate Analysis for Term and Revol Util v/s Loan Status</vt:lpstr>
      <vt:lpstr>Bivariate Analysis Correlation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Pr, Guruchetan</dc:creator>
  <cp:lastModifiedBy>Pr, Guruchetan</cp:lastModifiedBy>
  <cp:revision>98</cp:revision>
  <dcterms:created xsi:type="dcterms:W3CDTF">2017-06-23T19:14:18Z</dcterms:created>
  <dcterms:modified xsi:type="dcterms:W3CDTF">2017-06-25T18:23:39Z</dcterms:modified>
</cp:coreProperties>
</file>