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7AF0E-EE66-4D52-979A-2D17B0C35745}" type="doc">
      <dgm:prSet loTypeId="urn:microsoft.com/office/officeart/2005/8/layout/bProcess3" loCatId="process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6B66798-F001-4F3E-A466-C3BCB58F3B44}">
      <dgm:prSet phldrT="[Text]"/>
      <dgm:spPr/>
      <dgm:t>
        <a:bodyPr/>
        <a:lstStyle/>
        <a:p>
          <a:r>
            <a:rPr lang="en-US" b="0" i="0" dirty="0"/>
            <a:t>Aggregate dataset on “Market” and “Segment” to identify 2 most consistently profitable Market Segment</a:t>
          </a:r>
          <a:endParaRPr lang="en-US" dirty="0"/>
        </a:p>
      </dgm:t>
    </dgm:pt>
    <dgm:pt modelId="{7B62FFBD-2637-4A8B-801A-7A343C97A5A4}" type="parTrans" cxnId="{BA35E917-0EBE-4C75-A3E6-CFBE3E5F9FBA}">
      <dgm:prSet/>
      <dgm:spPr/>
      <dgm:t>
        <a:bodyPr/>
        <a:lstStyle/>
        <a:p>
          <a:endParaRPr lang="en-US"/>
        </a:p>
      </dgm:t>
    </dgm:pt>
    <dgm:pt modelId="{01F42275-8232-40FA-AE35-B2F57F9E73E3}" type="sibTrans" cxnId="{BA35E917-0EBE-4C75-A3E6-CFBE3E5F9FBA}">
      <dgm:prSet/>
      <dgm:spPr/>
      <dgm:t>
        <a:bodyPr/>
        <a:lstStyle/>
        <a:p>
          <a:endParaRPr lang="en-US"/>
        </a:p>
      </dgm:t>
    </dgm:pt>
    <dgm:pt modelId="{1932341D-EA90-4E21-BEC1-F9A5E8EB8742}">
      <dgm:prSet phldrT="[Text]"/>
      <dgm:spPr/>
      <dgm:t>
        <a:bodyPr/>
        <a:lstStyle/>
        <a:p>
          <a:r>
            <a:rPr lang="en-US" b="0" i="0" dirty="0"/>
            <a:t>Aggregate the transaction level data for the identified Market Segments at month level for “Sales”, “Quantity” and the “Profit”</a:t>
          </a:r>
          <a:endParaRPr lang="en-US" dirty="0"/>
        </a:p>
      </dgm:t>
    </dgm:pt>
    <dgm:pt modelId="{5A6D0C17-C96D-4729-B998-73E06645786D}" type="parTrans" cxnId="{08925CD9-730D-46C4-A537-0B762ED27945}">
      <dgm:prSet/>
      <dgm:spPr/>
      <dgm:t>
        <a:bodyPr/>
        <a:lstStyle/>
        <a:p>
          <a:endParaRPr lang="en-US"/>
        </a:p>
      </dgm:t>
    </dgm:pt>
    <dgm:pt modelId="{C827A5F1-2E5F-455B-BEED-A2FE857439C6}" type="sibTrans" cxnId="{08925CD9-730D-46C4-A537-0B762ED27945}">
      <dgm:prSet/>
      <dgm:spPr/>
      <dgm:t>
        <a:bodyPr/>
        <a:lstStyle/>
        <a:p>
          <a:endParaRPr lang="en-US"/>
        </a:p>
      </dgm:t>
    </dgm:pt>
    <dgm:pt modelId="{780B9806-15E1-42A6-BE70-9DC3E0B45167}">
      <dgm:prSet phldrT="[Text]"/>
      <dgm:spPr/>
      <dgm:t>
        <a:bodyPr/>
        <a:lstStyle/>
        <a:p>
          <a:r>
            <a:rPr lang="en-US" dirty="0"/>
            <a:t>Segregate the test and train dataset</a:t>
          </a:r>
        </a:p>
      </dgm:t>
    </dgm:pt>
    <dgm:pt modelId="{4F92F6A1-EEA5-469A-91FA-FF0DFBBF8541}" type="parTrans" cxnId="{95AFF745-4C8B-481E-A589-06F299A6B1A2}">
      <dgm:prSet/>
      <dgm:spPr/>
      <dgm:t>
        <a:bodyPr/>
        <a:lstStyle/>
        <a:p>
          <a:endParaRPr lang="en-US"/>
        </a:p>
      </dgm:t>
    </dgm:pt>
    <dgm:pt modelId="{331E7854-86DA-4E40-B3C1-3A7F0C5D0A1D}" type="sibTrans" cxnId="{95AFF745-4C8B-481E-A589-06F299A6B1A2}">
      <dgm:prSet/>
      <dgm:spPr/>
      <dgm:t>
        <a:bodyPr/>
        <a:lstStyle/>
        <a:p>
          <a:endParaRPr lang="en-US"/>
        </a:p>
      </dgm:t>
    </dgm:pt>
    <dgm:pt modelId="{59CF419B-3C9C-475E-91D0-76465FBC29BC}">
      <dgm:prSet phldrT="[Text]"/>
      <dgm:spPr/>
      <dgm:t>
        <a:bodyPr/>
        <a:lstStyle/>
        <a:p>
          <a:r>
            <a:rPr lang="en-US" b="0" i="0" dirty="0"/>
            <a:t>Plot and smoothen the time series</a:t>
          </a:r>
        </a:p>
      </dgm:t>
    </dgm:pt>
    <dgm:pt modelId="{ADD0236F-DF7D-4F82-8E79-C9571D91F54D}" type="parTrans" cxnId="{AF0D5B79-08D5-4AC1-AEF7-9BB23CA60B93}">
      <dgm:prSet/>
      <dgm:spPr/>
      <dgm:t>
        <a:bodyPr/>
        <a:lstStyle/>
        <a:p>
          <a:endParaRPr lang="en-US"/>
        </a:p>
      </dgm:t>
    </dgm:pt>
    <dgm:pt modelId="{68261499-84F4-4581-A0EF-42BCEBDA1D82}" type="sibTrans" cxnId="{AF0D5B79-08D5-4AC1-AEF7-9BB23CA60B93}">
      <dgm:prSet/>
      <dgm:spPr/>
      <dgm:t>
        <a:bodyPr/>
        <a:lstStyle/>
        <a:p>
          <a:endParaRPr lang="en-US"/>
        </a:p>
      </dgm:t>
    </dgm:pt>
    <dgm:pt modelId="{D51DECEB-F059-4BEC-8474-7D4AA605B35B}">
      <dgm:prSet phldrT="[Text]"/>
      <dgm:spPr/>
      <dgm:t>
        <a:bodyPr/>
        <a:lstStyle/>
        <a:p>
          <a:r>
            <a:rPr lang="en-US" b="0" i="0" dirty="0"/>
            <a:t>Use Advance regression to get the best fit</a:t>
          </a:r>
        </a:p>
      </dgm:t>
    </dgm:pt>
    <dgm:pt modelId="{72143D42-F05B-4637-BF54-90F0CF245D82}" type="parTrans" cxnId="{83DE85ED-0840-41DD-A063-4EACA9DC2EED}">
      <dgm:prSet/>
      <dgm:spPr/>
      <dgm:t>
        <a:bodyPr/>
        <a:lstStyle/>
        <a:p>
          <a:endParaRPr lang="en-US"/>
        </a:p>
      </dgm:t>
    </dgm:pt>
    <dgm:pt modelId="{D5149F77-2B7C-4DF7-BCC2-F33F1CBF5905}" type="sibTrans" cxnId="{83DE85ED-0840-41DD-A063-4EACA9DC2EED}">
      <dgm:prSet/>
      <dgm:spPr/>
      <dgm:t>
        <a:bodyPr/>
        <a:lstStyle/>
        <a:p>
          <a:endParaRPr lang="en-US"/>
        </a:p>
      </dgm:t>
    </dgm:pt>
    <dgm:pt modelId="{F7712145-0C97-4A54-AF75-C0A34B69DAE8}">
      <dgm:prSet phldrT="[Text]"/>
      <dgm:spPr/>
      <dgm:t>
        <a:bodyPr/>
        <a:lstStyle/>
        <a:p>
          <a:r>
            <a:rPr lang="en-US" b="0" i="0" dirty="0"/>
            <a:t>Check for the Noise. Calculate ACF and PACF (should be less than the critical values)</a:t>
          </a:r>
        </a:p>
      </dgm:t>
    </dgm:pt>
    <dgm:pt modelId="{AEDA2D30-F884-44E8-8F99-E1DA963E3FB8}" type="parTrans" cxnId="{0429ED97-4F63-4935-9CDF-FAEE62B35C82}">
      <dgm:prSet/>
      <dgm:spPr/>
      <dgm:t>
        <a:bodyPr/>
        <a:lstStyle/>
        <a:p>
          <a:endParaRPr lang="en-US"/>
        </a:p>
      </dgm:t>
    </dgm:pt>
    <dgm:pt modelId="{3E7C50D3-7645-438C-9AEF-7DB00C482CCA}" type="sibTrans" cxnId="{0429ED97-4F63-4935-9CDF-FAEE62B35C82}">
      <dgm:prSet/>
      <dgm:spPr/>
      <dgm:t>
        <a:bodyPr/>
        <a:lstStyle/>
        <a:p>
          <a:endParaRPr lang="en-US"/>
        </a:p>
      </dgm:t>
    </dgm:pt>
    <dgm:pt modelId="{96C08203-2DCA-4CBF-A5A5-5AEE7F3F4398}">
      <dgm:prSet phldrT="[Text]"/>
      <dgm:spPr/>
      <dgm:t>
        <a:bodyPr/>
        <a:lstStyle/>
        <a:p>
          <a:r>
            <a:rPr lang="en-US" b="0" i="0" dirty="0"/>
            <a:t>Optimal value of </a:t>
          </a:r>
          <a:r>
            <a:rPr lang="en-US" b="0" i="0" dirty="0" err="1"/>
            <a:t>p,d,q</a:t>
          </a:r>
          <a:r>
            <a:rPr lang="en-US" b="0" i="0" dirty="0"/>
            <a:t> for ARIMA modelling</a:t>
          </a:r>
        </a:p>
      </dgm:t>
    </dgm:pt>
    <dgm:pt modelId="{712705DD-C267-4A14-9518-FCB32B49FFCC}" type="parTrans" cxnId="{B5147A24-C208-42F5-B80C-AC587B918368}">
      <dgm:prSet/>
      <dgm:spPr/>
      <dgm:t>
        <a:bodyPr/>
        <a:lstStyle/>
        <a:p>
          <a:endParaRPr lang="en-US"/>
        </a:p>
      </dgm:t>
    </dgm:pt>
    <dgm:pt modelId="{31074E7B-B26D-40EE-84DA-42176D14A417}" type="sibTrans" cxnId="{B5147A24-C208-42F5-B80C-AC587B918368}">
      <dgm:prSet/>
      <dgm:spPr/>
      <dgm:t>
        <a:bodyPr/>
        <a:lstStyle/>
        <a:p>
          <a:endParaRPr lang="en-US"/>
        </a:p>
      </dgm:t>
    </dgm:pt>
    <dgm:pt modelId="{B4204573-939F-463B-A04B-CEE480824206}">
      <dgm:prSet phldrT="[Text]"/>
      <dgm:spPr/>
      <dgm:t>
        <a:bodyPr/>
        <a:lstStyle/>
        <a:p>
          <a:r>
            <a:rPr lang="en-US" b="0" i="0"/>
            <a:t>Calculate the MAPE value for the regression</a:t>
          </a:r>
          <a:endParaRPr lang="en-US" b="0" i="0" dirty="0"/>
        </a:p>
      </dgm:t>
    </dgm:pt>
    <dgm:pt modelId="{08340B66-EB7F-4836-93E4-C333B0A07509}" type="parTrans" cxnId="{D3E945C8-A7AA-49DF-9980-A0A8F580BA92}">
      <dgm:prSet/>
      <dgm:spPr/>
      <dgm:t>
        <a:bodyPr/>
        <a:lstStyle/>
        <a:p>
          <a:endParaRPr lang="en-US"/>
        </a:p>
      </dgm:t>
    </dgm:pt>
    <dgm:pt modelId="{A40C95D6-F616-4124-A39A-2B54BAEF01B2}" type="sibTrans" cxnId="{D3E945C8-A7AA-49DF-9980-A0A8F580BA92}">
      <dgm:prSet/>
      <dgm:spPr/>
      <dgm:t>
        <a:bodyPr/>
        <a:lstStyle/>
        <a:p>
          <a:endParaRPr lang="en-US"/>
        </a:p>
      </dgm:t>
    </dgm:pt>
    <dgm:pt modelId="{AF8F2612-B578-4153-9ABD-8E27E8BB82A0}">
      <dgm:prSet phldrT="[Text]"/>
      <dgm:spPr/>
      <dgm:t>
        <a:bodyPr/>
        <a:lstStyle/>
        <a:p>
          <a:r>
            <a:rPr lang="en-US" b="0" i="0"/>
            <a:t>Calculate the MAPE value for the ARIMA</a:t>
          </a:r>
          <a:endParaRPr lang="en-US" b="0" i="0" dirty="0"/>
        </a:p>
      </dgm:t>
    </dgm:pt>
    <dgm:pt modelId="{3EF48636-DF3A-4323-8F1B-511590ED2895}" type="parTrans" cxnId="{D3351217-2018-4D85-BC8D-9C28F1AA4262}">
      <dgm:prSet/>
      <dgm:spPr/>
      <dgm:t>
        <a:bodyPr/>
        <a:lstStyle/>
        <a:p>
          <a:endParaRPr lang="en-US"/>
        </a:p>
      </dgm:t>
    </dgm:pt>
    <dgm:pt modelId="{216F8305-106D-4F8B-AAC4-DAA718C1CAA0}" type="sibTrans" cxnId="{D3351217-2018-4D85-BC8D-9C28F1AA4262}">
      <dgm:prSet/>
      <dgm:spPr/>
      <dgm:t>
        <a:bodyPr/>
        <a:lstStyle/>
        <a:p>
          <a:endParaRPr lang="en-US"/>
        </a:p>
      </dgm:t>
    </dgm:pt>
    <dgm:pt modelId="{1562320E-AEDF-41E0-AF7F-EA96A443A709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8CA12406-89E4-4B0E-AE06-AE4858FCC808}" type="parTrans" cxnId="{1592D90B-3883-4424-99B9-0E1E487EB303}">
      <dgm:prSet/>
      <dgm:spPr/>
      <dgm:t>
        <a:bodyPr/>
        <a:lstStyle/>
        <a:p>
          <a:endParaRPr lang="en-US"/>
        </a:p>
      </dgm:t>
    </dgm:pt>
    <dgm:pt modelId="{AA244504-994A-46FC-B108-4299B2594D30}" type="sibTrans" cxnId="{1592D90B-3883-4424-99B9-0E1E487EB303}">
      <dgm:prSet/>
      <dgm:spPr/>
      <dgm:t>
        <a:bodyPr/>
        <a:lstStyle/>
        <a:p>
          <a:endParaRPr lang="en-US"/>
        </a:p>
      </dgm:t>
    </dgm:pt>
    <dgm:pt modelId="{A2A8B1B1-16FA-421B-9375-3D5D6A3AC996}" type="pres">
      <dgm:prSet presAssocID="{B997AF0E-EE66-4D52-979A-2D17B0C35745}" presName="Name0" presStyleCnt="0">
        <dgm:presLayoutVars>
          <dgm:dir/>
          <dgm:resizeHandles val="exact"/>
        </dgm:presLayoutVars>
      </dgm:prSet>
      <dgm:spPr/>
    </dgm:pt>
    <dgm:pt modelId="{69C3CBE9-D4F0-4E9E-854C-85D2BEC5890C}" type="pres">
      <dgm:prSet presAssocID="{1562320E-AEDF-41E0-AF7F-EA96A443A709}" presName="node" presStyleLbl="node1" presStyleIdx="0" presStyleCnt="10">
        <dgm:presLayoutVars>
          <dgm:bulletEnabled val="1"/>
        </dgm:presLayoutVars>
      </dgm:prSet>
      <dgm:spPr/>
    </dgm:pt>
    <dgm:pt modelId="{12FABC94-2ED8-4021-9A67-A8373676235C}" type="pres">
      <dgm:prSet presAssocID="{AA244504-994A-46FC-B108-4299B2594D30}" presName="sibTrans" presStyleLbl="sibTrans1D1" presStyleIdx="0" presStyleCnt="9"/>
      <dgm:spPr/>
    </dgm:pt>
    <dgm:pt modelId="{45FC9350-665D-49C7-A8AA-B838F81674F4}" type="pres">
      <dgm:prSet presAssocID="{AA244504-994A-46FC-B108-4299B2594D30}" presName="connectorText" presStyleLbl="sibTrans1D1" presStyleIdx="0" presStyleCnt="9"/>
      <dgm:spPr/>
    </dgm:pt>
    <dgm:pt modelId="{50619B6E-CA4E-49A2-BDDA-2C19FCDD78BD}" type="pres">
      <dgm:prSet presAssocID="{66B66798-F001-4F3E-A466-C3BCB58F3B44}" presName="node" presStyleLbl="node1" presStyleIdx="1" presStyleCnt="10">
        <dgm:presLayoutVars>
          <dgm:bulletEnabled val="1"/>
        </dgm:presLayoutVars>
      </dgm:prSet>
      <dgm:spPr/>
    </dgm:pt>
    <dgm:pt modelId="{1A9DBB86-2E6A-45F6-ABA5-18231EBAC230}" type="pres">
      <dgm:prSet presAssocID="{01F42275-8232-40FA-AE35-B2F57F9E73E3}" presName="sibTrans" presStyleLbl="sibTrans1D1" presStyleIdx="1" presStyleCnt="9"/>
      <dgm:spPr/>
    </dgm:pt>
    <dgm:pt modelId="{1E615CCC-8F29-4A77-985F-B68B2A6FBF89}" type="pres">
      <dgm:prSet presAssocID="{01F42275-8232-40FA-AE35-B2F57F9E73E3}" presName="connectorText" presStyleLbl="sibTrans1D1" presStyleIdx="1" presStyleCnt="9"/>
      <dgm:spPr/>
    </dgm:pt>
    <dgm:pt modelId="{55908817-EB98-4551-9F85-194104E44F58}" type="pres">
      <dgm:prSet presAssocID="{1932341D-EA90-4E21-BEC1-F9A5E8EB8742}" presName="node" presStyleLbl="node1" presStyleIdx="2" presStyleCnt="10">
        <dgm:presLayoutVars>
          <dgm:bulletEnabled val="1"/>
        </dgm:presLayoutVars>
      </dgm:prSet>
      <dgm:spPr/>
    </dgm:pt>
    <dgm:pt modelId="{6ADAE61C-086C-48E2-B443-D166330A8801}" type="pres">
      <dgm:prSet presAssocID="{C827A5F1-2E5F-455B-BEED-A2FE857439C6}" presName="sibTrans" presStyleLbl="sibTrans1D1" presStyleIdx="2" presStyleCnt="9"/>
      <dgm:spPr/>
    </dgm:pt>
    <dgm:pt modelId="{FFF70FD7-0DF6-42AD-B5E6-A1346E7404E6}" type="pres">
      <dgm:prSet presAssocID="{C827A5F1-2E5F-455B-BEED-A2FE857439C6}" presName="connectorText" presStyleLbl="sibTrans1D1" presStyleIdx="2" presStyleCnt="9"/>
      <dgm:spPr/>
    </dgm:pt>
    <dgm:pt modelId="{87EB48AF-C77A-448F-9A14-2BD0FD73E61C}" type="pres">
      <dgm:prSet presAssocID="{780B9806-15E1-42A6-BE70-9DC3E0B45167}" presName="node" presStyleLbl="node1" presStyleIdx="3" presStyleCnt="10">
        <dgm:presLayoutVars>
          <dgm:bulletEnabled val="1"/>
        </dgm:presLayoutVars>
      </dgm:prSet>
      <dgm:spPr/>
    </dgm:pt>
    <dgm:pt modelId="{D6C286DD-18DA-4291-8A5B-01F20D09FD6A}" type="pres">
      <dgm:prSet presAssocID="{331E7854-86DA-4E40-B3C1-3A7F0C5D0A1D}" presName="sibTrans" presStyleLbl="sibTrans1D1" presStyleIdx="3" presStyleCnt="9"/>
      <dgm:spPr/>
    </dgm:pt>
    <dgm:pt modelId="{E2EE93C9-C917-4A1B-92C9-8746F3672DB5}" type="pres">
      <dgm:prSet presAssocID="{331E7854-86DA-4E40-B3C1-3A7F0C5D0A1D}" presName="connectorText" presStyleLbl="sibTrans1D1" presStyleIdx="3" presStyleCnt="9"/>
      <dgm:spPr/>
    </dgm:pt>
    <dgm:pt modelId="{01E8D298-8E39-44BB-A0DB-0D85ACEF9E1E}" type="pres">
      <dgm:prSet presAssocID="{59CF419B-3C9C-475E-91D0-76465FBC29BC}" presName="node" presStyleLbl="node1" presStyleIdx="4" presStyleCnt="10">
        <dgm:presLayoutVars>
          <dgm:bulletEnabled val="1"/>
        </dgm:presLayoutVars>
      </dgm:prSet>
      <dgm:spPr/>
    </dgm:pt>
    <dgm:pt modelId="{515E8342-0D94-487E-8E82-6667085B9349}" type="pres">
      <dgm:prSet presAssocID="{68261499-84F4-4581-A0EF-42BCEBDA1D82}" presName="sibTrans" presStyleLbl="sibTrans1D1" presStyleIdx="4" presStyleCnt="9"/>
      <dgm:spPr/>
    </dgm:pt>
    <dgm:pt modelId="{E5483BF0-F5E2-4CF3-AD41-08B5E9319122}" type="pres">
      <dgm:prSet presAssocID="{68261499-84F4-4581-A0EF-42BCEBDA1D82}" presName="connectorText" presStyleLbl="sibTrans1D1" presStyleIdx="4" presStyleCnt="9"/>
      <dgm:spPr/>
    </dgm:pt>
    <dgm:pt modelId="{552FBD6C-8EEB-4DC3-95F8-695E8D2AB9C3}" type="pres">
      <dgm:prSet presAssocID="{D51DECEB-F059-4BEC-8474-7D4AA605B35B}" presName="node" presStyleLbl="node1" presStyleIdx="5" presStyleCnt="10">
        <dgm:presLayoutVars>
          <dgm:bulletEnabled val="1"/>
        </dgm:presLayoutVars>
      </dgm:prSet>
      <dgm:spPr/>
    </dgm:pt>
    <dgm:pt modelId="{17704EEF-2859-4715-9062-B9F0C62EB92D}" type="pres">
      <dgm:prSet presAssocID="{D5149F77-2B7C-4DF7-BCC2-F33F1CBF5905}" presName="sibTrans" presStyleLbl="sibTrans1D1" presStyleIdx="5" presStyleCnt="9"/>
      <dgm:spPr/>
    </dgm:pt>
    <dgm:pt modelId="{C02E7651-0C40-453D-9AEC-5CE01EAA6A83}" type="pres">
      <dgm:prSet presAssocID="{D5149F77-2B7C-4DF7-BCC2-F33F1CBF5905}" presName="connectorText" presStyleLbl="sibTrans1D1" presStyleIdx="5" presStyleCnt="9"/>
      <dgm:spPr/>
    </dgm:pt>
    <dgm:pt modelId="{512B3672-52E8-4310-9562-94D1947DF51C}" type="pres">
      <dgm:prSet presAssocID="{F7712145-0C97-4A54-AF75-C0A34B69DAE8}" presName="node" presStyleLbl="node1" presStyleIdx="6" presStyleCnt="10">
        <dgm:presLayoutVars>
          <dgm:bulletEnabled val="1"/>
        </dgm:presLayoutVars>
      </dgm:prSet>
      <dgm:spPr/>
    </dgm:pt>
    <dgm:pt modelId="{78ED0A4B-804E-4C24-9915-728961BA60F6}" type="pres">
      <dgm:prSet presAssocID="{3E7C50D3-7645-438C-9AEF-7DB00C482CCA}" presName="sibTrans" presStyleLbl="sibTrans1D1" presStyleIdx="6" presStyleCnt="9"/>
      <dgm:spPr/>
    </dgm:pt>
    <dgm:pt modelId="{C0FE81A7-5E64-46C5-970F-B9C8E4FB25CE}" type="pres">
      <dgm:prSet presAssocID="{3E7C50D3-7645-438C-9AEF-7DB00C482CCA}" presName="connectorText" presStyleLbl="sibTrans1D1" presStyleIdx="6" presStyleCnt="9"/>
      <dgm:spPr/>
    </dgm:pt>
    <dgm:pt modelId="{1AF87F5E-55BF-44DC-80CB-782F25C2375C}" type="pres">
      <dgm:prSet presAssocID="{96C08203-2DCA-4CBF-A5A5-5AEE7F3F4398}" presName="node" presStyleLbl="node1" presStyleIdx="7" presStyleCnt="10">
        <dgm:presLayoutVars>
          <dgm:bulletEnabled val="1"/>
        </dgm:presLayoutVars>
      </dgm:prSet>
      <dgm:spPr/>
    </dgm:pt>
    <dgm:pt modelId="{14EE7386-FE6D-4B15-BA64-9E935CE1FA41}" type="pres">
      <dgm:prSet presAssocID="{31074E7B-B26D-40EE-84DA-42176D14A417}" presName="sibTrans" presStyleLbl="sibTrans1D1" presStyleIdx="7" presStyleCnt="9"/>
      <dgm:spPr/>
    </dgm:pt>
    <dgm:pt modelId="{B7AED037-3D3A-414E-99C9-4FD8D03539CE}" type="pres">
      <dgm:prSet presAssocID="{31074E7B-B26D-40EE-84DA-42176D14A417}" presName="connectorText" presStyleLbl="sibTrans1D1" presStyleIdx="7" presStyleCnt="9"/>
      <dgm:spPr/>
    </dgm:pt>
    <dgm:pt modelId="{0F24A086-F382-4D81-A29C-C68C24F9C214}" type="pres">
      <dgm:prSet presAssocID="{B4204573-939F-463B-A04B-CEE480824206}" presName="node" presStyleLbl="node1" presStyleIdx="8" presStyleCnt="10">
        <dgm:presLayoutVars>
          <dgm:bulletEnabled val="1"/>
        </dgm:presLayoutVars>
      </dgm:prSet>
      <dgm:spPr/>
    </dgm:pt>
    <dgm:pt modelId="{4C66A74B-7F29-41E1-B023-58C08090FB97}" type="pres">
      <dgm:prSet presAssocID="{A40C95D6-F616-4124-A39A-2B54BAEF01B2}" presName="sibTrans" presStyleLbl="sibTrans1D1" presStyleIdx="8" presStyleCnt="9"/>
      <dgm:spPr/>
    </dgm:pt>
    <dgm:pt modelId="{3879996F-4409-48EA-B32D-7FF60E0F0BFD}" type="pres">
      <dgm:prSet presAssocID="{A40C95D6-F616-4124-A39A-2B54BAEF01B2}" presName="connectorText" presStyleLbl="sibTrans1D1" presStyleIdx="8" presStyleCnt="9"/>
      <dgm:spPr/>
    </dgm:pt>
    <dgm:pt modelId="{03C914B1-98D4-4A69-B74E-8EDEB35B40FD}" type="pres">
      <dgm:prSet presAssocID="{AF8F2612-B578-4153-9ABD-8E27E8BB82A0}" presName="node" presStyleLbl="node1" presStyleIdx="9" presStyleCnt="10">
        <dgm:presLayoutVars>
          <dgm:bulletEnabled val="1"/>
        </dgm:presLayoutVars>
      </dgm:prSet>
      <dgm:spPr/>
    </dgm:pt>
  </dgm:ptLst>
  <dgm:cxnLst>
    <dgm:cxn modelId="{7504CC01-02BF-4EF1-9A4A-A551A6E9CF15}" type="presOf" srcId="{3E7C50D3-7645-438C-9AEF-7DB00C482CCA}" destId="{C0FE81A7-5E64-46C5-970F-B9C8E4FB25CE}" srcOrd="1" destOrd="0" presId="urn:microsoft.com/office/officeart/2005/8/layout/bProcess3"/>
    <dgm:cxn modelId="{F6555702-48AA-4ED3-8D98-0D4AC5ACD9BE}" type="presOf" srcId="{B4204573-939F-463B-A04B-CEE480824206}" destId="{0F24A086-F382-4D81-A29C-C68C24F9C214}" srcOrd="0" destOrd="0" presId="urn:microsoft.com/office/officeart/2005/8/layout/bProcess3"/>
    <dgm:cxn modelId="{B0C23003-4F2A-4198-9BB2-01C944C44ADC}" type="presOf" srcId="{68261499-84F4-4581-A0EF-42BCEBDA1D82}" destId="{515E8342-0D94-487E-8E82-6667085B9349}" srcOrd="0" destOrd="0" presId="urn:microsoft.com/office/officeart/2005/8/layout/bProcess3"/>
    <dgm:cxn modelId="{1592D90B-3883-4424-99B9-0E1E487EB303}" srcId="{B997AF0E-EE66-4D52-979A-2D17B0C35745}" destId="{1562320E-AEDF-41E0-AF7F-EA96A443A709}" srcOrd="0" destOrd="0" parTransId="{8CA12406-89E4-4B0E-AE06-AE4858FCC808}" sibTransId="{AA244504-994A-46FC-B108-4299B2594D30}"/>
    <dgm:cxn modelId="{B856E613-C022-402A-B5C1-4542B1361DF9}" type="presOf" srcId="{31074E7B-B26D-40EE-84DA-42176D14A417}" destId="{14EE7386-FE6D-4B15-BA64-9E935CE1FA41}" srcOrd="0" destOrd="0" presId="urn:microsoft.com/office/officeart/2005/8/layout/bProcess3"/>
    <dgm:cxn modelId="{D3351217-2018-4D85-BC8D-9C28F1AA4262}" srcId="{B997AF0E-EE66-4D52-979A-2D17B0C35745}" destId="{AF8F2612-B578-4153-9ABD-8E27E8BB82A0}" srcOrd="9" destOrd="0" parTransId="{3EF48636-DF3A-4323-8F1B-511590ED2895}" sibTransId="{216F8305-106D-4F8B-AAC4-DAA718C1CAA0}"/>
    <dgm:cxn modelId="{BA35E917-0EBE-4C75-A3E6-CFBE3E5F9FBA}" srcId="{B997AF0E-EE66-4D52-979A-2D17B0C35745}" destId="{66B66798-F001-4F3E-A466-C3BCB58F3B44}" srcOrd="1" destOrd="0" parTransId="{7B62FFBD-2637-4A8B-801A-7A343C97A5A4}" sibTransId="{01F42275-8232-40FA-AE35-B2F57F9E73E3}"/>
    <dgm:cxn modelId="{AE8A5B1F-4B82-403B-9A6E-EB34A79B7D99}" type="presOf" srcId="{331E7854-86DA-4E40-B3C1-3A7F0C5D0A1D}" destId="{D6C286DD-18DA-4291-8A5B-01F20D09FD6A}" srcOrd="0" destOrd="0" presId="urn:microsoft.com/office/officeart/2005/8/layout/bProcess3"/>
    <dgm:cxn modelId="{BC8C6B22-0CFF-4830-BA73-5B181CE22EEF}" type="presOf" srcId="{D5149F77-2B7C-4DF7-BCC2-F33F1CBF5905}" destId="{17704EEF-2859-4715-9062-B9F0C62EB92D}" srcOrd="0" destOrd="0" presId="urn:microsoft.com/office/officeart/2005/8/layout/bProcess3"/>
    <dgm:cxn modelId="{B5147A24-C208-42F5-B80C-AC587B918368}" srcId="{B997AF0E-EE66-4D52-979A-2D17B0C35745}" destId="{96C08203-2DCA-4CBF-A5A5-5AEE7F3F4398}" srcOrd="7" destOrd="0" parTransId="{712705DD-C267-4A14-9518-FCB32B49FFCC}" sibTransId="{31074E7B-B26D-40EE-84DA-42176D14A417}"/>
    <dgm:cxn modelId="{D515D12D-4FF1-4830-96C9-C8ADE25C3855}" type="presOf" srcId="{A40C95D6-F616-4124-A39A-2B54BAEF01B2}" destId="{3879996F-4409-48EA-B32D-7FF60E0F0BFD}" srcOrd="1" destOrd="0" presId="urn:microsoft.com/office/officeart/2005/8/layout/bProcess3"/>
    <dgm:cxn modelId="{6AE30F39-AE82-440A-A523-95AB408F7B0B}" type="presOf" srcId="{59CF419B-3C9C-475E-91D0-76465FBC29BC}" destId="{01E8D298-8E39-44BB-A0DB-0D85ACEF9E1E}" srcOrd="0" destOrd="0" presId="urn:microsoft.com/office/officeart/2005/8/layout/bProcess3"/>
    <dgm:cxn modelId="{028EA43A-B661-45D7-8DD6-2C8F4676F78B}" type="presOf" srcId="{96C08203-2DCA-4CBF-A5A5-5AEE7F3F4398}" destId="{1AF87F5E-55BF-44DC-80CB-782F25C2375C}" srcOrd="0" destOrd="0" presId="urn:microsoft.com/office/officeart/2005/8/layout/bProcess3"/>
    <dgm:cxn modelId="{64423C40-B2C9-4472-A910-99DFF1F74752}" type="presOf" srcId="{AF8F2612-B578-4153-9ABD-8E27E8BB82A0}" destId="{03C914B1-98D4-4A69-B74E-8EDEB35B40FD}" srcOrd="0" destOrd="0" presId="urn:microsoft.com/office/officeart/2005/8/layout/bProcess3"/>
    <dgm:cxn modelId="{13BCC160-CA69-4C3C-BF2B-E1442D5FBC44}" type="presOf" srcId="{C827A5F1-2E5F-455B-BEED-A2FE857439C6}" destId="{FFF70FD7-0DF6-42AD-B5E6-A1346E7404E6}" srcOrd="1" destOrd="0" presId="urn:microsoft.com/office/officeart/2005/8/layout/bProcess3"/>
    <dgm:cxn modelId="{5F863544-CBCB-48BC-B3B2-80EE887E761A}" type="presOf" srcId="{68261499-84F4-4581-A0EF-42BCEBDA1D82}" destId="{E5483BF0-F5E2-4CF3-AD41-08B5E9319122}" srcOrd="1" destOrd="0" presId="urn:microsoft.com/office/officeart/2005/8/layout/bProcess3"/>
    <dgm:cxn modelId="{95AFF745-4C8B-481E-A589-06F299A6B1A2}" srcId="{B997AF0E-EE66-4D52-979A-2D17B0C35745}" destId="{780B9806-15E1-42A6-BE70-9DC3E0B45167}" srcOrd="3" destOrd="0" parTransId="{4F92F6A1-EEA5-469A-91FA-FF0DFBBF8541}" sibTransId="{331E7854-86DA-4E40-B3C1-3A7F0C5D0A1D}"/>
    <dgm:cxn modelId="{8543A073-ACFD-4338-8E35-FE2780AB844F}" type="presOf" srcId="{C827A5F1-2E5F-455B-BEED-A2FE857439C6}" destId="{6ADAE61C-086C-48E2-B443-D166330A8801}" srcOrd="0" destOrd="0" presId="urn:microsoft.com/office/officeart/2005/8/layout/bProcess3"/>
    <dgm:cxn modelId="{4E6FF755-5FB5-477A-88C2-13B564C87A0A}" type="presOf" srcId="{A40C95D6-F616-4124-A39A-2B54BAEF01B2}" destId="{4C66A74B-7F29-41E1-B023-58C08090FB97}" srcOrd="0" destOrd="0" presId="urn:microsoft.com/office/officeart/2005/8/layout/bProcess3"/>
    <dgm:cxn modelId="{AF0D5B79-08D5-4AC1-AEF7-9BB23CA60B93}" srcId="{B997AF0E-EE66-4D52-979A-2D17B0C35745}" destId="{59CF419B-3C9C-475E-91D0-76465FBC29BC}" srcOrd="4" destOrd="0" parTransId="{ADD0236F-DF7D-4F82-8E79-C9571D91F54D}" sibTransId="{68261499-84F4-4581-A0EF-42BCEBDA1D82}"/>
    <dgm:cxn modelId="{9DF0367F-9E5F-4BC2-AAC4-ADC3330D5FEE}" type="presOf" srcId="{3E7C50D3-7645-438C-9AEF-7DB00C482CCA}" destId="{78ED0A4B-804E-4C24-9915-728961BA60F6}" srcOrd="0" destOrd="0" presId="urn:microsoft.com/office/officeart/2005/8/layout/bProcess3"/>
    <dgm:cxn modelId="{13FC1885-1D5D-4A65-907F-414C3016C1C1}" type="presOf" srcId="{66B66798-F001-4F3E-A466-C3BCB58F3B44}" destId="{50619B6E-CA4E-49A2-BDDA-2C19FCDD78BD}" srcOrd="0" destOrd="0" presId="urn:microsoft.com/office/officeart/2005/8/layout/bProcess3"/>
    <dgm:cxn modelId="{F5F2CF8C-FD8A-4B34-80EE-C0B6547746E3}" type="presOf" srcId="{01F42275-8232-40FA-AE35-B2F57F9E73E3}" destId="{1E615CCC-8F29-4A77-985F-B68B2A6FBF89}" srcOrd="1" destOrd="0" presId="urn:microsoft.com/office/officeart/2005/8/layout/bProcess3"/>
    <dgm:cxn modelId="{0429ED97-4F63-4935-9CDF-FAEE62B35C82}" srcId="{B997AF0E-EE66-4D52-979A-2D17B0C35745}" destId="{F7712145-0C97-4A54-AF75-C0A34B69DAE8}" srcOrd="6" destOrd="0" parTransId="{AEDA2D30-F884-44E8-8F99-E1DA963E3FB8}" sibTransId="{3E7C50D3-7645-438C-9AEF-7DB00C482CCA}"/>
    <dgm:cxn modelId="{A200799A-A2DB-49B4-993D-F23DC2DB81A9}" type="presOf" srcId="{B997AF0E-EE66-4D52-979A-2D17B0C35745}" destId="{A2A8B1B1-16FA-421B-9375-3D5D6A3AC996}" srcOrd="0" destOrd="0" presId="urn:microsoft.com/office/officeart/2005/8/layout/bProcess3"/>
    <dgm:cxn modelId="{2E27B79F-99A3-4B60-B0DA-7869FAC4D4D6}" type="presOf" srcId="{331E7854-86DA-4E40-B3C1-3A7F0C5D0A1D}" destId="{E2EE93C9-C917-4A1B-92C9-8746F3672DB5}" srcOrd="1" destOrd="0" presId="urn:microsoft.com/office/officeart/2005/8/layout/bProcess3"/>
    <dgm:cxn modelId="{4DEF79A5-2737-4480-BD5B-DAB60FFCFFFB}" type="presOf" srcId="{D51DECEB-F059-4BEC-8474-7D4AA605B35B}" destId="{552FBD6C-8EEB-4DC3-95F8-695E8D2AB9C3}" srcOrd="0" destOrd="0" presId="urn:microsoft.com/office/officeart/2005/8/layout/bProcess3"/>
    <dgm:cxn modelId="{25056EA8-11A2-4810-9CC7-C3226B6B5413}" type="presOf" srcId="{AA244504-994A-46FC-B108-4299B2594D30}" destId="{45FC9350-665D-49C7-A8AA-B838F81674F4}" srcOrd="1" destOrd="0" presId="urn:microsoft.com/office/officeart/2005/8/layout/bProcess3"/>
    <dgm:cxn modelId="{47033EC8-24F1-4AAA-B746-A18BE90111CD}" type="presOf" srcId="{D5149F77-2B7C-4DF7-BCC2-F33F1CBF5905}" destId="{C02E7651-0C40-453D-9AEC-5CE01EAA6A83}" srcOrd="1" destOrd="0" presId="urn:microsoft.com/office/officeart/2005/8/layout/bProcess3"/>
    <dgm:cxn modelId="{D3E945C8-A7AA-49DF-9980-A0A8F580BA92}" srcId="{B997AF0E-EE66-4D52-979A-2D17B0C35745}" destId="{B4204573-939F-463B-A04B-CEE480824206}" srcOrd="8" destOrd="0" parTransId="{08340B66-EB7F-4836-93E4-C333B0A07509}" sibTransId="{A40C95D6-F616-4124-A39A-2B54BAEF01B2}"/>
    <dgm:cxn modelId="{4666ADD1-9E9A-4C37-8D02-71D5B6EDF03B}" type="presOf" srcId="{31074E7B-B26D-40EE-84DA-42176D14A417}" destId="{B7AED037-3D3A-414E-99C9-4FD8D03539CE}" srcOrd="1" destOrd="0" presId="urn:microsoft.com/office/officeart/2005/8/layout/bProcess3"/>
    <dgm:cxn modelId="{37E163D5-CA5B-4DB7-9C68-FA8F1ED58AD4}" type="presOf" srcId="{AA244504-994A-46FC-B108-4299B2594D30}" destId="{12FABC94-2ED8-4021-9A67-A8373676235C}" srcOrd="0" destOrd="0" presId="urn:microsoft.com/office/officeart/2005/8/layout/bProcess3"/>
    <dgm:cxn modelId="{08925CD9-730D-46C4-A537-0B762ED27945}" srcId="{B997AF0E-EE66-4D52-979A-2D17B0C35745}" destId="{1932341D-EA90-4E21-BEC1-F9A5E8EB8742}" srcOrd="2" destOrd="0" parTransId="{5A6D0C17-C96D-4729-B998-73E06645786D}" sibTransId="{C827A5F1-2E5F-455B-BEED-A2FE857439C6}"/>
    <dgm:cxn modelId="{ABE893D9-7EA8-43DB-82EA-9721669B7967}" type="presOf" srcId="{780B9806-15E1-42A6-BE70-9DC3E0B45167}" destId="{87EB48AF-C77A-448F-9A14-2BD0FD73E61C}" srcOrd="0" destOrd="0" presId="urn:microsoft.com/office/officeart/2005/8/layout/bProcess3"/>
    <dgm:cxn modelId="{59A3D0DC-EF31-4643-9AD3-EA5037EADB57}" type="presOf" srcId="{1562320E-AEDF-41E0-AF7F-EA96A443A709}" destId="{69C3CBE9-D4F0-4E9E-854C-85D2BEC5890C}" srcOrd="0" destOrd="0" presId="urn:microsoft.com/office/officeart/2005/8/layout/bProcess3"/>
    <dgm:cxn modelId="{4272E6E1-CA8D-4025-BB79-BB5097B9E2FC}" type="presOf" srcId="{1932341D-EA90-4E21-BEC1-F9A5E8EB8742}" destId="{55908817-EB98-4551-9F85-194104E44F58}" srcOrd="0" destOrd="0" presId="urn:microsoft.com/office/officeart/2005/8/layout/bProcess3"/>
    <dgm:cxn modelId="{0970EBEC-27C3-429F-967F-67D62D1CBF05}" type="presOf" srcId="{F7712145-0C97-4A54-AF75-C0A34B69DAE8}" destId="{512B3672-52E8-4310-9562-94D1947DF51C}" srcOrd="0" destOrd="0" presId="urn:microsoft.com/office/officeart/2005/8/layout/bProcess3"/>
    <dgm:cxn modelId="{83DE85ED-0840-41DD-A063-4EACA9DC2EED}" srcId="{B997AF0E-EE66-4D52-979A-2D17B0C35745}" destId="{D51DECEB-F059-4BEC-8474-7D4AA605B35B}" srcOrd="5" destOrd="0" parTransId="{72143D42-F05B-4637-BF54-90F0CF245D82}" sibTransId="{D5149F77-2B7C-4DF7-BCC2-F33F1CBF5905}"/>
    <dgm:cxn modelId="{F5F456FF-1B44-4E27-BC7A-B7FFB3DD28A3}" type="presOf" srcId="{01F42275-8232-40FA-AE35-B2F57F9E73E3}" destId="{1A9DBB86-2E6A-45F6-ABA5-18231EBAC230}" srcOrd="0" destOrd="0" presId="urn:microsoft.com/office/officeart/2005/8/layout/bProcess3"/>
    <dgm:cxn modelId="{60039DD9-D357-4A2D-8154-32EFAE7A68CC}" type="presParOf" srcId="{A2A8B1B1-16FA-421B-9375-3D5D6A3AC996}" destId="{69C3CBE9-D4F0-4E9E-854C-85D2BEC5890C}" srcOrd="0" destOrd="0" presId="urn:microsoft.com/office/officeart/2005/8/layout/bProcess3"/>
    <dgm:cxn modelId="{AC1E88A1-ECE8-41EF-B052-0F1EC8B74042}" type="presParOf" srcId="{A2A8B1B1-16FA-421B-9375-3D5D6A3AC996}" destId="{12FABC94-2ED8-4021-9A67-A8373676235C}" srcOrd="1" destOrd="0" presId="urn:microsoft.com/office/officeart/2005/8/layout/bProcess3"/>
    <dgm:cxn modelId="{99056E4D-AE84-4887-87F2-042E616BC353}" type="presParOf" srcId="{12FABC94-2ED8-4021-9A67-A8373676235C}" destId="{45FC9350-665D-49C7-A8AA-B838F81674F4}" srcOrd="0" destOrd="0" presId="urn:microsoft.com/office/officeart/2005/8/layout/bProcess3"/>
    <dgm:cxn modelId="{0EA5C78C-7C53-45DC-B8CA-5B6E35AD3CD7}" type="presParOf" srcId="{A2A8B1B1-16FA-421B-9375-3D5D6A3AC996}" destId="{50619B6E-CA4E-49A2-BDDA-2C19FCDD78BD}" srcOrd="2" destOrd="0" presId="urn:microsoft.com/office/officeart/2005/8/layout/bProcess3"/>
    <dgm:cxn modelId="{793CF34C-092A-48F0-8AB5-F5028CECA4EF}" type="presParOf" srcId="{A2A8B1B1-16FA-421B-9375-3D5D6A3AC996}" destId="{1A9DBB86-2E6A-45F6-ABA5-18231EBAC230}" srcOrd="3" destOrd="0" presId="urn:microsoft.com/office/officeart/2005/8/layout/bProcess3"/>
    <dgm:cxn modelId="{289C8AA4-5204-42AA-A153-D9D840913909}" type="presParOf" srcId="{1A9DBB86-2E6A-45F6-ABA5-18231EBAC230}" destId="{1E615CCC-8F29-4A77-985F-B68B2A6FBF89}" srcOrd="0" destOrd="0" presId="urn:microsoft.com/office/officeart/2005/8/layout/bProcess3"/>
    <dgm:cxn modelId="{DD3D2EA4-F1B8-47C7-9835-0CFD36B4B3E7}" type="presParOf" srcId="{A2A8B1B1-16FA-421B-9375-3D5D6A3AC996}" destId="{55908817-EB98-4551-9F85-194104E44F58}" srcOrd="4" destOrd="0" presId="urn:microsoft.com/office/officeart/2005/8/layout/bProcess3"/>
    <dgm:cxn modelId="{A85874EA-5317-4000-B1AB-495001E8582A}" type="presParOf" srcId="{A2A8B1B1-16FA-421B-9375-3D5D6A3AC996}" destId="{6ADAE61C-086C-48E2-B443-D166330A8801}" srcOrd="5" destOrd="0" presId="urn:microsoft.com/office/officeart/2005/8/layout/bProcess3"/>
    <dgm:cxn modelId="{B67ECF41-51C1-45E3-A5D1-AECCC3FC1D1F}" type="presParOf" srcId="{6ADAE61C-086C-48E2-B443-D166330A8801}" destId="{FFF70FD7-0DF6-42AD-B5E6-A1346E7404E6}" srcOrd="0" destOrd="0" presId="urn:microsoft.com/office/officeart/2005/8/layout/bProcess3"/>
    <dgm:cxn modelId="{8168E385-1F90-4B1E-BF29-21626732C57B}" type="presParOf" srcId="{A2A8B1B1-16FA-421B-9375-3D5D6A3AC996}" destId="{87EB48AF-C77A-448F-9A14-2BD0FD73E61C}" srcOrd="6" destOrd="0" presId="urn:microsoft.com/office/officeart/2005/8/layout/bProcess3"/>
    <dgm:cxn modelId="{B8F46033-CED1-403F-AC40-D8C4B9D66EF1}" type="presParOf" srcId="{A2A8B1B1-16FA-421B-9375-3D5D6A3AC996}" destId="{D6C286DD-18DA-4291-8A5B-01F20D09FD6A}" srcOrd="7" destOrd="0" presId="urn:microsoft.com/office/officeart/2005/8/layout/bProcess3"/>
    <dgm:cxn modelId="{1CDECFF9-84A1-430A-84D9-A1480B375A42}" type="presParOf" srcId="{D6C286DD-18DA-4291-8A5B-01F20D09FD6A}" destId="{E2EE93C9-C917-4A1B-92C9-8746F3672DB5}" srcOrd="0" destOrd="0" presId="urn:microsoft.com/office/officeart/2005/8/layout/bProcess3"/>
    <dgm:cxn modelId="{B305BD59-8E9E-40DC-A763-9117A522F001}" type="presParOf" srcId="{A2A8B1B1-16FA-421B-9375-3D5D6A3AC996}" destId="{01E8D298-8E39-44BB-A0DB-0D85ACEF9E1E}" srcOrd="8" destOrd="0" presId="urn:microsoft.com/office/officeart/2005/8/layout/bProcess3"/>
    <dgm:cxn modelId="{AF0C30B1-28A9-4B5B-94B1-DFF360EAE09A}" type="presParOf" srcId="{A2A8B1B1-16FA-421B-9375-3D5D6A3AC996}" destId="{515E8342-0D94-487E-8E82-6667085B9349}" srcOrd="9" destOrd="0" presId="urn:microsoft.com/office/officeart/2005/8/layout/bProcess3"/>
    <dgm:cxn modelId="{D42B1E1E-B3AB-4394-929B-5C9F1D2A6B75}" type="presParOf" srcId="{515E8342-0D94-487E-8E82-6667085B9349}" destId="{E5483BF0-F5E2-4CF3-AD41-08B5E9319122}" srcOrd="0" destOrd="0" presId="urn:microsoft.com/office/officeart/2005/8/layout/bProcess3"/>
    <dgm:cxn modelId="{01E11EF8-6EDE-4C02-B29F-9B3892AE78CC}" type="presParOf" srcId="{A2A8B1B1-16FA-421B-9375-3D5D6A3AC996}" destId="{552FBD6C-8EEB-4DC3-95F8-695E8D2AB9C3}" srcOrd="10" destOrd="0" presId="urn:microsoft.com/office/officeart/2005/8/layout/bProcess3"/>
    <dgm:cxn modelId="{02DC0FC9-04F2-4936-B067-AB0F797F6F54}" type="presParOf" srcId="{A2A8B1B1-16FA-421B-9375-3D5D6A3AC996}" destId="{17704EEF-2859-4715-9062-B9F0C62EB92D}" srcOrd="11" destOrd="0" presId="urn:microsoft.com/office/officeart/2005/8/layout/bProcess3"/>
    <dgm:cxn modelId="{34CDC8A4-EAFB-4F70-947E-214DEE92EC42}" type="presParOf" srcId="{17704EEF-2859-4715-9062-B9F0C62EB92D}" destId="{C02E7651-0C40-453D-9AEC-5CE01EAA6A83}" srcOrd="0" destOrd="0" presId="urn:microsoft.com/office/officeart/2005/8/layout/bProcess3"/>
    <dgm:cxn modelId="{B14D8FC0-7F5B-4025-9FF5-C2CC22251C91}" type="presParOf" srcId="{A2A8B1B1-16FA-421B-9375-3D5D6A3AC996}" destId="{512B3672-52E8-4310-9562-94D1947DF51C}" srcOrd="12" destOrd="0" presId="urn:microsoft.com/office/officeart/2005/8/layout/bProcess3"/>
    <dgm:cxn modelId="{443F01F0-8C45-4696-B25D-A8D1DC504803}" type="presParOf" srcId="{A2A8B1B1-16FA-421B-9375-3D5D6A3AC996}" destId="{78ED0A4B-804E-4C24-9915-728961BA60F6}" srcOrd="13" destOrd="0" presId="urn:microsoft.com/office/officeart/2005/8/layout/bProcess3"/>
    <dgm:cxn modelId="{C1EBBB82-AE12-47BC-BA31-195833A95B05}" type="presParOf" srcId="{78ED0A4B-804E-4C24-9915-728961BA60F6}" destId="{C0FE81A7-5E64-46C5-970F-B9C8E4FB25CE}" srcOrd="0" destOrd="0" presId="urn:microsoft.com/office/officeart/2005/8/layout/bProcess3"/>
    <dgm:cxn modelId="{F584B851-AB6C-4347-BC8D-13D6FF18F1B1}" type="presParOf" srcId="{A2A8B1B1-16FA-421B-9375-3D5D6A3AC996}" destId="{1AF87F5E-55BF-44DC-80CB-782F25C2375C}" srcOrd="14" destOrd="0" presId="urn:microsoft.com/office/officeart/2005/8/layout/bProcess3"/>
    <dgm:cxn modelId="{B6BA0089-58F3-42A1-ADD3-2771C5557D4D}" type="presParOf" srcId="{A2A8B1B1-16FA-421B-9375-3D5D6A3AC996}" destId="{14EE7386-FE6D-4B15-BA64-9E935CE1FA41}" srcOrd="15" destOrd="0" presId="urn:microsoft.com/office/officeart/2005/8/layout/bProcess3"/>
    <dgm:cxn modelId="{6A8CE587-FE7D-43B9-A41E-908AFCD61F2C}" type="presParOf" srcId="{14EE7386-FE6D-4B15-BA64-9E935CE1FA41}" destId="{B7AED037-3D3A-414E-99C9-4FD8D03539CE}" srcOrd="0" destOrd="0" presId="urn:microsoft.com/office/officeart/2005/8/layout/bProcess3"/>
    <dgm:cxn modelId="{2AA137CA-9E10-43B0-9FB3-35523A01F641}" type="presParOf" srcId="{A2A8B1B1-16FA-421B-9375-3D5D6A3AC996}" destId="{0F24A086-F382-4D81-A29C-C68C24F9C214}" srcOrd="16" destOrd="0" presId="urn:microsoft.com/office/officeart/2005/8/layout/bProcess3"/>
    <dgm:cxn modelId="{4483146A-C44A-4DE0-B73F-A44093E8BF02}" type="presParOf" srcId="{A2A8B1B1-16FA-421B-9375-3D5D6A3AC996}" destId="{4C66A74B-7F29-41E1-B023-58C08090FB97}" srcOrd="17" destOrd="0" presId="urn:microsoft.com/office/officeart/2005/8/layout/bProcess3"/>
    <dgm:cxn modelId="{143877E8-2655-45A0-A48B-6B88DF257C5B}" type="presParOf" srcId="{4C66A74B-7F29-41E1-B023-58C08090FB97}" destId="{3879996F-4409-48EA-B32D-7FF60E0F0BFD}" srcOrd="0" destOrd="0" presId="urn:microsoft.com/office/officeart/2005/8/layout/bProcess3"/>
    <dgm:cxn modelId="{0B5B890D-7863-413B-9F28-D928A8AB34EB}" type="presParOf" srcId="{A2A8B1B1-16FA-421B-9375-3D5D6A3AC996}" destId="{03C914B1-98D4-4A69-B74E-8EDEB35B40FD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ABC94-2ED8-4021-9A67-A8373676235C}">
      <dsp:nvSpPr>
        <dsp:cNvPr id="0" name=""/>
        <dsp:cNvSpPr/>
      </dsp:nvSpPr>
      <dsp:spPr>
        <a:xfrm>
          <a:off x="2997248" y="531090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982" y="574599"/>
        <a:ext cx="22108" cy="4421"/>
      </dsp:txXfrm>
    </dsp:sp>
    <dsp:sp modelId="{69C3CBE9-D4F0-4E9E-854C-85D2BEC5890C}">
      <dsp:nvSpPr>
        <dsp:cNvPr id="0" name=""/>
        <dsp:cNvSpPr/>
      </dsp:nvSpPr>
      <dsp:spPr>
        <a:xfrm>
          <a:off x="1076537" y="57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</a:t>
          </a:r>
        </a:p>
      </dsp:txBody>
      <dsp:txXfrm>
        <a:off x="1076537" y="57"/>
        <a:ext cx="1922510" cy="1153506"/>
      </dsp:txXfrm>
    </dsp:sp>
    <dsp:sp modelId="{1A9DBB86-2E6A-45F6-ABA5-18231EBAC230}">
      <dsp:nvSpPr>
        <dsp:cNvPr id="0" name=""/>
        <dsp:cNvSpPr/>
      </dsp:nvSpPr>
      <dsp:spPr>
        <a:xfrm>
          <a:off x="5361936" y="531090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33912"/>
              <a:satOff val="-78"/>
              <a:lumOff val="248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6670" y="574599"/>
        <a:ext cx="22108" cy="4421"/>
      </dsp:txXfrm>
    </dsp:sp>
    <dsp:sp modelId="{50619B6E-CA4E-49A2-BDDA-2C19FCDD78BD}">
      <dsp:nvSpPr>
        <dsp:cNvPr id="0" name=""/>
        <dsp:cNvSpPr/>
      </dsp:nvSpPr>
      <dsp:spPr>
        <a:xfrm>
          <a:off x="3441225" y="57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140"/>
                <a:satOff val="575"/>
                <a:lumOff val="25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0140"/>
                <a:satOff val="575"/>
                <a:lumOff val="25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0140"/>
                <a:satOff val="575"/>
                <a:lumOff val="25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Aggregate dataset on “Market” and “Segment” to identify 2 most consistently profitable Market Segment</a:t>
          </a:r>
          <a:endParaRPr lang="en-US" sz="1200" kern="1200" dirty="0"/>
        </a:p>
      </dsp:txBody>
      <dsp:txXfrm>
        <a:off x="3441225" y="57"/>
        <a:ext cx="1922510" cy="1153506"/>
      </dsp:txXfrm>
    </dsp:sp>
    <dsp:sp modelId="{6ADAE61C-086C-48E2-B443-D166330A8801}">
      <dsp:nvSpPr>
        <dsp:cNvPr id="0" name=""/>
        <dsp:cNvSpPr/>
      </dsp:nvSpPr>
      <dsp:spPr>
        <a:xfrm>
          <a:off x="7726624" y="531090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67824"/>
              <a:satOff val="-156"/>
              <a:lumOff val="496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21358" y="574599"/>
        <a:ext cx="22108" cy="4421"/>
      </dsp:txXfrm>
    </dsp:sp>
    <dsp:sp modelId="{55908817-EB98-4551-9F85-194104E44F58}">
      <dsp:nvSpPr>
        <dsp:cNvPr id="0" name=""/>
        <dsp:cNvSpPr/>
      </dsp:nvSpPr>
      <dsp:spPr>
        <a:xfrm>
          <a:off x="5805913" y="57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0281"/>
                <a:satOff val="1150"/>
                <a:lumOff val="5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60281"/>
                <a:satOff val="1150"/>
                <a:lumOff val="5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60281"/>
                <a:satOff val="1150"/>
                <a:lumOff val="5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Aggregate the transaction level data for the identified Market Segments at month level for “Sales”, “Quantity” and the “Profit”</a:t>
          </a:r>
          <a:endParaRPr lang="en-US" sz="1200" kern="1200" dirty="0"/>
        </a:p>
      </dsp:txBody>
      <dsp:txXfrm>
        <a:off x="5805913" y="57"/>
        <a:ext cx="1922510" cy="1153506"/>
      </dsp:txXfrm>
    </dsp:sp>
    <dsp:sp modelId="{D6C286DD-18DA-4291-8A5B-01F20D09FD6A}">
      <dsp:nvSpPr>
        <dsp:cNvPr id="0" name=""/>
        <dsp:cNvSpPr/>
      </dsp:nvSpPr>
      <dsp:spPr>
        <a:xfrm>
          <a:off x="2037793" y="1151763"/>
          <a:ext cx="7094063" cy="411577"/>
        </a:xfrm>
        <a:custGeom>
          <a:avLst/>
          <a:gdLst/>
          <a:ahLst/>
          <a:cxnLst/>
          <a:rect l="0" t="0" r="0" b="0"/>
          <a:pathLst>
            <a:path>
              <a:moveTo>
                <a:pt x="7094063" y="0"/>
              </a:moveTo>
              <a:lnTo>
                <a:pt x="7094063" y="222888"/>
              </a:lnTo>
              <a:lnTo>
                <a:pt x="0" y="222888"/>
              </a:lnTo>
              <a:lnTo>
                <a:pt x="0" y="411577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01735"/>
              <a:satOff val="-235"/>
              <a:lumOff val="745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7129" y="1355341"/>
        <a:ext cx="355391" cy="4421"/>
      </dsp:txXfrm>
    </dsp:sp>
    <dsp:sp modelId="{87EB48AF-C77A-448F-9A14-2BD0FD73E61C}">
      <dsp:nvSpPr>
        <dsp:cNvPr id="0" name=""/>
        <dsp:cNvSpPr/>
      </dsp:nvSpPr>
      <dsp:spPr>
        <a:xfrm>
          <a:off x="8170601" y="57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Segregate the test and train dataset</a:t>
          </a:r>
        </a:p>
      </dsp:txBody>
      <dsp:txXfrm>
        <a:off x="8170601" y="57"/>
        <a:ext cx="1922510" cy="1153506"/>
      </dsp:txXfrm>
    </dsp:sp>
    <dsp:sp modelId="{515E8342-0D94-487E-8E82-6667085B9349}">
      <dsp:nvSpPr>
        <dsp:cNvPr id="0" name=""/>
        <dsp:cNvSpPr/>
      </dsp:nvSpPr>
      <dsp:spPr>
        <a:xfrm>
          <a:off x="2997248" y="2126774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35647"/>
              <a:satOff val="-313"/>
              <a:lumOff val="993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982" y="2170283"/>
        <a:ext cx="22108" cy="4421"/>
      </dsp:txXfrm>
    </dsp:sp>
    <dsp:sp modelId="{01E8D298-8E39-44BB-A0DB-0D85ACEF9E1E}">
      <dsp:nvSpPr>
        <dsp:cNvPr id="0" name=""/>
        <dsp:cNvSpPr/>
      </dsp:nvSpPr>
      <dsp:spPr>
        <a:xfrm>
          <a:off x="1076537" y="1595740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20562"/>
                <a:satOff val="2300"/>
                <a:lumOff val="101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20562"/>
                <a:satOff val="2300"/>
                <a:lumOff val="101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20562"/>
                <a:satOff val="2300"/>
                <a:lumOff val="101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Plot and smoothen the time series</a:t>
          </a:r>
        </a:p>
      </dsp:txBody>
      <dsp:txXfrm>
        <a:off x="1076537" y="1595740"/>
        <a:ext cx="1922510" cy="1153506"/>
      </dsp:txXfrm>
    </dsp:sp>
    <dsp:sp modelId="{17704EEF-2859-4715-9062-B9F0C62EB92D}">
      <dsp:nvSpPr>
        <dsp:cNvPr id="0" name=""/>
        <dsp:cNvSpPr/>
      </dsp:nvSpPr>
      <dsp:spPr>
        <a:xfrm>
          <a:off x="5361936" y="2126774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69559"/>
              <a:satOff val="-391"/>
              <a:lumOff val="1241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6670" y="2170283"/>
        <a:ext cx="22108" cy="4421"/>
      </dsp:txXfrm>
    </dsp:sp>
    <dsp:sp modelId="{552FBD6C-8EEB-4DC3-95F8-695E8D2AB9C3}">
      <dsp:nvSpPr>
        <dsp:cNvPr id="0" name=""/>
        <dsp:cNvSpPr/>
      </dsp:nvSpPr>
      <dsp:spPr>
        <a:xfrm>
          <a:off x="3441225" y="1595740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50702"/>
                <a:satOff val="2875"/>
                <a:lumOff val="126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50702"/>
                <a:satOff val="2875"/>
                <a:lumOff val="126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50702"/>
                <a:satOff val="2875"/>
                <a:lumOff val="126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 Advance regression to get the best fit</a:t>
          </a:r>
        </a:p>
      </dsp:txBody>
      <dsp:txXfrm>
        <a:off x="3441225" y="1595740"/>
        <a:ext cx="1922510" cy="1153506"/>
      </dsp:txXfrm>
    </dsp:sp>
    <dsp:sp modelId="{78ED0A4B-804E-4C24-9915-728961BA60F6}">
      <dsp:nvSpPr>
        <dsp:cNvPr id="0" name=""/>
        <dsp:cNvSpPr/>
      </dsp:nvSpPr>
      <dsp:spPr>
        <a:xfrm>
          <a:off x="7726624" y="2126774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03471"/>
              <a:satOff val="-469"/>
              <a:lumOff val="1490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21358" y="2170283"/>
        <a:ext cx="22108" cy="4421"/>
      </dsp:txXfrm>
    </dsp:sp>
    <dsp:sp modelId="{512B3672-52E8-4310-9562-94D1947DF51C}">
      <dsp:nvSpPr>
        <dsp:cNvPr id="0" name=""/>
        <dsp:cNvSpPr/>
      </dsp:nvSpPr>
      <dsp:spPr>
        <a:xfrm>
          <a:off x="5805913" y="1595740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Check for the Noise. Calculate ACF and PACF (should be less than the critical values)</a:t>
          </a:r>
        </a:p>
      </dsp:txBody>
      <dsp:txXfrm>
        <a:off x="5805913" y="1595740"/>
        <a:ext cx="1922510" cy="1153506"/>
      </dsp:txXfrm>
    </dsp:sp>
    <dsp:sp modelId="{14EE7386-FE6D-4B15-BA64-9E935CE1FA41}">
      <dsp:nvSpPr>
        <dsp:cNvPr id="0" name=""/>
        <dsp:cNvSpPr/>
      </dsp:nvSpPr>
      <dsp:spPr>
        <a:xfrm>
          <a:off x="2037793" y="2747447"/>
          <a:ext cx="7094063" cy="411577"/>
        </a:xfrm>
        <a:custGeom>
          <a:avLst/>
          <a:gdLst/>
          <a:ahLst/>
          <a:cxnLst/>
          <a:rect l="0" t="0" r="0" b="0"/>
          <a:pathLst>
            <a:path>
              <a:moveTo>
                <a:pt x="7094063" y="0"/>
              </a:moveTo>
              <a:lnTo>
                <a:pt x="7094063" y="222888"/>
              </a:lnTo>
              <a:lnTo>
                <a:pt x="0" y="222888"/>
              </a:lnTo>
              <a:lnTo>
                <a:pt x="0" y="411577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37383"/>
              <a:satOff val="-548"/>
              <a:lumOff val="17387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7129" y="2951024"/>
        <a:ext cx="355391" cy="4421"/>
      </dsp:txXfrm>
    </dsp:sp>
    <dsp:sp modelId="{1AF87F5E-55BF-44DC-80CB-782F25C2375C}">
      <dsp:nvSpPr>
        <dsp:cNvPr id="0" name=""/>
        <dsp:cNvSpPr/>
      </dsp:nvSpPr>
      <dsp:spPr>
        <a:xfrm>
          <a:off x="8170601" y="1595740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10983"/>
                <a:satOff val="4025"/>
                <a:lumOff val="177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10983"/>
                <a:satOff val="4025"/>
                <a:lumOff val="177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10983"/>
                <a:satOff val="4025"/>
                <a:lumOff val="177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Optimal value of </a:t>
          </a:r>
          <a:r>
            <a:rPr lang="en-US" sz="1200" b="0" i="0" kern="1200" dirty="0" err="1"/>
            <a:t>p,d,q</a:t>
          </a:r>
          <a:r>
            <a:rPr lang="en-US" sz="1200" b="0" i="0" kern="1200" dirty="0"/>
            <a:t> for ARIMA modelling</a:t>
          </a:r>
        </a:p>
      </dsp:txBody>
      <dsp:txXfrm>
        <a:off x="8170601" y="1595740"/>
        <a:ext cx="1922510" cy="1153506"/>
      </dsp:txXfrm>
    </dsp:sp>
    <dsp:sp modelId="{4C66A74B-7F29-41E1-B023-58C08090FB97}">
      <dsp:nvSpPr>
        <dsp:cNvPr id="0" name=""/>
        <dsp:cNvSpPr/>
      </dsp:nvSpPr>
      <dsp:spPr>
        <a:xfrm>
          <a:off x="2997248" y="3722457"/>
          <a:ext cx="411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57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71295"/>
              <a:satOff val="-626"/>
              <a:lumOff val="19871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982" y="3765966"/>
        <a:ext cx="22108" cy="4421"/>
      </dsp:txXfrm>
    </dsp:sp>
    <dsp:sp modelId="{0F24A086-F382-4D81-A29C-C68C24F9C214}">
      <dsp:nvSpPr>
        <dsp:cNvPr id="0" name=""/>
        <dsp:cNvSpPr/>
      </dsp:nvSpPr>
      <dsp:spPr>
        <a:xfrm>
          <a:off x="1076537" y="3191424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41123"/>
                <a:satOff val="4600"/>
                <a:lumOff val="203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41123"/>
                <a:satOff val="4600"/>
                <a:lumOff val="203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41123"/>
                <a:satOff val="4600"/>
                <a:lumOff val="203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Calculate the MAPE value for the regression</a:t>
          </a:r>
          <a:endParaRPr lang="en-US" sz="1200" b="0" i="0" kern="1200" dirty="0"/>
        </a:p>
      </dsp:txBody>
      <dsp:txXfrm>
        <a:off x="1076537" y="3191424"/>
        <a:ext cx="1922510" cy="1153506"/>
      </dsp:txXfrm>
    </dsp:sp>
    <dsp:sp modelId="{03C914B1-98D4-4A69-B74E-8EDEB35B40FD}">
      <dsp:nvSpPr>
        <dsp:cNvPr id="0" name=""/>
        <dsp:cNvSpPr/>
      </dsp:nvSpPr>
      <dsp:spPr>
        <a:xfrm>
          <a:off x="3441225" y="3191424"/>
          <a:ext cx="1922510" cy="11535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Calculate the MAPE value for the ARIMA</a:t>
          </a:r>
          <a:endParaRPr lang="en-US" sz="1200" b="0" i="0" kern="1200" dirty="0"/>
        </a:p>
      </dsp:txBody>
      <dsp:txXfrm>
        <a:off x="3441225" y="3191424"/>
        <a:ext cx="1922510" cy="115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Retail-Giant Sales Forecasting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364609"/>
            <a:ext cx="6138856" cy="2300141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r>
              <a:rPr lang="en-IN" sz="1200" dirty="0"/>
              <a:t> </a:t>
            </a:r>
            <a:r>
              <a:rPr lang="en-IN" sz="1800" dirty="0"/>
              <a:t>Group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/>
              <a:t>Samik</a:t>
            </a:r>
            <a:r>
              <a:rPr lang="en-IN" sz="1800" dirty="0"/>
              <a:t> Bhattacharya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Varsha Shastri 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Guruchetan Prabhakar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Nitin </a:t>
            </a:r>
            <a:r>
              <a:rPr lang="en-IN" sz="1800" dirty="0" err="1"/>
              <a:t>Dhamija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2099" y="1636999"/>
            <a:ext cx="8749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company should focus on the APAC and Consumer segment as per the prediction of the time series model.</a:t>
            </a:r>
          </a:p>
          <a:p>
            <a:endParaRPr lang="en-US" dirty="0"/>
          </a:p>
          <a:p>
            <a:r>
              <a:rPr lang="en-US" dirty="0"/>
              <a:t>As the demand is high in this region, highest number of resources should be deployed in this region. Deployment of resources can be proportional for the other regions too.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421207"/>
            <a:ext cx="8823892" cy="128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“Global Mart” is an online store super giant having worldwide operations. </a:t>
            </a:r>
          </a:p>
          <a:p>
            <a:pPr marL="0" indent="0">
              <a:buNone/>
            </a:pPr>
            <a:r>
              <a:rPr lang="en-IN" sz="2000" dirty="0"/>
              <a:t>It takes orders and delivers across the globe.</a:t>
            </a:r>
          </a:p>
          <a:p>
            <a:pPr marL="0" indent="0">
              <a:buNone/>
            </a:pPr>
            <a:r>
              <a:rPr lang="en-IN" sz="2000" dirty="0"/>
              <a:t>Deals with all the major product categories - consumer, corporate &amp; home office.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Abstract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DA45BA-F26A-4476-BBDB-9374B1F14AD9}"/>
              </a:ext>
            </a:extLst>
          </p:cNvPr>
          <p:cNvSpPr txBox="1">
            <a:spLocks/>
          </p:cNvSpPr>
          <p:nvPr/>
        </p:nvSpPr>
        <p:spPr>
          <a:xfrm>
            <a:off x="1136469" y="267613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dirty="0"/>
              <a:t>Problem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B04450-3FE9-4C70-87F6-FD74DC83C089}"/>
              </a:ext>
            </a:extLst>
          </p:cNvPr>
          <p:cNvSpPr txBox="1">
            <a:spLocks/>
          </p:cNvSpPr>
          <p:nvPr/>
        </p:nvSpPr>
        <p:spPr>
          <a:xfrm>
            <a:off x="1136469" y="3383056"/>
            <a:ext cx="8823892" cy="8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Forecast the sales and demand for the next 6 months, so that revenue and inventory for “Global Mart” can be managed accordingly.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2C53EB-D99D-4E7D-BA40-EAE972CDC7C6}"/>
              </a:ext>
            </a:extLst>
          </p:cNvPr>
          <p:cNvSpPr txBox="1">
            <a:spLocks/>
          </p:cNvSpPr>
          <p:nvPr/>
        </p:nvSpPr>
        <p:spPr>
          <a:xfrm>
            <a:off x="1136468" y="4284121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dirty="0"/>
              <a:t>Approach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8D0A79-3DCB-449F-A558-D96A74DFAF58}"/>
              </a:ext>
            </a:extLst>
          </p:cNvPr>
          <p:cNvSpPr txBox="1">
            <a:spLocks/>
          </p:cNvSpPr>
          <p:nvPr/>
        </p:nvSpPr>
        <p:spPr>
          <a:xfrm>
            <a:off x="1136469" y="4965992"/>
            <a:ext cx="8823892" cy="9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Perform time series modelling that identifies the Global, Local trend and noise and maximizing the log likelihood. 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16339"/>
              </p:ext>
            </p:extLst>
          </p:nvPr>
        </p:nvGraphicFramePr>
        <p:xfrm>
          <a:off x="404813" y="18542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Top Profitable Segments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F0E38B-5440-4446-97F5-35E7F744D6D6}"/>
              </a:ext>
            </a:extLst>
          </p:cNvPr>
          <p:cNvGraphicFramePr>
            <a:graphicFrameLocks noGrp="1"/>
          </p:cNvGraphicFramePr>
          <p:nvPr/>
        </p:nvGraphicFramePr>
        <p:xfrm>
          <a:off x="5057775" y="3558064"/>
          <a:ext cx="2076449" cy="886460"/>
        </p:xfrm>
        <a:graphic>
          <a:graphicData uri="http://schemas.openxmlformats.org/drawingml/2006/table">
            <a:tbl>
              <a:tblPr/>
              <a:tblGrid>
                <a:gridCol w="391981">
                  <a:extLst>
                    <a:ext uri="{9D8B030D-6E8A-4147-A177-3AD203B41FA5}">
                      <a16:colId xmlns:a16="http://schemas.microsoft.com/office/drawing/2014/main" val="1709587058"/>
                    </a:ext>
                  </a:extLst>
                </a:gridCol>
                <a:gridCol w="582678">
                  <a:extLst>
                    <a:ext uri="{9D8B030D-6E8A-4147-A177-3AD203B41FA5}">
                      <a16:colId xmlns:a16="http://schemas.microsoft.com/office/drawing/2014/main" val="3327258939"/>
                    </a:ext>
                  </a:extLst>
                </a:gridCol>
                <a:gridCol w="582678">
                  <a:extLst>
                    <a:ext uri="{9D8B030D-6E8A-4147-A177-3AD203B41FA5}">
                      <a16:colId xmlns:a16="http://schemas.microsoft.com/office/drawing/2014/main" val="1752384744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3361709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Market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Segment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Profit_sum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Profit_cv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8801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9C3926-201B-4556-875E-A344DDEE1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714005"/>
              </p:ext>
            </p:extLst>
          </p:nvPr>
        </p:nvGraphicFramePr>
        <p:xfrm>
          <a:off x="1136469" y="1703864"/>
          <a:ext cx="8935720" cy="3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4250003116"/>
                    </a:ext>
                  </a:extLst>
                </a:gridCol>
                <a:gridCol w="2233930">
                  <a:extLst>
                    <a:ext uri="{9D8B030D-6E8A-4147-A177-3AD203B41FA5}">
                      <a16:colId xmlns:a16="http://schemas.microsoft.com/office/drawing/2014/main" val="3890385747"/>
                    </a:ext>
                  </a:extLst>
                </a:gridCol>
                <a:gridCol w="2233930">
                  <a:extLst>
                    <a:ext uri="{9D8B030D-6E8A-4147-A177-3AD203B41FA5}">
                      <a16:colId xmlns:a16="http://schemas.microsoft.com/office/drawing/2014/main" val="3844258397"/>
                    </a:ext>
                  </a:extLst>
                </a:gridCol>
                <a:gridCol w="2233930">
                  <a:extLst>
                    <a:ext uri="{9D8B030D-6E8A-4147-A177-3AD203B41FA5}">
                      <a16:colId xmlns:a16="http://schemas.microsoft.com/office/drawing/2014/main" val="131387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5555"/>
                          </a:solidFill>
                          <a:effectLst/>
                        </a:rPr>
                        <a:t>Market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5555"/>
                          </a:solidFill>
                          <a:effectLst/>
                        </a:rPr>
                        <a:t>Segment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555555"/>
                          </a:solidFill>
                          <a:effectLst/>
                        </a:rPr>
                        <a:t>Profit_sum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555555"/>
                          </a:solidFill>
                          <a:effectLst/>
                        </a:rPr>
                        <a:t>Profit_cv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6703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APAC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Consumer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222817.560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63.21323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7127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EU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Consumer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188687.707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62.43052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20744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US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Consumer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134119.209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101.23900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4267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APAC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Corporate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129737.235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69.80869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1249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EU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Corporate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123393.980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76.38072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15527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LATAM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Consumer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120632.932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66.14828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01594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Corporate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91979.134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100.24089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796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APAC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Home Office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83445.254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104.59784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09203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EU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Home Office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60748.054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111.65073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4024772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228F72-DE74-436A-AE34-7DA8C8927705}"/>
              </a:ext>
            </a:extLst>
          </p:cNvPr>
          <p:cNvSpPr txBox="1"/>
          <p:nvPr/>
        </p:nvSpPr>
        <p:spPr>
          <a:xfrm>
            <a:off x="1136468" y="5712643"/>
            <a:ext cx="986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most profitable market segments also happen to be the two most consistent market segments. This can be seen as shown in the above table with 2 highest value for </a:t>
            </a:r>
            <a:r>
              <a:rPr lang="en-US" dirty="0" err="1"/>
              <a:t>Profit_sum</a:t>
            </a:r>
            <a:r>
              <a:rPr lang="en-US" dirty="0"/>
              <a:t> and 2 least values for </a:t>
            </a:r>
            <a:r>
              <a:rPr lang="en-US" dirty="0" err="1"/>
              <a:t>Profit_cv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4" y="684712"/>
            <a:ext cx="9313817" cy="856138"/>
          </a:xfrm>
        </p:spPr>
        <p:txBody>
          <a:bodyPr>
            <a:noAutofit/>
          </a:bodyPr>
          <a:lstStyle/>
          <a:p>
            <a:r>
              <a:rPr lang="en-CA" sz="2400" dirty="0"/>
              <a:t>Time Series Analysis of Sales for CONSUMER Segment in APAC marketplace with Trendline Degree 3 – MAPE 37.38</a:t>
            </a:r>
            <a:endParaRPr lang="en-IN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D97BF-2703-4438-AFF3-8322871A8D6F}"/>
              </a:ext>
            </a:extLst>
          </p:cNvPr>
          <p:cNvGrpSpPr/>
          <p:nvPr/>
        </p:nvGrpSpPr>
        <p:grpSpPr>
          <a:xfrm>
            <a:off x="5079079" y="1646655"/>
            <a:ext cx="6390199" cy="4400872"/>
            <a:chOff x="5003665" y="1320673"/>
            <a:chExt cx="6390199" cy="49278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F3DEE4-60E6-4C60-AAC9-BDDA5128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665" y="1320673"/>
              <a:ext cx="6390199" cy="49278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D54F0-B61E-4910-B244-3701FFFD7736}"/>
                </a:ext>
              </a:extLst>
            </p:cNvPr>
            <p:cNvSpPr txBox="1"/>
            <p:nvPr/>
          </p:nvSpPr>
          <p:spPr>
            <a:xfrm>
              <a:off x="9253041" y="4949940"/>
              <a:ext cx="1773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-- Actual Time Series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-- Smoothen Time Series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-- Trend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41DA75-1D9A-413C-861D-1CBBCE4D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49" y="1646655"/>
            <a:ext cx="3918151" cy="2317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E57F7-480C-40DB-88C0-5FCDFBBE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49" y="4070329"/>
            <a:ext cx="3918151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C4734B-0CD0-4BEB-94E5-925697BF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89" y="838505"/>
            <a:ext cx="7007091" cy="5835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4" y="684712"/>
            <a:ext cx="9313817" cy="856138"/>
          </a:xfrm>
        </p:spPr>
        <p:txBody>
          <a:bodyPr>
            <a:noAutofit/>
          </a:bodyPr>
          <a:lstStyle/>
          <a:p>
            <a:r>
              <a:rPr lang="en-CA" sz="2400" dirty="0"/>
              <a:t>Time Series Analysis of Sales for CONSUMER Segment in APAC marketplace with Trendline Degree 2 – MAPE 27.7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ECFF-6CB4-4C50-BE61-5BFC0D04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38" y="1752460"/>
            <a:ext cx="3918151" cy="2317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63A53-98B3-4A2D-A032-B08D0C3B5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83" y="4070329"/>
            <a:ext cx="3918151" cy="2317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D8B29-EBD7-453D-A5A4-E5E46C93817B}"/>
              </a:ext>
            </a:extLst>
          </p:cNvPr>
          <p:cNvSpPr txBox="1"/>
          <p:nvPr/>
        </p:nvSpPr>
        <p:spPr>
          <a:xfrm>
            <a:off x="9479007" y="4557873"/>
            <a:ext cx="222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 Actual Time Series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-- Smoothen Time Series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-- Trend Polynomial Degree 3</a:t>
            </a:r>
          </a:p>
          <a:p>
            <a:r>
              <a:rPr lang="en-US" sz="1200" dirty="0">
                <a:solidFill>
                  <a:srgbClr val="92D050"/>
                </a:solidFill>
              </a:rPr>
              <a:t>-- Trend Polynomial Degree 2</a:t>
            </a:r>
          </a:p>
        </p:txBody>
      </p:sp>
    </p:spTree>
    <p:extLst>
      <p:ext uri="{BB962C8B-B14F-4D97-AF65-F5344CB8AC3E}">
        <p14:creationId xmlns:p14="http://schemas.microsoft.com/office/powerpoint/2010/main" val="274437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BCAD5-4AD1-4BA1-A0CE-BA2F9E65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28" y="750675"/>
            <a:ext cx="6096818" cy="5056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4" y="684712"/>
            <a:ext cx="9313817" cy="856138"/>
          </a:xfrm>
        </p:spPr>
        <p:txBody>
          <a:bodyPr>
            <a:noAutofit/>
          </a:bodyPr>
          <a:lstStyle/>
          <a:p>
            <a:r>
              <a:rPr lang="en-CA" sz="2400" dirty="0"/>
              <a:t>Time Series Analysis of Quantity for CONSUMER Segment in APAC marketplace with Trendline Degree 2 – 30.49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D54F0-B61E-4910-B244-3701FFFD7736}"/>
              </a:ext>
            </a:extLst>
          </p:cNvPr>
          <p:cNvSpPr txBox="1"/>
          <p:nvPr/>
        </p:nvSpPr>
        <p:spPr>
          <a:xfrm>
            <a:off x="8933877" y="4190888"/>
            <a:ext cx="1773178" cy="57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 Actual Time Series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-- Smoothen Time Series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--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87474-ABA9-4BA3-B3FE-81F26DCE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9" y="1540851"/>
            <a:ext cx="3382707" cy="2805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63C15-395E-4318-92FC-10BFBDBA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9" y="4272104"/>
            <a:ext cx="3242009" cy="27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452B11-8E1B-4256-B22B-EB71117B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88" y="1305179"/>
            <a:ext cx="7666551" cy="5425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4" y="684712"/>
            <a:ext cx="9313817" cy="856138"/>
          </a:xfrm>
        </p:spPr>
        <p:txBody>
          <a:bodyPr>
            <a:noAutofit/>
          </a:bodyPr>
          <a:lstStyle/>
          <a:p>
            <a:r>
              <a:rPr lang="en-CA" sz="2400" dirty="0"/>
              <a:t>Time Series Analysis of Sales for CONSUMER Segment in EU marketplace with Trendline Degree 2 – MAPE 28.27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C325A-9277-4A04-938E-A90EE13D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88" y="3772705"/>
            <a:ext cx="3153708" cy="2231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0C1CF-5667-4568-81EA-4CEE72A5D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38" y="1540851"/>
            <a:ext cx="3295758" cy="23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8C259-6DC4-443B-9F93-9DDFF690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9" y="3913146"/>
            <a:ext cx="3530781" cy="2940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3B715F-4517-458D-BFD6-D7C01C62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26" y="1119124"/>
            <a:ext cx="6891608" cy="5738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4" y="684712"/>
            <a:ext cx="9313817" cy="856138"/>
          </a:xfrm>
        </p:spPr>
        <p:txBody>
          <a:bodyPr>
            <a:noAutofit/>
          </a:bodyPr>
          <a:lstStyle/>
          <a:p>
            <a:r>
              <a:rPr lang="en-CA" sz="2400" dirty="0"/>
              <a:t>Time Series Analysis of Quantity for CONSUMER Segment in EU marketplace with Trendline Degree 2 – 30.49665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D54F0-B61E-4910-B244-3701FFFD7736}"/>
              </a:ext>
            </a:extLst>
          </p:cNvPr>
          <p:cNvSpPr txBox="1"/>
          <p:nvPr/>
        </p:nvSpPr>
        <p:spPr>
          <a:xfrm>
            <a:off x="9273242" y="4940656"/>
            <a:ext cx="1773178" cy="57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 Actual Time Series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-- Smoothen Time Series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--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37763-3136-4FC0-9D94-96B33A18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9" y="1465434"/>
            <a:ext cx="3530781" cy="2940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D3DBE-7A65-4644-BB81-3401AFE45797}"/>
              </a:ext>
            </a:extLst>
          </p:cNvPr>
          <p:cNvSpPr txBox="1"/>
          <p:nvPr/>
        </p:nvSpPr>
        <p:spPr>
          <a:xfrm>
            <a:off x="1279594" y="4555728"/>
            <a:ext cx="177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 Actual Time Series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-- Predicted</a:t>
            </a:r>
          </a:p>
        </p:txBody>
      </p:sp>
    </p:spTree>
    <p:extLst>
      <p:ext uri="{BB962C8B-B14F-4D97-AF65-F5344CB8AC3E}">
        <p14:creationId xmlns:p14="http://schemas.microsoft.com/office/powerpoint/2010/main" val="318934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512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Retail-Giant Sales Forecasting Case Study   SUBMISSION </vt:lpstr>
      <vt:lpstr> Abstract</vt:lpstr>
      <vt:lpstr>Problem solving methodology</vt:lpstr>
      <vt:lpstr> Top Profitable Segments</vt:lpstr>
      <vt:lpstr>Time Series Analysis of Sales for CONSUMER Segment in APAC marketplace with Trendline Degree 3 – MAPE 37.38</vt:lpstr>
      <vt:lpstr>Time Series Analysis of Sales for CONSUMER Segment in APAC marketplace with Trendline Degree 2 – MAPE 27.7</vt:lpstr>
      <vt:lpstr>Time Series Analysis of Quantity for CONSUMER Segment in APAC marketplace with Trendline Degree 2 – 30.49</vt:lpstr>
      <vt:lpstr>Time Series Analysis of Sales for CONSUMER Segment in EU marketplace with Trendline Degree 2 – MAPE 28.27</vt:lpstr>
      <vt:lpstr>Time Series Analysis of Quantity for CONSUMER Segment in EU marketplace with Trendline Degree 2 – 30.49665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Guruchetan</dc:creator>
  <cp:lastModifiedBy>Pr, Guruchetan</cp:lastModifiedBy>
  <cp:revision>59</cp:revision>
  <dcterms:created xsi:type="dcterms:W3CDTF">2016-06-09T08:16:28Z</dcterms:created>
  <dcterms:modified xsi:type="dcterms:W3CDTF">2017-10-29T17:10:07Z</dcterms:modified>
</cp:coreProperties>
</file>