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6" name="Picture 35"/>
          <p:cNvPicPr/>
          <p:nvPr/>
        </p:nvPicPr>
        <p:blipFill>
          <a:blip r:embed="rId2" cstate="print"/>
          <a:stretch/>
        </p:blipFill>
        <p:spPr>
          <a:xfrm>
            <a:off x="3602880" y="1604520"/>
            <a:ext cx="4985280" cy="3977280"/>
          </a:xfrm>
          <a:prstGeom prst="rect">
            <a:avLst/>
          </a:prstGeom>
          <a:ln>
            <a:noFill/>
          </a:ln>
        </p:spPr>
      </p:pic>
      <p:pic>
        <p:nvPicPr>
          <p:cNvPr id="37" name="Picture 36"/>
          <p:cNvPicPr/>
          <p:nvPr/>
        </p:nvPicPr>
        <p:blipFill>
          <a:blip r:embed="rId2" cstate="print"/>
          <a:stretch/>
        </p:blipFill>
        <p:spPr>
          <a:xfrm>
            <a:off x="3602880" y="1604520"/>
            <a:ext cx="498528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74" name="Picture 73"/>
          <p:cNvPicPr/>
          <p:nvPr/>
        </p:nvPicPr>
        <p:blipFill>
          <a:blip r:embed="rId2" cstate="print"/>
          <a:stretch/>
        </p:blipFill>
        <p:spPr>
          <a:xfrm>
            <a:off x="3602880" y="1604520"/>
            <a:ext cx="4985280" cy="3977280"/>
          </a:xfrm>
          <a:prstGeom prst="rect">
            <a:avLst/>
          </a:prstGeom>
          <a:ln>
            <a:noFill/>
          </a:ln>
        </p:spPr>
      </p:pic>
      <p:pic>
        <p:nvPicPr>
          <p:cNvPr id="75" name="Picture 74"/>
          <p:cNvPicPr/>
          <p:nvPr/>
        </p:nvPicPr>
        <p:blipFill>
          <a:blip r:embed="rId2" cstate="print"/>
          <a:stretch/>
        </p:blipFill>
        <p:spPr>
          <a:xfrm>
            <a:off x="3602880" y="1604520"/>
            <a:ext cx="498528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10"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114" name="Picture 113"/>
          <p:cNvPicPr/>
          <p:nvPr/>
        </p:nvPicPr>
        <p:blipFill>
          <a:blip r:embed="rId2" cstate="print"/>
          <a:stretch/>
        </p:blipFill>
        <p:spPr>
          <a:xfrm>
            <a:off x="3602880" y="1604520"/>
            <a:ext cx="4985280" cy="3977280"/>
          </a:xfrm>
          <a:prstGeom prst="rect">
            <a:avLst/>
          </a:prstGeom>
          <a:ln>
            <a:noFill/>
          </a:ln>
        </p:spPr>
      </p:pic>
      <p:pic>
        <p:nvPicPr>
          <p:cNvPr id="115" name="Picture 114"/>
          <p:cNvPicPr/>
          <p:nvPr/>
        </p:nvPicPr>
        <p:blipFill>
          <a:blip r:embed="rId2" cstate="print"/>
          <a:stretch/>
        </p:blipFill>
        <p:spPr>
          <a:xfrm>
            <a:off x="3602880" y="1604520"/>
            <a:ext cx="498528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6"/>
          <p:cNvPicPr/>
          <p:nvPr/>
        </p:nvPicPr>
        <p:blipFill>
          <a:blip r:embed="rId14" cstate="print"/>
          <a:stretch/>
        </p:blipFill>
        <p:spPr>
          <a:xfrm>
            <a:off x="10449360" y="325800"/>
            <a:ext cx="1445400" cy="378360"/>
          </a:xfrm>
          <a:prstGeom prst="rect">
            <a:avLst/>
          </a:prstGeom>
          <a:ln>
            <a:noFill/>
          </a:ln>
        </p:spPr>
      </p:pic>
      <p:pic>
        <p:nvPicPr>
          <p:cNvPr id="5" name="Picture 7"/>
          <p:cNvPicPr/>
          <p:nvPr/>
        </p:nvPicPr>
        <p:blipFill>
          <a:blip r:embed="rId15" cstate="print"/>
          <a:stretch/>
        </p:blipFill>
        <p:spPr>
          <a:xfrm>
            <a:off x="0" y="177840"/>
            <a:ext cx="1266840" cy="8136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6"/>
          <p:cNvPicPr/>
          <p:nvPr/>
        </p:nvPicPr>
        <p:blipFill>
          <a:blip r:embed="rId14" cstate="print"/>
          <a:stretch/>
        </p:blipFill>
        <p:spPr>
          <a:xfrm>
            <a:off x="10449360" y="325800"/>
            <a:ext cx="1445400" cy="378360"/>
          </a:xfrm>
          <a:prstGeom prst="rect">
            <a:avLst/>
          </a:prstGeom>
          <a:ln>
            <a:noFill/>
          </a:ln>
        </p:spPr>
      </p:pic>
      <p:pic>
        <p:nvPicPr>
          <p:cNvPr id="39" name="Picture 7"/>
          <p:cNvPicPr/>
          <p:nvPr/>
        </p:nvPicPr>
        <p:blipFill>
          <a:blip r:embed="rId15" cstate="print"/>
          <a:stretch/>
        </p:blipFill>
        <p:spPr>
          <a:xfrm>
            <a:off x="0" y="177840"/>
            <a:ext cx="1266840" cy="81360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 name="Picture 6"/>
          <p:cNvPicPr/>
          <p:nvPr/>
        </p:nvPicPr>
        <p:blipFill>
          <a:blip r:embed="rId14" cstate="print"/>
          <a:stretch/>
        </p:blipFill>
        <p:spPr>
          <a:xfrm>
            <a:off x="10449360" y="325800"/>
            <a:ext cx="1445400" cy="378360"/>
          </a:xfrm>
          <a:prstGeom prst="rect">
            <a:avLst/>
          </a:prstGeom>
          <a:ln>
            <a:noFill/>
          </a:ln>
        </p:spPr>
      </p:pic>
      <p:pic>
        <p:nvPicPr>
          <p:cNvPr id="77" name="Picture 7"/>
          <p:cNvPicPr/>
          <p:nvPr/>
        </p:nvPicPr>
        <p:blipFill>
          <a:blip r:embed="rId15" cstate="print"/>
          <a:stretch/>
        </p:blipFill>
        <p:spPr>
          <a:xfrm>
            <a:off x="0" y="177840"/>
            <a:ext cx="1266840" cy="813600"/>
          </a:xfrm>
          <a:prstGeom prst="rect">
            <a:avLst/>
          </a:prstGeom>
          <a:ln>
            <a:noFill/>
          </a:ln>
        </p:spPr>
      </p:pic>
      <p:pic>
        <p:nvPicPr>
          <p:cNvPr id="78" name="Picture 77"/>
          <p:cNvPicPr/>
          <p:nvPr/>
        </p:nvPicPr>
        <p:blipFill>
          <a:blip r:embed="rId16" cstate="print"/>
          <a:stretch/>
        </p:blipFill>
        <p:spPr>
          <a:xfrm>
            <a:off x="3266640" y="1855080"/>
            <a:ext cx="5443560" cy="4342680"/>
          </a:xfrm>
          <a:prstGeom prst="rect">
            <a:avLst/>
          </a:prstGeom>
          <a:ln>
            <a:noFill/>
          </a:ln>
        </p:spPr>
      </p:pic>
      <p:pic>
        <p:nvPicPr>
          <p:cNvPr id="79" name="Picture 78"/>
          <p:cNvPicPr/>
          <p:nvPr/>
        </p:nvPicPr>
        <p:blipFill>
          <a:blip r:embed="rId16" cstate="print"/>
          <a:stretch/>
        </p:blipFill>
        <p:spPr>
          <a:xfrm>
            <a:off x="3266640" y="1855080"/>
            <a:ext cx="5443560" cy="434268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81"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415520" y="188640"/>
            <a:ext cx="8784720" cy="70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000" b="0" strike="noStrike" spc="-1">
                <a:solidFill>
                  <a:srgbClr val="000000"/>
                </a:solidFill>
                <a:uFill>
                  <a:solidFill>
                    <a:srgbClr val="FFFFFF"/>
                  </a:solidFill>
                </a:uFill>
                <a:latin typeface="Times New Roman"/>
                <a:ea typeface="DejaVu Sans"/>
              </a:rPr>
              <a:t>STATISTICS CASE STUDY - SUBMISSION </a:t>
            </a:r>
            <a:endParaRPr lang="en-US" sz="1800" b="0" strike="noStrike" spc="-1">
              <a:solidFill>
                <a:srgbClr val="000000"/>
              </a:solidFill>
              <a:uFill>
                <a:solidFill>
                  <a:srgbClr val="FFFFFF"/>
                </a:solidFill>
              </a:uFill>
              <a:latin typeface="Arial"/>
            </a:endParaRPr>
          </a:p>
        </p:txBody>
      </p:sp>
      <p:sp>
        <p:nvSpPr>
          <p:cNvPr id="117" name="CustomShape 2"/>
          <p:cNvSpPr/>
          <p:nvPr/>
        </p:nvSpPr>
        <p:spPr>
          <a:xfrm>
            <a:off x="263520" y="4793760"/>
            <a:ext cx="6262200" cy="16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0000"/>
                </a:solidFill>
                <a:uFill>
                  <a:solidFill>
                    <a:srgbClr val="FFFFFF"/>
                  </a:solidFill>
                </a:uFill>
                <a:latin typeface="Times New Roman"/>
                <a:ea typeface="DejaVu Sans"/>
              </a:rPr>
              <a:t> </a:t>
            </a:r>
            <a:r>
              <a:rPr lang="en-US" sz="1800" b="0" strike="noStrike" spc="-1" dirty="0">
                <a:solidFill>
                  <a:srgbClr val="000000"/>
                </a:solidFill>
                <a:uFill>
                  <a:solidFill>
                    <a:srgbClr val="FFFFFF"/>
                  </a:solidFill>
                </a:uFill>
                <a:latin typeface="Times New Roman"/>
                <a:ea typeface="DejaVu Sans"/>
              </a:rPr>
              <a:t>Group Name:</a:t>
            </a:r>
            <a:endParaRPr lang="en-US" sz="1800" b="0" strike="noStrike" spc="-1" dirty="0">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lang="en-US" sz="1800" b="0" strike="noStrike" spc="-1" dirty="0" err="1">
                <a:solidFill>
                  <a:srgbClr val="000000"/>
                </a:solidFill>
                <a:uFill>
                  <a:solidFill>
                    <a:srgbClr val="FFFFFF"/>
                  </a:solidFill>
                </a:uFill>
                <a:latin typeface="Times New Roman"/>
                <a:ea typeface="DejaVu Sans"/>
              </a:rPr>
              <a:t>Anand</a:t>
            </a:r>
            <a:r>
              <a:rPr lang="en-US" sz="1800" b="0" strike="noStrike" spc="-1" dirty="0">
                <a:solidFill>
                  <a:srgbClr val="000000"/>
                </a:solidFill>
                <a:uFill>
                  <a:solidFill>
                    <a:srgbClr val="FFFFFF"/>
                  </a:solidFill>
                </a:uFill>
                <a:latin typeface="Times New Roman"/>
                <a:ea typeface="DejaVu Sans"/>
              </a:rPr>
              <a:t> </a:t>
            </a:r>
            <a:r>
              <a:rPr lang="en-US" sz="1800" b="0" strike="noStrike" spc="-1" dirty="0" err="1">
                <a:solidFill>
                  <a:srgbClr val="000000"/>
                </a:solidFill>
                <a:uFill>
                  <a:solidFill>
                    <a:srgbClr val="FFFFFF"/>
                  </a:solidFill>
                </a:uFill>
                <a:latin typeface="Times New Roman"/>
                <a:ea typeface="DejaVu Sans"/>
              </a:rPr>
              <a:t>Rathi</a:t>
            </a:r>
            <a:r>
              <a:rPr lang="en-US" sz="1800" b="0" strike="noStrike" spc="-1" dirty="0">
                <a:solidFill>
                  <a:srgbClr val="000000"/>
                </a:solidFill>
                <a:uFill>
                  <a:solidFill>
                    <a:srgbClr val="FFFFFF"/>
                  </a:solidFill>
                </a:uFill>
                <a:latin typeface="Times New Roman"/>
                <a:ea typeface="DejaVu Sans"/>
              </a:rPr>
              <a:t>		APFE1680514</a:t>
            </a:r>
            <a:endParaRPr lang="en-US" sz="1800" b="0" strike="noStrike" spc="-1" dirty="0">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lang="en-US" sz="1800" b="0" strike="noStrike" spc="-1" dirty="0" err="1">
                <a:solidFill>
                  <a:srgbClr val="000000"/>
                </a:solidFill>
                <a:uFill>
                  <a:solidFill>
                    <a:srgbClr val="FFFFFF"/>
                  </a:solidFill>
                </a:uFill>
                <a:latin typeface="Times New Roman"/>
                <a:ea typeface="DejaVu Sans"/>
              </a:rPr>
              <a:t>Vishesh</a:t>
            </a:r>
            <a:r>
              <a:rPr lang="en-US" sz="1800" b="0" strike="noStrike" spc="-1" dirty="0">
                <a:solidFill>
                  <a:srgbClr val="000000"/>
                </a:solidFill>
                <a:uFill>
                  <a:solidFill>
                    <a:srgbClr val="FFFFFF"/>
                  </a:solidFill>
                </a:uFill>
                <a:latin typeface="Times New Roman"/>
                <a:ea typeface="DejaVu Sans"/>
              </a:rPr>
              <a:t> </a:t>
            </a:r>
            <a:r>
              <a:rPr lang="en-US" sz="1800" b="0" strike="noStrike" spc="-1" dirty="0" err="1">
                <a:solidFill>
                  <a:srgbClr val="000000"/>
                </a:solidFill>
                <a:uFill>
                  <a:solidFill>
                    <a:srgbClr val="FFFFFF"/>
                  </a:solidFill>
                </a:uFill>
                <a:latin typeface="Times New Roman"/>
                <a:ea typeface="DejaVu Sans"/>
              </a:rPr>
              <a:t>Arora</a:t>
            </a:r>
            <a:r>
              <a:rPr lang="en-US" sz="1800" b="0" strike="noStrike" spc="-1" dirty="0">
                <a:solidFill>
                  <a:srgbClr val="000000"/>
                </a:solidFill>
                <a:uFill>
                  <a:solidFill>
                    <a:srgbClr val="FFFFFF"/>
                  </a:solidFill>
                </a:uFill>
                <a:latin typeface="Times New Roman"/>
                <a:ea typeface="DejaVu Sans"/>
              </a:rPr>
              <a:t>		APFE1680117</a:t>
            </a:r>
            <a:endParaRPr lang="en-US" sz="1800" b="0" strike="noStrike" spc="-1" dirty="0">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lang="en-US" sz="1800" b="0" strike="noStrike" spc="-1" dirty="0">
                <a:solidFill>
                  <a:srgbClr val="000000"/>
                </a:solidFill>
                <a:uFill>
                  <a:solidFill>
                    <a:srgbClr val="FFFFFF"/>
                  </a:solidFill>
                </a:uFill>
                <a:latin typeface="Times New Roman"/>
                <a:ea typeface="DejaVu Sans"/>
              </a:rPr>
              <a:t>Michael </a:t>
            </a:r>
            <a:r>
              <a:rPr lang="en-US" sz="1800" b="0" strike="noStrike" spc="-1" dirty="0" err="1">
                <a:solidFill>
                  <a:srgbClr val="000000"/>
                </a:solidFill>
                <a:uFill>
                  <a:solidFill>
                    <a:srgbClr val="FFFFFF"/>
                  </a:solidFill>
                </a:uFill>
                <a:latin typeface="Times New Roman"/>
                <a:ea typeface="DejaVu Sans"/>
              </a:rPr>
              <a:t>Dsouza</a:t>
            </a:r>
            <a:r>
              <a:rPr lang="en-US" sz="1800" b="0" strike="noStrike" spc="-1" dirty="0">
                <a:solidFill>
                  <a:srgbClr val="000000"/>
                </a:solidFill>
                <a:uFill>
                  <a:solidFill>
                    <a:srgbClr val="FFFFFF"/>
                  </a:solidFill>
                </a:uFill>
                <a:latin typeface="Times New Roman"/>
                <a:ea typeface="DejaVu Sans"/>
              </a:rPr>
              <a:t>	APFE1680516</a:t>
            </a:r>
            <a:endParaRPr lang="en-US" sz="1800" b="0" strike="noStrike" spc="-1" dirty="0">
              <a:solidFill>
                <a:srgbClr val="000000"/>
              </a:solidFill>
              <a:uFill>
                <a:solidFill>
                  <a:srgbClr val="FFFFFF"/>
                </a:solidFill>
              </a:uFill>
              <a:latin typeface="Arial"/>
            </a:endParaRPr>
          </a:p>
          <a:p>
            <a:pPr marL="343080" indent="-341640" algn="ctr">
              <a:lnSpc>
                <a:spcPct val="100000"/>
              </a:lnSpc>
              <a:buClr>
                <a:srgbClr val="000000"/>
              </a:buClr>
              <a:buFont typeface="Arial"/>
              <a:buAutoNum type="arabicPeriod"/>
            </a:pPr>
            <a:r>
              <a:rPr lang="en-US" sz="1800" b="0" strike="noStrike" spc="-1" dirty="0" err="1">
                <a:solidFill>
                  <a:srgbClr val="000000"/>
                </a:solidFill>
                <a:uFill>
                  <a:solidFill>
                    <a:srgbClr val="FFFFFF"/>
                  </a:solidFill>
                </a:uFill>
                <a:latin typeface="Times New Roman"/>
                <a:ea typeface="DejaVu Sans"/>
              </a:rPr>
              <a:t>Santhosh</a:t>
            </a:r>
            <a:r>
              <a:rPr lang="en-US" sz="1800" b="0" strike="noStrike" spc="-1" dirty="0">
                <a:solidFill>
                  <a:srgbClr val="000000"/>
                </a:solidFill>
                <a:uFill>
                  <a:solidFill>
                    <a:srgbClr val="FFFFFF"/>
                  </a:solidFill>
                </a:uFill>
                <a:latin typeface="Times New Roman"/>
                <a:ea typeface="DejaVu Sans"/>
              </a:rPr>
              <a:t> Francis	APFE1680312</a:t>
            </a:r>
            <a:endParaRPr lang="en-US" sz="1800" b="0" strike="noStrike" spc="-1" dirty="0">
              <a:solidFill>
                <a:srgbClr val="000000"/>
              </a:solidFill>
              <a:uFill>
                <a:solidFill>
                  <a:srgbClr val="FFFFFF"/>
                </a:solidFill>
              </a:uFill>
              <a:latin typeface="Arial"/>
            </a:endParaRPr>
          </a:p>
        </p:txBody>
      </p:sp>
      <p:pic>
        <p:nvPicPr>
          <p:cNvPr id="118" name="Picture 2"/>
          <p:cNvPicPr/>
          <p:nvPr/>
        </p:nvPicPr>
        <p:blipFill>
          <a:blip r:embed="rId2" cstate="print"/>
          <a:stretch/>
        </p:blipFill>
        <p:spPr>
          <a:xfrm>
            <a:off x="5992920" y="2298600"/>
            <a:ext cx="3527280" cy="408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937880" y="145080"/>
            <a:ext cx="834552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Multivariate Analysis</a:t>
            </a:r>
            <a:endParaRPr lang="en-US" sz="1800" b="0" strike="noStrike" spc="-1">
              <a:solidFill>
                <a:srgbClr val="000000"/>
              </a:solidFill>
              <a:uFill>
                <a:solidFill>
                  <a:srgbClr val="FFFFFF"/>
                </a:solidFill>
              </a:uFill>
              <a:latin typeface="Arial"/>
            </a:endParaRPr>
          </a:p>
        </p:txBody>
      </p:sp>
      <p:sp>
        <p:nvSpPr>
          <p:cNvPr id="166" name="CustomShape 2"/>
          <p:cNvSpPr/>
          <p:nvPr/>
        </p:nvSpPr>
        <p:spPr>
          <a:xfrm>
            <a:off x="6599880" y="2925000"/>
            <a:ext cx="5312880" cy="14410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There is Significant  difference in means of various variables with respect to High interest rates &amp; High interest rates  as seen from all box charts.</a:t>
            </a:r>
            <a:endParaRPr lang="en-US" sz="1800" b="0" strike="noStrike" spc="-1">
              <a:solidFill>
                <a:srgbClr val="000000"/>
              </a:solidFill>
              <a:uFill>
                <a:solidFill>
                  <a:srgbClr val="FFFFFF"/>
                </a:solidFill>
              </a:uFill>
              <a:latin typeface="Arial"/>
            </a:endParaRPr>
          </a:p>
        </p:txBody>
      </p:sp>
      <p:pic>
        <p:nvPicPr>
          <p:cNvPr id="167" name="Picture 167"/>
          <p:cNvPicPr/>
          <p:nvPr/>
        </p:nvPicPr>
        <p:blipFill>
          <a:blip r:embed="rId2" cstate="print"/>
          <a:stretch/>
        </p:blipFill>
        <p:spPr>
          <a:xfrm>
            <a:off x="335520" y="1052640"/>
            <a:ext cx="6048360" cy="540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1631520" y="45720"/>
            <a:ext cx="799236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000" b="1" strike="noStrike" spc="-1">
                <a:solidFill>
                  <a:srgbClr val="000000"/>
                </a:solidFill>
                <a:uFill>
                  <a:solidFill>
                    <a:srgbClr val="FFFFFF"/>
                  </a:solidFill>
                </a:uFill>
                <a:latin typeface="Times New Roman"/>
                <a:ea typeface="DejaVu Sans"/>
              </a:rPr>
              <a:t>Multivariate analysis Dashboard</a:t>
            </a:r>
            <a:endParaRPr lang="en-US" sz="1800" b="0" strike="noStrike" spc="-1">
              <a:solidFill>
                <a:srgbClr val="000000"/>
              </a:solidFill>
              <a:uFill>
                <a:solidFill>
                  <a:srgbClr val="FFFFFF"/>
                </a:solidFill>
              </a:uFill>
              <a:latin typeface="Arial"/>
            </a:endParaRPr>
          </a:p>
        </p:txBody>
      </p:sp>
      <p:pic>
        <p:nvPicPr>
          <p:cNvPr id="4" name="Picture 3"/>
          <p:cNvPicPr>
            <a:picLocks noChangeAspect="1" noChangeArrowheads="1"/>
          </p:cNvPicPr>
          <p:nvPr/>
        </p:nvPicPr>
        <p:blipFill>
          <a:blip r:embed="rId2" cstate="print"/>
          <a:srcRect/>
          <a:stretch>
            <a:fillRect/>
          </a:stretch>
        </p:blipFill>
        <p:spPr bwMode="auto">
          <a:xfrm>
            <a:off x="407368" y="980728"/>
            <a:ext cx="11488052" cy="5616624"/>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631520" y="45720"/>
            <a:ext cx="79923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Multivariate analysis Dashboard</a:t>
            </a:r>
            <a:endParaRPr lang="en-US" sz="1800" b="0" strike="noStrike" spc="-1">
              <a:solidFill>
                <a:srgbClr val="000000"/>
              </a:solidFill>
              <a:uFill>
                <a:solidFill>
                  <a:srgbClr val="FFFFFF"/>
                </a:solidFill>
              </a:uFill>
              <a:latin typeface="Arial"/>
            </a:endParaRPr>
          </a:p>
        </p:txBody>
      </p:sp>
      <p:pic>
        <p:nvPicPr>
          <p:cNvPr id="4" name="Picture 2"/>
          <p:cNvPicPr>
            <a:picLocks noChangeAspect="1" noChangeArrowheads="1"/>
          </p:cNvPicPr>
          <p:nvPr/>
        </p:nvPicPr>
        <p:blipFill>
          <a:blip r:embed="rId2" cstate="print"/>
          <a:srcRect/>
          <a:stretch>
            <a:fillRect/>
          </a:stretch>
        </p:blipFill>
        <p:spPr bwMode="auto">
          <a:xfrm>
            <a:off x="407369" y="885783"/>
            <a:ext cx="11449271" cy="5855585"/>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937880" y="145080"/>
            <a:ext cx="834552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2800" b="1" strike="noStrike" spc="-1">
                <a:solidFill>
                  <a:srgbClr val="000000"/>
                </a:solidFill>
                <a:uFill>
                  <a:solidFill>
                    <a:srgbClr val="FFFFFF"/>
                  </a:solidFill>
                </a:uFill>
                <a:latin typeface="Times New Roman"/>
                <a:ea typeface="DejaVu Sans"/>
              </a:rPr>
              <a:t>Hypothesis Test – Loan Status Current Vs Default</a:t>
            </a:r>
            <a:endParaRPr lang="en-US" sz="1800" b="0" strike="noStrike" spc="-1">
              <a:solidFill>
                <a:srgbClr val="000000"/>
              </a:solidFill>
              <a:uFill>
                <a:solidFill>
                  <a:srgbClr val="FFFFFF"/>
                </a:solidFill>
              </a:uFill>
              <a:latin typeface="Arial"/>
            </a:endParaRPr>
          </a:p>
        </p:txBody>
      </p:sp>
      <p:sp>
        <p:nvSpPr>
          <p:cNvPr id="173" name="CustomShape 2"/>
          <p:cNvSpPr/>
          <p:nvPr/>
        </p:nvSpPr>
        <p:spPr>
          <a:xfrm>
            <a:off x="262440" y="908640"/>
            <a:ext cx="7417440" cy="59490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tIns="45000" rIns="90000" bIns="45000" anchor="ctr"/>
          <a:lstStyle/>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Annual Income of Current = Mean Annual Income of Default</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Annual Income of Current ≠ Mean Annual Income of Default</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7030A0"/>
                </a:solidFill>
                <a:uFill>
                  <a:solidFill>
                    <a:srgbClr val="FFFFFF"/>
                  </a:solidFill>
                </a:uFill>
                <a:latin typeface="Calibri"/>
                <a:ea typeface="Calibri"/>
              </a:rPr>
              <a:t>Mean Annual income of Current is significantly greater than mean Annual income of Defaulters.</a:t>
            </a:r>
            <a:endParaRPr lang="en-US" sz="1800" b="0" strike="noStrike" spc="-1">
              <a:solidFill>
                <a:srgbClr val="000000"/>
              </a:solidFill>
              <a:uFill>
                <a:solidFill>
                  <a:srgbClr val="FFFFFF"/>
                </a:solidFill>
              </a:uFill>
              <a:latin typeface="Arial"/>
            </a:endParaRPr>
          </a:p>
          <a:p>
            <a:pPr marL="457200">
              <a:lnSpc>
                <a:spcPct val="100000"/>
              </a:lnSpc>
            </a:pPr>
            <a:r>
              <a:rPr lang="en-US" sz="1100" b="0" i="1" strike="noStrike" spc="-1">
                <a:solidFill>
                  <a:srgbClr val="7030A0"/>
                </a:solidFill>
                <a:uFill>
                  <a:solidFill>
                    <a:srgbClr val="FFFFFF"/>
                  </a:solidFill>
                </a:uFill>
                <a:latin typeface="Calibri"/>
                <a:ea typeface="Calibri"/>
              </a:rPr>
              <a:t>Since the average annual income of Current is higher than Default, the loan is up-to-date on all outstanding for “Current”.</a:t>
            </a:r>
            <a:r>
              <a:rPr lang="en-US" sz="1100" b="1" strike="noStrike" spc="-1">
                <a:solidFill>
                  <a:srgbClr val="7030A0"/>
                </a:solidFill>
                <a:uFill>
                  <a:solidFill>
                    <a:srgbClr val="FFFFFF"/>
                  </a:solidFill>
                </a:uFill>
                <a:latin typeface="Calibri"/>
                <a:ea typeface="Calibri"/>
              </a:rPr>
              <a:t>  Higher income people default less?</a:t>
            </a: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0070C0"/>
                </a:solidFill>
                <a:uFill>
                  <a:solidFill>
                    <a:srgbClr val="FFFFFF"/>
                  </a:solidFill>
                </a:uFill>
                <a:latin typeface="Calibri"/>
                <a:ea typeface="Calibri"/>
              </a:rPr>
              <a:t>Mean Loan Amount of Current = Mean Loan Amount of Default </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Loan Amount of Current  ≠  Mean Loan Amount of Default </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0000"/>
              </a:lnSpc>
            </a:pPr>
            <a:r>
              <a:rPr lang="en-US" sz="1100" b="0" i="1" strike="noStrike" spc="-1">
                <a:solidFill>
                  <a:srgbClr val="7030A0"/>
                </a:solidFill>
                <a:uFill>
                  <a:solidFill>
                    <a:srgbClr val="FFFFFF"/>
                  </a:solidFill>
                </a:uFill>
                <a:latin typeface="Calibri"/>
                <a:ea typeface="Calibri"/>
              </a:rPr>
              <a:t>The average loan amount for customers with “Current” status is significantly higher than the average loan amount for customers with “Default” status as it is finalized based on the annual income, thus the loan amount approved for “Current” is significantly higher than “Default”.</a:t>
            </a:r>
            <a:r>
              <a:rPr lang="en-US" sz="1100" b="1" strike="noStrike" spc="-1">
                <a:solidFill>
                  <a:srgbClr val="00000A"/>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Funded Amount of Current = Mean Funded Amount of Default</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Funded Amount of Current ≠ Mean Funded Amount of Default</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7000"/>
              </a:lnSpc>
            </a:pPr>
            <a:r>
              <a:rPr lang="en-US" sz="1100" b="0" i="1" strike="noStrike" spc="-1">
                <a:solidFill>
                  <a:srgbClr val="7030A0"/>
                </a:solidFill>
                <a:uFill>
                  <a:solidFill>
                    <a:srgbClr val="FFFFFF"/>
                  </a:solidFill>
                </a:uFill>
                <a:latin typeface="Calibri"/>
                <a:ea typeface="Calibri"/>
              </a:rPr>
              <a:t>Average funded amount for customers with “Default” status is lower when compared with the customers with “Current” status; Alternatively people are more careless or increase the tendency to default for small amounts.</a:t>
            </a:r>
            <a:endParaRPr lang="en-US" sz="1800" b="0" strike="noStrike" spc="-1">
              <a:solidFill>
                <a:srgbClr val="000000"/>
              </a:solidFill>
              <a:uFill>
                <a:solidFill>
                  <a:srgbClr val="FFFFFF"/>
                </a:solidFill>
              </a:uFill>
              <a:latin typeface="Arial"/>
            </a:endParaRPr>
          </a:p>
          <a:p>
            <a:pPr marL="457200">
              <a:lnSpc>
                <a:spcPct val="107000"/>
              </a:lnSpc>
            </a:pPr>
            <a:endParaRPr lang="en-US" sz="1800" b="0" strike="noStrike" spc="-1">
              <a:solidFill>
                <a:srgbClr val="000000"/>
              </a:solidFill>
              <a:uFill>
                <a:solidFill>
                  <a:srgbClr val="FFFFFF"/>
                </a:solidFill>
              </a:uFill>
              <a:latin typeface="Arial"/>
            </a:endParaRPr>
          </a:p>
          <a:p>
            <a:pPr marL="457200" indent="144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DTI of Current = Mean DTI of Default</a:t>
            </a:r>
            <a:endParaRPr lang="en-US" sz="1800" b="0" strike="noStrike" spc="-1">
              <a:solidFill>
                <a:srgbClr val="000000"/>
              </a:solidFill>
              <a:uFill>
                <a:solidFill>
                  <a:srgbClr val="FFFFFF"/>
                </a:solidFill>
              </a:uFill>
              <a:latin typeface="Arial"/>
            </a:endParaRPr>
          </a:p>
          <a:p>
            <a:pPr marL="457200" indent="144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DTI of Current ≠ Mean DTI of Default</a:t>
            </a:r>
            <a:endParaRPr lang="en-US" sz="1800" b="0" strike="noStrike" spc="-1">
              <a:solidFill>
                <a:srgbClr val="000000"/>
              </a:solidFill>
              <a:uFill>
                <a:solidFill>
                  <a:srgbClr val="FFFFFF"/>
                </a:solidFill>
              </a:uFill>
              <a:latin typeface="Arial"/>
            </a:endParaRPr>
          </a:p>
          <a:p>
            <a:pPr marL="457200" indent="144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indent="14400">
              <a:lnSpc>
                <a:spcPct val="100000"/>
              </a:lnSpc>
            </a:pPr>
            <a:r>
              <a:rPr lang="en-US" sz="1100" b="0" i="1" strike="noStrike" spc="-1">
                <a:solidFill>
                  <a:srgbClr val="7030A0"/>
                </a:solidFill>
                <a:uFill>
                  <a:solidFill>
                    <a:srgbClr val="FFFFFF"/>
                  </a:solidFill>
                </a:uFill>
                <a:latin typeface="Calibri"/>
                <a:ea typeface="Calibri"/>
              </a:rPr>
              <a:t>Though the mean of Current  DTI  is close to the mean DTI  of Defaulters, it is significantly higher than the Defaulters. Shows that People who are paying Higher Debts WRT their income are not defaulting  as compared to Lower debt payers this supports the argument that More defaulters are takers of small debts</a:t>
            </a:r>
            <a:endParaRPr lang="en-US" sz="1800" b="0" strike="noStrike" spc="-1">
              <a:solidFill>
                <a:srgbClr val="000000"/>
              </a:solidFill>
              <a:uFill>
                <a:solidFill>
                  <a:srgbClr val="FFFFFF"/>
                </a:solidFill>
              </a:uFill>
              <a:latin typeface="Arial"/>
            </a:endParaRPr>
          </a:p>
        </p:txBody>
      </p:sp>
      <p:pic>
        <p:nvPicPr>
          <p:cNvPr id="174" name="Picture 2"/>
          <p:cNvPicPr/>
          <p:nvPr/>
        </p:nvPicPr>
        <p:blipFill>
          <a:blip r:embed="rId2" cstate="print"/>
          <a:stretch/>
        </p:blipFill>
        <p:spPr>
          <a:xfrm>
            <a:off x="7831080" y="2239200"/>
            <a:ext cx="4158360" cy="2726280"/>
          </a:xfrm>
          <a:prstGeom prst="rect">
            <a:avLst/>
          </a:prstGeom>
          <a:ln>
            <a:noFill/>
          </a:ln>
        </p:spPr>
      </p:pic>
      <p:sp>
        <p:nvSpPr>
          <p:cNvPr id="175" name="CustomShape 3"/>
          <p:cNvSpPr/>
          <p:nvPr/>
        </p:nvSpPr>
        <p:spPr>
          <a:xfrm>
            <a:off x="716040" y="1022040"/>
            <a:ext cx="3785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With respect to the given sample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231200" y="145080"/>
            <a:ext cx="90522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2800" b="1" strike="noStrike" spc="-1">
                <a:solidFill>
                  <a:srgbClr val="000000"/>
                </a:solidFill>
                <a:uFill>
                  <a:solidFill>
                    <a:srgbClr val="FFFFFF"/>
                  </a:solidFill>
                </a:uFill>
                <a:latin typeface="Times New Roman"/>
                <a:ea typeface="DejaVu Sans"/>
              </a:rPr>
              <a:t>Hypothesis Test – High Interest rate Vs Low Interest rate</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262440" y="1001160"/>
            <a:ext cx="7458480" cy="58564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tIns="45000" rIns="90000" bIns="45000" anchor="ctr"/>
          <a:lstStyle/>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annual income with high interest rate = Mean annual income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annual income with high interest rate ≠ Mean annual income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7000"/>
              </a:lnSpc>
            </a:pPr>
            <a:r>
              <a:rPr lang="en-US" sz="1200" b="0" i="1" strike="noStrike" spc="-1">
                <a:solidFill>
                  <a:srgbClr val="7030A0"/>
                </a:solidFill>
                <a:uFill>
                  <a:solidFill>
                    <a:srgbClr val="FFFFFF"/>
                  </a:solidFill>
                </a:uFill>
                <a:latin typeface="Calibri"/>
                <a:ea typeface="Calibri"/>
              </a:rPr>
              <a:t>Mean Annual Income with High Interest rate is significantly different from the Mean Annual Income with Low Interest rate. People with Higher Annual income fine with taking loan at Higher Interests rates.</a:t>
            </a:r>
            <a:endParaRPr lang="en-US" sz="1800" b="0" strike="noStrike" spc="-1">
              <a:solidFill>
                <a:srgbClr val="000000"/>
              </a:solidFill>
              <a:uFill>
                <a:solidFill>
                  <a:srgbClr val="FFFFFF"/>
                </a:solidFill>
              </a:uFill>
              <a:latin typeface="Arial"/>
            </a:endParaRPr>
          </a:p>
          <a:p>
            <a:pPr marL="3240">
              <a:lnSpc>
                <a:spcPct val="100000"/>
              </a:lnSpc>
            </a:pP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Loan Amount with high interest rate = Mean Loan Amount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Loan Amount with high interest rate ≠ Mean Loan Amount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7000"/>
              </a:lnSpc>
            </a:pPr>
            <a:r>
              <a:rPr lang="en-US" sz="1200" b="0" i="1" strike="noStrike" spc="-1">
                <a:solidFill>
                  <a:srgbClr val="7030A0"/>
                </a:solidFill>
                <a:uFill>
                  <a:solidFill>
                    <a:srgbClr val="FFFFFF"/>
                  </a:solidFill>
                </a:uFill>
                <a:latin typeface="Calibri"/>
                <a:ea typeface="Calibri"/>
              </a:rPr>
              <a:t>Average Loan Amount with High Interest rate is significantly different than average Loan Amount with Low Interest rate. Shows that customers who are applying for a higher Loan amount are willing to take loan at higher Interests rates.</a:t>
            </a:r>
            <a:endParaRPr lang="en-US" sz="1800" b="0" strike="noStrike" spc="-1">
              <a:solidFill>
                <a:srgbClr val="000000"/>
              </a:solidFill>
              <a:uFill>
                <a:solidFill>
                  <a:srgbClr val="FFFFFF"/>
                </a:solidFill>
              </a:uFill>
              <a:latin typeface="Arial"/>
            </a:endParaRPr>
          </a:p>
          <a:p>
            <a:pPr marL="3240">
              <a:lnSpc>
                <a:spcPct val="100000"/>
              </a:lnSpc>
            </a:pP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Funded Amount with high interest rate = Mean Funded Amount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Funded Amount with high interest rate ≠ Mean Funded Amount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7000"/>
              </a:lnSpc>
            </a:pPr>
            <a:r>
              <a:rPr lang="en-US" sz="1200" b="0" i="1" strike="noStrike" spc="-1">
                <a:solidFill>
                  <a:srgbClr val="7030A0"/>
                </a:solidFill>
                <a:uFill>
                  <a:solidFill>
                    <a:srgbClr val="FFFFFF"/>
                  </a:solidFill>
                </a:uFill>
                <a:latin typeface="Calibri"/>
                <a:ea typeface="Calibri"/>
              </a:rPr>
              <a:t>Average Funded Amount with high Interest rate is much Higher than Mean Annual Income  with Low Interest rate .Shows that customers who are taking High Loan are willing to take loan at Higher Interests rates .</a:t>
            </a:r>
            <a:endParaRPr lang="en-US" sz="1800" b="0" strike="noStrike" spc="-1">
              <a:solidFill>
                <a:srgbClr val="000000"/>
              </a:solidFill>
              <a:uFill>
                <a:solidFill>
                  <a:srgbClr val="FFFFFF"/>
                </a:solidFill>
              </a:uFill>
              <a:latin typeface="Arial"/>
            </a:endParaRPr>
          </a:p>
          <a:p>
            <a:pPr marL="457200">
              <a:lnSpc>
                <a:spcPct val="107000"/>
              </a:lnSpc>
            </a:pP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Ho</a:t>
            </a:r>
            <a:r>
              <a:rPr lang="en-US" sz="1100" b="0" strike="noStrike" spc="-1">
                <a:solidFill>
                  <a:srgbClr val="00000A"/>
                </a:solidFill>
                <a:uFill>
                  <a:solidFill>
                    <a:srgbClr val="FFFFFF"/>
                  </a:solidFill>
                </a:uFill>
                <a:latin typeface="Calibri"/>
                <a:ea typeface="Calibri"/>
              </a:rPr>
              <a:t>: </a:t>
            </a:r>
            <a:r>
              <a:rPr lang="en-US" sz="1100" b="1" strike="noStrike" spc="-1">
                <a:solidFill>
                  <a:srgbClr val="4472C4"/>
                </a:solidFill>
                <a:uFill>
                  <a:solidFill>
                    <a:srgbClr val="FFFFFF"/>
                  </a:solidFill>
                </a:uFill>
                <a:latin typeface="Calibri"/>
                <a:ea typeface="Calibri"/>
              </a:rPr>
              <a:t>Mean DTI with high interest rate = Mean DTI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A"/>
                </a:solidFill>
                <a:uFill>
                  <a:solidFill>
                    <a:srgbClr val="FFFFFF"/>
                  </a:solidFill>
                </a:uFill>
                <a:latin typeface="Calibri"/>
                <a:ea typeface="Calibri"/>
              </a:rPr>
              <a:t>H1</a:t>
            </a:r>
            <a:r>
              <a:rPr lang="en-US" sz="1100" b="0" strike="noStrike" spc="-1">
                <a:solidFill>
                  <a:srgbClr val="00000A"/>
                </a:solidFill>
                <a:uFill>
                  <a:solidFill>
                    <a:srgbClr val="FFFFFF"/>
                  </a:solidFill>
                </a:uFill>
                <a:latin typeface="Calibri"/>
                <a:ea typeface="Calibri"/>
              </a:rPr>
              <a:t>: </a:t>
            </a:r>
            <a:r>
              <a:rPr lang="en-US" sz="1100" b="1" strike="noStrike" spc="-1">
                <a:solidFill>
                  <a:srgbClr val="C45911"/>
                </a:solidFill>
                <a:uFill>
                  <a:solidFill>
                    <a:srgbClr val="FFFFFF"/>
                  </a:solidFill>
                </a:uFill>
                <a:latin typeface="Calibri"/>
                <a:ea typeface="Calibri"/>
              </a:rPr>
              <a:t>Mean DTI with high interest rate ≠ Mean DTI with low interest rate</a:t>
            </a:r>
            <a:endParaRPr lang="en-US" sz="1800" b="0" strike="noStrike" spc="-1">
              <a:solidFill>
                <a:srgbClr val="000000"/>
              </a:solidFill>
              <a:uFill>
                <a:solidFill>
                  <a:srgbClr val="FFFFFF"/>
                </a:solidFill>
              </a:uFill>
              <a:latin typeface="Arial"/>
            </a:endParaRPr>
          </a:p>
          <a:p>
            <a:pPr marL="457200">
              <a:lnSpc>
                <a:spcPct val="107000"/>
              </a:lnSpc>
            </a:pPr>
            <a:r>
              <a:rPr lang="en-US" sz="1100" b="1" strike="noStrike" spc="-1">
                <a:solidFill>
                  <a:srgbClr val="000000"/>
                </a:solidFill>
                <a:uFill>
                  <a:solidFill>
                    <a:srgbClr val="FFFFFF"/>
                  </a:solidFill>
                </a:uFill>
                <a:latin typeface="Calibri"/>
                <a:ea typeface="Calibri"/>
              </a:rPr>
              <a:t>Result : Reject the Null Hypothesis</a:t>
            </a:r>
            <a:r>
              <a:rPr lang="en-US" sz="1100" b="0" strike="noStrike" spc="-1">
                <a:solidFill>
                  <a:srgbClr val="000000"/>
                </a:solidFill>
                <a:uFill>
                  <a:solidFill>
                    <a:srgbClr val="FFFFFF"/>
                  </a:solidFill>
                </a:uFill>
                <a:latin typeface="Calibri"/>
                <a:ea typeface="Calibri"/>
              </a:rPr>
              <a:t> </a:t>
            </a:r>
            <a:endParaRPr lang="en-US" sz="1800" b="0" strike="noStrike" spc="-1">
              <a:solidFill>
                <a:srgbClr val="000000"/>
              </a:solidFill>
              <a:uFill>
                <a:solidFill>
                  <a:srgbClr val="FFFFFF"/>
                </a:solidFill>
              </a:uFill>
              <a:latin typeface="Arial"/>
            </a:endParaRPr>
          </a:p>
          <a:p>
            <a:pPr marL="457200">
              <a:lnSpc>
                <a:spcPct val="107000"/>
              </a:lnSpc>
            </a:pPr>
            <a:r>
              <a:rPr lang="en-US" sz="1200" b="0" i="1" strike="noStrike" spc="-1">
                <a:solidFill>
                  <a:srgbClr val="7030A0"/>
                </a:solidFill>
                <a:uFill>
                  <a:solidFill>
                    <a:srgbClr val="FFFFFF"/>
                  </a:solidFill>
                </a:uFill>
                <a:latin typeface="Calibri"/>
                <a:ea typeface="Calibri"/>
              </a:rPr>
              <a:t>Mean DTI with High Interest rate  is Higher than Mean DTI  with Low Interest rate .</a:t>
            </a:r>
            <a:endParaRPr lang="en-US" sz="1800" b="0" strike="noStrike" spc="-1">
              <a:solidFill>
                <a:srgbClr val="000000"/>
              </a:solidFill>
              <a:uFill>
                <a:solidFill>
                  <a:srgbClr val="FFFFFF"/>
                </a:solidFill>
              </a:uFill>
              <a:latin typeface="Arial"/>
            </a:endParaRPr>
          </a:p>
          <a:p>
            <a:pPr marL="457200">
              <a:lnSpc>
                <a:spcPct val="107000"/>
              </a:lnSpc>
            </a:pPr>
            <a:r>
              <a:rPr lang="en-US" sz="1200" b="0" i="1" strike="noStrike" spc="-1">
                <a:solidFill>
                  <a:srgbClr val="7030A0"/>
                </a:solidFill>
                <a:uFill>
                  <a:solidFill>
                    <a:srgbClr val="FFFFFF"/>
                  </a:solidFill>
                </a:uFill>
                <a:latin typeface="Calibri"/>
                <a:ea typeface="Calibri"/>
              </a:rPr>
              <a:t>Shows that People whose DTI  are High are willing to take loan at Higher Interests rates </a:t>
            </a:r>
            <a:endParaRPr lang="en-US" sz="1800" b="0" strike="noStrike" spc="-1">
              <a:solidFill>
                <a:srgbClr val="000000"/>
              </a:solidFill>
              <a:uFill>
                <a:solidFill>
                  <a:srgbClr val="FFFFFF"/>
                </a:solidFill>
              </a:uFill>
              <a:latin typeface="Arial"/>
            </a:endParaRPr>
          </a:p>
        </p:txBody>
      </p:sp>
      <p:pic>
        <p:nvPicPr>
          <p:cNvPr id="178" name="Picture 2"/>
          <p:cNvPicPr/>
          <p:nvPr/>
        </p:nvPicPr>
        <p:blipFill>
          <a:blip r:embed="rId2" cstate="print"/>
          <a:stretch/>
        </p:blipFill>
        <p:spPr>
          <a:xfrm>
            <a:off x="7831080" y="2239200"/>
            <a:ext cx="4158360" cy="2726280"/>
          </a:xfrm>
          <a:prstGeom prst="rect">
            <a:avLst/>
          </a:prstGeom>
          <a:ln>
            <a:noFill/>
          </a:ln>
        </p:spPr>
      </p:pic>
      <p:sp>
        <p:nvSpPr>
          <p:cNvPr id="179" name="CustomShape 3"/>
          <p:cNvSpPr/>
          <p:nvPr/>
        </p:nvSpPr>
        <p:spPr>
          <a:xfrm>
            <a:off x="716040" y="1124640"/>
            <a:ext cx="3785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With respect to the given sample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071520" y="145080"/>
            <a:ext cx="48474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Summary</a:t>
            </a:r>
            <a:endParaRPr lang="en-US" sz="1800" b="0" strike="noStrike" spc="-1">
              <a:solidFill>
                <a:srgbClr val="000000"/>
              </a:solidFill>
              <a:uFill>
                <a:solidFill>
                  <a:srgbClr val="FFFFFF"/>
                </a:solidFill>
              </a:uFill>
              <a:latin typeface="Arial"/>
            </a:endParaRPr>
          </a:p>
        </p:txBody>
      </p:sp>
      <p:pic>
        <p:nvPicPr>
          <p:cNvPr id="5" name="Picture 2"/>
          <p:cNvPicPr>
            <a:picLocks noChangeAspect="1" noChangeArrowheads="1"/>
          </p:cNvPicPr>
          <p:nvPr/>
        </p:nvPicPr>
        <p:blipFill>
          <a:blip r:embed="rId2" cstate="print"/>
          <a:srcRect/>
          <a:stretch>
            <a:fillRect/>
          </a:stretch>
        </p:blipFill>
        <p:spPr bwMode="auto">
          <a:xfrm>
            <a:off x="551384" y="908720"/>
            <a:ext cx="10945215" cy="5832648"/>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3071520" y="145080"/>
            <a:ext cx="48474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Conclusion</a:t>
            </a:r>
            <a:endParaRPr lang="en-US" sz="1800" b="0" strike="noStrike" spc="-1">
              <a:solidFill>
                <a:srgbClr val="000000"/>
              </a:solidFill>
              <a:uFill>
                <a:solidFill>
                  <a:srgbClr val="FFFFFF"/>
                </a:solidFill>
              </a:uFill>
              <a:latin typeface="Arial"/>
            </a:endParaRPr>
          </a:p>
        </p:txBody>
      </p:sp>
      <p:sp>
        <p:nvSpPr>
          <p:cNvPr id="184" name="CustomShape 2"/>
          <p:cNvSpPr/>
          <p:nvPr/>
        </p:nvSpPr>
        <p:spPr>
          <a:xfrm>
            <a:off x="452520" y="1330920"/>
            <a:ext cx="11360520" cy="4887360"/>
          </a:xfrm>
          <a:prstGeom prst="roundRect">
            <a:avLst>
              <a:gd name="adj" fmla="val 16667"/>
            </a:avLst>
          </a:prstGeom>
          <a:ln>
            <a:round/>
          </a:ln>
        </p:spPr>
        <p:style>
          <a:lnRef idx="2">
            <a:schemeClr val="accent3"/>
          </a:lnRef>
          <a:fillRef idx="1">
            <a:schemeClr val="lt1"/>
          </a:fillRef>
          <a:effectRef idx="0">
            <a:schemeClr val="accent3"/>
          </a:effectRef>
          <a:fontRef idx="minor"/>
        </p:style>
      </p:sp>
      <p:sp>
        <p:nvSpPr>
          <p:cNvPr id="185" name="CustomShape 3"/>
          <p:cNvSpPr/>
          <p:nvPr/>
        </p:nvSpPr>
        <p:spPr>
          <a:xfrm>
            <a:off x="767520" y="2565000"/>
            <a:ext cx="1058472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i="1" strike="noStrike" spc="-1" dirty="0">
                <a:solidFill>
                  <a:srgbClr val="E6B9B8"/>
                </a:solidFill>
                <a:uFill>
                  <a:solidFill>
                    <a:srgbClr val="FFFFFF"/>
                  </a:solidFill>
                </a:uFill>
                <a:latin typeface="Arial"/>
                <a:ea typeface="DejaVu Sans"/>
              </a:rPr>
              <a:t>Lending establishments are encouraged to evaluate stronger on debt consolidation loans from Junior Employed individuals with average incomes ~30k.</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0"/>
          <p:cNvPicPr/>
          <p:nvPr/>
        </p:nvPicPr>
        <p:blipFill>
          <a:blip r:embed="rId2" cstate="print"/>
          <a:stretch/>
        </p:blipFill>
        <p:spPr>
          <a:xfrm>
            <a:off x="2154600" y="1137240"/>
            <a:ext cx="7784640" cy="496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136520" y="640080"/>
            <a:ext cx="9312480" cy="854640"/>
          </a:xfrm>
          <a:prstGeom prst="rect">
            <a:avLst/>
          </a:prstGeom>
          <a:noFill/>
          <a:ln>
            <a:noFill/>
          </a:ln>
        </p:spPr>
        <p:style>
          <a:lnRef idx="0">
            <a:scrgbClr r="0" g="0" b="0"/>
          </a:lnRef>
          <a:fillRef idx="0">
            <a:scrgbClr r="0" g="0" b="0"/>
          </a:fillRef>
          <a:effectRef idx="0">
            <a:scrgbClr r="0" g="0" b="0"/>
          </a:effectRef>
          <a:fontRef idx="minor"/>
        </p:style>
      </p:sp>
      <p:sp>
        <p:nvSpPr>
          <p:cNvPr id="188" name="CustomShape 2"/>
          <p:cNvSpPr/>
          <p:nvPr/>
        </p:nvSpPr>
        <p:spPr>
          <a:xfrm>
            <a:off x="405000" y="1855080"/>
            <a:ext cx="11167200" cy="4342680"/>
          </a:xfrm>
          <a:prstGeom prst="rect">
            <a:avLst/>
          </a:prstGeom>
          <a:noFill/>
          <a:ln>
            <a:noFill/>
          </a:ln>
        </p:spPr>
        <p:style>
          <a:lnRef idx="0">
            <a:scrgbClr r="0" g="0" b="0"/>
          </a:lnRef>
          <a:fillRef idx="0">
            <a:scrgbClr r="0" g="0" b="0"/>
          </a:fillRef>
          <a:effectRef idx="0">
            <a:scrgbClr r="0" g="0" b="0"/>
          </a:effectRef>
          <a:fontRef idx="minor"/>
        </p:style>
      </p:sp>
      <p:sp>
        <p:nvSpPr>
          <p:cNvPr id="189" name="CustomShape 3"/>
          <p:cNvSpPr/>
          <p:nvPr/>
        </p:nvSpPr>
        <p:spPr>
          <a:xfrm>
            <a:off x="405000" y="1855080"/>
            <a:ext cx="11167200" cy="4342680"/>
          </a:xfrm>
          <a:prstGeom prst="rect">
            <a:avLst/>
          </a:prstGeom>
          <a:noFill/>
          <a:ln>
            <a:noFill/>
          </a:ln>
        </p:spPr>
        <p:style>
          <a:lnRef idx="0">
            <a:scrgbClr r="0" g="0" b="0"/>
          </a:lnRef>
          <a:fillRef idx="0">
            <a:scrgbClr r="0" g="0" b="0"/>
          </a:fillRef>
          <a:effectRef idx="0">
            <a:scrgbClr r="0" g="0" b="0"/>
          </a:effectRef>
          <a:fontRef idx="minor"/>
        </p:style>
      </p:sp>
      <p:pic>
        <p:nvPicPr>
          <p:cNvPr id="190" name="Picture 184"/>
          <p:cNvPicPr/>
          <p:nvPr/>
        </p:nvPicPr>
        <p:blipFill>
          <a:blip r:embed="rId2" cstate="print"/>
          <a:stretch/>
        </p:blipFill>
        <p:spPr>
          <a:xfrm>
            <a:off x="3266640" y="1855080"/>
            <a:ext cx="5443560" cy="4342680"/>
          </a:xfrm>
          <a:prstGeom prst="rect">
            <a:avLst/>
          </a:prstGeom>
          <a:ln>
            <a:noFill/>
          </a:ln>
        </p:spPr>
      </p:pic>
      <p:pic>
        <p:nvPicPr>
          <p:cNvPr id="191" name="Picture 185"/>
          <p:cNvPicPr/>
          <p:nvPr/>
        </p:nvPicPr>
        <p:blipFill>
          <a:blip r:embed="rId2" cstate="print"/>
          <a:stretch/>
        </p:blipFill>
        <p:spPr>
          <a:xfrm>
            <a:off x="3266640" y="1855080"/>
            <a:ext cx="5443560" cy="4342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2855520" y="133200"/>
            <a:ext cx="493812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000" b="1" strike="noStrike" spc="-1">
                <a:solidFill>
                  <a:srgbClr val="000000"/>
                </a:solidFill>
                <a:uFill>
                  <a:solidFill>
                    <a:srgbClr val="FFFFFF"/>
                  </a:solidFill>
                </a:uFill>
                <a:latin typeface="Times New Roman"/>
                <a:ea typeface="DejaVu Sans"/>
              </a:rPr>
              <a:t> Abstract</a:t>
            </a:r>
            <a:endParaRPr lang="en-US" sz="1800" b="0" strike="noStrike" spc="-1">
              <a:solidFill>
                <a:srgbClr val="000000"/>
              </a:solidFill>
              <a:uFill>
                <a:solidFill>
                  <a:srgbClr val="FFFFFF"/>
                </a:solidFill>
              </a:uFill>
              <a:latin typeface="Arial"/>
            </a:endParaRPr>
          </a:p>
        </p:txBody>
      </p:sp>
      <p:sp>
        <p:nvSpPr>
          <p:cNvPr id="120" name="CustomShape 2"/>
          <p:cNvSpPr/>
          <p:nvPr/>
        </p:nvSpPr>
        <p:spPr>
          <a:xfrm>
            <a:off x="838800" y="1417680"/>
            <a:ext cx="10711440" cy="504864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Calibri"/>
                <a:ea typeface="DejaVu Sans"/>
              </a:rPr>
              <a:t>A consumer finance company which is the largest online credit marketplace, facilitating personal loans, business loans, and financing for elective medical procedures. When the company receives a loan application, the company has to make a decision for loan approval based on the applicant’s profile.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To evaluate the Type I and Type II risk associated with the approval/rejection status of the loan.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Considering only consumers whose loan application is approved, our aim is to understand how consumer attributes and loan attributes influence the tendency to default.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ea typeface="DejaVu Sans"/>
              </a:rPr>
              <a:t>The company wants to understand the driving factors behind loan default and utilize this knowledge for its portfolio and risk assessment. Specifically, the company wants to determine which driver variables are having the most influence on the tendency of loan default.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2135520" y="197640"/>
            <a:ext cx="75402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000" b="1" strike="noStrike" spc="-1">
                <a:solidFill>
                  <a:srgbClr val="000000"/>
                </a:solidFill>
                <a:uFill>
                  <a:solidFill>
                    <a:srgbClr val="FFFFFF"/>
                  </a:solidFill>
                </a:uFill>
                <a:latin typeface="Times New Roman"/>
                <a:ea typeface="DejaVu Sans"/>
              </a:rPr>
              <a:t> Problem solving methodology</a:t>
            </a:r>
            <a:endParaRPr lang="en-US" sz="1800" b="0" strike="noStrike" spc="-1">
              <a:solidFill>
                <a:srgbClr val="000000"/>
              </a:solidFill>
              <a:uFill>
                <a:solidFill>
                  <a:srgbClr val="FFFFFF"/>
                </a:solidFill>
              </a:uFill>
              <a:latin typeface="Arial"/>
            </a:endParaRPr>
          </a:p>
        </p:txBody>
      </p:sp>
      <p:sp>
        <p:nvSpPr>
          <p:cNvPr id="122" name="CustomShape 2"/>
          <p:cNvSpPr/>
          <p:nvPr/>
        </p:nvSpPr>
        <p:spPr>
          <a:xfrm>
            <a:off x="276840" y="3286440"/>
            <a:ext cx="938160" cy="547920"/>
          </a:xfrm>
          <a:prstGeom prst="ellipse">
            <a:avLst/>
          </a:prstGeom>
          <a:ln>
            <a:round/>
          </a:ln>
          <a:scene3d>
            <a:camera prst="orthographicFront"/>
            <a:lightRig rig="threePt" dir="t"/>
          </a:scene3d>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Start</a:t>
            </a:r>
            <a:endParaRPr lang="en-US" sz="1800" b="0" strike="noStrike" spc="-1">
              <a:solidFill>
                <a:srgbClr val="000000"/>
              </a:solidFill>
              <a:uFill>
                <a:solidFill>
                  <a:srgbClr val="FFFFFF"/>
                </a:solidFill>
              </a:uFill>
              <a:latin typeface="Arial"/>
            </a:endParaRPr>
          </a:p>
        </p:txBody>
      </p:sp>
      <p:sp>
        <p:nvSpPr>
          <p:cNvPr id="123" name="CustomShape 3"/>
          <p:cNvSpPr/>
          <p:nvPr/>
        </p:nvSpPr>
        <p:spPr>
          <a:xfrm>
            <a:off x="1669320" y="3185640"/>
            <a:ext cx="1165320" cy="749520"/>
          </a:xfrm>
          <a:prstGeom prst="roundRect">
            <a:avLst>
              <a:gd name="adj" fmla="val 16667"/>
            </a:avLst>
          </a:prstGeom>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Data </a:t>
            </a:r>
            <a:endParaRPr lang="en-US" sz="18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FFFFFF"/>
                </a:solidFill>
                <a:uFill>
                  <a:solidFill>
                    <a:srgbClr val="FFFFFF"/>
                  </a:solidFill>
                </a:uFill>
                <a:latin typeface="Calibri"/>
                <a:ea typeface="DejaVu Sans"/>
              </a:rPr>
              <a:t>Understanding</a:t>
            </a:r>
            <a:endParaRPr lang="en-US" sz="1800" b="0" strike="noStrike" spc="-1">
              <a:solidFill>
                <a:srgbClr val="000000"/>
              </a:solidFill>
              <a:uFill>
                <a:solidFill>
                  <a:srgbClr val="FFFFFF"/>
                </a:solidFill>
              </a:uFill>
              <a:latin typeface="Arial"/>
            </a:endParaRPr>
          </a:p>
        </p:txBody>
      </p:sp>
      <p:sp>
        <p:nvSpPr>
          <p:cNvPr id="124" name="CustomShape 4"/>
          <p:cNvSpPr/>
          <p:nvPr/>
        </p:nvSpPr>
        <p:spPr>
          <a:xfrm>
            <a:off x="3187800" y="3192120"/>
            <a:ext cx="1064520" cy="749520"/>
          </a:xfrm>
          <a:prstGeom prst="roundRect">
            <a:avLst>
              <a:gd name="adj" fmla="val 16667"/>
            </a:avLst>
          </a:prstGeom>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Data </a:t>
            </a:r>
            <a:endParaRPr lang="en-US" sz="18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FFFFFF"/>
                </a:solidFill>
                <a:uFill>
                  <a:solidFill>
                    <a:srgbClr val="FFFFFF"/>
                  </a:solidFill>
                </a:uFill>
                <a:latin typeface="Calibri"/>
                <a:ea typeface="DejaVu Sans"/>
              </a:rPr>
              <a:t>Cleaning</a:t>
            </a:r>
            <a:endParaRPr lang="en-US" sz="1800" b="0" strike="noStrike" spc="-1">
              <a:solidFill>
                <a:srgbClr val="000000"/>
              </a:solidFill>
              <a:uFill>
                <a:solidFill>
                  <a:srgbClr val="FFFFFF"/>
                </a:solidFill>
              </a:uFill>
              <a:latin typeface="Arial"/>
            </a:endParaRPr>
          </a:p>
        </p:txBody>
      </p:sp>
      <p:sp>
        <p:nvSpPr>
          <p:cNvPr id="125" name="CustomShape 5"/>
          <p:cNvSpPr/>
          <p:nvPr/>
        </p:nvSpPr>
        <p:spPr>
          <a:xfrm>
            <a:off x="4518000" y="3185280"/>
            <a:ext cx="1302480" cy="745920"/>
          </a:xfrm>
          <a:prstGeom prst="roundRect">
            <a:avLst>
              <a:gd name="adj" fmla="val 16667"/>
            </a:avLst>
          </a:prstGeom>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Exploratory Data</a:t>
            </a:r>
            <a:endParaRPr lang="en-US" sz="18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FFFFFF"/>
                </a:solidFill>
                <a:uFill>
                  <a:solidFill>
                    <a:srgbClr val="FFFFFF"/>
                  </a:solidFill>
                </a:uFill>
                <a:latin typeface="Calibri"/>
                <a:ea typeface="DejaVu Sans"/>
              </a:rPr>
              <a:t>Analysis</a:t>
            </a:r>
            <a:endParaRPr lang="en-US" sz="1800" b="0" strike="noStrike" spc="-1">
              <a:solidFill>
                <a:srgbClr val="000000"/>
              </a:solidFill>
              <a:uFill>
                <a:solidFill>
                  <a:srgbClr val="FFFFFF"/>
                </a:solidFill>
              </a:uFill>
              <a:latin typeface="Arial"/>
            </a:endParaRPr>
          </a:p>
        </p:txBody>
      </p:sp>
      <p:sp>
        <p:nvSpPr>
          <p:cNvPr id="126" name="CustomShape 6"/>
          <p:cNvSpPr/>
          <p:nvPr/>
        </p:nvSpPr>
        <p:spPr>
          <a:xfrm>
            <a:off x="6808320" y="2525040"/>
            <a:ext cx="1231920" cy="759960"/>
          </a:xfrm>
          <a:prstGeom prst="roundRect">
            <a:avLst>
              <a:gd name="adj" fmla="val 16667"/>
            </a:avLst>
          </a:prstGeom>
          <a:solidFill>
            <a:srgbClr val="7030A0"/>
          </a:solidFill>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1" strike="noStrike" spc="-1">
                <a:solidFill>
                  <a:srgbClr val="FFFFFF"/>
                </a:solidFill>
                <a:uFill>
                  <a:solidFill>
                    <a:srgbClr val="FFFFFF"/>
                  </a:solidFill>
                </a:uFill>
                <a:latin typeface="Calibri"/>
                <a:ea typeface="DejaVu Sans"/>
              </a:rPr>
              <a:t>Univariate Analysis</a:t>
            </a:r>
            <a:endParaRPr lang="en-US" sz="1800" b="0" strike="noStrike" spc="-1">
              <a:solidFill>
                <a:srgbClr val="000000"/>
              </a:solidFill>
              <a:uFill>
                <a:solidFill>
                  <a:srgbClr val="FFFFFF"/>
                </a:solidFill>
              </a:uFill>
              <a:latin typeface="Arial"/>
            </a:endParaRPr>
          </a:p>
        </p:txBody>
      </p:sp>
      <p:sp>
        <p:nvSpPr>
          <p:cNvPr id="127" name="CustomShape 7"/>
          <p:cNvSpPr/>
          <p:nvPr/>
        </p:nvSpPr>
        <p:spPr>
          <a:xfrm>
            <a:off x="1216440" y="3561120"/>
            <a:ext cx="451440" cy="360"/>
          </a:xfrm>
          <a:custGeom>
            <a:avLst/>
            <a:gdLst/>
            <a:ahLst/>
            <a:cxnLst/>
            <a:rect l="l" t="t" r="r" b="b"/>
            <a:pathLst>
              <a:path w="21600" h="21600">
                <a:moveTo>
                  <a:pt x="0" y="0"/>
                </a:moveTo>
                <a:lnTo>
                  <a:pt x="21600" y="21600"/>
                </a:lnTo>
              </a:path>
            </a:pathLst>
          </a:cu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28" name="CustomShape 8"/>
          <p:cNvSpPr/>
          <p:nvPr/>
        </p:nvSpPr>
        <p:spPr>
          <a:xfrm>
            <a:off x="2836080" y="3561120"/>
            <a:ext cx="350280" cy="5040"/>
          </a:xfrm>
          <a:custGeom>
            <a:avLst/>
            <a:gdLst/>
            <a:ahLst/>
            <a:cxnLst/>
            <a:rect l="l" t="t" r="r" b="b"/>
            <a:pathLst>
              <a:path w="21600" h="21600">
                <a:moveTo>
                  <a:pt x="0" y="0"/>
                </a:moveTo>
                <a:lnTo>
                  <a:pt x="21600" y="21600"/>
                </a:lnTo>
              </a:path>
            </a:pathLst>
          </a:cu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29" name="CustomShape 9"/>
          <p:cNvSpPr/>
          <p:nvPr/>
        </p:nvSpPr>
        <p:spPr>
          <a:xfrm flipV="1">
            <a:off x="4253760" y="3557520"/>
            <a:ext cx="262800" cy="7200"/>
          </a:xfrm>
          <a:custGeom>
            <a:avLst/>
            <a:gdLst/>
            <a:ahLst/>
            <a:cxnLst/>
            <a:rect l="l" t="t" r="r" b="b"/>
            <a:pathLst>
              <a:path w="21600" h="21600">
                <a:moveTo>
                  <a:pt x="0" y="0"/>
                </a:moveTo>
                <a:lnTo>
                  <a:pt x="21600" y="21600"/>
                </a:lnTo>
              </a:path>
            </a:pathLst>
          </a:cu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30" name="CustomShape 10"/>
          <p:cNvSpPr/>
          <p:nvPr/>
        </p:nvSpPr>
        <p:spPr>
          <a:xfrm flipV="1">
            <a:off x="5821920" y="2904120"/>
            <a:ext cx="984960" cy="651960"/>
          </a:xfrm>
          <a:custGeom>
            <a:avLst/>
            <a:gdLst/>
            <a:ahLst/>
            <a:cxnLst/>
            <a:rect l="l" t="t" r="r" b="b"/>
            <a:pathLst>
              <a:path w="21600" h="21600">
                <a:moveTo>
                  <a:pt x="0" y="0"/>
                </a:moveTo>
                <a:lnTo>
                  <a:pt x="21600" y="21600"/>
                </a:lnTo>
              </a:path>
            </a:pathLst>
          </a:cu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31" name="CustomShape 11"/>
          <p:cNvSpPr/>
          <p:nvPr/>
        </p:nvSpPr>
        <p:spPr>
          <a:xfrm>
            <a:off x="6792840" y="3943080"/>
            <a:ext cx="1262520" cy="816120"/>
          </a:xfrm>
          <a:prstGeom prst="roundRect">
            <a:avLst>
              <a:gd name="adj" fmla="val 16667"/>
            </a:avLst>
          </a:prstGeom>
          <a:solidFill>
            <a:srgbClr val="7030A0"/>
          </a:solidFill>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1" strike="noStrike" spc="-1">
                <a:solidFill>
                  <a:srgbClr val="FFFFFF"/>
                </a:solidFill>
                <a:uFill>
                  <a:solidFill>
                    <a:srgbClr val="FFFFFF"/>
                  </a:solidFill>
                </a:uFill>
                <a:latin typeface="Calibri"/>
                <a:ea typeface="DejaVu Sans"/>
              </a:rPr>
              <a:t>Multivariate Analysis</a:t>
            </a:r>
            <a:endParaRPr lang="en-US" sz="1800" b="0" strike="noStrike" spc="-1">
              <a:solidFill>
                <a:srgbClr val="000000"/>
              </a:solidFill>
              <a:uFill>
                <a:solidFill>
                  <a:srgbClr val="FFFFFF"/>
                </a:solidFill>
              </a:uFill>
              <a:latin typeface="Arial"/>
            </a:endParaRPr>
          </a:p>
        </p:txBody>
      </p:sp>
      <p:sp>
        <p:nvSpPr>
          <p:cNvPr id="132" name="CustomShape 12"/>
          <p:cNvSpPr/>
          <p:nvPr/>
        </p:nvSpPr>
        <p:spPr>
          <a:xfrm>
            <a:off x="9685440" y="3164400"/>
            <a:ext cx="1251360" cy="764640"/>
          </a:xfrm>
          <a:prstGeom prst="roundRect">
            <a:avLst>
              <a:gd name="adj" fmla="val 16667"/>
            </a:avLst>
          </a:prstGeom>
          <a:solidFill>
            <a:schemeClr val="accent6">
              <a:lumMod val="75000"/>
            </a:schemeClr>
          </a:solidFill>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Hypothesis test</a:t>
            </a:r>
            <a:endParaRPr lang="en-US" sz="1800" b="0" strike="noStrike" spc="-1">
              <a:solidFill>
                <a:srgbClr val="000000"/>
              </a:solidFill>
              <a:uFill>
                <a:solidFill>
                  <a:srgbClr val="FFFFFF"/>
                </a:solidFill>
              </a:uFill>
              <a:latin typeface="Arial"/>
            </a:endParaRPr>
          </a:p>
        </p:txBody>
      </p:sp>
      <p:sp>
        <p:nvSpPr>
          <p:cNvPr id="133" name="CustomShape 13"/>
          <p:cNvSpPr/>
          <p:nvPr/>
        </p:nvSpPr>
        <p:spPr>
          <a:xfrm flipH="1">
            <a:off x="10302120" y="3930480"/>
            <a:ext cx="6840" cy="331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34" name="CustomShape 14"/>
          <p:cNvSpPr/>
          <p:nvPr/>
        </p:nvSpPr>
        <p:spPr>
          <a:xfrm>
            <a:off x="5821920" y="3558960"/>
            <a:ext cx="969480" cy="791280"/>
          </a:xfrm>
          <a:custGeom>
            <a:avLst/>
            <a:gdLst/>
            <a:ahLst/>
            <a:cxnLst/>
            <a:rect l="l" t="t" r="r" b="b"/>
            <a:pathLst>
              <a:path w="21600" h="21600">
                <a:moveTo>
                  <a:pt x="0" y="0"/>
                </a:moveTo>
                <a:lnTo>
                  <a:pt x="21600" y="21600"/>
                </a:lnTo>
              </a:path>
            </a:pathLst>
          </a:cu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35" name="CustomShape 15"/>
          <p:cNvSpPr/>
          <p:nvPr/>
        </p:nvSpPr>
        <p:spPr>
          <a:xfrm>
            <a:off x="9677160" y="4263480"/>
            <a:ext cx="1251360" cy="764640"/>
          </a:xfrm>
          <a:prstGeom prst="roundRect">
            <a:avLst>
              <a:gd name="adj" fmla="val 16667"/>
            </a:avLst>
          </a:prstGeom>
          <a:ln>
            <a:round/>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Finalization of Results</a:t>
            </a:r>
            <a:endParaRPr lang="en-US" sz="1800" b="0" strike="noStrike" spc="-1">
              <a:solidFill>
                <a:srgbClr val="000000"/>
              </a:solidFill>
              <a:uFill>
                <a:solidFill>
                  <a:srgbClr val="FFFFFF"/>
                </a:solidFill>
              </a:uFill>
              <a:latin typeface="Arial"/>
            </a:endParaRPr>
          </a:p>
        </p:txBody>
      </p:sp>
      <p:sp>
        <p:nvSpPr>
          <p:cNvPr id="136" name="CustomShape 16"/>
          <p:cNvSpPr/>
          <p:nvPr/>
        </p:nvSpPr>
        <p:spPr>
          <a:xfrm>
            <a:off x="9833760" y="5435280"/>
            <a:ext cx="938160" cy="547920"/>
          </a:xfrm>
          <a:prstGeom prst="ellipse">
            <a:avLst/>
          </a:prstGeom>
          <a:ln>
            <a:round/>
          </a:ln>
          <a:scene3d>
            <a:camera prst="orthographicFront"/>
            <a:lightRig rig="threePt" dir="t"/>
          </a:scene3d>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End</a:t>
            </a:r>
            <a:endParaRPr lang="en-US" sz="1800" b="0" strike="noStrike" spc="-1">
              <a:solidFill>
                <a:srgbClr val="000000"/>
              </a:solidFill>
              <a:uFill>
                <a:solidFill>
                  <a:srgbClr val="FFFFFF"/>
                </a:solidFill>
              </a:uFill>
              <a:latin typeface="Arial"/>
            </a:endParaRPr>
          </a:p>
        </p:txBody>
      </p:sp>
      <p:sp>
        <p:nvSpPr>
          <p:cNvPr id="137" name="CustomShape 17"/>
          <p:cNvSpPr/>
          <p:nvPr/>
        </p:nvSpPr>
        <p:spPr>
          <a:xfrm>
            <a:off x="10303560" y="5029560"/>
            <a:ext cx="360" cy="404280"/>
          </a:xfrm>
          <a:custGeom>
            <a:avLst/>
            <a:gdLst/>
            <a:ahLst/>
            <a:cxnLst/>
            <a:rect l="l" t="t" r="r" b="b"/>
            <a:pathLst>
              <a:path w="21600" h="21600">
                <a:moveTo>
                  <a:pt x="0" y="0"/>
                </a:moveTo>
                <a:lnTo>
                  <a:pt x="21600" y="21600"/>
                </a:lnTo>
              </a:path>
            </a:pathLst>
          </a:cu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38" name="CustomShape 18"/>
          <p:cNvSpPr/>
          <p:nvPr/>
        </p:nvSpPr>
        <p:spPr>
          <a:xfrm>
            <a:off x="8041680" y="2905560"/>
            <a:ext cx="1642680" cy="640440"/>
          </a:xfrm>
          <a:prstGeom prst="bentConnector3">
            <a:avLst>
              <a:gd name="adj1" fmla="val 63777"/>
            </a:avLst>
          </a:pr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
        <p:nvSpPr>
          <p:cNvPr id="139" name="CustomShape 19"/>
          <p:cNvSpPr/>
          <p:nvPr/>
        </p:nvSpPr>
        <p:spPr>
          <a:xfrm flipV="1">
            <a:off x="8056800" y="3546000"/>
            <a:ext cx="1627200" cy="802800"/>
          </a:xfrm>
          <a:prstGeom prst="bentConnector3">
            <a:avLst>
              <a:gd name="adj1" fmla="val 63907"/>
            </a:avLst>
          </a:prstGeom>
          <a:noFill/>
          <a:ln>
            <a:solidFill>
              <a:srgbClr val="4A7EBB"/>
            </a:solidFill>
            <a:round/>
            <a:tailEnd type="arrow" w="med" len="med"/>
          </a:ln>
          <a:scene3d>
            <a:camera prst="orthographicFront"/>
            <a:lightRig rig="threePt" dir="t"/>
          </a:scene3d>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495520" y="169200"/>
            <a:ext cx="57243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000" b="1" strike="noStrike" spc="-1">
                <a:solidFill>
                  <a:srgbClr val="000000"/>
                </a:solidFill>
                <a:uFill>
                  <a:solidFill>
                    <a:srgbClr val="FFFFFF"/>
                  </a:solidFill>
                </a:uFill>
                <a:latin typeface="Times New Roman"/>
                <a:ea typeface="DejaVu Sans"/>
              </a:rPr>
              <a:t> Data Cleaning</a:t>
            </a:r>
            <a:endParaRPr lang="en-US" sz="1800" b="0" strike="noStrike" spc="-1">
              <a:solidFill>
                <a:srgbClr val="000000"/>
              </a:solidFill>
              <a:uFill>
                <a:solidFill>
                  <a:srgbClr val="FFFFFF"/>
                </a:solidFill>
              </a:uFill>
              <a:latin typeface="Arial"/>
            </a:endParaRPr>
          </a:p>
        </p:txBody>
      </p:sp>
      <p:sp>
        <p:nvSpPr>
          <p:cNvPr id="141" name="CustomShape 2"/>
          <p:cNvSpPr/>
          <p:nvPr/>
        </p:nvSpPr>
        <p:spPr>
          <a:xfrm>
            <a:off x="7752240" y="2205000"/>
            <a:ext cx="4201560" cy="374400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tIns="45000" rIns="90000" bIns="45000" anchor="ctr"/>
          <a:lstStyle/>
          <a:p>
            <a:pPr marL="285840" indent="-284400">
              <a:lnSpc>
                <a:spcPct val="100000"/>
              </a:lnSpc>
              <a:buClr>
                <a:srgbClr val="000000"/>
              </a:buClr>
              <a:buFont typeface="Arial"/>
              <a:buChar char="•"/>
            </a:pPr>
            <a:r>
              <a:rPr lang="en-US" sz="1400" b="0" strike="noStrike" spc="-1">
                <a:solidFill>
                  <a:srgbClr val="000000"/>
                </a:solidFill>
                <a:uFill>
                  <a:solidFill>
                    <a:srgbClr val="FFFFFF"/>
                  </a:solidFill>
                </a:uFill>
                <a:latin typeface="Calibri"/>
                <a:ea typeface="DejaVu Sans"/>
              </a:rPr>
              <a:t>Impute the NA(4%) values for all driver variables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285840" indent="-284400">
              <a:lnSpc>
                <a:spcPct val="100000"/>
              </a:lnSpc>
              <a:buClr>
                <a:srgbClr val="000000"/>
              </a:buClr>
              <a:buFont typeface="Arial"/>
              <a:buChar char="•"/>
            </a:pPr>
            <a:r>
              <a:rPr lang="en-US" sz="1400" b="0" strike="noStrike" spc="-1">
                <a:solidFill>
                  <a:srgbClr val="000000"/>
                </a:solidFill>
                <a:uFill>
                  <a:solidFill>
                    <a:srgbClr val="FFFFFF"/>
                  </a:solidFill>
                </a:uFill>
                <a:latin typeface="Calibri"/>
                <a:ea typeface="DejaVu Sans"/>
              </a:rPr>
              <a:t>Remove rows with </a:t>
            </a:r>
            <a:r>
              <a:rPr lang="en-US" sz="1400" b="0" i="1" strike="noStrike" spc="-1">
                <a:solidFill>
                  <a:srgbClr val="000000"/>
                </a:solidFill>
                <a:uFill>
                  <a:solidFill>
                    <a:srgbClr val="FFFFFF"/>
                  </a:solidFill>
                </a:uFill>
                <a:latin typeface="Calibri"/>
                <a:ea typeface="DejaVu Sans"/>
              </a:rPr>
              <a:t>loan_status</a:t>
            </a:r>
            <a:r>
              <a:rPr lang="en-US" sz="1400" b="1" i="1" strike="noStrike" spc="-1">
                <a:solidFill>
                  <a:srgbClr val="000000"/>
                </a:solidFill>
                <a:uFill>
                  <a:solidFill>
                    <a:srgbClr val="FFFFFF"/>
                  </a:solidFill>
                </a:uFill>
                <a:latin typeface="Calibri"/>
                <a:ea typeface="DejaVu Sans"/>
              </a:rPr>
              <a:t> </a:t>
            </a:r>
            <a:r>
              <a:rPr lang="en-US" sz="1400" b="0" strike="noStrike" spc="-1">
                <a:solidFill>
                  <a:srgbClr val="000000"/>
                </a:solidFill>
                <a:uFill>
                  <a:solidFill>
                    <a:srgbClr val="FFFFFF"/>
                  </a:solidFill>
                </a:uFill>
                <a:latin typeface="Calibri"/>
                <a:ea typeface="DejaVu Sans"/>
              </a:rPr>
              <a:t> = “Fully Paid”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285840" indent="-284400">
              <a:lnSpc>
                <a:spcPct val="100000"/>
              </a:lnSpc>
              <a:buClr>
                <a:srgbClr val="000000"/>
              </a:buClr>
              <a:buFont typeface="Arial"/>
              <a:buChar char="•"/>
            </a:pPr>
            <a:r>
              <a:rPr lang="en-US" sz="1400" b="0" strike="noStrike" spc="-1">
                <a:solidFill>
                  <a:srgbClr val="000000"/>
                </a:solidFill>
                <a:uFill>
                  <a:solidFill>
                    <a:srgbClr val="FFFFFF"/>
                  </a:solidFill>
                </a:uFill>
                <a:latin typeface="Calibri"/>
                <a:ea typeface="DejaVu Sans"/>
              </a:rPr>
              <a:t>Create bin variable </a:t>
            </a:r>
            <a:r>
              <a:rPr lang="en-US" sz="1400" b="0" i="1" strike="noStrike" spc="-1">
                <a:solidFill>
                  <a:srgbClr val="000000"/>
                </a:solidFill>
                <a:uFill>
                  <a:solidFill>
                    <a:srgbClr val="FFFFFF"/>
                  </a:solidFill>
                </a:uFill>
                <a:latin typeface="Calibri"/>
                <a:ea typeface="DejaVu Sans"/>
              </a:rPr>
              <a:t>loan_status_1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285840" indent="-284400">
              <a:lnSpc>
                <a:spcPct val="100000"/>
              </a:lnSpc>
              <a:buClr>
                <a:srgbClr val="000000"/>
              </a:buClr>
              <a:buFont typeface="Arial"/>
              <a:buChar char="•"/>
            </a:pPr>
            <a:r>
              <a:rPr lang="en-US" sz="1400" b="0" strike="noStrike" spc="-1">
                <a:solidFill>
                  <a:srgbClr val="000000"/>
                </a:solidFill>
                <a:uFill>
                  <a:solidFill>
                    <a:srgbClr val="FFFFFF"/>
                  </a:solidFill>
                </a:uFill>
                <a:latin typeface="Calibri"/>
                <a:ea typeface="DejaVu Sans"/>
              </a:rPr>
              <a:t>Create new bin variables for int_rate and emp_length respectively</a:t>
            </a:r>
            <a:r>
              <a:rPr lang="en-US" sz="1400" b="0" i="1"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pic>
        <p:nvPicPr>
          <p:cNvPr id="142" name="Picture 2"/>
          <p:cNvPicPr/>
          <p:nvPr/>
        </p:nvPicPr>
        <p:blipFill>
          <a:blip r:embed="rId2" cstate="print"/>
          <a:stretch/>
        </p:blipFill>
        <p:spPr>
          <a:xfrm>
            <a:off x="270000" y="1340640"/>
            <a:ext cx="7234560" cy="4782240"/>
          </a:xfrm>
          <a:prstGeom prst="rect">
            <a:avLst/>
          </a:prstGeom>
          <a:ln>
            <a:noFill/>
          </a:ln>
        </p:spPr>
      </p:pic>
      <p:sp>
        <p:nvSpPr>
          <p:cNvPr id="143" name="CustomShape 3"/>
          <p:cNvSpPr/>
          <p:nvPr/>
        </p:nvSpPr>
        <p:spPr>
          <a:xfrm>
            <a:off x="4408920" y="3732120"/>
            <a:ext cx="858600" cy="249840"/>
          </a:xfrm>
          <a:prstGeom prst="roundRect">
            <a:avLst>
              <a:gd name="adj" fmla="val 16667"/>
            </a:avLst>
          </a:prstGeom>
          <a:solidFill>
            <a:schemeClr val="accent5"/>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Calibri"/>
                <a:ea typeface="DejaVu Sans"/>
              </a:rPr>
              <a:t>Junior</a:t>
            </a:r>
            <a:endParaRPr lang="en-US" sz="1800" b="0" strike="noStrike" spc="-1">
              <a:solidFill>
                <a:srgbClr val="000000"/>
              </a:solidFill>
              <a:uFill>
                <a:solidFill>
                  <a:srgbClr val="FFFFFF"/>
                </a:solidFill>
              </a:uFill>
              <a:latin typeface="Arial"/>
            </a:endParaRPr>
          </a:p>
        </p:txBody>
      </p:sp>
      <p:sp>
        <p:nvSpPr>
          <p:cNvPr id="144" name="CustomShape 4"/>
          <p:cNvSpPr/>
          <p:nvPr/>
        </p:nvSpPr>
        <p:spPr>
          <a:xfrm>
            <a:off x="1818360" y="2689560"/>
            <a:ext cx="858600" cy="249840"/>
          </a:xfrm>
          <a:prstGeom prst="roundRect">
            <a:avLst>
              <a:gd name="adj" fmla="val 16667"/>
            </a:avLst>
          </a:prstGeom>
          <a:solidFill>
            <a:srgbClr val="92D05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Calibri"/>
                <a:ea typeface="DejaVu Sans"/>
              </a:rPr>
              <a:t>Senior</a:t>
            </a:r>
            <a:endParaRPr lang="en-US" sz="1800" b="0" strike="noStrike" spc="-1">
              <a:solidFill>
                <a:srgbClr val="000000"/>
              </a:solidFill>
              <a:uFill>
                <a:solidFill>
                  <a:srgbClr val="FFFFFF"/>
                </a:solidFill>
              </a:uFill>
              <a:latin typeface="Arial"/>
            </a:endParaRPr>
          </a:p>
        </p:txBody>
      </p:sp>
      <p:sp>
        <p:nvSpPr>
          <p:cNvPr id="145" name="CustomShape 5"/>
          <p:cNvSpPr/>
          <p:nvPr/>
        </p:nvSpPr>
        <p:spPr>
          <a:xfrm>
            <a:off x="1593360" y="4797360"/>
            <a:ext cx="858600" cy="249840"/>
          </a:xfrm>
          <a:prstGeom prst="roundRect">
            <a:avLst>
              <a:gd name="adj" fmla="val 16667"/>
            </a:avLst>
          </a:prstGeom>
          <a:solidFill>
            <a:srgbClr val="C00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FFFFFF"/>
                </a:solidFill>
                <a:uFill>
                  <a:solidFill>
                    <a:srgbClr val="FFFFFF"/>
                  </a:solidFill>
                </a:uFill>
                <a:latin typeface="Calibri"/>
                <a:ea typeface="DejaVu Sans"/>
              </a:rPr>
              <a:t>Mid-Level</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478600" y="145080"/>
            <a:ext cx="659664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000" b="1" strike="noStrike" spc="-1">
                <a:solidFill>
                  <a:srgbClr val="000000"/>
                </a:solidFill>
                <a:uFill>
                  <a:solidFill>
                    <a:srgbClr val="FFFFFF"/>
                  </a:solidFill>
                </a:uFill>
                <a:latin typeface="Times New Roman"/>
                <a:ea typeface="DejaVu Sans"/>
              </a:rPr>
              <a:t>Exploratory Data Analysis</a:t>
            </a:r>
            <a:endParaRPr lang="en-US" sz="1800" b="0" strike="noStrike" spc="-1">
              <a:solidFill>
                <a:srgbClr val="000000"/>
              </a:solidFill>
              <a:uFill>
                <a:solidFill>
                  <a:srgbClr val="FFFFFF"/>
                </a:solidFill>
              </a:uFill>
              <a:latin typeface="Arial"/>
            </a:endParaRPr>
          </a:p>
        </p:txBody>
      </p:sp>
      <p:pic>
        <p:nvPicPr>
          <p:cNvPr id="147" name="Picture 3"/>
          <p:cNvPicPr/>
          <p:nvPr/>
        </p:nvPicPr>
        <p:blipFill>
          <a:blip r:embed="rId2" cstate="print"/>
          <a:stretch/>
        </p:blipFill>
        <p:spPr>
          <a:xfrm>
            <a:off x="407520" y="1412640"/>
            <a:ext cx="6420600" cy="4614840"/>
          </a:xfrm>
          <a:prstGeom prst="rect">
            <a:avLst/>
          </a:prstGeom>
          <a:ln>
            <a:noFill/>
          </a:ln>
        </p:spPr>
      </p:pic>
      <p:sp>
        <p:nvSpPr>
          <p:cNvPr id="148" name="CustomShape 2"/>
          <p:cNvSpPr/>
          <p:nvPr/>
        </p:nvSpPr>
        <p:spPr>
          <a:xfrm>
            <a:off x="7248240" y="2709000"/>
            <a:ext cx="4394520" cy="194400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ea typeface="DejaVu Sans"/>
              </a:rPr>
              <a:t>Performing EDA for the driver variables and identifying outliers to be removed.</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alibri"/>
                <a:ea typeface="DejaVu Sans"/>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919520" y="145080"/>
            <a:ext cx="7155720" cy="61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000" b="1" strike="noStrike" spc="-1">
                <a:solidFill>
                  <a:srgbClr val="000000"/>
                </a:solidFill>
                <a:uFill>
                  <a:solidFill>
                    <a:srgbClr val="FFFFFF"/>
                  </a:solidFill>
                </a:uFill>
                <a:latin typeface="Times New Roman"/>
                <a:ea typeface="DejaVu Sans"/>
              </a:rPr>
              <a:t>EDA Dashboard</a:t>
            </a:r>
            <a:endParaRPr lang="en-US" sz="1800" b="0" strike="noStrike" spc="-1">
              <a:solidFill>
                <a:srgbClr val="000000"/>
              </a:solidFill>
              <a:uFill>
                <a:solidFill>
                  <a:srgbClr val="FFFFFF"/>
                </a:solidFill>
              </a:uFill>
              <a:latin typeface="Arial"/>
            </a:endParaRPr>
          </a:p>
        </p:txBody>
      </p:sp>
      <p:pic>
        <p:nvPicPr>
          <p:cNvPr id="5" name="Picture 3"/>
          <p:cNvPicPr>
            <a:picLocks noChangeAspect="1" noChangeArrowheads="1"/>
          </p:cNvPicPr>
          <p:nvPr/>
        </p:nvPicPr>
        <p:blipFill>
          <a:blip r:embed="rId2" cstate="print"/>
          <a:srcRect/>
          <a:stretch>
            <a:fillRect/>
          </a:stretch>
        </p:blipFill>
        <p:spPr bwMode="auto">
          <a:xfrm>
            <a:off x="551384" y="1011510"/>
            <a:ext cx="11089231" cy="565785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937880" y="145080"/>
            <a:ext cx="769968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Univariate Analysis – Continuous variables</a:t>
            </a:r>
            <a:endParaRPr lang="en-US" sz="1800" b="0" strike="noStrike" spc="-1">
              <a:solidFill>
                <a:srgbClr val="000000"/>
              </a:solidFill>
              <a:uFill>
                <a:solidFill>
                  <a:srgbClr val="FFFFFF"/>
                </a:solidFill>
              </a:uFill>
              <a:latin typeface="Arial"/>
            </a:endParaRPr>
          </a:p>
        </p:txBody>
      </p:sp>
      <p:pic>
        <p:nvPicPr>
          <p:cNvPr id="152" name="Picture 5"/>
          <p:cNvPicPr/>
          <p:nvPr/>
        </p:nvPicPr>
        <p:blipFill>
          <a:blip r:embed="rId2" cstate="print"/>
          <a:stretch/>
        </p:blipFill>
        <p:spPr>
          <a:xfrm>
            <a:off x="8371800" y="1047960"/>
            <a:ext cx="3605760" cy="2591640"/>
          </a:xfrm>
          <a:prstGeom prst="rect">
            <a:avLst/>
          </a:prstGeom>
          <a:ln>
            <a:noFill/>
          </a:ln>
        </p:spPr>
      </p:pic>
      <p:pic>
        <p:nvPicPr>
          <p:cNvPr id="153" name="Picture 6"/>
          <p:cNvPicPr/>
          <p:nvPr/>
        </p:nvPicPr>
        <p:blipFill>
          <a:blip r:embed="rId3" cstate="print"/>
          <a:stretch/>
        </p:blipFill>
        <p:spPr>
          <a:xfrm>
            <a:off x="8093520" y="3812760"/>
            <a:ext cx="4004640" cy="2878200"/>
          </a:xfrm>
          <a:prstGeom prst="rect">
            <a:avLst/>
          </a:prstGeom>
          <a:ln>
            <a:noFill/>
          </a:ln>
        </p:spPr>
      </p:pic>
      <p:pic>
        <p:nvPicPr>
          <p:cNvPr id="154" name="Picture 8"/>
          <p:cNvPicPr/>
          <p:nvPr/>
        </p:nvPicPr>
        <p:blipFill>
          <a:blip r:embed="rId4" cstate="print"/>
          <a:stretch/>
        </p:blipFill>
        <p:spPr>
          <a:xfrm>
            <a:off x="62640" y="3812760"/>
            <a:ext cx="3585240" cy="2576520"/>
          </a:xfrm>
          <a:prstGeom prst="rect">
            <a:avLst/>
          </a:prstGeom>
          <a:ln>
            <a:noFill/>
          </a:ln>
        </p:spPr>
      </p:pic>
      <p:sp>
        <p:nvSpPr>
          <p:cNvPr id="155" name="CustomShape 2"/>
          <p:cNvSpPr/>
          <p:nvPr/>
        </p:nvSpPr>
        <p:spPr>
          <a:xfrm>
            <a:off x="3993120" y="1628640"/>
            <a:ext cx="3954960" cy="38880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Arial"/>
                <a:ea typeface="DejaVu Sans"/>
              </a:rPr>
              <a:t>Loan Amount &amp; Funded amount are right skewed indicating that the majority loan applied and disbursed are for small amounts.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DTI (kurtosis:2.22, Skewness:-0.18)  &amp;  Annual income (kurtosis:3.0, Skewness: 0.67) are near normally distribution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pic>
        <p:nvPicPr>
          <p:cNvPr id="156" name="Picture 156"/>
          <p:cNvPicPr/>
          <p:nvPr/>
        </p:nvPicPr>
        <p:blipFill>
          <a:blip r:embed="rId5" cstate="print"/>
          <a:stretch/>
        </p:blipFill>
        <p:spPr>
          <a:xfrm>
            <a:off x="76320" y="1005840"/>
            <a:ext cx="3763080" cy="2589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937880" y="145080"/>
            <a:ext cx="769968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Univariate Analysis – Categorical Data</a:t>
            </a:r>
            <a:endParaRPr lang="en-US" sz="1800" b="0" strike="noStrike" spc="-1">
              <a:solidFill>
                <a:srgbClr val="000000"/>
              </a:solidFill>
              <a:uFill>
                <a:solidFill>
                  <a:srgbClr val="FFFFFF"/>
                </a:solidFill>
              </a:uFill>
              <a:latin typeface="Arial"/>
            </a:endParaRPr>
          </a:p>
        </p:txBody>
      </p:sp>
      <p:pic>
        <p:nvPicPr>
          <p:cNvPr id="158" name="Picture 4"/>
          <p:cNvPicPr/>
          <p:nvPr/>
        </p:nvPicPr>
        <p:blipFill>
          <a:blip r:embed="rId2" cstate="print"/>
          <a:stretch/>
        </p:blipFill>
        <p:spPr>
          <a:xfrm>
            <a:off x="407520" y="1324440"/>
            <a:ext cx="5722920" cy="5128560"/>
          </a:xfrm>
          <a:prstGeom prst="rect">
            <a:avLst/>
          </a:prstGeom>
          <a:ln>
            <a:noFill/>
          </a:ln>
        </p:spPr>
      </p:pic>
      <p:sp>
        <p:nvSpPr>
          <p:cNvPr id="159" name="CustomShape 2"/>
          <p:cNvSpPr/>
          <p:nvPr/>
        </p:nvSpPr>
        <p:spPr>
          <a:xfrm>
            <a:off x="6672240" y="2421000"/>
            <a:ext cx="5312880" cy="24480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Arial"/>
                <a:ea typeface="DejaVu Sans"/>
              </a:rPr>
              <a:t>Maximum loans are given in Medium interest rates.</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Maximum Loans are given to Juniors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Most of the loan takers are either Rented or Mortgage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37880" y="145080"/>
            <a:ext cx="834552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000" b="1" strike="noStrike" spc="-1">
                <a:solidFill>
                  <a:srgbClr val="000000"/>
                </a:solidFill>
                <a:uFill>
                  <a:solidFill>
                    <a:srgbClr val="FFFFFF"/>
                  </a:solidFill>
                </a:uFill>
                <a:latin typeface="Times New Roman"/>
                <a:ea typeface="DejaVu Sans"/>
              </a:rPr>
              <a:t>Multivariate Analysis</a:t>
            </a:r>
            <a:endParaRPr lang="en-US" sz="1800" b="0" strike="noStrike" spc="-1">
              <a:solidFill>
                <a:srgbClr val="000000"/>
              </a:solidFill>
              <a:uFill>
                <a:solidFill>
                  <a:srgbClr val="FFFFFF"/>
                </a:solidFill>
              </a:uFill>
              <a:latin typeface="Arial"/>
            </a:endParaRPr>
          </a:p>
        </p:txBody>
      </p:sp>
      <p:pic>
        <p:nvPicPr>
          <p:cNvPr id="161" name="Picture 3"/>
          <p:cNvPicPr/>
          <p:nvPr/>
        </p:nvPicPr>
        <p:blipFill>
          <a:blip r:embed="rId2" cstate="print"/>
          <a:stretch/>
        </p:blipFill>
        <p:spPr>
          <a:xfrm>
            <a:off x="191520" y="1052640"/>
            <a:ext cx="5621040" cy="4650120"/>
          </a:xfrm>
          <a:prstGeom prst="rect">
            <a:avLst/>
          </a:prstGeom>
          <a:ln>
            <a:noFill/>
          </a:ln>
        </p:spPr>
      </p:pic>
      <p:sp>
        <p:nvSpPr>
          <p:cNvPr id="162" name="CustomShape 2"/>
          <p:cNvSpPr/>
          <p:nvPr/>
        </p:nvSpPr>
        <p:spPr>
          <a:xfrm>
            <a:off x="263520" y="5733360"/>
            <a:ext cx="6033960" cy="9133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nSpc>
                <a:spcPct val="100000"/>
              </a:lnSpc>
            </a:pPr>
            <a:r>
              <a:rPr lang="en-US" sz="1500" b="0" strike="noStrike" spc="-1">
                <a:solidFill>
                  <a:srgbClr val="000000"/>
                </a:solidFill>
                <a:uFill>
                  <a:solidFill>
                    <a:srgbClr val="FFFFFF"/>
                  </a:solidFill>
                </a:uFill>
                <a:latin typeface="Arial"/>
                <a:ea typeface="DejaVu Sans"/>
              </a:rPr>
              <a:t>There is Significant  difference in means of various variables with respect to High interest rates &amp; High interest rates  as seen from all box charts.</a:t>
            </a:r>
            <a:endParaRPr lang="en-US" sz="1800" b="0" strike="noStrike" spc="-1">
              <a:solidFill>
                <a:srgbClr val="000000"/>
              </a:solidFill>
              <a:uFill>
                <a:solidFill>
                  <a:srgbClr val="FFFFFF"/>
                </a:solidFill>
              </a:uFill>
              <a:latin typeface="Arial"/>
            </a:endParaRPr>
          </a:p>
        </p:txBody>
      </p:sp>
      <p:pic>
        <p:nvPicPr>
          <p:cNvPr id="163" name="Picture 163"/>
          <p:cNvPicPr/>
          <p:nvPr/>
        </p:nvPicPr>
        <p:blipFill>
          <a:blip r:embed="rId3" cstate="print"/>
          <a:stretch/>
        </p:blipFill>
        <p:spPr>
          <a:xfrm>
            <a:off x="6744240" y="1475280"/>
            <a:ext cx="4797360" cy="3321360"/>
          </a:xfrm>
          <a:prstGeom prst="rect">
            <a:avLst/>
          </a:prstGeom>
          <a:ln>
            <a:noFill/>
          </a:ln>
        </p:spPr>
      </p:pic>
      <p:sp>
        <p:nvSpPr>
          <p:cNvPr id="164" name="CustomShape 3"/>
          <p:cNvSpPr/>
          <p:nvPr/>
        </p:nvSpPr>
        <p:spPr>
          <a:xfrm>
            <a:off x="7032240" y="5733360"/>
            <a:ext cx="4824000" cy="8636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500" b="0" strike="noStrike" spc="-1">
                <a:solidFill>
                  <a:srgbClr val="000000"/>
                </a:solidFill>
                <a:uFill>
                  <a:solidFill>
                    <a:srgbClr val="FFFFFF"/>
                  </a:solidFill>
                </a:uFill>
                <a:latin typeface="Arial"/>
                <a:ea typeface="DejaVu Sans"/>
              </a:rPr>
              <a:t>Loan Amount &amp; Funded amount are highly co-related as expected.</a:t>
            </a:r>
            <a:endParaRPr lang="en-US" sz="1800" b="0" strike="noStrike" spc="-1">
              <a:solidFill>
                <a:srgbClr val="000000"/>
              </a:solidFill>
              <a:uFill>
                <a:solidFill>
                  <a:srgbClr val="FFFFFF"/>
                </a:solidFill>
              </a:uFill>
              <a:latin typeface="Arial"/>
            </a:endParaRPr>
          </a:p>
          <a:p>
            <a:pPr>
              <a:lnSpc>
                <a:spcPct val="100000"/>
              </a:lnSpc>
            </a:pPr>
            <a:r>
              <a:rPr lang="en-US" sz="1500" b="0" strike="noStrike" spc="-1">
                <a:solidFill>
                  <a:srgbClr val="000000"/>
                </a:solidFill>
                <a:uFill>
                  <a:solidFill>
                    <a:srgbClr val="FFFFFF"/>
                  </a:solidFill>
                </a:uFill>
                <a:latin typeface="Arial"/>
                <a:ea typeface="DejaVu Sans"/>
              </a:rPr>
              <a:t>No other variables are co-related.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3287</TotalTime>
  <Words>1035</Words>
  <Application>Microsoft Office PowerPoint</Application>
  <PresentationFormat>Custom</PresentationFormat>
  <Paragraphs>113</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subject/>
  <dc:creator>Chiranjeev</dc:creator>
  <dc:description/>
  <cp:lastModifiedBy>Vishesh Sakshi</cp:lastModifiedBy>
  <cp:revision>71</cp:revision>
  <dcterms:created xsi:type="dcterms:W3CDTF">2016-06-09T08:16:28Z</dcterms:created>
  <dcterms:modified xsi:type="dcterms:W3CDTF">2016-08-28T17:53:12Z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