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10449360" y="325800"/>
            <a:ext cx="1445400" cy="378360"/>
          </a:xfrm>
          <a:prstGeom prst="rect">
            <a:avLst/>
          </a:prstGeom>
          <a:ln>
            <a:noFill/>
          </a:ln>
        </p:spPr>
      </p:pic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0" y="177840"/>
            <a:ext cx="1266840" cy="8136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391400" y="344520"/>
            <a:ext cx="9142560" cy="31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Mycar Dream Assignment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SUBMISSION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88440" y="4923720"/>
            <a:ext cx="6137280" cy="14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Anand Prakash Rathi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DDA 1610162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&lt;Conclusions&gt;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778680" y="1877040"/>
            <a:ext cx="10035720" cy="72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following Model 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MPG = 1639.8 -  0.00605 * Weight - 0.7957* ModelYear + 2.34386888 * volkswagen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Accuracy : Adjusted R-squared:  0.804 @ 95% confidence level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Result : PredictedR2= 0.81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is a significant Co-relation between MPG &amp; Weight, Model Year &amp; Volsvagan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Plots: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 Vs Fitted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Shows that residuals have non-linear patterns.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 Normal Q-Q Plot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plot shows if residuals are almost normally distributed.slight right skew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Spread-Location plot: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This plot shows that residuals are spread equally along the ranges of predictors.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Residuals vs Leverage: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 influential cases found.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5480" y="1470600"/>
            <a:ext cx="10023840" cy="38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Automatic process of predicting the car mileage which fits the customer preferences, based on the dataset of car features and attributes obtained by market surveys.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376640" y="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Predicting the car mileage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05000" y="186732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Predictive model which can follow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these three constraints thoroughly: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model should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contain more than 5 variables.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According to the business needs,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the VIF to 2.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model should be highly predictive in nature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i.e it should show 80% (R squared)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accuracy.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23920" y="64152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regression : 5-step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114760" y="2064960"/>
            <a:ext cx="2139480" cy="704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Bussiness understanding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130600" y="2915280"/>
            <a:ext cx="2147040" cy="69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Preparation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8130600" y="3766680"/>
            <a:ext cx="2147040" cy="69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8185680" y="4709880"/>
            <a:ext cx="2147040" cy="69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Evaluation &amp;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9005400" y="3566880"/>
            <a:ext cx="363960" cy="176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8999280" y="2784600"/>
            <a:ext cx="363960" cy="176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8992080" y="4506480"/>
            <a:ext cx="363960" cy="176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0"/>
          <p:cNvSpPr/>
          <p:nvPr/>
        </p:nvSpPr>
        <p:spPr>
          <a:xfrm>
            <a:off x="8185680" y="5619600"/>
            <a:ext cx="2147040" cy="69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Evaluation &amp; 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9029160" y="5401800"/>
            <a:ext cx="363960" cy="1760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76640" y="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2: After stepAIC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89440" y="1272600"/>
            <a:ext cx="11505960" cy="54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Displacement          1.260e-02  6.611e-03   1.907 0.057685 .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&lt;== To be removed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Horsepower           -2.496e-02  1.315e-02  -1.898 0.058764 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              -5.825e-03  6.757e-04  -8.621 7.11e-16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Model_year           -8.184e-01  6.274e-02 -13.044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Brand_Nameaudi        3.692e+00  1.398e+00   2.641 0.008778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Brand_Namedatsun      3.858e+00  1.014e+00   3.806 0.000177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Brand_Namefiat        3.888e+00  1.253e+00   3.102 0.002135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Brand_Namehonda       2.904e+00  1.182e+00   2.458 0.014644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Brand_Namemazda       1.850e+00  1.139e+00   1.624 0.105703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Brand_Nameplymouth    1.701e+00  6.949e-01   2.447 0.015071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Brand_Namepontiac     2.549e+00  9.515e-01   2.678 0.007877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Brand_Namerenault     3.532e+00  1.939e+00   1.822 0.069695 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Brand_Namesaab        2.462e+00  1.735e+00   1.419 0.157231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Brand_Nametoyota      2.080e+00  8.945e-01   2.325 0.020846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Brand_Namevolkswagen  3.924e+00  8.949e-01   4.384 1.70e-05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Signif. codes:  0 ‘***’ 0.001 ‘**’ 0.01 ‘*’ 0.05 ‘.’ 0.1 ‘ ’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Residual standard error: 3.249 on 255 degrees of freedom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R-squared:  0.8307,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Adjusted R-squared:  0.8207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F-statistic: 83.39 on 15 and 255 DF,  p-value: &lt; 2.2e-16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R-squared:  0.8283,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Adjusted R-squared:  0.8214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&gt;vif(model_2)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Displacement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Horsepower               Weight           Model_year       Brand_Nameaudi     Brand_Namedatsun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12.656997             6.626011             8.435481             1.347406             1.086195             1.204496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Brand_Namefiat      Brand_Namehonda      Brand_Namemazda   Brand_Nameplymouth    Brand_Namepontiac    Brand_Namerenault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1.155027             1.150579             1.184085             1.074859             1.061200             1.056233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Brand_Namesaab     Brand_Nametoyota Brand_Namevolkswagen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1.123834             1.207262             1.274632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3Results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4320" y="1463040"/>
            <a:ext cx="11297880" cy="529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Horsepower           -1.085e-02  1.092e-02  -0.994 0.321382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&lt;== To be removed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              -4.999e-03  5.208e-04  -9.598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Model_year           -8.027e-01  6.252e-02 -12.840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Brand_Nameaudi        3.191e+00  1.380e+00   2.312 0.021590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Brand_Namedatsun      3.536e+00  1.005e+00   3.519 0.000512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Brand_Namefiat        3.628e+00  1.252e+00   2.897 0.004089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Brand_Namehonda       2.911e+00  1.188e+00   2.451 0.014918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Brand_Namemazda       1.406e+00  1.121e+00   1.254 0.211009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Brand_Nameplymouth    1.658e+00  6.981e-01   2.375 0.018280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Brand_Namepontiac     2.540e+00  9.564e-01   2.656 0.008415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Brand_Namerenault     3.388e+00  1.947e+00   1.740 0.083068 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Brand_Namesaab        1.610e+00  1.685e+00   0.955 0.340236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Brand_Nametoyota      1.847e+00  8.906e-01   2.074 0.039088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Brand_Namevolkswagen  3.941e+00  8.995e-01   4.382 1.72e-05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R-squared:  0.8283,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Adjusted R-squared:  0.8189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&gt; vif(model_3)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Horsepower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Weight           Model_year       Brand_Nameaudi     Brand_Namedatsun       Brand_Namefiat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4.527848             4.960361             1.324270             1.047704             1.171037             1.141351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Brand_Namehonda      Brand_Namemazda   Brand_Nameplymouth    Brand_Namepontiac    Brand_Namerenault       Brand_Namesaab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1.150569             1.134592             1.073754             1.061175             1.054643             1.049441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Brand_Nametoyota Brand_Namevolkswagen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1.184788             1.274498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4 Results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54560" y="1501200"/>
            <a:ext cx="907128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              -5.411e-03  3.141e-04 -17.229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Model_year           -8.219e-01  5.947e-02 -13.819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Brand_Nameaudi        3.193e+00  1.380e+00   2.314 0.021477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Brand_Namedatsun      3.406e+00  9.961e-01   3.420 0.000729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Brand_Namefiat        3.636e+00  1.252e+00   2.904 0.004010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Brand_Namehonda       2.829e+00  1.185e+00   2.388 0.017669 *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Brand_Namemazda       1.310e+00  1.117e+00   1.173 0.242059           &lt;== All bold to be removed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Brand_Nameplymouth    1.683e+00  6.976e-01   2.412 0.016547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Brand_Namepontiac     2.468e+00  9.537e-01   2.588 0.010197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Brand_Namerenault     3.389e+00  1.947e+00   1.740 0.083005 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Brand_Namesaab        1.438e+00  1.676e+00   0.858 0.391851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Brand_Nametoyota      1.779e+00  8.880e-01   2.003 0.046195 *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Brand_Namevolkswagen  3.949e+00  8.994e-01   4.391 1.65e-05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R-squared:  0.8276,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Adjusted R-squared:  0.8189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&gt;  vif(model_4)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Note: All VIF are below 2 , so it meets one of criteria , so we stop here. and we remove all on significant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Selected: Weight + Model_year + Brand_Namedatsun +Brand_Namevolkswagen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              -5.939e-03  2.732e-04 -21.737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Model_year           -7.958e-01  5.973e-02 -13.323  &lt; 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Brand_Namedatsun      2.143e+00  9.821e-01   2.182  0.03000 *   &lt;== Remove this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Brand_Namevolkswagen  2.569e+00  8.647e-01   2.971  0.00324 **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---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Residual standard error: 3.371 on 266 degrees of freedom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R-squared:  0.8099,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Adjusted R-squared:  0.8071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Remove all brands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Weight      -6.639e-03  2.168e-04  -30.63   &lt;2e-16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Model_year  -7.631e-01  5.003e-02  -15.25   &lt;2e-16 ***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Multiple R-squared:  0.8054,   Adjusted R-squared:  0.8044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Final Features in Model: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MPG, Weight, Model_year , Brand_Namevolkswagen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PredictedR2= 0.82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5 &amp; Final Model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798880" y="1371600"/>
            <a:ext cx="548136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90960" y="18532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Plot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&lt;Results&gt;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102" descr=""/>
          <p:cNvPicPr/>
          <p:nvPr/>
        </p:nvPicPr>
        <p:blipFill>
          <a:blip r:embed="rId1"/>
          <a:stretch/>
        </p:blipFill>
        <p:spPr>
          <a:xfrm>
            <a:off x="548640" y="1495080"/>
            <a:ext cx="5120280" cy="4700880"/>
          </a:xfrm>
          <a:prstGeom prst="rect">
            <a:avLst/>
          </a:prstGeom>
          <a:ln>
            <a:noFill/>
          </a:ln>
        </p:spPr>
      </p:pic>
      <p:pic>
        <p:nvPicPr>
          <p:cNvPr id="105" name="Picture 103" descr=""/>
          <p:cNvPicPr/>
          <p:nvPr/>
        </p:nvPicPr>
        <p:blipFill>
          <a:blip r:embed="rId2"/>
          <a:stretch/>
        </p:blipFill>
        <p:spPr>
          <a:xfrm>
            <a:off x="5901840" y="1495080"/>
            <a:ext cx="5253480" cy="445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05000" y="1855080"/>
            <a:ext cx="11167200" cy="43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Plot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136520" y="640080"/>
            <a:ext cx="9312480" cy="85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&lt;Results&gt;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6" descr=""/>
          <p:cNvPicPr/>
          <p:nvPr/>
        </p:nvPicPr>
        <p:blipFill>
          <a:blip r:embed="rId1"/>
          <a:stretch/>
        </p:blipFill>
        <p:spPr>
          <a:xfrm>
            <a:off x="678240" y="1554480"/>
            <a:ext cx="4259160" cy="3840120"/>
          </a:xfrm>
          <a:prstGeom prst="rect">
            <a:avLst/>
          </a:prstGeom>
          <a:ln>
            <a:noFill/>
          </a:ln>
        </p:spPr>
      </p:pic>
      <p:pic>
        <p:nvPicPr>
          <p:cNvPr id="109" name="Picture 107" descr=""/>
          <p:cNvPicPr/>
          <p:nvPr/>
        </p:nvPicPr>
        <p:blipFill>
          <a:blip r:embed="rId2"/>
          <a:stretch/>
        </p:blipFill>
        <p:spPr>
          <a:xfrm>
            <a:off x="5943600" y="1554480"/>
            <a:ext cx="4259160" cy="384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2812</TotalTime>
  <Application>LibreOffice/5.2.1.2$Windows_x86 LibreOffice_project/31dd62db80d4e60af04904455ec9c9219178d620</Application>
  <Words>6652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2016-06-09T08:16:00Z</dcterms:created>
  <dc:creator>Chiranjeev</dc:creator>
  <dc:description/>
  <dc:language>en-US</dc:language>
  <cp:lastModifiedBy/>
  <dcterms:modified xsi:type="dcterms:W3CDTF">2016-09-18T20:40:26Z</dcterms:modified>
  <cp:revision>58</cp:revision>
  <dc:subject/>
  <dc:title>Investment Case Study  Submission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