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7995-769C-4745-B8B5-B025621B7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AC744-DD3F-432C-B0BC-9D0DE2FC7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5B00-FDBA-4D94-9C95-CFBB1E9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22B3-2D59-44C1-AFBF-5A8C65F8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CDD0-FA03-4FC7-9E8F-027260E4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0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13CA-665C-486B-A85E-9E6A941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CF299-48D6-4638-BA84-A70911F2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427C-96E3-4724-9D75-5B2A136A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C4D4-E019-4AD0-88EA-819C3EA1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7D9D-6611-444C-9BC6-CD837CC1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1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DAAF3-3D78-43EC-8A54-41FA8889B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D7D47-5096-4D42-979E-31CE430C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25E2-0211-43E9-B988-69275E1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6DB2F-3085-4232-AEF0-CDC4402E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CA29-D672-415E-8655-D5581A8A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7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D4B4-42DC-460C-9515-75A38C8A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0707-A6C9-41F3-8D60-C7BDE187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D4AC-5F21-48FF-B539-9E9CFF4B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9A6B-7A73-4884-BC6D-1B3F111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F2C4-6FE5-4964-B28B-BFC5C19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FEE9-E26E-4D22-968E-F1D17F55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03593-D201-4A46-92AC-DF6C5133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77437-F3DC-4380-8DF2-933D2DB7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ED56-DE38-4472-BE17-F98D7DF4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F284-174E-445C-B506-D0F9E85A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0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11E1-461A-44CD-99C2-B150F09B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6723-69D7-4D88-8637-18C1588D1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D427-35A8-454A-BD25-D12CB8F1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D2D97-21F2-4BD2-8D47-A62F0A55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1A60-945F-4C89-AC55-2F7C1B8D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C16F-3FF0-41C1-BDBF-E2B61B23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7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43CB-A624-4026-8924-185DAB0B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D971-49FA-4405-B864-B3678A4A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0CF2C-4FB5-43D8-95F1-1501F71C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504-7D24-4DBD-9E65-0114F03AB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0C5DA-AD7B-4AFE-9879-7498B9B8D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AA19A-1BA0-4896-AE61-F6DD6B1A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A5ACC-0735-4E2C-80B7-BFFBEC1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81D9B-E0FF-4AC6-B17B-88892847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F066-4947-4CC4-8979-E0A26F15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EBBCC-509C-43DE-9319-C61D3E9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ED66-32FB-42EB-A804-C934B393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DFF00-B9D5-4B4D-AC1B-61E68A1A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62ED7-BD8D-4631-A3FF-3F8E5ECD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6D885-6EB4-47CE-8941-8FB7E9E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29E0F-66BC-4A19-B7C4-EF253837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0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EE49-8088-4E31-B6F2-D691C47F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3B37-C4FD-4479-BA4D-2A0EAAED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AEA5A-9C8A-44BA-82B7-8D9D1680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0A3B-D46E-46EE-AA9C-9C0CEF66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83EB-4E49-4280-9752-DA642D8F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0603-900A-4E94-9D95-EE96A84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3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941E-F971-4246-89C3-49EB3802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D1423-96AF-49FC-9BF3-D772C160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8DE6A-33F6-47FF-95A4-6214E56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5E81-F3BD-4CF1-951A-6FBDBC8A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02CD9-4451-49F3-9B7B-17439735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9A2A6-4872-42C1-9B2E-51654ABE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48991-7296-4872-AED9-9586E666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3083-D9FD-4C7C-AB94-296E1D10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10BA-0CCA-4D91-AC0D-C67EB1552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AEEC-D881-4D83-8107-C6FD77D1812C}" type="datetimeFigureOut">
              <a:rPr lang="en-IN" smtClean="0"/>
              <a:t>23-08-2017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5F07-2307-4BB2-B609-068B31DF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053E-8D46-4A94-82CD-335E3384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B445-A46D-457C-9E18-D37DA7E8A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8557-EB0D-47BD-802B-28191886D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Wage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7FC9-22DB-48B3-8623-5232D944F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Wage prediction from a timeseries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2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A97B-1F10-425C-A69B-F57A1481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EED6-784F-47AB-BA99-377D489C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build a Multivariate regression Model for Wage Prediction</a:t>
            </a:r>
          </a:p>
          <a:p>
            <a:r>
              <a:rPr lang="en-IN" dirty="0"/>
              <a:t>Given Data </a:t>
            </a:r>
          </a:p>
          <a:p>
            <a:pPr marL="0" indent="0">
              <a:buNone/>
            </a:pPr>
            <a:r>
              <a:rPr lang="en-IN" sz="1500" dirty="0"/>
              <a:t> LOCATION  : Factor w/ 9 levels "AUS","AUT","CAN",..: 1 1 1 1 1 1 1 1 1 1 ...</a:t>
            </a:r>
          </a:p>
          <a:p>
            <a:pPr marL="0" indent="0">
              <a:buNone/>
            </a:pPr>
            <a:r>
              <a:rPr lang="en-IN" sz="1500" dirty="0"/>
              <a:t> TIME      : </a:t>
            </a:r>
            <a:r>
              <a:rPr lang="en-IN" sz="1500" dirty="0" err="1"/>
              <a:t>num</a:t>
            </a:r>
            <a:r>
              <a:rPr lang="en-IN" sz="1500" dirty="0"/>
              <a:t>  1991 1992 1993 1994 1995 ...</a:t>
            </a:r>
          </a:p>
          <a:p>
            <a:pPr marL="0" indent="0">
              <a:buNone/>
            </a:pPr>
            <a:r>
              <a:rPr lang="en-IN" sz="1500" dirty="0"/>
              <a:t> CPI       : </a:t>
            </a:r>
            <a:r>
              <a:rPr lang="en-IN" sz="1500" dirty="0" err="1"/>
              <a:t>num</a:t>
            </a:r>
            <a:r>
              <a:rPr lang="en-IN" sz="1500" dirty="0"/>
              <a:t>  3.18 1.01 1.75 1.97 4.63 ...</a:t>
            </a:r>
          </a:p>
          <a:p>
            <a:pPr marL="0" indent="0">
              <a:buNone/>
            </a:pPr>
            <a:r>
              <a:rPr lang="en-IN" sz="1500" dirty="0"/>
              <a:t> GDP       : </a:t>
            </a:r>
            <a:r>
              <a:rPr lang="en-IN" sz="1500" dirty="0" err="1"/>
              <a:t>num</a:t>
            </a:r>
            <a:r>
              <a:rPr lang="en-IN" sz="1500" dirty="0"/>
              <a:t>  17973 18988 20004 21182 22233 ...</a:t>
            </a:r>
          </a:p>
          <a:p>
            <a:pPr marL="0" indent="0">
              <a:buNone/>
            </a:pPr>
            <a:r>
              <a:rPr lang="en-IN" sz="1500" dirty="0"/>
              <a:t> TT        : </a:t>
            </a:r>
            <a:r>
              <a:rPr lang="en-IN" sz="1500" dirty="0" err="1"/>
              <a:t>num</a:t>
            </a:r>
            <a:r>
              <a:rPr lang="en-IN" sz="1500" dirty="0"/>
              <a:t>  51.6 49.4 48.1 49.6 51.2 ...</a:t>
            </a:r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err="1"/>
              <a:t>Unemp</a:t>
            </a:r>
            <a:r>
              <a:rPr lang="en-IN" sz="1500" dirty="0"/>
              <a:t>     : </a:t>
            </a:r>
            <a:r>
              <a:rPr lang="en-IN" sz="1500" dirty="0" err="1"/>
              <a:t>num</a:t>
            </a:r>
            <a:r>
              <a:rPr lang="en-IN" sz="1500" dirty="0"/>
              <a:t>  9.58 10.73 10.87 9.72 8.47 ...</a:t>
            </a:r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err="1"/>
              <a:t>WorkingPop</a:t>
            </a:r>
            <a:r>
              <a:rPr lang="en-IN" sz="1500" dirty="0"/>
              <a:t>: </a:t>
            </a:r>
            <a:r>
              <a:rPr lang="en-IN" sz="1500" dirty="0" err="1"/>
              <a:t>num</a:t>
            </a:r>
            <a:r>
              <a:rPr lang="en-IN" sz="1500" dirty="0"/>
              <a:t>  66.8 66.7 66.6 66.6 66.6 ...</a:t>
            </a:r>
          </a:p>
          <a:p>
            <a:pPr marL="0" indent="0">
              <a:buNone/>
            </a:pPr>
            <a:r>
              <a:rPr lang="en-IN" sz="1500" dirty="0"/>
              <a:t> Wages     : </a:t>
            </a:r>
            <a:r>
              <a:rPr lang="en-IN" sz="1500" dirty="0" err="1"/>
              <a:t>num</a:t>
            </a:r>
            <a:r>
              <a:rPr lang="en-IN" sz="1500" dirty="0"/>
              <a:t>  38864 39626 40003 40295 40115 ...</a:t>
            </a:r>
          </a:p>
        </p:txBody>
      </p:sp>
    </p:spTree>
    <p:extLst>
      <p:ext uri="{BB962C8B-B14F-4D97-AF65-F5344CB8AC3E}">
        <p14:creationId xmlns:p14="http://schemas.microsoft.com/office/powerpoint/2010/main" val="402118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0BE8-6497-467F-93E2-F324B308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IN" dirty="0"/>
              <a:t>Wages / time /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570D7-865A-43AB-A419-1F64C224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1660034"/>
            <a:ext cx="8131126" cy="51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82E-D65B-4498-881F-F9E1D48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23FD-6942-48C7-B73E-81FD3E32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It’s a Simple Regression Problem </a:t>
            </a:r>
          </a:p>
          <a:p>
            <a:r>
              <a:rPr lang="en-IN" dirty="0"/>
              <a:t>Create Dummies for factor [LOCATION]</a:t>
            </a:r>
          </a:p>
          <a:p>
            <a:r>
              <a:rPr lang="en-IN" dirty="0"/>
              <a:t>Divide data with train &amp; test </a:t>
            </a:r>
          </a:p>
          <a:p>
            <a:r>
              <a:rPr lang="en-IN" dirty="0"/>
              <a:t>Create simple additive formula with one sinewave element on time.</a:t>
            </a:r>
          </a:p>
          <a:p>
            <a:r>
              <a:rPr lang="en-IN" dirty="0"/>
              <a:t>Check VIF , remove highly correlated predictors using </a:t>
            </a:r>
            <a:r>
              <a:rPr lang="en-IN" dirty="0" err="1"/>
              <a:t>stepAIC</a:t>
            </a:r>
            <a:endParaRPr lang="en-IN" dirty="0"/>
          </a:p>
          <a:p>
            <a:r>
              <a:rPr lang="en-IN" dirty="0"/>
              <a:t>Run Final Model</a:t>
            </a:r>
          </a:p>
          <a:p>
            <a:r>
              <a:rPr lang="en-IN" dirty="0"/>
              <a:t>Compare Predicted Values with Actuals , Plot it</a:t>
            </a:r>
          </a:p>
          <a:p>
            <a:r>
              <a:rPr lang="en-IN" dirty="0"/>
              <a:t>Calculate Goodness of Fit of test data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1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E063-7BDE-4FB5-B3C4-DB52F370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39D9-C461-43C6-84A5-EC13178D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Coefficients:</a:t>
            </a:r>
          </a:p>
          <a:p>
            <a:pPr marL="0" indent="0">
              <a:buNone/>
            </a:pPr>
            <a:r>
              <a:rPr lang="en-IN" dirty="0"/>
              <a:t>(Intercept)  4.558e+05  1.137e+05   4.010 0.000101 ***</a:t>
            </a:r>
          </a:p>
          <a:p>
            <a:pPr marL="0" indent="0">
              <a:buNone/>
            </a:pPr>
            <a:r>
              <a:rPr lang="en-IN" dirty="0"/>
              <a:t>LOCATIONAUT -2.274e+03  4.594e+02  -4.950 2.24e-06 ***</a:t>
            </a:r>
          </a:p>
          <a:p>
            <a:pPr marL="0" indent="0">
              <a:buNone/>
            </a:pPr>
            <a:r>
              <a:rPr lang="en-IN" dirty="0"/>
              <a:t>LOCATIONCAN -7.266e+03  4.192e+02 -17.334  &lt; 2e-16 ***</a:t>
            </a:r>
          </a:p>
          <a:p>
            <a:pPr marL="0" indent="0">
              <a:buNone/>
            </a:pPr>
            <a:r>
              <a:rPr lang="en-IN" dirty="0"/>
              <a:t>LOCATIONDEU -4.793e+03  4.811e+02  -9.963  &lt; 2e-16 ***</a:t>
            </a:r>
          </a:p>
          <a:p>
            <a:pPr marL="0" indent="0">
              <a:buNone/>
            </a:pPr>
            <a:r>
              <a:rPr lang="en-IN" dirty="0"/>
              <a:t>LOCATIONJPN -5.993e+03  5.925e+02 -10.115  &lt; 2e-16 ***</a:t>
            </a:r>
          </a:p>
          <a:p>
            <a:pPr marL="0" indent="0">
              <a:buNone/>
            </a:pPr>
            <a:r>
              <a:rPr lang="en-IN" dirty="0"/>
              <a:t>LOCATIONKOR -1.526e+04  8.296e+02 -18.398  &lt; 2e-16 ***</a:t>
            </a:r>
          </a:p>
          <a:p>
            <a:pPr marL="0" indent="0">
              <a:buNone/>
            </a:pPr>
            <a:r>
              <a:rPr lang="en-IN" dirty="0"/>
              <a:t>LOCATIONMEX -1.681e+04  1.320e+03 -12.730  &lt; 2e-16 ***</a:t>
            </a:r>
          </a:p>
          <a:p>
            <a:pPr marL="0" indent="0">
              <a:buNone/>
            </a:pPr>
            <a:r>
              <a:rPr lang="en-IN" dirty="0"/>
              <a:t>LOCATIONNZL -7.917e+03  6.179e+02 -12.812  &lt; 2e-16 ***</a:t>
            </a:r>
          </a:p>
          <a:p>
            <a:pPr marL="0" indent="0">
              <a:buNone/>
            </a:pPr>
            <a:r>
              <a:rPr lang="en-IN" dirty="0"/>
              <a:t>LOCATIONUSA  9.415e+02  6.015e+02   1.565 0.119902    </a:t>
            </a:r>
          </a:p>
          <a:p>
            <a:pPr marL="0" indent="0">
              <a:buNone/>
            </a:pPr>
            <a:r>
              <a:rPr lang="en-IN" dirty="0"/>
              <a:t>TIME        -2.317e+02  5.785e+01  -4.006 0.000103 ***</a:t>
            </a:r>
          </a:p>
          <a:p>
            <a:pPr marL="0" indent="0">
              <a:buNone/>
            </a:pPr>
            <a:r>
              <a:rPr lang="en-IN" dirty="0"/>
              <a:t>GDP          5.991e-01  5.210e-02  11.501  &lt; 2e-16 ***</a:t>
            </a:r>
          </a:p>
          <a:p>
            <a:pPr marL="0" indent="0">
              <a:buNone/>
            </a:pPr>
            <a:r>
              <a:rPr lang="en-IN" dirty="0"/>
              <a:t>TT           1.667e+01  7.451e+00   2.238 0.026920 *  </a:t>
            </a:r>
          </a:p>
          <a:p>
            <a:pPr marL="0" indent="0">
              <a:buNone/>
            </a:pPr>
            <a:r>
              <a:rPr lang="en-IN" dirty="0" err="1"/>
              <a:t>WorkingPop</a:t>
            </a:r>
            <a:r>
              <a:rPr lang="en-IN" dirty="0"/>
              <a:t>   5.052e+02  7.946e+01   6.358 3.13e-09 ***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24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89AE-1980-4E51-BDB7-C82E5E0F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</a:t>
            </a:r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046D-7797-4A41-9FA7-2EDA0225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Residual standard error: 1111 on 131 degrees of freedom</a:t>
            </a:r>
          </a:p>
          <a:p>
            <a:pPr marL="0" indent="0">
              <a:buNone/>
            </a:pPr>
            <a:r>
              <a:rPr lang="en-IN" dirty="0"/>
              <a:t>Multiple R-squared:  0.9893,	Adjusted R-squared:  0.9884 </a:t>
            </a:r>
          </a:p>
          <a:p>
            <a:pPr marL="0" indent="0">
              <a:buNone/>
            </a:pPr>
            <a:r>
              <a:rPr lang="en-IN" dirty="0"/>
              <a:t>F-statistic:  1014 on 12 and 131 DF,  p-value: &lt; 2.2e-16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5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1EB6-9A0C-4DCC-8F2E-0403A26F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&amp; Actual </a:t>
            </a:r>
            <a:r>
              <a:rPr lang="en-IN" dirty="0" err="1"/>
              <a:t>wrt</a:t>
            </a:r>
            <a:r>
              <a:rPr lang="en-IN" dirty="0"/>
              <a:t> Time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F70FE4-7D88-478E-9F0A-8F657811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6" y="1544855"/>
            <a:ext cx="11408898" cy="51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D630-ADC5-460D-A1F4-573B247F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53E2-44E7-439A-B6C6-6EEF06F4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Goodness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Fit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Test Data :  0.9903858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4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Wage Prediction</vt:lpstr>
      <vt:lpstr>Business Objective : </vt:lpstr>
      <vt:lpstr>Wages / time / Country</vt:lpstr>
      <vt:lpstr>Methodology:</vt:lpstr>
      <vt:lpstr>Final Coefficients</vt:lpstr>
      <vt:lpstr>Model Summary</vt:lpstr>
      <vt:lpstr>Prediction &amp; Actual wrt Time 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 Prediction</dc:title>
  <dc:creator>Anand R</dc:creator>
  <cp:lastModifiedBy>Anand R</cp:lastModifiedBy>
  <cp:revision>5</cp:revision>
  <dcterms:created xsi:type="dcterms:W3CDTF">2017-08-23T11:48:33Z</dcterms:created>
  <dcterms:modified xsi:type="dcterms:W3CDTF">2017-08-23T12:38:28Z</dcterms:modified>
</cp:coreProperties>
</file>