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_rels/slideMaster1.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7.jpeg" ContentType="image/jpeg"/>
  <Override PartName="/ppt/media/image1.png" ContentType="image/png"/>
  <Override PartName="/ppt/media/image2.png" ContentType="image/png"/>
  <Override PartName="/ppt/media/image4.jpeg" ContentType="image/jpeg"/>
  <Override PartName="/ppt/media/image9.jpeg" ContentType="image/jpeg"/>
  <Override PartName="/ppt/media/image3.png" ContentType="image/png"/>
  <Override PartName="/ppt/media/image16.wmf" ContentType="image/x-wmf"/>
  <Override PartName="/ppt/media/image5.png" ContentType="image/png"/>
  <Override PartName="/ppt/media/image21.png" ContentType="image/png"/>
  <Override PartName="/ppt/media/image6.jpeg" ContentType="image/jpeg"/>
  <Override PartName="/ppt/media/image8.jpeg" ContentType="image/jpeg"/>
  <Override PartName="/ppt/media/image10.wmf" ContentType="image/x-wmf"/>
  <Override PartName="/ppt/media/image11.png" ContentType="image/png"/>
  <Override PartName="/ppt/media/image12.png" ContentType="image/png"/>
  <Override PartName="/ppt/media/image13.png" ContentType="image/png"/>
  <Override PartName="/ppt/media/image14.png" ContentType="image/png"/>
  <Override PartName="/ppt/media/image15.wmf" ContentType="image/x-wmf"/>
  <Override PartName="/ppt/media/image17.wmf" ContentType="image/x-wmf"/>
  <Override PartName="/ppt/media/image18.wmf" ContentType="image/x-wmf"/>
  <Override PartName="/ppt/media/image19.wmf" ContentType="image/x-wmf"/>
  <Override PartName="/ppt/media/image20.png" ContentType="image/png"/>
  <Override PartName="/ppt/media/image22.jpeg" ContentType="image/jpeg"/>
  <Override PartName="/ppt/media/image23.png" ContentType="image/png"/>
  <Override PartName="/ppt/media/image24.jpeg" ContentType="image/jpeg"/>
  <Override PartName="/ppt/media/image25.jpeg" ContentType="image/jpeg"/>
  <Override PartName="/ppt/media/image26.jpeg" ContentType="image/jpeg"/>
  <Override PartName="/ppt/media/image27.jpeg" ContentType="image/jpe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8000" cy="99472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42"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&lt;header&gt;</a:t>
            </a:r>
            <a:endParaRPr b="0" lang="en-US" sz="1400" spc="-1" strike="noStrike">
              <a:solidFill>
                <a:srgbClr val="000000"/>
              </a:solidFill>
              <a:uFill>
                <a:solidFill>
                  <a:srgbClr val="ffffff"/>
                </a:solidFill>
              </a:uFill>
              <a:latin typeface="Times New Roman"/>
            </a:endParaRPr>
          </a:p>
        </p:txBody>
      </p:sp>
      <p:sp>
        <p:nvSpPr>
          <p:cNvPr id="43"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&lt;date/time&gt;</a:t>
            </a:r>
            <a:endParaRPr b="0" lang="en-US" sz="1400" spc="-1" strike="noStrike">
              <a:solidFill>
                <a:srgbClr val="000000"/>
              </a:solidFill>
              <a:uFill>
                <a:solidFill>
                  <a:srgbClr val="ffffff"/>
                </a:solidFill>
              </a:uFill>
              <a:latin typeface="Times New Roman"/>
            </a:endParaRPr>
          </a:p>
        </p:txBody>
      </p:sp>
      <p:sp>
        <p:nvSpPr>
          <p:cNvPr id="44"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&lt;footer&gt;</a:t>
            </a:r>
            <a:endParaRPr b="0" lang="en-US" sz="1400" spc="-1" strike="noStrike">
              <a:solidFill>
                <a:srgbClr val="000000"/>
              </a:solidFill>
              <a:uFill>
                <a:solidFill>
                  <a:srgbClr val="ffffff"/>
                </a:solidFill>
              </a:uFill>
              <a:latin typeface="Times New Roman"/>
            </a:endParaRPr>
          </a:p>
        </p:txBody>
      </p:sp>
      <p:sp>
        <p:nvSpPr>
          <p:cNvPr id="45" name="PlaceHolder 5"/>
          <p:cNvSpPr>
            <a:spLocks noGrp="1"/>
          </p:cNvSpPr>
          <p:nvPr>
            <p:ph type="sldNum"/>
          </p:nvPr>
        </p:nvSpPr>
        <p:spPr>
          <a:xfrm>
            <a:off x="4399200" y="9555480"/>
            <a:ext cx="3372840" cy="502560"/>
          </a:xfrm>
          <a:prstGeom prst="rect">
            <a:avLst/>
          </a:prstGeom>
        </p:spPr>
        <p:txBody>
          <a:bodyPr lIns="0" rIns="0" tIns="0" bIns="0" anchor="b"/>
          <a:p>
            <a:pPr algn="r"/>
            <a:fld id="{14A80F8A-69CD-4DD7-AF76-F631DC6542BB}" type="slidenum">
              <a:rPr b="0" lang="en-US" sz="1400" spc="-1" strike="noStrike">
                <a:solidFill>
                  <a:srgbClr val="000000"/>
                </a:solidFill>
                <a:uFill>
                  <a:solidFill>
                    <a:srgbClr val="ffffff"/>
                  </a:solidFill>
                </a:uFill>
                <a:latin typeface="Times New Roman"/>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93" name="TextShape 2"/>
          <p:cNvSpPr txBox="1"/>
          <p:nvPr/>
        </p:nvSpPr>
        <p:spPr>
          <a:xfrm>
            <a:off x="3884760" y="9448200"/>
            <a:ext cx="2971440" cy="498600"/>
          </a:xfrm>
          <a:prstGeom prst="rect">
            <a:avLst/>
          </a:prstGeom>
          <a:noFill/>
          <a:ln>
            <a:noFill/>
          </a:ln>
        </p:spPr>
        <p:txBody>
          <a:bodyPr anchor="b"/>
          <a:p>
            <a:pPr algn="r">
              <a:lnSpc>
                <a:spcPct val="100000"/>
              </a:lnSpc>
            </a:pPr>
            <a:fld id="{633BCA53-479C-4C95-B715-18AD8D7056EA}"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394"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20" name="TextShape 2"/>
          <p:cNvSpPr txBox="1"/>
          <p:nvPr/>
        </p:nvSpPr>
        <p:spPr>
          <a:xfrm>
            <a:off x="3884760" y="9448200"/>
            <a:ext cx="2971440" cy="498600"/>
          </a:xfrm>
          <a:prstGeom prst="rect">
            <a:avLst/>
          </a:prstGeom>
          <a:noFill/>
          <a:ln>
            <a:noFill/>
          </a:ln>
        </p:spPr>
        <p:txBody>
          <a:bodyPr anchor="b"/>
          <a:p>
            <a:pPr algn="r">
              <a:lnSpc>
                <a:spcPct val="100000"/>
              </a:lnSpc>
            </a:pPr>
            <a:fld id="{00C6E90F-770C-493D-88AB-5A5EE7BA6241}"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21"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23" name="TextShape 2"/>
          <p:cNvSpPr txBox="1"/>
          <p:nvPr/>
        </p:nvSpPr>
        <p:spPr>
          <a:xfrm>
            <a:off x="3884760" y="9448200"/>
            <a:ext cx="2971440" cy="498600"/>
          </a:xfrm>
          <a:prstGeom prst="rect">
            <a:avLst/>
          </a:prstGeom>
          <a:noFill/>
          <a:ln>
            <a:noFill/>
          </a:ln>
        </p:spPr>
        <p:txBody>
          <a:bodyPr anchor="b"/>
          <a:p>
            <a:pPr algn="r">
              <a:lnSpc>
                <a:spcPct val="100000"/>
              </a:lnSpc>
            </a:pPr>
            <a:fld id="{65179916-CD71-4B0F-91E1-E8214235BF23}"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24"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26" name="TextShape 2"/>
          <p:cNvSpPr txBox="1"/>
          <p:nvPr/>
        </p:nvSpPr>
        <p:spPr>
          <a:xfrm>
            <a:off x="3884760" y="9448200"/>
            <a:ext cx="2971440" cy="498600"/>
          </a:xfrm>
          <a:prstGeom prst="rect">
            <a:avLst/>
          </a:prstGeom>
          <a:noFill/>
          <a:ln>
            <a:noFill/>
          </a:ln>
        </p:spPr>
        <p:txBody>
          <a:bodyPr anchor="b"/>
          <a:p>
            <a:pPr algn="r">
              <a:lnSpc>
                <a:spcPct val="100000"/>
              </a:lnSpc>
            </a:pPr>
            <a:fld id="{C401190D-36E2-4838-940A-BB3C15B387DE}"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27"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29" name="TextShape 2"/>
          <p:cNvSpPr txBox="1"/>
          <p:nvPr/>
        </p:nvSpPr>
        <p:spPr>
          <a:xfrm>
            <a:off x="3884760" y="9448200"/>
            <a:ext cx="2971440" cy="498600"/>
          </a:xfrm>
          <a:prstGeom prst="rect">
            <a:avLst/>
          </a:prstGeom>
          <a:noFill/>
          <a:ln>
            <a:noFill/>
          </a:ln>
        </p:spPr>
        <p:txBody>
          <a:bodyPr anchor="b"/>
          <a:p>
            <a:pPr algn="r">
              <a:lnSpc>
                <a:spcPct val="100000"/>
              </a:lnSpc>
            </a:pPr>
            <a:fld id="{9593945A-F342-416B-B5F9-186C45A34A8E}"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30"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32" name="TextShape 2"/>
          <p:cNvSpPr txBox="1"/>
          <p:nvPr/>
        </p:nvSpPr>
        <p:spPr>
          <a:xfrm>
            <a:off x="3884760" y="9448200"/>
            <a:ext cx="2971440" cy="498600"/>
          </a:xfrm>
          <a:prstGeom prst="rect">
            <a:avLst/>
          </a:prstGeom>
          <a:noFill/>
          <a:ln>
            <a:noFill/>
          </a:ln>
        </p:spPr>
        <p:txBody>
          <a:bodyPr anchor="b"/>
          <a:p>
            <a:pPr algn="r">
              <a:lnSpc>
                <a:spcPct val="100000"/>
              </a:lnSpc>
            </a:pPr>
            <a:fld id="{06D995D4-4816-441C-9B61-CCFC013B50B9}"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33"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35" name="TextShape 2"/>
          <p:cNvSpPr txBox="1"/>
          <p:nvPr/>
        </p:nvSpPr>
        <p:spPr>
          <a:xfrm>
            <a:off x="3884760" y="9448200"/>
            <a:ext cx="2971440" cy="498600"/>
          </a:xfrm>
          <a:prstGeom prst="rect">
            <a:avLst/>
          </a:prstGeom>
          <a:noFill/>
          <a:ln>
            <a:noFill/>
          </a:ln>
        </p:spPr>
        <p:txBody>
          <a:bodyPr anchor="b"/>
          <a:p>
            <a:pPr algn="r">
              <a:lnSpc>
                <a:spcPct val="100000"/>
              </a:lnSpc>
            </a:pPr>
            <a:fld id="{22F02F95-2973-4905-B857-3012BCE44E63}"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36"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38" name="TextShape 2"/>
          <p:cNvSpPr txBox="1"/>
          <p:nvPr/>
        </p:nvSpPr>
        <p:spPr>
          <a:xfrm>
            <a:off x="3884760" y="9448200"/>
            <a:ext cx="2971440" cy="498600"/>
          </a:xfrm>
          <a:prstGeom prst="rect">
            <a:avLst/>
          </a:prstGeom>
          <a:noFill/>
          <a:ln>
            <a:noFill/>
          </a:ln>
        </p:spPr>
        <p:txBody>
          <a:bodyPr anchor="b"/>
          <a:p>
            <a:pPr algn="r">
              <a:lnSpc>
                <a:spcPct val="100000"/>
              </a:lnSpc>
            </a:pPr>
            <a:fld id="{C77E8DF6-76CA-4A51-A3C0-59C7613AA805}"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39"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41" name="TextShape 2"/>
          <p:cNvSpPr txBox="1"/>
          <p:nvPr/>
        </p:nvSpPr>
        <p:spPr>
          <a:xfrm>
            <a:off x="3884760" y="9448200"/>
            <a:ext cx="2971440" cy="498600"/>
          </a:xfrm>
          <a:prstGeom prst="rect">
            <a:avLst/>
          </a:prstGeom>
          <a:noFill/>
          <a:ln>
            <a:noFill/>
          </a:ln>
        </p:spPr>
        <p:txBody>
          <a:bodyPr anchor="b"/>
          <a:p>
            <a:pPr algn="r">
              <a:lnSpc>
                <a:spcPct val="100000"/>
              </a:lnSpc>
            </a:pPr>
            <a:fld id="{75C57AF2-A9B2-4F82-A049-B45169C4CDF6}"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42"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44" name="TextShape 2"/>
          <p:cNvSpPr txBox="1"/>
          <p:nvPr/>
        </p:nvSpPr>
        <p:spPr>
          <a:xfrm>
            <a:off x="3884760" y="9448200"/>
            <a:ext cx="2971440" cy="498600"/>
          </a:xfrm>
          <a:prstGeom prst="rect">
            <a:avLst/>
          </a:prstGeom>
          <a:noFill/>
          <a:ln>
            <a:noFill/>
          </a:ln>
        </p:spPr>
        <p:txBody>
          <a:bodyPr anchor="b"/>
          <a:p>
            <a:pPr algn="r">
              <a:lnSpc>
                <a:spcPct val="100000"/>
              </a:lnSpc>
            </a:pPr>
            <a:fld id="{DD38EF3C-6D9A-4AC5-916F-259BA6B43422}"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45"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47" name="TextShape 2"/>
          <p:cNvSpPr txBox="1"/>
          <p:nvPr/>
        </p:nvSpPr>
        <p:spPr>
          <a:xfrm>
            <a:off x="3884760" y="9448200"/>
            <a:ext cx="2971440" cy="498600"/>
          </a:xfrm>
          <a:prstGeom prst="rect">
            <a:avLst/>
          </a:prstGeom>
          <a:noFill/>
          <a:ln>
            <a:noFill/>
          </a:ln>
        </p:spPr>
        <p:txBody>
          <a:bodyPr anchor="b"/>
          <a:p>
            <a:pPr algn="r">
              <a:lnSpc>
                <a:spcPct val="100000"/>
              </a:lnSpc>
            </a:pPr>
            <a:fld id="{880EB302-CE69-4F06-BFA2-BB21C6F7186C}"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48"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96" name="TextShape 2"/>
          <p:cNvSpPr txBox="1"/>
          <p:nvPr/>
        </p:nvSpPr>
        <p:spPr>
          <a:xfrm>
            <a:off x="3884760" y="9448200"/>
            <a:ext cx="2971440" cy="498600"/>
          </a:xfrm>
          <a:prstGeom prst="rect">
            <a:avLst/>
          </a:prstGeom>
          <a:noFill/>
          <a:ln>
            <a:noFill/>
          </a:ln>
        </p:spPr>
        <p:txBody>
          <a:bodyPr anchor="b"/>
          <a:p>
            <a:pPr algn="r">
              <a:lnSpc>
                <a:spcPct val="100000"/>
              </a:lnSpc>
            </a:pPr>
            <a:fld id="{BF76146D-52DD-4B73-AB79-C20244980C41}"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397"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50" name="TextShape 2"/>
          <p:cNvSpPr txBox="1"/>
          <p:nvPr/>
        </p:nvSpPr>
        <p:spPr>
          <a:xfrm>
            <a:off x="3884760" y="9448200"/>
            <a:ext cx="2971440" cy="498600"/>
          </a:xfrm>
          <a:prstGeom prst="rect">
            <a:avLst/>
          </a:prstGeom>
          <a:noFill/>
          <a:ln>
            <a:noFill/>
          </a:ln>
        </p:spPr>
        <p:txBody>
          <a:bodyPr anchor="b"/>
          <a:p>
            <a:pPr algn="r">
              <a:lnSpc>
                <a:spcPct val="100000"/>
              </a:lnSpc>
            </a:pPr>
            <a:fld id="{BA7BF701-02B2-4169-AEDD-3FA534C7993D}"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51"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53" name="TextShape 2"/>
          <p:cNvSpPr txBox="1"/>
          <p:nvPr/>
        </p:nvSpPr>
        <p:spPr>
          <a:xfrm>
            <a:off x="3884760" y="9448200"/>
            <a:ext cx="2971440" cy="498600"/>
          </a:xfrm>
          <a:prstGeom prst="rect">
            <a:avLst/>
          </a:prstGeom>
          <a:noFill/>
          <a:ln>
            <a:noFill/>
          </a:ln>
        </p:spPr>
        <p:txBody>
          <a:bodyPr anchor="b"/>
          <a:p>
            <a:pPr algn="r">
              <a:lnSpc>
                <a:spcPct val="100000"/>
              </a:lnSpc>
            </a:pPr>
            <a:fld id="{895FEA85-5A07-4C70-8E3D-927FFC814DE2}"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54"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56" name="TextShape 2"/>
          <p:cNvSpPr txBox="1"/>
          <p:nvPr/>
        </p:nvSpPr>
        <p:spPr>
          <a:xfrm>
            <a:off x="3884760" y="9448200"/>
            <a:ext cx="2971440" cy="498600"/>
          </a:xfrm>
          <a:prstGeom prst="rect">
            <a:avLst/>
          </a:prstGeom>
          <a:noFill/>
          <a:ln>
            <a:noFill/>
          </a:ln>
        </p:spPr>
        <p:txBody>
          <a:bodyPr anchor="b"/>
          <a:p>
            <a:pPr algn="r">
              <a:lnSpc>
                <a:spcPct val="100000"/>
              </a:lnSpc>
            </a:pPr>
            <a:fld id="{6B5BF31A-3B48-48A4-9B6C-9FCAE49B3AB5}"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57"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59" name="TextShape 2"/>
          <p:cNvSpPr txBox="1"/>
          <p:nvPr/>
        </p:nvSpPr>
        <p:spPr>
          <a:xfrm>
            <a:off x="3884760" y="9448200"/>
            <a:ext cx="2971440" cy="498600"/>
          </a:xfrm>
          <a:prstGeom prst="rect">
            <a:avLst/>
          </a:prstGeom>
          <a:noFill/>
          <a:ln>
            <a:noFill/>
          </a:ln>
        </p:spPr>
        <p:txBody>
          <a:bodyPr anchor="b"/>
          <a:p>
            <a:pPr algn="r">
              <a:lnSpc>
                <a:spcPct val="100000"/>
              </a:lnSpc>
            </a:pPr>
            <a:fld id="{8C48D672-A84E-4C36-BB2C-8DF21C92C399}"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60"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62" name="TextShape 2"/>
          <p:cNvSpPr txBox="1"/>
          <p:nvPr/>
        </p:nvSpPr>
        <p:spPr>
          <a:xfrm>
            <a:off x="3884760" y="9448200"/>
            <a:ext cx="2971440" cy="498600"/>
          </a:xfrm>
          <a:prstGeom prst="rect">
            <a:avLst/>
          </a:prstGeom>
          <a:noFill/>
          <a:ln>
            <a:noFill/>
          </a:ln>
        </p:spPr>
        <p:txBody>
          <a:bodyPr anchor="b"/>
          <a:p>
            <a:pPr algn="r">
              <a:lnSpc>
                <a:spcPct val="100000"/>
              </a:lnSpc>
            </a:pPr>
            <a:fld id="{EF625930-1FE9-4524-A891-A99DE9E958D7}"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63"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65" name="TextShape 2"/>
          <p:cNvSpPr txBox="1"/>
          <p:nvPr/>
        </p:nvSpPr>
        <p:spPr>
          <a:xfrm>
            <a:off x="3884760" y="9448200"/>
            <a:ext cx="2971440" cy="498600"/>
          </a:xfrm>
          <a:prstGeom prst="rect">
            <a:avLst/>
          </a:prstGeom>
          <a:noFill/>
          <a:ln>
            <a:noFill/>
          </a:ln>
        </p:spPr>
        <p:txBody>
          <a:bodyPr anchor="b"/>
          <a:p>
            <a:pPr algn="r">
              <a:lnSpc>
                <a:spcPct val="100000"/>
              </a:lnSpc>
            </a:pPr>
            <a:fld id="{814DF382-B5FE-4E37-8C8E-A58A0D30EC22}"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66"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68" name="TextShape 2"/>
          <p:cNvSpPr txBox="1"/>
          <p:nvPr/>
        </p:nvSpPr>
        <p:spPr>
          <a:xfrm>
            <a:off x="3884760" y="9448200"/>
            <a:ext cx="2971440" cy="498600"/>
          </a:xfrm>
          <a:prstGeom prst="rect">
            <a:avLst/>
          </a:prstGeom>
          <a:noFill/>
          <a:ln>
            <a:noFill/>
          </a:ln>
        </p:spPr>
        <p:txBody>
          <a:bodyPr anchor="b"/>
          <a:p>
            <a:pPr algn="r">
              <a:lnSpc>
                <a:spcPct val="100000"/>
              </a:lnSpc>
            </a:pPr>
            <a:fld id="{7FD74BFD-4150-4A3E-BAD1-B8AA916BFD84}"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69"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71" name="TextShape 2"/>
          <p:cNvSpPr txBox="1"/>
          <p:nvPr/>
        </p:nvSpPr>
        <p:spPr>
          <a:xfrm>
            <a:off x="3884760" y="9448200"/>
            <a:ext cx="2971440" cy="498600"/>
          </a:xfrm>
          <a:prstGeom prst="rect">
            <a:avLst/>
          </a:prstGeom>
          <a:noFill/>
          <a:ln>
            <a:noFill/>
          </a:ln>
        </p:spPr>
        <p:txBody>
          <a:bodyPr anchor="b"/>
          <a:p>
            <a:pPr algn="r">
              <a:lnSpc>
                <a:spcPct val="100000"/>
              </a:lnSpc>
            </a:pPr>
            <a:fld id="{23B64098-672F-411E-8577-1E64F30DDE59}"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72"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74" name="TextShape 2"/>
          <p:cNvSpPr txBox="1"/>
          <p:nvPr/>
        </p:nvSpPr>
        <p:spPr>
          <a:xfrm>
            <a:off x="3884760" y="9448200"/>
            <a:ext cx="2971440" cy="498600"/>
          </a:xfrm>
          <a:prstGeom prst="rect">
            <a:avLst/>
          </a:prstGeom>
          <a:noFill/>
          <a:ln>
            <a:noFill/>
          </a:ln>
        </p:spPr>
        <p:txBody>
          <a:bodyPr anchor="b"/>
          <a:p>
            <a:pPr algn="r">
              <a:lnSpc>
                <a:spcPct val="100000"/>
              </a:lnSpc>
            </a:pPr>
            <a:fld id="{CCB2C326-D4B2-4788-A8A4-780B9AE1EAF5}"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75"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77" name="TextShape 2"/>
          <p:cNvSpPr txBox="1"/>
          <p:nvPr/>
        </p:nvSpPr>
        <p:spPr>
          <a:xfrm>
            <a:off x="3884760" y="9448200"/>
            <a:ext cx="2971440" cy="498600"/>
          </a:xfrm>
          <a:prstGeom prst="rect">
            <a:avLst/>
          </a:prstGeom>
          <a:noFill/>
          <a:ln>
            <a:noFill/>
          </a:ln>
        </p:spPr>
        <p:txBody>
          <a:bodyPr anchor="b"/>
          <a:p>
            <a:pPr algn="r">
              <a:lnSpc>
                <a:spcPct val="100000"/>
              </a:lnSpc>
            </a:pPr>
            <a:fld id="{5A602C58-4139-4649-A945-6CD39F15B4ED}"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78"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399" name="TextShape 2"/>
          <p:cNvSpPr txBox="1"/>
          <p:nvPr/>
        </p:nvSpPr>
        <p:spPr>
          <a:xfrm>
            <a:off x="3884760" y="9448200"/>
            <a:ext cx="2971440" cy="498600"/>
          </a:xfrm>
          <a:prstGeom prst="rect">
            <a:avLst/>
          </a:prstGeom>
          <a:noFill/>
          <a:ln>
            <a:noFill/>
          </a:ln>
        </p:spPr>
        <p:txBody>
          <a:bodyPr anchor="b"/>
          <a:p>
            <a:pPr algn="r">
              <a:lnSpc>
                <a:spcPct val="100000"/>
              </a:lnSpc>
            </a:pPr>
            <a:fld id="{3263B97E-820E-45E3-8272-FA3B9F3638C0}"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00"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02" name="TextShape 2"/>
          <p:cNvSpPr txBox="1"/>
          <p:nvPr/>
        </p:nvSpPr>
        <p:spPr>
          <a:xfrm>
            <a:off x="3884760" y="9448200"/>
            <a:ext cx="2971440" cy="498600"/>
          </a:xfrm>
          <a:prstGeom prst="rect">
            <a:avLst/>
          </a:prstGeom>
          <a:noFill/>
          <a:ln>
            <a:noFill/>
          </a:ln>
        </p:spPr>
        <p:txBody>
          <a:bodyPr anchor="b"/>
          <a:p>
            <a:pPr algn="r">
              <a:lnSpc>
                <a:spcPct val="100000"/>
              </a:lnSpc>
            </a:pPr>
            <a:fld id="{47EFC7BC-08F4-48CE-9D72-B8837E1179A5}"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03"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05" name="TextShape 2"/>
          <p:cNvSpPr txBox="1"/>
          <p:nvPr/>
        </p:nvSpPr>
        <p:spPr>
          <a:xfrm>
            <a:off x="3884760" y="9448200"/>
            <a:ext cx="2971440" cy="498600"/>
          </a:xfrm>
          <a:prstGeom prst="rect">
            <a:avLst/>
          </a:prstGeom>
          <a:noFill/>
          <a:ln>
            <a:noFill/>
          </a:ln>
        </p:spPr>
        <p:txBody>
          <a:bodyPr anchor="b"/>
          <a:p>
            <a:pPr algn="r">
              <a:lnSpc>
                <a:spcPct val="100000"/>
              </a:lnSpc>
            </a:pPr>
            <a:fld id="{4EAE8861-D469-464E-81B8-AB0FDCA8EC56}"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06"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08" name="TextShape 2"/>
          <p:cNvSpPr txBox="1"/>
          <p:nvPr/>
        </p:nvSpPr>
        <p:spPr>
          <a:xfrm>
            <a:off x="3884760" y="9448200"/>
            <a:ext cx="2971440" cy="498600"/>
          </a:xfrm>
          <a:prstGeom prst="rect">
            <a:avLst/>
          </a:prstGeom>
          <a:noFill/>
          <a:ln>
            <a:noFill/>
          </a:ln>
        </p:spPr>
        <p:txBody>
          <a:bodyPr anchor="b"/>
          <a:p>
            <a:pPr algn="r">
              <a:lnSpc>
                <a:spcPct val="100000"/>
              </a:lnSpc>
            </a:pPr>
            <a:fld id="{037BF8A3-E3E9-4B76-9C80-C511C1178865}"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09"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11" name="TextShape 2"/>
          <p:cNvSpPr txBox="1"/>
          <p:nvPr/>
        </p:nvSpPr>
        <p:spPr>
          <a:xfrm>
            <a:off x="3884760" y="9448200"/>
            <a:ext cx="2971440" cy="498600"/>
          </a:xfrm>
          <a:prstGeom prst="rect">
            <a:avLst/>
          </a:prstGeom>
          <a:noFill/>
          <a:ln>
            <a:noFill/>
          </a:ln>
        </p:spPr>
        <p:txBody>
          <a:bodyPr anchor="b"/>
          <a:p>
            <a:pPr algn="r">
              <a:lnSpc>
                <a:spcPct val="100000"/>
              </a:lnSpc>
            </a:pPr>
            <a:fld id="{8A63EFE3-3478-478D-8D34-854D928B0103}"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12"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14" name="TextShape 2"/>
          <p:cNvSpPr txBox="1"/>
          <p:nvPr/>
        </p:nvSpPr>
        <p:spPr>
          <a:xfrm>
            <a:off x="3884760" y="9448200"/>
            <a:ext cx="2971440" cy="498600"/>
          </a:xfrm>
          <a:prstGeom prst="rect">
            <a:avLst/>
          </a:prstGeom>
          <a:noFill/>
          <a:ln>
            <a:noFill/>
          </a:ln>
        </p:spPr>
        <p:txBody>
          <a:bodyPr anchor="b"/>
          <a:p>
            <a:pPr algn="r">
              <a:lnSpc>
                <a:spcPct val="100000"/>
              </a:lnSpc>
            </a:pPr>
            <a:fld id="{64C723BF-EB94-47C4-932C-2FB3AC965168}"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15"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body"/>
          </p:nvPr>
        </p:nvSpPr>
        <p:spPr>
          <a:xfrm>
            <a:off x="685800" y="4787280"/>
            <a:ext cx="5486040" cy="391644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417" name="TextShape 2"/>
          <p:cNvSpPr txBox="1"/>
          <p:nvPr/>
        </p:nvSpPr>
        <p:spPr>
          <a:xfrm>
            <a:off x="3884760" y="9448200"/>
            <a:ext cx="2971440" cy="498600"/>
          </a:xfrm>
          <a:prstGeom prst="rect">
            <a:avLst/>
          </a:prstGeom>
          <a:noFill/>
          <a:ln>
            <a:noFill/>
          </a:ln>
        </p:spPr>
        <p:txBody>
          <a:bodyPr anchor="b"/>
          <a:p>
            <a:pPr algn="r">
              <a:lnSpc>
                <a:spcPct val="100000"/>
              </a:lnSpc>
            </a:pPr>
            <a:fld id="{7CCB1711-79BD-43ED-B55D-66EEA73BF7E1}" type="slidenum">
              <a:rPr b="0" lang="en-US" sz="1200" spc="-1" strike="noStrike">
                <a:solidFill>
                  <a:srgbClr val="000000"/>
                </a:solidFill>
                <a:uFill>
                  <a:solidFill>
                    <a:srgbClr val="ffffff"/>
                  </a:solidFill>
                </a:uFill>
                <a:latin typeface="+mn-lt"/>
                <a:ea typeface="+mn-ea"/>
              </a:rPr>
              <a:t>&lt;number&gt;</a:t>
            </a:fld>
            <a:endParaRPr b="0" lang="en-US" sz="1400" spc="-1" strike="noStrike">
              <a:solidFill>
                <a:srgbClr val="000000"/>
              </a:solidFill>
              <a:uFill>
                <a:solidFill>
                  <a:srgbClr val="ffffff"/>
                </a:solidFill>
              </a:uFill>
              <a:latin typeface="Times New Roman"/>
            </a:endParaRPr>
          </a:p>
        </p:txBody>
      </p:sp>
      <p:sp>
        <p:nvSpPr>
          <p:cNvPr id="418" name="TextShape 3"/>
          <p:cNvSpPr txBox="1"/>
          <p:nvPr/>
        </p:nvSpPr>
        <p:spPr>
          <a:xfrm>
            <a:off x="0" y="9448200"/>
            <a:ext cx="2971440" cy="498600"/>
          </a:xfrm>
          <a:prstGeom prst="rect">
            <a:avLst/>
          </a:prstGeom>
          <a:noFill/>
          <a:ln>
            <a:noFill/>
          </a:ln>
        </p:spPr>
        <p:txBody>
          <a:bodyPr anchor="b"/>
          <a:p>
            <a:pPr>
              <a:lnSpc>
                <a:spcPct val="100000"/>
              </a:lnSpc>
            </a:pPr>
            <a:r>
              <a:rPr b="0" lang="en-US" sz="1200" spc="-1" strike="noStrike">
                <a:solidFill>
                  <a:srgbClr val="000000"/>
                </a:solidFill>
                <a:uFill>
                  <a:solidFill>
                    <a:srgbClr val="ffffff"/>
                  </a:solidFill>
                </a:uFill>
                <a:latin typeface="+mn-lt"/>
                <a:ea typeface="+mn-ea"/>
              </a:rPr>
              <a:t>Saikiran Gandham</a:t>
            </a:r>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30000" y="1259640"/>
            <a:ext cx="9837720" cy="5810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9" name="PlaceHolder 2"/>
          <p:cNvSpPr>
            <a:spLocks noGrp="1"/>
          </p:cNvSpPr>
          <p:nvPr>
            <p:ph type="body"/>
          </p:nvPr>
        </p:nvSpPr>
        <p:spPr>
          <a:xfrm>
            <a:off x="252000" y="1007640"/>
            <a:ext cx="1168596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0" name="PlaceHolder 3"/>
          <p:cNvSpPr>
            <a:spLocks noGrp="1"/>
          </p:cNvSpPr>
          <p:nvPr>
            <p:ph type="body"/>
          </p:nvPr>
        </p:nvSpPr>
        <p:spPr>
          <a:xfrm>
            <a:off x="252000" y="3921480"/>
            <a:ext cx="1168596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30000" y="1259640"/>
            <a:ext cx="9837720" cy="5810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2" name="PlaceHolder 2"/>
          <p:cNvSpPr>
            <a:spLocks noGrp="1"/>
          </p:cNvSpPr>
          <p:nvPr>
            <p:ph type="body"/>
          </p:nvPr>
        </p:nvSpPr>
        <p:spPr>
          <a:xfrm>
            <a:off x="252000" y="1007640"/>
            <a:ext cx="570240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3"/>
          <p:cNvSpPr>
            <a:spLocks noGrp="1"/>
          </p:cNvSpPr>
          <p:nvPr>
            <p:ph type="body"/>
          </p:nvPr>
        </p:nvSpPr>
        <p:spPr>
          <a:xfrm>
            <a:off x="6239880" y="1007640"/>
            <a:ext cx="570240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4" name="PlaceHolder 4"/>
          <p:cNvSpPr>
            <a:spLocks noGrp="1"/>
          </p:cNvSpPr>
          <p:nvPr>
            <p:ph type="body"/>
          </p:nvPr>
        </p:nvSpPr>
        <p:spPr>
          <a:xfrm>
            <a:off x="6239880" y="3921480"/>
            <a:ext cx="570240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5" name="PlaceHolder 5"/>
          <p:cNvSpPr>
            <a:spLocks noGrp="1"/>
          </p:cNvSpPr>
          <p:nvPr>
            <p:ph type="body"/>
          </p:nvPr>
        </p:nvSpPr>
        <p:spPr>
          <a:xfrm>
            <a:off x="252000" y="3921480"/>
            <a:ext cx="570240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30000" y="1259640"/>
            <a:ext cx="9837720" cy="5810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7" name="PlaceHolder 2"/>
          <p:cNvSpPr>
            <a:spLocks noGrp="1"/>
          </p:cNvSpPr>
          <p:nvPr>
            <p:ph type="body"/>
          </p:nvPr>
        </p:nvSpPr>
        <p:spPr>
          <a:xfrm>
            <a:off x="252000" y="1007640"/>
            <a:ext cx="11685960" cy="55782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8" name="PlaceHolder 3"/>
          <p:cNvSpPr>
            <a:spLocks noGrp="1"/>
          </p:cNvSpPr>
          <p:nvPr>
            <p:ph type="body"/>
          </p:nvPr>
        </p:nvSpPr>
        <p:spPr>
          <a:xfrm>
            <a:off x="252000" y="1007640"/>
            <a:ext cx="11685960" cy="55782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9" name="" descr=""/>
          <p:cNvPicPr/>
          <p:nvPr/>
        </p:nvPicPr>
        <p:blipFill>
          <a:blip r:embed="rId2"/>
          <a:stretch/>
        </p:blipFill>
        <p:spPr>
          <a:xfrm>
            <a:off x="2598480" y="1007280"/>
            <a:ext cx="6992280" cy="5578200"/>
          </a:xfrm>
          <a:prstGeom prst="rect">
            <a:avLst/>
          </a:prstGeom>
          <a:ln>
            <a:noFill/>
          </a:ln>
        </p:spPr>
      </p:pic>
      <p:pic>
        <p:nvPicPr>
          <p:cNvPr id="40" name="" descr=""/>
          <p:cNvPicPr/>
          <p:nvPr/>
        </p:nvPicPr>
        <p:blipFill>
          <a:blip r:embed="rId3"/>
          <a:stretch/>
        </p:blipFill>
        <p:spPr>
          <a:xfrm>
            <a:off x="2598480" y="1007280"/>
            <a:ext cx="6992280" cy="557820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30000" y="1259640"/>
            <a:ext cx="9837720" cy="5810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subTitle"/>
          </p:nvPr>
        </p:nvSpPr>
        <p:spPr>
          <a:xfrm>
            <a:off x="252000" y="1007640"/>
            <a:ext cx="11685960" cy="55782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30000" y="1259640"/>
            <a:ext cx="9837720" cy="5810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252000" y="1007640"/>
            <a:ext cx="11685960" cy="55782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30000" y="1259640"/>
            <a:ext cx="9837720" cy="5810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 name="PlaceHolder 2"/>
          <p:cNvSpPr>
            <a:spLocks noGrp="1"/>
          </p:cNvSpPr>
          <p:nvPr>
            <p:ph type="body"/>
          </p:nvPr>
        </p:nvSpPr>
        <p:spPr>
          <a:xfrm>
            <a:off x="252000" y="1007640"/>
            <a:ext cx="5702400" cy="55782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 name="PlaceHolder 3"/>
          <p:cNvSpPr>
            <a:spLocks noGrp="1"/>
          </p:cNvSpPr>
          <p:nvPr>
            <p:ph type="body"/>
          </p:nvPr>
        </p:nvSpPr>
        <p:spPr>
          <a:xfrm>
            <a:off x="6239880" y="1007640"/>
            <a:ext cx="5702400" cy="55782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30000" y="1259640"/>
            <a:ext cx="9837720" cy="5810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30000" y="1259640"/>
            <a:ext cx="9837720" cy="26946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30000" y="1259640"/>
            <a:ext cx="9837720" cy="5810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7" name="PlaceHolder 2"/>
          <p:cNvSpPr>
            <a:spLocks noGrp="1"/>
          </p:cNvSpPr>
          <p:nvPr>
            <p:ph type="body"/>
          </p:nvPr>
        </p:nvSpPr>
        <p:spPr>
          <a:xfrm>
            <a:off x="252000" y="1007640"/>
            <a:ext cx="570240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8" name="PlaceHolder 3"/>
          <p:cNvSpPr>
            <a:spLocks noGrp="1"/>
          </p:cNvSpPr>
          <p:nvPr>
            <p:ph type="body"/>
          </p:nvPr>
        </p:nvSpPr>
        <p:spPr>
          <a:xfrm>
            <a:off x="252000" y="3921480"/>
            <a:ext cx="570240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9" name="PlaceHolder 4"/>
          <p:cNvSpPr>
            <a:spLocks noGrp="1"/>
          </p:cNvSpPr>
          <p:nvPr>
            <p:ph type="body"/>
          </p:nvPr>
        </p:nvSpPr>
        <p:spPr>
          <a:xfrm>
            <a:off x="6239880" y="1007640"/>
            <a:ext cx="5702400" cy="55782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30000" y="1259640"/>
            <a:ext cx="9837720" cy="5810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1" name="PlaceHolder 2"/>
          <p:cNvSpPr>
            <a:spLocks noGrp="1"/>
          </p:cNvSpPr>
          <p:nvPr>
            <p:ph type="body"/>
          </p:nvPr>
        </p:nvSpPr>
        <p:spPr>
          <a:xfrm>
            <a:off x="252000" y="1007640"/>
            <a:ext cx="5702400" cy="557820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2" name="PlaceHolder 3"/>
          <p:cNvSpPr>
            <a:spLocks noGrp="1"/>
          </p:cNvSpPr>
          <p:nvPr>
            <p:ph type="body"/>
          </p:nvPr>
        </p:nvSpPr>
        <p:spPr>
          <a:xfrm>
            <a:off x="6239880" y="1007640"/>
            <a:ext cx="570240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3" name="PlaceHolder 4"/>
          <p:cNvSpPr>
            <a:spLocks noGrp="1"/>
          </p:cNvSpPr>
          <p:nvPr>
            <p:ph type="body"/>
          </p:nvPr>
        </p:nvSpPr>
        <p:spPr>
          <a:xfrm>
            <a:off x="6239880" y="3921480"/>
            <a:ext cx="570240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30000" y="1259640"/>
            <a:ext cx="9837720" cy="58104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5" name="PlaceHolder 2"/>
          <p:cNvSpPr>
            <a:spLocks noGrp="1"/>
          </p:cNvSpPr>
          <p:nvPr>
            <p:ph type="body"/>
          </p:nvPr>
        </p:nvSpPr>
        <p:spPr>
          <a:xfrm>
            <a:off x="252000" y="1007640"/>
            <a:ext cx="570240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6" name="PlaceHolder 3"/>
          <p:cNvSpPr>
            <a:spLocks noGrp="1"/>
          </p:cNvSpPr>
          <p:nvPr>
            <p:ph type="body"/>
          </p:nvPr>
        </p:nvSpPr>
        <p:spPr>
          <a:xfrm>
            <a:off x="6239880" y="1007640"/>
            <a:ext cx="570240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7" name="PlaceHolder 4"/>
          <p:cNvSpPr>
            <a:spLocks noGrp="1"/>
          </p:cNvSpPr>
          <p:nvPr>
            <p:ph type="body"/>
          </p:nvPr>
        </p:nvSpPr>
        <p:spPr>
          <a:xfrm>
            <a:off x="252000" y="3921480"/>
            <a:ext cx="11685960" cy="266076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252000" y="1007640"/>
            <a:ext cx="11685960" cy="5578200"/>
          </a:xfrm>
          <a:prstGeom prst="rect">
            <a:avLst/>
          </a:prstGeom>
        </p:spPr>
        <p:txBody>
          <a:bodyPr lIns="127080" rIns="90000" tIns="127080" bIns="45000"/>
          <a:p>
            <a:pPr marL="432000" indent="-324000">
              <a:buClr>
                <a:srgbClr val="000000"/>
              </a:buClr>
              <a:buSzPct val="45000"/>
              <a:buFont typeface="Wingdings" charset="2"/>
              <a:buChar char=""/>
            </a:pPr>
            <a:r>
              <a:rPr b="0" lang="en-US" sz="1600" spc="-1" strike="noStrike">
                <a:solidFill>
                  <a:srgbClr val="000000"/>
                </a:solidFill>
                <a:uFill>
                  <a:solidFill>
                    <a:srgbClr val="ffffff"/>
                  </a:solidFill>
                </a:uFill>
                <a:latin typeface="Calibri"/>
              </a:rPr>
              <a:t>Click to edit the outline text format</a:t>
            </a:r>
            <a:endParaRPr b="0" lang="en-US" sz="16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1600" spc="-1" strike="noStrike">
                <a:solidFill>
                  <a:srgbClr val="000000"/>
                </a:solidFill>
                <a:uFill>
                  <a:solidFill>
                    <a:srgbClr val="ffffff"/>
                  </a:solidFill>
                </a:uFill>
                <a:latin typeface="Calibri"/>
              </a:rPr>
              <a:t>Second Outline Level</a:t>
            </a:r>
            <a:endParaRPr b="0" lang="en-US" sz="16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600" spc="-1" strike="noStrike">
                <a:solidFill>
                  <a:srgbClr val="000000"/>
                </a:solidFill>
                <a:uFill>
                  <a:solidFill>
                    <a:srgbClr val="ffffff"/>
                  </a:solidFill>
                </a:uFill>
                <a:latin typeface="Calibri"/>
              </a:rPr>
              <a:t>Third Outline Level</a:t>
            </a:r>
            <a:endParaRPr b="0" lang="en-US" sz="16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600" spc="-1" strike="noStrike">
                <a:solidFill>
                  <a:srgbClr val="000000"/>
                </a:solidFill>
                <a:uFill>
                  <a:solidFill>
                    <a:srgbClr val="ffffff"/>
                  </a:solidFill>
                </a:uFill>
                <a:latin typeface="Calibri"/>
              </a:rPr>
              <a:t>Fourth Outline Level</a:t>
            </a:r>
            <a:endParaRPr b="0" lang="en-US" sz="16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1600" spc="-1" strike="noStrike">
                <a:solidFill>
                  <a:srgbClr val="000000"/>
                </a:solidFill>
                <a:uFill>
                  <a:solidFill>
                    <a:srgbClr val="ffffff"/>
                  </a:solidFill>
                </a:uFill>
                <a:latin typeface="Calibri"/>
              </a:rPr>
              <a:t>Fifth Outline Level</a:t>
            </a:r>
            <a:endParaRPr b="0" lang="en-US" sz="16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1600" spc="-1" strike="noStrike">
                <a:solidFill>
                  <a:srgbClr val="000000"/>
                </a:solidFill>
                <a:uFill>
                  <a:solidFill>
                    <a:srgbClr val="ffffff"/>
                  </a:solidFill>
                </a:uFill>
                <a:latin typeface="Calibri"/>
              </a:rPr>
              <a:t>Sixth Outline Level</a:t>
            </a:r>
            <a:endParaRPr b="0" lang="en-US" sz="1600" spc="-1" strike="noStrike">
              <a:solidFill>
                <a:srgbClr val="000000"/>
              </a:solidFill>
              <a:uFill>
                <a:solidFill>
                  <a:srgbClr val="ffffff"/>
                </a:solidFill>
              </a:uFill>
              <a:latin typeface="Calibri"/>
            </a:endParaRPr>
          </a:p>
          <a:p>
            <a:pPr>
              <a:lnSpc>
                <a:spcPct val="100000"/>
              </a:lnSpc>
            </a:pPr>
            <a:r>
              <a:rPr b="0" lang="en-US" sz="1600" spc="-1" strike="noStrike">
                <a:solidFill>
                  <a:srgbClr val="000000"/>
                </a:solidFill>
                <a:uFill>
                  <a:solidFill>
                    <a:srgbClr val="ffffff"/>
                  </a:solidFill>
                </a:uFill>
                <a:latin typeface="Calibri"/>
              </a:rPr>
              <a:t>Seventh Outline LevelClick icon to add picture</a:t>
            </a:r>
            <a:endParaRPr b="0" lang="en-US" sz="1600" spc="-1" strike="noStrike">
              <a:solidFill>
                <a:srgbClr val="000000"/>
              </a:solidFill>
              <a:uFill>
                <a:solidFill>
                  <a:srgbClr val="ffffff"/>
                </a:solidFill>
              </a:uFill>
              <a:latin typeface="Calibri"/>
            </a:endParaRPr>
          </a:p>
        </p:txBody>
      </p:sp>
      <p:sp>
        <p:nvSpPr>
          <p:cNvPr id="1" name="PlaceHolder 2"/>
          <p:cNvSpPr>
            <a:spLocks noGrp="1"/>
          </p:cNvSpPr>
          <p:nvPr>
            <p:ph type="title"/>
          </p:nvPr>
        </p:nvSpPr>
        <p:spPr>
          <a:xfrm>
            <a:off x="630000" y="1259640"/>
            <a:ext cx="9837720" cy="581040"/>
          </a:xfrm>
          <a:prstGeom prst="rect">
            <a:avLst/>
          </a:prstGeom>
        </p:spPr>
        <p:txBody>
          <a:bodyPr anchor="ctr"/>
          <a:p>
            <a:pPr>
              <a:lnSpc>
                <a:spcPct val="100000"/>
              </a:lnSpc>
            </a:pPr>
            <a:r>
              <a:rPr b="0" lang="en-US" sz="42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2" name="PlaceHolder 3"/>
          <p:cNvSpPr>
            <a:spLocks noGrp="1"/>
          </p:cNvSpPr>
          <p:nvPr>
            <p:ph type="body"/>
          </p:nvPr>
        </p:nvSpPr>
        <p:spPr>
          <a:xfrm>
            <a:off x="630000" y="2336400"/>
            <a:ext cx="3996360" cy="4069080"/>
          </a:xfrm>
          <a:prstGeom prst="rect">
            <a:avLst/>
          </a:prstGeom>
        </p:spPr>
        <p:txBody>
          <a:bodyPr anchor="b"/>
          <a:p>
            <a:pPr marL="432000" indent="-324000">
              <a:buClr>
                <a:srgbClr val="000000"/>
              </a:buClr>
              <a:buSzPct val="45000"/>
              <a:buFont typeface="Wingdings" charset="2"/>
              <a:buChar char=""/>
            </a:pPr>
            <a:r>
              <a:rPr b="0" lang="en-US" sz="1400" spc="-1" strike="noStrike">
                <a:solidFill>
                  <a:srgbClr val="5b9bd5"/>
                </a:solidFill>
                <a:uFill>
                  <a:solidFill>
                    <a:srgbClr val="ffffff"/>
                  </a:solidFill>
                </a:uFill>
                <a:latin typeface="Calibri"/>
              </a:rPr>
              <a:t>Click to edit the outline text format</a:t>
            </a:r>
            <a:endParaRPr b="0" lang="en-US" sz="1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1400" spc="-1" strike="noStrike">
                <a:solidFill>
                  <a:srgbClr val="5b9bd5"/>
                </a:solidFill>
                <a:uFill>
                  <a:solidFill>
                    <a:srgbClr val="ffffff"/>
                  </a:solidFill>
                </a:uFill>
                <a:latin typeface="Calibri"/>
              </a:rPr>
              <a:t>Second Outline Level</a:t>
            </a:r>
            <a:endParaRPr b="0" lang="en-US" sz="1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400" spc="-1" strike="noStrike">
                <a:solidFill>
                  <a:srgbClr val="5b9bd5"/>
                </a:solidFill>
                <a:uFill>
                  <a:solidFill>
                    <a:srgbClr val="ffffff"/>
                  </a:solidFill>
                </a:uFill>
                <a:latin typeface="Calibri"/>
              </a:rPr>
              <a:t>Third Outline Level</a:t>
            </a:r>
            <a:endParaRPr b="0" lang="en-US" sz="1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400" spc="-1" strike="noStrike">
                <a:solidFill>
                  <a:srgbClr val="5b9bd5"/>
                </a:solidFill>
                <a:uFill>
                  <a:solidFill>
                    <a:srgbClr val="ffffff"/>
                  </a:solidFill>
                </a:uFill>
                <a:latin typeface="Calibri"/>
              </a:rPr>
              <a:t>Fourth Outline Level</a:t>
            </a:r>
            <a:endParaRPr b="0" lang="en-US" sz="1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1400" spc="-1" strike="noStrike">
                <a:solidFill>
                  <a:srgbClr val="5b9bd5"/>
                </a:solidFill>
                <a:uFill>
                  <a:solidFill>
                    <a:srgbClr val="ffffff"/>
                  </a:solidFill>
                </a:uFill>
                <a:latin typeface="Calibri"/>
              </a:rPr>
              <a:t>Fifth Outline Level</a:t>
            </a:r>
            <a:endParaRPr b="0" lang="en-US" sz="1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1400" spc="-1" strike="noStrike">
                <a:solidFill>
                  <a:srgbClr val="5b9bd5"/>
                </a:solidFill>
                <a:uFill>
                  <a:solidFill>
                    <a:srgbClr val="ffffff"/>
                  </a:solidFill>
                </a:uFill>
                <a:latin typeface="Calibri"/>
              </a:rPr>
              <a:t>Sixth Outline Level</a:t>
            </a:r>
            <a:endParaRPr b="0" lang="en-US" sz="1400" spc="-1" strike="noStrike">
              <a:solidFill>
                <a:srgbClr val="000000"/>
              </a:solidFill>
              <a:uFill>
                <a:solidFill>
                  <a:srgbClr val="ffffff"/>
                </a:solidFill>
              </a:uFill>
              <a:latin typeface="Calibri"/>
            </a:endParaRPr>
          </a:p>
          <a:p>
            <a:pPr>
              <a:lnSpc>
                <a:spcPct val="100000"/>
              </a:lnSpc>
            </a:pPr>
            <a:r>
              <a:rPr b="0" lang="en-US" sz="1400" spc="-1" strike="noStrike">
                <a:solidFill>
                  <a:srgbClr val="5b9bd5"/>
                </a:solidFill>
                <a:uFill>
                  <a:solidFill>
                    <a:srgbClr val="ffffff"/>
                  </a:solidFill>
                </a:uFill>
                <a:latin typeface="Calibri"/>
              </a:rPr>
              <a:t>Seventh Outline LevelClick to edit Master text styles</a:t>
            </a:r>
            <a:endParaRPr b="0" lang="en-US" sz="1400" spc="-1" strike="noStrike">
              <a:solidFill>
                <a:srgbClr val="000000"/>
              </a:solidFill>
              <a:uFill>
                <a:solidFill>
                  <a:srgbClr val="ffffff"/>
                </a:solidFill>
              </a:uFill>
              <a:latin typeface="Calibri"/>
            </a:endParaRPr>
          </a:p>
        </p:txBody>
      </p:sp>
      <p:pic>
        <p:nvPicPr>
          <p:cNvPr id="3" name="Picture 7" descr=""/>
          <p:cNvPicPr/>
          <p:nvPr/>
        </p:nvPicPr>
        <p:blipFill>
          <a:blip r:embed="rId2"/>
          <a:srcRect l="15306" t="27941" r="14120" b="32322"/>
          <a:stretch/>
        </p:blipFill>
        <p:spPr>
          <a:xfrm>
            <a:off x="10474200" y="362160"/>
            <a:ext cx="1069200" cy="424440"/>
          </a:xfrm>
          <a:prstGeom prst="rect">
            <a:avLst/>
          </a:prstGeom>
          <a:ln>
            <a:noFill/>
          </a:ln>
        </p:spPr>
      </p:pic>
      <p:sp>
        <p:nvSpPr>
          <p:cNvPr id="4" name="PlaceHolder 4"/>
          <p:cNvSpPr>
            <a:spLocks noGrp="1"/>
          </p:cNvSpPr>
          <p:nvPr>
            <p:ph type="dt"/>
          </p:nvPr>
        </p:nvSpPr>
        <p:spPr>
          <a:xfrm>
            <a:off x="776880" y="6586560"/>
            <a:ext cx="2742840" cy="364680"/>
          </a:xfrm>
          <a:prstGeom prst="rect">
            <a:avLst/>
          </a:prstGeom>
        </p:spPr>
        <p:txBody>
          <a:bodyPr anchor="ctr"/>
          <a:p>
            <a:pPr>
              <a:lnSpc>
                <a:spcPct val="100000"/>
              </a:lnSpc>
            </a:pPr>
            <a:fld id="{6E891488-EDEE-4A63-A16A-1E6B55CD9A76}"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5" name="PlaceHolder 5"/>
          <p:cNvSpPr>
            <a:spLocks noGrp="1"/>
          </p:cNvSpPr>
          <p:nvPr>
            <p:ph type="ftr"/>
          </p:nvPr>
        </p:nvSpPr>
        <p:spPr>
          <a:xfrm>
            <a:off x="4037760" y="6586560"/>
            <a:ext cx="4114440" cy="364680"/>
          </a:xfrm>
          <a:prstGeom prst="rect">
            <a:avLst/>
          </a:prstGeom>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6" name="PlaceHolder 6"/>
          <p:cNvSpPr>
            <a:spLocks noGrp="1"/>
          </p:cNvSpPr>
          <p:nvPr>
            <p:ph type="sldNum"/>
          </p:nvPr>
        </p:nvSpPr>
        <p:spPr>
          <a:xfrm>
            <a:off x="9194760" y="6586560"/>
            <a:ext cx="2742840" cy="364680"/>
          </a:xfrm>
          <a:prstGeom prst="rect">
            <a:avLst/>
          </a:prstGeom>
        </p:spPr>
        <p:txBody>
          <a:bodyPr anchor="ctr"/>
          <a:p>
            <a:pPr algn="r">
              <a:lnSpc>
                <a:spcPct val="100000"/>
              </a:lnSpc>
            </a:pPr>
            <a:fld id="{3691A3CC-0849-43BA-B97C-7C23983EE3B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1.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image" Target="../media/image16.wmf"/><Relationship Id="rId3" Type="http://schemas.openxmlformats.org/officeDocument/2006/relationships/image" Target="../media/image17.wmf"/><Relationship Id="rId4" Type="http://schemas.openxmlformats.org/officeDocument/2006/relationships/image" Target="../media/image18.wmf"/><Relationship Id="rId5" Type="http://schemas.openxmlformats.org/officeDocument/2006/relationships/image" Target="../media/image19.wmf"/><Relationship Id="rId6" Type="http://schemas.openxmlformats.org/officeDocument/2006/relationships/slideLayout" Target="../slideLayouts/slideLayout1.xml"/><Relationship Id="rId7"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Picture Placeholder 8" descr=""/>
          <p:cNvPicPr/>
          <p:nvPr/>
        </p:nvPicPr>
        <p:blipFill>
          <a:blip r:embed="rId1"/>
          <a:stretch/>
        </p:blipFill>
        <p:spPr>
          <a:xfrm>
            <a:off x="252000" y="1021680"/>
            <a:ext cx="11685960" cy="5578200"/>
          </a:xfrm>
          <a:prstGeom prst="rect">
            <a:avLst/>
          </a:prstGeom>
          <a:ln w="3240">
            <a:solidFill>
              <a:srgbClr val="bfc9d2"/>
            </a:solidFill>
            <a:round/>
          </a:ln>
        </p:spPr>
      </p:pic>
      <p:sp>
        <p:nvSpPr>
          <p:cNvPr id="47" name="TextShape 1"/>
          <p:cNvSpPr txBox="1"/>
          <p:nvPr/>
        </p:nvSpPr>
        <p:spPr>
          <a:xfrm>
            <a:off x="252000" y="1021680"/>
            <a:ext cx="9837720" cy="4630680"/>
          </a:xfrm>
          <a:prstGeom prst="rect">
            <a:avLst/>
          </a:prstGeom>
          <a:noFill/>
          <a:ln>
            <a:noFill/>
          </a:ln>
        </p:spPr>
        <p:txBody>
          <a:bodyPr/>
          <a:p>
            <a:pPr>
              <a:lnSpc>
                <a:spcPct val="100000"/>
              </a:lnSpc>
            </a:pPr>
            <a:r>
              <a:rPr b="1" lang="en-US" sz="2400" spc="-1" strike="noStrike">
                <a:solidFill>
                  <a:srgbClr val="000000"/>
                </a:solidFill>
                <a:uFill>
                  <a:solidFill>
                    <a:srgbClr val="ffffff"/>
                  </a:solidFill>
                </a:uFill>
                <a:latin typeface="Calibri Light"/>
              </a:rPr>
              <a:t>Reachability Score Calculation for Outbound Campaign </a:t>
            </a:r>
            <a:r>
              <a:rPr b="0" lang="en-US" sz="2400" spc="-1" strike="noStrike">
                <a:solidFill>
                  <a:srgbClr val="000000"/>
                </a:solidFill>
                <a:uFill>
                  <a:solidFill>
                    <a:srgbClr val="ffffff"/>
                  </a:solidFill>
                </a:uFill>
                <a:latin typeface="Calibri Light"/>
              </a:rPr>
              <a:t>
</a:t>
            </a:r>
            <a:r>
              <a:rPr b="0" lang="en-US" sz="2400" spc="-1" strike="noStrike">
                <a:solidFill>
                  <a:srgbClr val="000000"/>
                </a:solidFill>
                <a:uFill>
                  <a:solidFill>
                    <a:srgbClr val="ffffff"/>
                  </a:solidFill>
                </a:uFill>
                <a:latin typeface="Calibri Light"/>
              </a:rPr>
              <a:t>
</a:t>
            </a:r>
            <a:r>
              <a:rPr b="0" lang="en-US" sz="2400" spc="-1" strike="noStrike">
                <a:solidFill>
                  <a:srgbClr val="000000"/>
                </a:solidFill>
                <a:uFill>
                  <a:solidFill>
                    <a:srgbClr val="ffffff"/>
                  </a:solidFill>
                </a:uFill>
                <a:latin typeface="Calibri Light"/>
              </a:rPr>
              <a:t>Proof of Concept - Report</a:t>
            </a:r>
            <a:r>
              <a:rPr b="0" lang="en-US" sz="2400" spc="-1" strike="noStrike">
                <a:solidFill>
                  <a:srgbClr val="000000"/>
                </a:solidFill>
                <a:uFill>
                  <a:solidFill>
                    <a:srgbClr val="ffffff"/>
                  </a:solidFill>
                </a:uFill>
                <a:latin typeface="Calibri Light"/>
              </a:rPr>
              <a:t>
</a:t>
            </a:r>
            <a:r>
              <a:rPr b="0" lang="en-US" sz="2400" spc="-1" strike="noStrike">
                <a:solidFill>
                  <a:srgbClr val="000000"/>
                </a:solidFill>
                <a:uFill>
                  <a:solidFill>
                    <a:srgbClr val="ffffff"/>
                  </a:solidFill>
                </a:uFill>
                <a:latin typeface="Calibri Light"/>
              </a:rPr>
              <a:t>
</a:t>
            </a:r>
            <a:r>
              <a:rPr b="1" lang="en-US" sz="2400" spc="-1" strike="noStrike">
                <a:solidFill>
                  <a:srgbClr val="000000"/>
                </a:solidFill>
                <a:uFill>
                  <a:solidFill>
                    <a:srgbClr val="ffffff"/>
                  </a:solidFill>
                </a:uFill>
                <a:latin typeface="Calibri Light"/>
              </a:rPr>
              <a:t>Saikiran Gandham</a:t>
            </a:r>
            <a:r>
              <a:rPr b="0" lang="en-US" sz="2400" spc="-1" strike="noStrike">
                <a:solidFill>
                  <a:srgbClr val="000000"/>
                </a:solidFill>
                <a:uFill>
                  <a:solidFill>
                    <a:srgbClr val="ffffff"/>
                  </a:solidFill>
                </a:uFill>
                <a:latin typeface="Calibri Light"/>
              </a:rPr>
              <a:t>
</a:t>
            </a:r>
            <a:r>
              <a:rPr b="0" lang="en-US" sz="2400" spc="-1" strike="noStrike">
                <a:solidFill>
                  <a:srgbClr val="000000"/>
                </a:solidFill>
                <a:uFill>
                  <a:solidFill>
                    <a:srgbClr val="ffffff"/>
                  </a:solidFill>
                </a:uFill>
                <a:latin typeface="Calibri Light"/>
              </a:rPr>
              <a:t>
</a:t>
            </a:r>
            <a:r>
              <a:rPr b="0" lang="en-US" sz="2400" spc="-1" strike="noStrike">
                <a:solidFill>
                  <a:srgbClr val="000000"/>
                </a:solidFill>
                <a:uFill>
                  <a:solidFill>
                    <a:srgbClr val="ffffff"/>
                  </a:solidFill>
                </a:uFill>
                <a:latin typeface="Calibri Light"/>
              </a:rPr>
              <a:t>
</a:t>
            </a:r>
            <a:r>
              <a:rPr b="0" lang="en-US" sz="2400" spc="-1" strike="noStrike">
                <a:solidFill>
                  <a:srgbClr val="000000"/>
                </a:solidFill>
                <a:uFill>
                  <a:solidFill>
                    <a:srgbClr val="ffffff"/>
                  </a:solidFill>
                </a:uFill>
                <a:latin typeface="Calibri Light"/>
              </a:rPr>
              <a:t>
</a:t>
            </a:r>
            <a:endParaRPr b="0" lang="en-US" sz="1800" spc="-1" strike="noStrike">
              <a:solidFill>
                <a:srgbClr val="000000"/>
              </a:solidFill>
              <a:uFill>
                <a:solidFill>
                  <a:srgbClr val="ffffff"/>
                </a:solidFill>
              </a:uFill>
              <a:latin typeface="Calibri"/>
            </a:endParaRPr>
          </a:p>
        </p:txBody>
      </p:sp>
      <p:sp>
        <p:nvSpPr>
          <p:cNvPr id="48" name="TextShape 2"/>
          <p:cNvSpPr txBox="1"/>
          <p:nvPr/>
        </p:nvSpPr>
        <p:spPr>
          <a:xfrm>
            <a:off x="776880" y="6586560"/>
            <a:ext cx="2742840" cy="364680"/>
          </a:xfrm>
          <a:prstGeom prst="rect">
            <a:avLst/>
          </a:prstGeom>
          <a:noFill/>
          <a:ln>
            <a:noFill/>
          </a:ln>
        </p:spPr>
        <p:txBody>
          <a:bodyPr anchor="ctr"/>
          <a:p>
            <a:pPr>
              <a:lnSpc>
                <a:spcPct val="100000"/>
              </a:lnSpc>
            </a:pPr>
            <a:fld id="{D18230E5-0771-422B-83C2-EE4D865BE153}"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49" name="TextShape 3"/>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50" name="TextShape 4"/>
          <p:cNvSpPr txBox="1"/>
          <p:nvPr/>
        </p:nvSpPr>
        <p:spPr>
          <a:xfrm>
            <a:off x="9194760" y="6586560"/>
            <a:ext cx="2742840" cy="364680"/>
          </a:xfrm>
          <a:prstGeom prst="rect">
            <a:avLst/>
          </a:prstGeom>
          <a:noFill/>
          <a:ln>
            <a:noFill/>
          </a:ln>
        </p:spPr>
        <p:txBody>
          <a:bodyPr anchor="ctr"/>
          <a:p>
            <a:pPr algn="r">
              <a:lnSpc>
                <a:spcPct val="100000"/>
              </a:lnSpc>
            </a:pPr>
            <a:fld id="{1DD5669A-141E-4F6C-A409-A1E5B093639E}"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212040" y="10868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49" name="CustomShape 2"/>
          <p:cNvSpPr/>
          <p:nvPr/>
        </p:nvSpPr>
        <p:spPr>
          <a:xfrm>
            <a:off x="218520" y="1078200"/>
            <a:ext cx="10060200" cy="22849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2d64"/>
                </a:solidFill>
                <a:uFill>
                  <a:solidFill>
                    <a:srgbClr val="ffffff"/>
                  </a:solidFill>
                </a:uFill>
                <a:latin typeface="Calibri"/>
              </a:rPr>
              <a:t>Construct a Data  Model to predict a reachability score.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2d64"/>
                </a:solidFill>
                <a:uFill>
                  <a:solidFill>
                    <a:srgbClr val="ffffff"/>
                  </a:solidFill>
                </a:uFill>
                <a:latin typeface="Calibri"/>
              </a:rPr>
              <a:t>Reachability score is the score calculated in order to obtain the customer information allowing optimization of the campaigns and to define the best target communication channel using the 2 Data Sets provided.</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343080" indent="-342720" algn="just">
              <a:lnSpc>
                <a:spcPct val="100000"/>
              </a:lnSpc>
              <a:buClr>
                <a:srgbClr val="002d64"/>
              </a:buClr>
              <a:buFont typeface="Arial"/>
              <a:buChar char="•"/>
            </a:pPr>
            <a:r>
              <a:rPr b="0" lang="en-US" sz="1800" spc="-1" strike="noStrike">
                <a:solidFill>
                  <a:srgbClr val="002d64"/>
                </a:solidFill>
                <a:uFill>
                  <a:solidFill>
                    <a:srgbClr val="ffffff"/>
                  </a:solidFill>
                </a:uFill>
                <a:latin typeface="Calibri"/>
              </a:rPr>
              <a:t>Datamart Data</a:t>
            </a:r>
            <a:endParaRPr b="0" lang="en-US" sz="1800" spc="-1" strike="noStrike">
              <a:solidFill>
                <a:srgbClr val="000000"/>
              </a:solidFill>
              <a:uFill>
                <a:solidFill>
                  <a:srgbClr val="ffffff"/>
                </a:solidFill>
              </a:uFill>
              <a:latin typeface="Arial"/>
            </a:endParaRPr>
          </a:p>
          <a:p>
            <a:pPr marL="343080" indent="-342720" algn="just">
              <a:lnSpc>
                <a:spcPct val="100000"/>
              </a:lnSpc>
              <a:buClr>
                <a:srgbClr val="002d64"/>
              </a:buClr>
              <a:buFont typeface="Arial"/>
              <a:buChar char="•"/>
            </a:pPr>
            <a:r>
              <a:rPr b="0" lang="en-US" sz="1800" spc="-1" strike="noStrike">
                <a:solidFill>
                  <a:srgbClr val="002d64"/>
                </a:solidFill>
                <a:uFill>
                  <a:solidFill>
                    <a:srgbClr val="ffffff"/>
                  </a:solidFill>
                </a:uFill>
                <a:latin typeface="Calibri"/>
              </a:rPr>
              <a:t>Campaign Data</a:t>
            </a:r>
            <a:endParaRPr b="0" lang="en-US" sz="1800" spc="-1" strike="noStrike">
              <a:solidFill>
                <a:srgbClr val="000000"/>
              </a:solidFill>
              <a:uFill>
                <a:solidFill>
                  <a:srgbClr val="ffffff"/>
                </a:solidFill>
              </a:uFill>
              <a:latin typeface="Arial"/>
            </a:endParaRPr>
          </a:p>
        </p:txBody>
      </p:sp>
      <p:sp>
        <p:nvSpPr>
          <p:cNvPr id="150" name="CustomShape 3"/>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Business Use - Case</a:t>
            </a:r>
            <a:endParaRPr b="0" lang="en-US" sz="4200" spc="-1" strike="noStrike">
              <a:solidFill>
                <a:srgbClr val="000000"/>
              </a:solidFill>
              <a:uFill>
                <a:solidFill>
                  <a:srgbClr val="ffffff"/>
                </a:solidFill>
              </a:uFill>
              <a:latin typeface="Arial"/>
            </a:endParaRPr>
          </a:p>
        </p:txBody>
      </p:sp>
      <p:graphicFrame>
        <p:nvGraphicFramePr>
          <p:cNvPr id="151" name="Table 4"/>
          <p:cNvGraphicFramePr/>
          <p:nvPr/>
        </p:nvGraphicFramePr>
        <p:xfrm>
          <a:off x="317880" y="3725280"/>
          <a:ext cx="6672240" cy="2224800"/>
        </p:xfrm>
        <a:graphic>
          <a:graphicData uri="http://schemas.openxmlformats.org/drawingml/2006/table">
            <a:tbl>
              <a:tblPr/>
              <a:tblGrid>
                <a:gridCol w="3336120"/>
                <a:gridCol w="3336120"/>
              </a:tblGrid>
              <a:tr h="366120">
                <a:tc gridSpan="2">
                  <a:txBody>
                    <a:bodyPr/>
                    <a:p>
                      <a:pPr algn="ctr">
                        <a:lnSpc>
                          <a:spcPct val="100000"/>
                        </a:lnSpc>
                      </a:pPr>
                      <a:r>
                        <a:rPr b="1" lang="en-US" sz="1800" spc="-1" strike="noStrike">
                          <a:solidFill>
                            <a:srgbClr val="000000"/>
                          </a:solidFill>
                          <a:uFill>
                            <a:solidFill>
                              <a:srgbClr val="ffffff"/>
                            </a:solidFill>
                          </a:uFill>
                          <a:latin typeface="Calibri"/>
                        </a:rPr>
                        <a:t>Field Names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hMerge="1">
                  <a:tcPr>
                    <a:solidFill>
                      <a:srgbClr val="729fcf"/>
                    </a:solidFill>
                  </a:tcPr>
                </a:tc>
              </a:tr>
              <a:tr h="366120">
                <a:tc>
                  <a:txBody>
                    <a:bodyPr/>
                    <a:p>
                      <a:pPr>
                        <a:lnSpc>
                          <a:spcPct val="100000"/>
                        </a:lnSpc>
                      </a:pPr>
                      <a:r>
                        <a:rPr b="0" lang="en-US" sz="1800" spc="-1" strike="noStrike">
                          <a:solidFill>
                            <a:srgbClr val="000000"/>
                          </a:solidFill>
                          <a:uFill>
                            <a:solidFill>
                              <a:srgbClr val="ffffff"/>
                            </a:solidFill>
                          </a:uFill>
                          <a:latin typeface="Calibri"/>
                        </a:rPr>
                        <a:t>campaign_result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uFill>
                            <a:solidFill>
                              <a:srgbClr val="ffffff"/>
                            </a:solidFill>
                          </a:uFill>
                          <a:latin typeface="Calibri"/>
                        </a:rPr>
                        <a:t>other_phone_fiability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66120">
                <a:tc>
                  <a:txBody>
                    <a:bodyPr/>
                    <a:p>
                      <a:pPr>
                        <a:lnSpc>
                          <a:spcPct val="100000"/>
                        </a:lnSpc>
                      </a:pPr>
                      <a:r>
                        <a:rPr b="0" lang="en-US" sz="1800" spc="-1" strike="noStrike">
                          <a:solidFill>
                            <a:srgbClr val="000000"/>
                          </a:solidFill>
                          <a:uFill>
                            <a:solidFill>
                              <a:srgbClr val="ffffff"/>
                            </a:solidFill>
                          </a:uFill>
                          <a:latin typeface="Calibri"/>
                        </a:rPr>
                        <a:t>gender</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uFill>
                            <a:solidFill>
                              <a:srgbClr val="ffffff"/>
                            </a:solidFill>
                          </a:uFill>
                          <a:latin typeface="Calibri"/>
                        </a:rPr>
                        <a:t>phone_type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40440">
                <a:tc>
                  <a:txBody>
                    <a:bodyPr/>
                    <a:p>
                      <a:pPr>
                        <a:lnSpc>
                          <a:spcPct val="100000"/>
                        </a:lnSpc>
                      </a:pPr>
                      <a:r>
                        <a:rPr b="0" lang="en-US" sz="1800" spc="-1" strike="noStrike">
                          <a:solidFill>
                            <a:srgbClr val="000000"/>
                          </a:solidFill>
                          <a:uFill>
                            <a:solidFill>
                              <a:srgbClr val="ffffff"/>
                            </a:solidFill>
                          </a:uFill>
                          <a:latin typeface="Calibri"/>
                        </a:rPr>
                        <a:t>city_population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uFill>
                            <a:solidFill>
                              <a:srgbClr val="ffffff"/>
                            </a:solidFill>
                          </a:uFill>
                          <a:latin typeface="Calibri"/>
                        </a:rPr>
                        <a:t>LastNameLen (Length of Last Name)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66120">
                <a:tc>
                  <a:txBody>
                    <a:bodyPr/>
                    <a:p>
                      <a:pPr>
                        <a:lnSpc>
                          <a:spcPct val="100000"/>
                        </a:lnSpc>
                      </a:pPr>
                      <a:r>
                        <a:rPr b="0" lang="en-US" sz="1800" spc="-1" strike="noStrike">
                          <a:solidFill>
                            <a:srgbClr val="000000"/>
                          </a:solidFill>
                          <a:uFill>
                            <a:solidFill>
                              <a:srgbClr val="ffffff"/>
                            </a:solidFill>
                          </a:uFill>
                          <a:latin typeface="Calibri"/>
                        </a:rPr>
                        <a:t>insurance_contrat_value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800" spc="-1" strike="noStrike">
                          <a:solidFill>
                            <a:srgbClr val="000000"/>
                          </a:solidFill>
                          <a:uFill>
                            <a:solidFill>
                              <a:srgbClr val="ffffff"/>
                            </a:solidFill>
                          </a:uFill>
                          <a:latin typeface="Calibri"/>
                        </a:rPr>
                        <a:t>age_in_weeks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40440">
                <a:tc>
                  <a:txBody>
                    <a:bodyPr/>
                    <a:p>
                      <a:pPr>
                        <a:lnSpc>
                          <a:spcPct val="100000"/>
                        </a:lnSpc>
                      </a:pPr>
                      <a:r>
                        <a:rPr b="0" lang="en-US" sz="1800" spc="-1" strike="noStrike">
                          <a:solidFill>
                            <a:srgbClr val="000000"/>
                          </a:solidFill>
                          <a:uFill>
                            <a:solidFill>
                              <a:srgbClr val="ffffff"/>
                            </a:solidFill>
                          </a:uFill>
                          <a:latin typeface="Calibri"/>
                        </a:rPr>
                        <a:t>phone_number_used</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800" spc="-1" strike="noStrike">
                          <a:solidFill>
                            <a:srgbClr val="000000"/>
                          </a:solidFill>
                          <a:uFill>
                            <a:solidFill>
                              <a:srgbClr val="ffffff"/>
                            </a:solidFill>
                          </a:uFill>
                          <a:latin typeface="Calibri"/>
                        </a:rPr>
                        <a:t>doc_weeks (Age of contracts in Weeks)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152" name="CustomShape 5"/>
          <p:cNvSpPr/>
          <p:nvPr/>
        </p:nvSpPr>
        <p:spPr>
          <a:xfrm>
            <a:off x="218520" y="3383640"/>
            <a:ext cx="38365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03864"/>
                </a:solidFill>
                <a:uFill>
                  <a:solidFill>
                    <a:srgbClr val="ffffff"/>
                  </a:solidFill>
                </a:uFill>
                <a:latin typeface="Calibri"/>
              </a:rPr>
              <a:t>Data Points :</a:t>
            </a:r>
            <a:endParaRPr b="0" lang="en-US" sz="1800" spc="-1" strike="noStrike">
              <a:solidFill>
                <a:srgbClr val="000000"/>
              </a:solidFill>
              <a:uFill>
                <a:solidFill>
                  <a:srgbClr val="ffffff"/>
                </a:solidFill>
              </a:uFill>
              <a:latin typeface="Arial"/>
            </a:endParaRPr>
          </a:p>
        </p:txBody>
      </p:sp>
      <p:sp>
        <p:nvSpPr>
          <p:cNvPr id="153" name="TextShape 6"/>
          <p:cNvSpPr txBox="1"/>
          <p:nvPr/>
        </p:nvSpPr>
        <p:spPr>
          <a:xfrm>
            <a:off x="776880" y="6586560"/>
            <a:ext cx="2742840" cy="364680"/>
          </a:xfrm>
          <a:prstGeom prst="rect">
            <a:avLst/>
          </a:prstGeom>
          <a:noFill/>
          <a:ln>
            <a:noFill/>
          </a:ln>
        </p:spPr>
        <p:txBody>
          <a:bodyPr anchor="ctr"/>
          <a:p>
            <a:pPr>
              <a:lnSpc>
                <a:spcPct val="100000"/>
              </a:lnSpc>
            </a:pPr>
            <a:fld id="{5A984E0B-DFFB-4EBA-AD47-D71EA5C2EA03}"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54" name="TextShape 7"/>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55" name="TextShape 8"/>
          <p:cNvSpPr txBox="1"/>
          <p:nvPr/>
        </p:nvSpPr>
        <p:spPr>
          <a:xfrm>
            <a:off x="9194760" y="6586560"/>
            <a:ext cx="2742840" cy="364680"/>
          </a:xfrm>
          <a:prstGeom prst="rect">
            <a:avLst/>
          </a:prstGeom>
          <a:noFill/>
          <a:ln>
            <a:noFill/>
          </a:ln>
        </p:spPr>
        <p:txBody>
          <a:bodyPr anchor="ctr"/>
          <a:p>
            <a:pPr algn="r">
              <a:lnSpc>
                <a:spcPct val="100000"/>
              </a:lnSpc>
            </a:pPr>
            <a:fld id="{E2767C31-65ED-4F6F-AC1D-51F9ECA5B91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53520" y="122796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57"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Data Selection Criteria</a:t>
            </a:r>
            <a:endParaRPr b="0" lang="en-US" sz="4200" spc="-1" strike="noStrike">
              <a:solidFill>
                <a:srgbClr val="000000"/>
              </a:solidFill>
              <a:uFill>
                <a:solidFill>
                  <a:srgbClr val="ffffff"/>
                </a:solidFill>
              </a:uFill>
              <a:latin typeface="Arial"/>
            </a:endParaRPr>
          </a:p>
        </p:txBody>
      </p:sp>
      <p:sp>
        <p:nvSpPr>
          <p:cNvPr id="158" name="CustomShape 3"/>
          <p:cNvSpPr/>
          <p:nvPr/>
        </p:nvSpPr>
        <p:spPr>
          <a:xfrm>
            <a:off x="353520" y="1311840"/>
            <a:ext cx="46774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Variable Selection Criteria by Individual Models</a:t>
            </a:r>
            <a:endParaRPr b="0" lang="en-US" sz="1800" spc="-1" strike="noStrike">
              <a:solidFill>
                <a:srgbClr val="000000"/>
              </a:solidFill>
              <a:uFill>
                <a:solidFill>
                  <a:srgbClr val="ffffff"/>
                </a:solidFill>
              </a:uFill>
              <a:latin typeface="Arial"/>
            </a:endParaRPr>
          </a:p>
        </p:txBody>
      </p:sp>
      <p:pic>
        <p:nvPicPr>
          <p:cNvPr id="159" name="Picture 4" descr=""/>
          <p:cNvPicPr/>
          <p:nvPr/>
        </p:nvPicPr>
        <p:blipFill>
          <a:blip r:embed="rId1"/>
          <a:stretch/>
        </p:blipFill>
        <p:spPr>
          <a:xfrm>
            <a:off x="432000" y="4135320"/>
            <a:ext cx="3807360" cy="2439720"/>
          </a:xfrm>
          <a:prstGeom prst="rect">
            <a:avLst/>
          </a:prstGeom>
          <a:ln>
            <a:noFill/>
          </a:ln>
        </p:spPr>
      </p:pic>
      <p:pic>
        <p:nvPicPr>
          <p:cNvPr id="160" name="Picture 6" descr=""/>
          <p:cNvPicPr/>
          <p:nvPr/>
        </p:nvPicPr>
        <p:blipFill>
          <a:blip r:embed="rId2"/>
          <a:stretch/>
        </p:blipFill>
        <p:spPr>
          <a:xfrm>
            <a:off x="4084920" y="1685520"/>
            <a:ext cx="4079160" cy="2460600"/>
          </a:xfrm>
          <a:prstGeom prst="rect">
            <a:avLst/>
          </a:prstGeom>
          <a:ln>
            <a:noFill/>
          </a:ln>
        </p:spPr>
      </p:pic>
      <p:pic>
        <p:nvPicPr>
          <p:cNvPr id="161" name="Picture 12" descr=""/>
          <p:cNvPicPr/>
          <p:nvPr/>
        </p:nvPicPr>
        <p:blipFill>
          <a:blip r:embed="rId3"/>
          <a:stretch/>
        </p:blipFill>
        <p:spPr>
          <a:xfrm>
            <a:off x="425520" y="1774800"/>
            <a:ext cx="3820680" cy="2113200"/>
          </a:xfrm>
          <a:prstGeom prst="rect">
            <a:avLst/>
          </a:prstGeom>
          <a:ln>
            <a:noFill/>
          </a:ln>
        </p:spPr>
      </p:pic>
      <p:pic>
        <p:nvPicPr>
          <p:cNvPr id="162" name="Picture 14" descr=""/>
          <p:cNvPicPr/>
          <p:nvPr/>
        </p:nvPicPr>
        <p:blipFill>
          <a:blip r:embed="rId4"/>
          <a:stretch/>
        </p:blipFill>
        <p:spPr>
          <a:xfrm>
            <a:off x="8016480" y="1667160"/>
            <a:ext cx="3807360" cy="2225880"/>
          </a:xfrm>
          <a:prstGeom prst="rect">
            <a:avLst/>
          </a:prstGeom>
          <a:ln>
            <a:noFill/>
          </a:ln>
        </p:spPr>
      </p:pic>
      <p:sp>
        <p:nvSpPr>
          <p:cNvPr id="163" name="CustomShape 4"/>
          <p:cNvSpPr/>
          <p:nvPr/>
        </p:nvSpPr>
        <p:spPr>
          <a:xfrm>
            <a:off x="8129160" y="4096080"/>
            <a:ext cx="3689640" cy="24346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400" spc="-1" strike="noStrike">
                <a:solidFill>
                  <a:srgbClr val="000000"/>
                </a:solidFill>
                <a:uFill>
                  <a:solidFill>
                    <a:srgbClr val="ffffff"/>
                  </a:solidFill>
                </a:uFill>
                <a:latin typeface="Calibri"/>
              </a:rPr>
              <a:t>Comments : </a:t>
            </a:r>
            <a:r>
              <a:rPr b="0" lang="en-US" sz="1400" spc="-1" strike="noStrike">
                <a:solidFill>
                  <a:srgbClr val="000000"/>
                </a:solidFill>
                <a:uFill>
                  <a:solidFill>
                    <a:srgbClr val="ffffff"/>
                  </a:solidFill>
                </a:uFill>
                <a:latin typeface="Calibri"/>
              </a:rPr>
              <a:t>Each Data Model analyzes the different parameters and rates the importance of the input variables. Based on the rating, Each algorithm generates efficiency parameters.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400" spc="-1" strike="noStrike">
                <a:solidFill>
                  <a:srgbClr val="000000"/>
                </a:solidFill>
                <a:uFill>
                  <a:solidFill>
                    <a:srgbClr val="ffffff"/>
                  </a:solidFill>
                </a:uFill>
                <a:latin typeface="Calibri"/>
              </a:rPr>
              <a:t>Remarks : </a:t>
            </a:r>
            <a:r>
              <a:rPr b="0" lang="en-US" sz="1400" spc="-1" strike="noStrike">
                <a:solidFill>
                  <a:srgbClr val="000000"/>
                </a:solidFill>
                <a:uFill>
                  <a:solidFill>
                    <a:srgbClr val="ffffff"/>
                  </a:solidFill>
                </a:uFill>
                <a:latin typeface="Calibri"/>
              </a:rPr>
              <a:t>As per the graphs, different parameters are important to different algorithms. Based on the algorithms characteristics, different data points are considered to calculate the efficiency and performance of the algorithm.</a:t>
            </a:r>
            <a:endParaRPr b="0" lang="en-US" sz="1800" spc="-1" strike="noStrike">
              <a:solidFill>
                <a:srgbClr val="000000"/>
              </a:solidFill>
              <a:uFill>
                <a:solidFill>
                  <a:srgbClr val="ffffff"/>
                </a:solidFill>
              </a:uFill>
              <a:latin typeface="Arial"/>
            </a:endParaRPr>
          </a:p>
        </p:txBody>
      </p:sp>
      <p:sp>
        <p:nvSpPr>
          <p:cNvPr id="164" name="CustomShape 5"/>
          <p:cNvSpPr/>
          <p:nvPr/>
        </p:nvSpPr>
        <p:spPr>
          <a:xfrm>
            <a:off x="5031360" y="5004000"/>
            <a:ext cx="1788840" cy="6379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ff0000"/>
                </a:solidFill>
                <a:uFill>
                  <a:solidFill>
                    <a:srgbClr val="ffffff"/>
                  </a:solidFill>
                </a:uFill>
                <a:latin typeface="Calibri"/>
              </a:rPr>
              <a:t>No data for</a:t>
            </a:r>
            <a:endParaRPr b="0" lang="en-US" sz="1800" spc="-1" strike="noStrike">
              <a:solidFill>
                <a:srgbClr val="000000"/>
              </a:solidFill>
              <a:uFill>
                <a:solidFill>
                  <a:srgbClr val="ffffff"/>
                </a:solidFill>
              </a:uFill>
              <a:latin typeface="Arial"/>
            </a:endParaRPr>
          </a:p>
          <a:p>
            <a:pPr algn="ctr">
              <a:lnSpc>
                <a:spcPct val="100000"/>
              </a:lnSpc>
            </a:pPr>
            <a:r>
              <a:rPr b="0" lang="en-US" sz="1200" spc="-1" strike="noStrike">
                <a:solidFill>
                  <a:srgbClr val="ff0000"/>
                </a:solidFill>
                <a:uFill>
                  <a:solidFill>
                    <a:srgbClr val="ffffff"/>
                  </a:solidFill>
                </a:uFill>
                <a:latin typeface="Calibri"/>
              </a:rPr>
              <a:t>Support Vector Machine Algorithm - SVM</a:t>
            </a:r>
            <a:endParaRPr b="0" lang="en-US" sz="1800" spc="-1" strike="noStrike">
              <a:solidFill>
                <a:srgbClr val="000000"/>
              </a:solidFill>
              <a:uFill>
                <a:solidFill>
                  <a:srgbClr val="ffffff"/>
                </a:solidFill>
              </a:uFill>
              <a:latin typeface="Arial"/>
            </a:endParaRPr>
          </a:p>
        </p:txBody>
      </p:sp>
      <p:sp>
        <p:nvSpPr>
          <p:cNvPr id="165" name="TextShape 6"/>
          <p:cNvSpPr txBox="1"/>
          <p:nvPr/>
        </p:nvSpPr>
        <p:spPr>
          <a:xfrm>
            <a:off x="776880" y="6586560"/>
            <a:ext cx="2742840" cy="364680"/>
          </a:xfrm>
          <a:prstGeom prst="rect">
            <a:avLst/>
          </a:prstGeom>
          <a:noFill/>
          <a:ln>
            <a:noFill/>
          </a:ln>
        </p:spPr>
        <p:txBody>
          <a:bodyPr anchor="ctr"/>
          <a:p>
            <a:pPr>
              <a:lnSpc>
                <a:spcPct val="100000"/>
              </a:lnSpc>
            </a:pPr>
            <a:fld id="{DB98D684-693C-408C-AA5E-A110F34C7051}"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66" name="TextShape 7"/>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67" name="TextShape 8"/>
          <p:cNvSpPr txBox="1"/>
          <p:nvPr/>
        </p:nvSpPr>
        <p:spPr>
          <a:xfrm>
            <a:off x="9194760" y="6586560"/>
            <a:ext cx="2742840" cy="364680"/>
          </a:xfrm>
          <a:prstGeom prst="rect">
            <a:avLst/>
          </a:prstGeom>
          <a:noFill/>
          <a:ln>
            <a:noFill/>
          </a:ln>
        </p:spPr>
        <p:txBody>
          <a:bodyPr anchor="ctr"/>
          <a:p>
            <a:pPr algn="r">
              <a:lnSpc>
                <a:spcPct val="100000"/>
              </a:lnSpc>
            </a:pPr>
            <a:fld id="{EAD7EA96-9987-499F-9B11-BEE12F919CAF}"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17880" y="117936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69"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Data Selection Criteria</a:t>
            </a:r>
            <a:endParaRPr b="0" lang="en-US" sz="4200" spc="-1" strike="noStrike">
              <a:solidFill>
                <a:srgbClr val="000000"/>
              </a:solidFill>
              <a:uFill>
                <a:solidFill>
                  <a:srgbClr val="ffffff"/>
                </a:solidFill>
              </a:uFill>
              <a:latin typeface="Arial"/>
            </a:endParaRPr>
          </a:p>
        </p:txBody>
      </p:sp>
      <p:sp>
        <p:nvSpPr>
          <p:cNvPr id="170" name="CustomShape 3"/>
          <p:cNvSpPr/>
          <p:nvPr/>
        </p:nvSpPr>
        <p:spPr>
          <a:xfrm>
            <a:off x="517680" y="1292040"/>
            <a:ext cx="46774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Variable Selection Ranking - Individual Models</a:t>
            </a:r>
            <a:endParaRPr b="0" lang="en-US" sz="1800" spc="-1" strike="noStrike">
              <a:solidFill>
                <a:srgbClr val="000000"/>
              </a:solidFill>
              <a:uFill>
                <a:solidFill>
                  <a:srgbClr val="ffffff"/>
                </a:solidFill>
              </a:uFill>
              <a:latin typeface="Arial"/>
            </a:endParaRPr>
          </a:p>
        </p:txBody>
      </p:sp>
      <p:sp>
        <p:nvSpPr>
          <p:cNvPr id="171" name="CustomShape 4"/>
          <p:cNvSpPr/>
          <p:nvPr/>
        </p:nvSpPr>
        <p:spPr>
          <a:xfrm>
            <a:off x="491400" y="5021280"/>
            <a:ext cx="10759320" cy="13690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400" spc="-1" strike="noStrike">
                <a:solidFill>
                  <a:srgbClr val="000000"/>
                </a:solidFill>
                <a:uFill>
                  <a:solidFill>
                    <a:srgbClr val="ffffff"/>
                  </a:solidFill>
                </a:uFill>
                <a:latin typeface="Calibri"/>
              </a:rPr>
              <a:t>Comments :</a:t>
            </a:r>
            <a:r>
              <a:rPr b="0" lang="en-US" sz="1400" spc="-1" strike="noStrike">
                <a:solidFill>
                  <a:srgbClr val="000000"/>
                </a:solidFill>
                <a:uFill>
                  <a:solidFill>
                    <a:srgbClr val="ffffff"/>
                  </a:solidFill>
                </a:uFill>
                <a:latin typeface="Calibri"/>
              </a:rPr>
              <a:t> As observed in the graphs, Each data attribute is allocated with a Rank. The rank indicates the importance of the attribute for the data model.</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400" spc="-1" strike="noStrike">
                <a:solidFill>
                  <a:srgbClr val="000000"/>
                </a:solidFill>
                <a:uFill>
                  <a:solidFill>
                    <a:srgbClr val="ffffff"/>
                  </a:solidFill>
                </a:uFill>
                <a:latin typeface="Calibri"/>
              </a:rPr>
              <a:t>Remarks :</a:t>
            </a:r>
            <a:r>
              <a:rPr b="0" lang="en-US" sz="1400" spc="-1" strike="noStrike">
                <a:solidFill>
                  <a:srgbClr val="000000"/>
                </a:solidFill>
                <a:uFill>
                  <a:solidFill>
                    <a:srgbClr val="ffffff"/>
                  </a:solidFill>
                </a:uFill>
                <a:latin typeface="Calibri"/>
              </a:rPr>
              <a:t> Insurance Contract Value, Other Phone Fiability - Fiable are highly important data attributes required for any of the model for the calculation of probability score, while gender (both homme, non), Other Phone Fiability – Non Trouve are not of high importance  with respect to the calculation of probability score</a:t>
            </a:r>
            <a:endParaRPr b="0" lang="en-US" sz="1800" spc="-1" strike="noStrike">
              <a:solidFill>
                <a:srgbClr val="000000"/>
              </a:solidFill>
              <a:uFill>
                <a:solidFill>
                  <a:srgbClr val="ffffff"/>
                </a:solidFill>
              </a:uFill>
              <a:latin typeface="Arial"/>
            </a:endParaRPr>
          </a:p>
        </p:txBody>
      </p:sp>
      <p:sp>
        <p:nvSpPr>
          <p:cNvPr id="172" name="TextShape 5"/>
          <p:cNvSpPr txBox="1"/>
          <p:nvPr/>
        </p:nvSpPr>
        <p:spPr>
          <a:xfrm>
            <a:off x="776880" y="6586560"/>
            <a:ext cx="2742840" cy="364680"/>
          </a:xfrm>
          <a:prstGeom prst="rect">
            <a:avLst/>
          </a:prstGeom>
          <a:noFill/>
          <a:ln>
            <a:noFill/>
          </a:ln>
        </p:spPr>
        <p:txBody>
          <a:bodyPr anchor="ctr"/>
          <a:p>
            <a:pPr>
              <a:lnSpc>
                <a:spcPct val="100000"/>
              </a:lnSpc>
            </a:pPr>
            <a:fld id="{81CD2939-F7FF-4C3F-81AC-AD88ABE99E6E}"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73" name="TextShape 6"/>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74" name="TextShape 7"/>
          <p:cNvSpPr txBox="1"/>
          <p:nvPr/>
        </p:nvSpPr>
        <p:spPr>
          <a:xfrm>
            <a:off x="9194760" y="6586560"/>
            <a:ext cx="2742840" cy="364680"/>
          </a:xfrm>
          <a:prstGeom prst="rect">
            <a:avLst/>
          </a:prstGeom>
          <a:noFill/>
          <a:ln>
            <a:noFill/>
          </a:ln>
        </p:spPr>
        <p:txBody>
          <a:bodyPr anchor="ctr"/>
          <a:p>
            <a:pPr algn="r">
              <a:lnSpc>
                <a:spcPct val="100000"/>
              </a:lnSpc>
            </a:pPr>
            <a:fld id="{DEC188C1-5B82-4F56-B890-AF6A9C3618D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175" name="" descr=""/>
          <p:cNvPicPr/>
          <p:nvPr/>
        </p:nvPicPr>
        <p:blipFill>
          <a:blip r:embed="rId1"/>
          <a:stretch/>
        </p:blipFill>
        <p:spPr>
          <a:xfrm>
            <a:off x="2057400" y="1790640"/>
            <a:ext cx="8051760" cy="32637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85640" y="126756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77"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100" spc="-1" strike="noStrike">
                <a:solidFill>
                  <a:srgbClr val="4472c4"/>
                </a:solidFill>
                <a:uFill>
                  <a:solidFill>
                    <a:srgbClr val="ffffff"/>
                  </a:solidFill>
                </a:uFill>
                <a:latin typeface="Calibri"/>
              </a:rPr>
              <a:t>Receiver Operating Characteristics (ROC) </a:t>
            </a:r>
            <a:r>
              <a:rPr b="0" lang="en-US" sz="4200" spc="-1" strike="noStrike">
                <a:solidFill>
                  <a:srgbClr val="4472c4"/>
                </a:solidFill>
                <a:uFill>
                  <a:solidFill>
                    <a:srgbClr val="ffffff"/>
                  </a:solidFill>
                </a:uFill>
                <a:latin typeface="Calibri"/>
              </a:rPr>
              <a:t>Curves – Individual</a:t>
            </a:r>
            <a:endParaRPr b="0" lang="en-US" sz="4200" spc="-1" strike="noStrike">
              <a:solidFill>
                <a:srgbClr val="000000"/>
              </a:solidFill>
              <a:uFill>
                <a:solidFill>
                  <a:srgbClr val="ffffff"/>
                </a:solidFill>
              </a:uFill>
              <a:latin typeface="Arial"/>
            </a:endParaRPr>
          </a:p>
        </p:txBody>
      </p:sp>
      <p:sp>
        <p:nvSpPr>
          <p:cNvPr id="178" name="CustomShape 3"/>
          <p:cNvSpPr/>
          <p:nvPr/>
        </p:nvSpPr>
        <p:spPr>
          <a:xfrm>
            <a:off x="7558200" y="2625480"/>
            <a:ext cx="4231080" cy="26478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400" spc="-1" strike="noStrike">
                <a:solidFill>
                  <a:srgbClr val="000000"/>
                </a:solidFill>
                <a:uFill>
                  <a:solidFill>
                    <a:srgbClr val="ffffff"/>
                  </a:solidFill>
                </a:uFill>
                <a:latin typeface="Calibri"/>
              </a:rPr>
              <a:t> </a:t>
            </a:r>
            <a:r>
              <a:rPr b="1" lang="en-US" sz="1400" spc="-1" strike="noStrike">
                <a:solidFill>
                  <a:srgbClr val="000000"/>
                </a:solidFill>
                <a:uFill>
                  <a:solidFill>
                    <a:srgbClr val="ffffff"/>
                  </a:solidFill>
                </a:uFill>
                <a:latin typeface="Calibri"/>
              </a:rPr>
              <a:t>ROC: </a:t>
            </a:r>
            <a:r>
              <a:rPr b="0" lang="en-US" sz="1400" spc="-1" strike="noStrike">
                <a:solidFill>
                  <a:srgbClr val="000000"/>
                </a:solidFill>
                <a:uFill>
                  <a:solidFill>
                    <a:srgbClr val="ffffff"/>
                  </a:solidFill>
                </a:uFill>
                <a:latin typeface="Calibri"/>
              </a:rPr>
              <a:t>Receiver Operating Characteristics (</a:t>
            </a:r>
            <a:r>
              <a:rPr b="1" lang="en-US" sz="1400" spc="-1" strike="noStrike">
                <a:solidFill>
                  <a:srgbClr val="000000"/>
                </a:solidFill>
                <a:uFill>
                  <a:solidFill>
                    <a:srgbClr val="ffffff"/>
                  </a:solidFill>
                </a:uFill>
                <a:latin typeface="Calibri"/>
              </a:rPr>
              <a:t>ROC</a:t>
            </a:r>
            <a:r>
              <a:rPr b="0" lang="en-US" sz="1400" spc="-1" strike="noStrike">
                <a:solidFill>
                  <a:srgbClr val="000000"/>
                </a:solidFill>
                <a:uFill>
                  <a:solidFill>
                    <a:srgbClr val="ffffff"/>
                  </a:solidFill>
                </a:uFill>
                <a:latin typeface="Calibri"/>
              </a:rPr>
              <a:t>) graphs are a useful technique for organizing classifiers and visualizing their performance.</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400" spc="-1" strike="noStrike">
                <a:solidFill>
                  <a:srgbClr val="000000"/>
                </a:solidFill>
                <a:uFill>
                  <a:solidFill>
                    <a:srgbClr val="ffffff"/>
                  </a:solidFill>
                </a:uFill>
                <a:latin typeface="Calibri"/>
              </a:rPr>
              <a:t>Comments : </a:t>
            </a:r>
            <a:r>
              <a:rPr b="0" lang="en-US" sz="1400" spc="-1" strike="noStrike">
                <a:solidFill>
                  <a:srgbClr val="000000"/>
                </a:solidFill>
                <a:uFill>
                  <a:solidFill>
                    <a:srgbClr val="ffffff"/>
                  </a:solidFill>
                </a:uFill>
                <a:latin typeface="Calibri"/>
              </a:rPr>
              <a:t>These are the ROC curves for the first layer of our Algorithms for “OUI” Class.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400" spc="-1" strike="noStrike">
                <a:solidFill>
                  <a:srgbClr val="000000"/>
                </a:solidFill>
                <a:uFill>
                  <a:solidFill>
                    <a:srgbClr val="ffffff"/>
                  </a:solidFill>
                </a:uFill>
                <a:latin typeface="Calibri"/>
              </a:rPr>
              <a:t>The best tuning parameters are selected using the 10-fold cross validation method to arrive at the best ROC using ROC as a metric.</a:t>
            </a:r>
            <a:endParaRPr b="0" lang="en-US" sz="1800" spc="-1" strike="noStrike">
              <a:solidFill>
                <a:srgbClr val="000000"/>
              </a:solidFill>
              <a:uFill>
                <a:solidFill>
                  <a:srgbClr val="ffffff"/>
                </a:solidFill>
              </a:uFill>
              <a:latin typeface="Arial"/>
            </a:endParaRPr>
          </a:p>
          <a:p>
            <a:pPr algn="just">
              <a:lnSpc>
                <a:spcPct val="100000"/>
              </a:lnSpc>
            </a:pPr>
            <a:r>
              <a:rPr b="0" lang="en-US" sz="1400" spc="-1" strike="noStrike">
                <a:solidFill>
                  <a:srgbClr val="000000"/>
                </a:solidFill>
                <a:uFill>
                  <a:solidFill>
                    <a:srgbClr val="ffffff"/>
                  </a:solidFill>
                </a:uFill>
                <a:latin typeface="Calibri"/>
              </a:rPr>
              <a:t>This approach is applied for each of the model i.e. C5, GBM, LB, RF, SVM.</a:t>
            </a:r>
            <a:endParaRPr b="0" lang="en-US" sz="1800" spc="-1" strike="noStrike">
              <a:solidFill>
                <a:srgbClr val="000000"/>
              </a:solidFill>
              <a:uFill>
                <a:solidFill>
                  <a:srgbClr val="ffffff"/>
                </a:solidFill>
              </a:uFill>
              <a:latin typeface="Arial"/>
            </a:endParaRPr>
          </a:p>
        </p:txBody>
      </p:sp>
      <p:pic>
        <p:nvPicPr>
          <p:cNvPr id="179" name="Picture 3" descr=""/>
          <p:cNvPicPr/>
          <p:nvPr/>
        </p:nvPicPr>
        <p:blipFill>
          <a:blip r:embed="rId1"/>
          <a:stretch/>
        </p:blipFill>
        <p:spPr>
          <a:xfrm>
            <a:off x="1006200" y="2049840"/>
            <a:ext cx="6124320" cy="3828600"/>
          </a:xfrm>
          <a:prstGeom prst="rect">
            <a:avLst/>
          </a:prstGeom>
          <a:ln>
            <a:noFill/>
          </a:ln>
        </p:spPr>
      </p:pic>
      <p:sp>
        <p:nvSpPr>
          <p:cNvPr id="180" name="TextShape 4"/>
          <p:cNvSpPr txBox="1"/>
          <p:nvPr/>
        </p:nvSpPr>
        <p:spPr>
          <a:xfrm>
            <a:off x="776880" y="6586560"/>
            <a:ext cx="2742840" cy="364680"/>
          </a:xfrm>
          <a:prstGeom prst="rect">
            <a:avLst/>
          </a:prstGeom>
          <a:noFill/>
          <a:ln>
            <a:noFill/>
          </a:ln>
        </p:spPr>
        <p:txBody>
          <a:bodyPr anchor="ctr"/>
          <a:p>
            <a:pPr>
              <a:lnSpc>
                <a:spcPct val="100000"/>
              </a:lnSpc>
            </a:pPr>
            <a:fld id="{BB01253D-163B-4B4A-94ED-19D0121670D5}"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81" name="TextShape 5"/>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82" name="TextShape 6"/>
          <p:cNvSpPr txBox="1"/>
          <p:nvPr/>
        </p:nvSpPr>
        <p:spPr>
          <a:xfrm>
            <a:off x="9194760" y="6586560"/>
            <a:ext cx="2742840" cy="364680"/>
          </a:xfrm>
          <a:prstGeom prst="rect">
            <a:avLst/>
          </a:prstGeom>
          <a:noFill/>
          <a:ln>
            <a:noFill/>
          </a:ln>
        </p:spPr>
        <p:txBody>
          <a:bodyPr anchor="ctr"/>
          <a:p>
            <a:pPr algn="r">
              <a:lnSpc>
                <a:spcPct val="100000"/>
              </a:lnSpc>
            </a:pPr>
            <a:fld id="{E863C21B-45A6-46A0-9973-93A933CEDEF4}"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212040" y="10868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84" name="CustomShape 2"/>
          <p:cNvSpPr/>
          <p:nvPr/>
        </p:nvSpPr>
        <p:spPr>
          <a:xfrm>
            <a:off x="2849040" y="3460320"/>
            <a:ext cx="62679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4472c4"/>
                </a:solidFill>
                <a:uFill>
                  <a:solidFill>
                    <a:srgbClr val="ffffff"/>
                  </a:solidFill>
                </a:uFill>
                <a:latin typeface="Calibri"/>
              </a:rPr>
              <a:t>Ensemble Data Model</a:t>
            </a:r>
            <a:endParaRPr b="0" lang="en-US" sz="1800" spc="-1" strike="noStrike">
              <a:solidFill>
                <a:srgbClr val="000000"/>
              </a:solidFill>
              <a:uFill>
                <a:solidFill>
                  <a:srgbClr val="ffffff"/>
                </a:solidFill>
              </a:uFill>
              <a:latin typeface="Arial"/>
            </a:endParaRPr>
          </a:p>
        </p:txBody>
      </p:sp>
      <p:sp>
        <p:nvSpPr>
          <p:cNvPr id="185" name="TextShape 3"/>
          <p:cNvSpPr txBox="1"/>
          <p:nvPr/>
        </p:nvSpPr>
        <p:spPr>
          <a:xfrm>
            <a:off x="776880" y="6586560"/>
            <a:ext cx="2742840" cy="364680"/>
          </a:xfrm>
          <a:prstGeom prst="rect">
            <a:avLst/>
          </a:prstGeom>
          <a:noFill/>
          <a:ln>
            <a:noFill/>
          </a:ln>
        </p:spPr>
        <p:txBody>
          <a:bodyPr anchor="ctr"/>
          <a:p>
            <a:pPr>
              <a:lnSpc>
                <a:spcPct val="100000"/>
              </a:lnSpc>
            </a:pPr>
            <a:fld id="{F103C77B-5943-4612-9BD1-B759F92F97F5}"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86" name="TextShape 4"/>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87" name="TextShape 5"/>
          <p:cNvSpPr txBox="1"/>
          <p:nvPr/>
        </p:nvSpPr>
        <p:spPr>
          <a:xfrm>
            <a:off x="9194760" y="6586560"/>
            <a:ext cx="2742840" cy="364680"/>
          </a:xfrm>
          <a:prstGeom prst="rect">
            <a:avLst/>
          </a:prstGeom>
          <a:noFill/>
          <a:ln>
            <a:noFill/>
          </a:ln>
        </p:spPr>
        <p:txBody>
          <a:bodyPr anchor="ctr"/>
          <a:p>
            <a:pPr algn="r">
              <a:lnSpc>
                <a:spcPct val="100000"/>
              </a:lnSpc>
            </a:pPr>
            <a:fld id="{75A407F4-588F-4BA7-A1AA-8B0B18D2217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17880" y="121932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89"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Introduction – Efficiency Parameters</a:t>
            </a:r>
            <a:endParaRPr b="0" lang="en-US" sz="4200" spc="-1" strike="noStrike">
              <a:solidFill>
                <a:srgbClr val="000000"/>
              </a:solidFill>
              <a:uFill>
                <a:solidFill>
                  <a:srgbClr val="ffffff"/>
                </a:solidFill>
              </a:uFill>
              <a:latin typeface="Arial"/>
            </a:endParaRPr>
          </a:p>
        </p:txBody>
      </p:sp>
      <p:sp>
        <p:nvSpPr>
          <p:cNvPr id="190" name="CustomShape 3"/>
          <p:cNvSpPr/>
          <p:nvPr/>
        </p:nvSpPr>
        <p:spPr>
          <a:xfrm>
            <a:off x="470520" y="1737360"/>
            <a:ext cx="11237400" cy="42274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600" spc="-1" strike="noStrike">
                <a:solidFill>
                  <a:srgbClr val="000000"/>
                </a:solidFill>
                <a:uFill>
                  <a:solidFill>
                    <a:srgbClr val="ffffff"/>
                  </a:solidFill>
                </a:uFill>
                <a:latin typeface="Calibri"/>
              </a:rPr>
              <a:t>From each of the model, The following Model efficiency parameters are derived</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1600" spc="-1" strike="noStrike">
                <a:solidFill>
                  <a:srgbClr val="2f5597"/>
                </a:solidFill>
                <a:uFill>
                  <a:solidFill>
                    <a:srgbClr val="ffffff"/>
                  </a:solidFill>
                </a:uFill>
                <a:latin typeface="Calibri"/>
              </a:rPr>
              <a:t>Confusion Matrix: </a:t>
            </a:r>
            <a:r>
              <a:rPr b="0" lang="en-US" sz="1600" spc="-1" strike="noStrike">
                <a:solidFill>
                  <a:srgbClr val="000000"/>
                </a:solidFill>
                <a:uFill>
                  <a:solidFill>
                    <a:srgbClr val="ffffff"/>
                  </a:solidFill>
                </a:uFill>
                <a:latin typeface="Calibri"/>
              </a:rPr>
              <a:t>A confusion matrix is a summary of prediction results on a classification problem. The number of correct and incorrect predictions are summarized with count values and broken down by each class.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1600" spc="-1" strike="noStrike">
                <a:solidFill>
                  <a:srgbClr val="2f5597"/>
                </a:solidFill>
                <a:uFill>
                  <a:solidFill>
                    <a:srgbClr val="ffffff"/>
                  </a:solidFill>
                </a:uFill>
                <a:latin typeface="Calibri"/>
              </a:rPr>
              <a:t>Sensitivity: </a:t>
            </a:r>
            <a:r>
              <a:rPr b="0" lang="en-US" sz="1600" spc="-1" strike="noStrike">
                <a:solidFill>
                  <a:srgbClr val="000000"/>
                </a:solidFill>
                <a:uFill>
                  <a:solidFill>
                    <a:srgbClr val="ffffff"/>
                  </a:solidFill>
                </a:uFill>
                <a:latin typeface="Calibri"/>
              </a:rPr>
              <a:t>Sensitivity is the proportion of actual positives which are correctly identified as positives by the classifier.</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1600" spc="-1" strike="noStrike">
                <a:solidFill>
                  <a:srgbClr val="2f5597"/>
                </a:solidFill>
                <a:uFill>
                  <a:solidFill>
                    <a:srgbClr val="ffffff"/>
                  </a:solidFill>
                </a:uFill>
                <a:latin typeface="Calibri"/>
              </a:rPr>
              <a:t>Specificity: </a:t>
            </a:r>
            <a:r>
              <a:rPr b="0" lang="en-US" sz="1600" spc="-1" strike="noStrike">
                <a:solidFill>
                  <a:srgbClr val="000000"/>
                </a:solidFill>
                <a:uFill>
                  <a:solidFill>
                    <a:srgbClr val="ffffff"/>
                  </a:solidFill>
                </a:uFill>
                <a:latin typeface="Calibri"/>
              </a:rPr>
              <a:t>Specificity relates to the classifier’s ability to identify negative results.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1600" spc="-1" strike="noStrike">
                <a:solidFill>
                  <a:srgbClr val="2f5597"/>
                </a:solidFill>
                <a:uFill>
                  <a:solidFill>
                    <a:srgbClr val="ffffff"/>
                  </a:solidFill>
                </a:uFill>
                <a:latin typeface="Calibri"/>
              </a:rPr>
              <a:t>Accuracy:  </a:t>
            </a:r>
            <a:r>
              <a:rPr b="0" lang="en-US" sz="1600" spc="-1" strike="noStrike">
                <a:solidFill>
                  <a:srgbClr val="000000"/>
                </a:solidFill>
                <a:uFill>
                  <a:solidFill>
                    <a:srgbClr val="ffffff"/>
                  </a:solidFill>
                </a:uFill>
                <a:latin typeface="Calibri"/>
              </a:rPr>
              <a:t>It is a scoring measure. It calculates the proportion of correctly classified instances.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1600" spc="-1" strike="noStrike">
                <a:solidFill>
                  <a:srgbClr val="2f5597"/>
                </a:solidFill>
                <a:uFill>
                  <a:solidFill>
                    <a:srgbClr val="ffffff"/>
                  </a:solidFill>
                </a:uFill>
                <a:latin typeface="Calibri"/>
              </a:rPr>
              <a:t>Kappa: </a:t>
            </a:r>
            <a:r>
              <a:rPr b="0" lang="en-US" sz="1600" spc="-1" strike="noStrike">
                <a:solidFill>
                  <a:srgbClr val="000000"/>
                </a:solidFill>
                <a:uFill>
                  <a:solidFill>
                    <a:srgbClr val="ffffff"/>
                  </a:solidFill>
                </a:uFill>
                <a:latin typeface="Calibri"/>
              </a:rPr>
              <a:t>The Kappa statistic (or value) is a metric that compares an Observed Accuracy with an Expected Accuracy in a model and also within different models.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1600" spc="-1" strike="noStrike">
                <a:solidFill>
                  <a:srgbClr val="2f5597"/>
                </a:solidFill>
                <a:uFill>
                  <a:solidFill>
                    <a:srgbClr val="ffffff"/>
                  </a:solidFill>
                </a:uFill>
                <a:latin typeface="Calibri"/>
              </a:rPr>
              <a:t>Pos Pred Value: </a:t>
            </a:r>
            <a:r>
              <a:rPr b="0" lang="en-US" sz="1600" spc="-1" strike="noStrike">
                <a:solidFill>
                  <a:srgbClr val="000000"/>
                </a:solidFill>
                <a:uFill>
                  <a:solidFill>
                    <a:srgbClr val="ffffff"/>
                  </a:solidFill>
                </a:uFill>
                <a:latin typeface="Calibri"/>
              </a:rPr>
              <a:t>The positive predictive value are the proportions of positive results in statistics.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600" spc="-1" strike="noStrike">
                <a:solidFill>
                  <a:srgbClr val="000000"/>
                </a:solidFill>
                <a:uFill>
                  <a:solidFill>
                    <a:srgbClr val="ffffff"/>
                  </a:solidFill>
                </a:uFill>
                <a:latin typeface="Calibri"/>
              </a:rPr>
              <a:t>The data is divided into 80 % Training data and 20 % Testing data. The models are trained by using k-Fold cross validation technique</a:t>
            </a:r>
            <a:endParaRPr b="0" lang="en-US" sz="1800" spc="-1" strike="noStrike">
              <a:solidFill>
                <a:srgbClr val="000000"/>
              </a:solidFill>
              <a:uFill>
                <a:solidFill>
                  <a:srgbClr val="ffffff"/>
                </a:solidFill>
              </a:uFill>
              <a:latin typeface="Arial"/>
            </a:endParaRPr>
          </a:p>
        </p:txBody>
      </p:sp>
      <p:sp>
        <p:nvSpPr>
          <p:cNvPr id="191" name="CustomShape 4"/>
          <p:cNvSpPr/>
          <p:nvPr/>
        </p:nvSpPr>
        <p:spPr>
          <a:xfrm>
            <a:off x="8941680" y="120960"/>
            <a:ext cx="758880" cy="913320"/>
          </a:xfrm>
          <a:prstGeom prst="rect">
            <a:avLst/>
          </a:prstGeom>
          <a:noFill/>
          <a:ln w="38160">
            <a:solidFill>
              <a:srgbClr val="ff0000"/>
            </a:solidFill>
          </a:ln>
        </p:spPr>
        <p:style>
          <a:lnRef idx="2">
            <a:schemeClr val="accent1">
              <a:shade val="50000"/>
            </a:schemeClr>
          </a:lnRef>
          <a:fillRef idx="1">
            <a:schemeClr val="accent1"/>
          </a:fillRef>
          <a:effectRef idx="0">
            <a:schemeClr val="accent1"/>
          </a:effectRef>
          <a:fontRef idx="minor"/>
        </p:style>
      </p:sp>
      <p:sp>
        <p:nvSpPr>
          <p:cNvPr id="192" name="TextShape 5"/>
          <p:cNvSpPr txBox="1"/>
          <p:nvPr/>
        </p:nvSpPr>
        <p:spPr>
          <a:xfrm>
            <a:off x="776880" y="6586560"/>
            <a:ext cx="2742840" cy="364680"/>
          </a:xfrm>
          <a:prstGeom prst="rect">
            <a:avLst/>
          </a:prstGeom>
          <a:noFill/>
          <a:ln>
            <a:noFill/>
          </a:ln>
        </p:spPr>
        <p:txBody>
          <a:bodyPr anchor="ctr"/>
          <a:p>
            <a:pPr>
              <a:lnSpc>
                <a:spcPct val="100000"/>
              </a:lnSpc>
            </a:pPr>
            <a:fld id="{82AA9E90-A9E3-4430-8ED2-95E24B9122A1}"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93" name="TextShape 6"/>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94" name="TextShape 7"/>
          <p:cNvSpPr txBox="1"/>
          <p:nvPr/>
        </p:nvSpPr>
        <p:spPr>
          <a:xfrm>
            <a:off x="9194760" y="6586560"/>
            <a:ext cx="2742840" cy="364680"/>
          </a:xfrm>
          <a:prstGeom prst="rect">
            <a:avLst/>
          </a:prstGeom>
          <a:noFill/>
          <a:ln>
            <a:noFill/>
          </a:ln>
        </p:spPr>
        <p:txBody>
          <a:bodyPr anchor="ctr"/>
          <a:p>
            <a:pPr algn="r">
              <a:lnSpc>
                <a:spcPct val="100000"/>
              </a:lnSpc>
            </a:pPr>
            <a:fld id="{1F8E699F-9AAD-4C29-8B51-40E0412EC382}"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195" name="Picture 12" descr=""/>
          <p:cNvPicPr/>
          <p:nvPr/>
        </p:nvPicPr>
        <p:blipFill>
          <a:blip r:embed="rId1"/>
          <a:stretch/>
        </p:blipFill>
        <p:spPr>
          <a:xfrm>
            <a:off x="8422200" y="234000"/>
            <a:ext cx="1646640" cy="7369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17880" y="1086840"/>
            <a:ext cx="11619720" cy="560520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97"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Model Efficiency Parameters</a:t>
            </a:r>
            <a:endParaRPr b="0" lang="en-US" sz="4200" spc="-1" strike="noStrike">
              <a:solidFill>
                <a:srgbClr val="000000"/>
              </a:solidFill>
              <a:uFill>
                <a:solidFill>
                  <a:srgbClr val="ffffff"/>
                </a:solidFill>
              </a:uFill>
              <a:latin typeface="Arial"/>
            </a:endParaRPr>
          </a:p>
        </p:txBody>
      </p:sp>
      <p:graphicFrame>
        <p:nvGraphicFramePr>
          <p:cNvPr id="198" name="Table 3"/>
          <p:cNvGraphicFramePr/>
          <p:nvPr/>
        </p:nvGraphicFramePr>
        <p:xfrm>
          <a:off x="563040" y="1518120"/>
          <a:ext cx="2628000" cy="1482840"/>
        </p:xfrm>
        <a:graphic>
          <a:graphicData uri="http://schemas.openxmlformats.org/drawingml/2006/table">
            <a:tbl>
              <a:tblPr/>
              <a:tblGrid>
                <a:gridCol w="1059840"/>
                <a:gridCol w="954000"/>
                <a:gridCol w="614160"/>
              </a:tblGrid>
              <a:tr h="463320">
                <a:tc>
                  <a:txBody>
                    <a:bodyPr/>
                    <a:p>
                      <a:pPr>
                        <a:lnSpc>
                          <a:spcPct val="100000"/>
                        </a:lnSpc>
                      </a:pPr>
                      <a:r>
                        <a:rPr b="1" lang="en-US" sz="1200" spc="-1" strike="noStrike">
                          <a:solidFill>
                            <a:srgbClr val="ffffff"/>
                          </a:solidFill>
                          <a:uFill>
                            <a:solidFill>
                              <a:srgbClr val="ffffff"/>
                            </a:solidFill>
                          </a:uFill>
                          <a:latin typeface="Calibri"/>
                        </a:rPr>
                        <a:t>Confusion Matrix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200" spc="-1" strike="noStrike">
                          <a:solidFill>
                            <a:srgbClr val="ffffff"/>
                          </a:solidFill>
                          <a:uFill>
                            <a:solidFill>
                              <a:srgbClr val="ffffff"/>
                            </a:solidFill>
                          </a:uFill>
                          <a:latin typeface="Calibri"/>
                        </a:rPr>
                        <a:t>Reference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39840">
                <a:tc>
                  <a:txBody>
                    <a:bodyPr/>
                    <a:p>
                      <a:pPr>
                        <a:lnSpc>
                          <a:spcPct val="100000"/>
                        </a:lnSpc>
                      </a:pPr>
                      <a:r>
                        <a:rPr b="0" lang="en-US" sz="1200" spc="-1" strike="noStrike">
                          <a:solidFill>
                            <a:srgbClr val="000000"/>
                          </a:solidFill>
                          <a:uFill>
                            <a:solidFill>
                              <a:srgbClr val="ffffff"/>
                            </a:solidFill>
                          </a:uFill>
                          <a:latin typeface="Calibri"/>
                        </a:rPr>
                        <a:t>Prediction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NON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39840">
                <a:tc>
                  <a:txBody>
                    <a:bodyPr/>
                    <a:p>
                      <a:pPr>
                        <a:lnSpc>
                          <a:spcPct val="100000"/>
                        </a:lnSpc>
                      </a:pPr>
                      <a:r>
                        <a:rPr b="0" lang="en-US" sz="1200" spc="-1" strike="noStrike">
                          <a:solidFill>
                            <a:srgbClr val="000000"/>
                          </a:solidFill>
                          <a:uFill>
                            <a:solidFill>
                              <a:srgbClr val="ffffff"/>
                            </a:solidFill>
                          </a:uFill>
                          <a:latin typeface="Calibri"/>
                        </a:rPr>
                        <a:t>NON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200" spc="-1" strike="noStrike">
                          <a:solidFill>
                            <a:srgbClr val="000000"/>
                          </a:solidFill>
                          <a:uFill>
                            <a:solidFill>
                              <a:srgbClr val="ffffff"/>
                            </a:solidFill>
                          </a:uFill>
                          <a:latin typeface="Calibri"/>
                        </a:rPr>
                        <a:t>384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200" spc="-1" strike="noStrike">
                          <a:solidFill>
                            <a:srgbClr val="000000"/>
                          </a:solidFill>
                          <a:uFill>
                            <a:solidFill>
                              <a:srgbClr val="ffffff"/>
                            </a:solidFill>
                          </a:uFill>
                          <a:latin typeface="Calibri"/>
                        </a:rPr>
                        <a:t>94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39840">
                <a:tc>
                  <a:txBody>
                    <a:bodyPr/>
                    <a:p>
                      <a:pPr>
                        <a:lnSpc>
                          <a:spcPct val="100000"/>
                        </a:lnSpc>
                      </a:pPr>
                      <a:r>
                        <a:rPr b="0" lang="en-US" sz="12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60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62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199" name="CustomShape 4"/>
          <p:cNvSpPr/>
          <p:nvPr/>
        </p:nvSpPr>
        <p:spPr>
          <a:xfrm>
            <a:off x="556560" y="1153800"/>
            <a:ext cx="24872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Ensemble : C5 - Decision Tree</a:t>
            </a:r>
            <a:endParaRPr b="0" lang="en-US" sz="1800" spc="-1" strike="noStrike">
              <a:solidFill>
                <a:srgbClr val="000000"/>
              </a:solidFill>
              <a:uFill>
                <a:solidFill>
                  <a:srgbClr val="ffffff"/>
                </a:solidFill>
              </a:uFill>
              <a:latin typeface="Arial"/>
            </a:endParaRPr>
          </a:p>
        </p:txBody>
      </p:sp>
      <p:graphicFrame>
        <p:nvGraphicFramePr>
          <p:cNvPr id="200" name="Table 5"/>
          <p:cNvGraphicFramePr/>
          <p:nvPr/>
        </p:nvGraphicFramePr>
        <p:xfrm>
          <a:off x="574560" y="3137040"/>
          <a:ext cx="2237760" cy="2857320"/>
        </p:xfrm>
        <a:graphic>
          <a:graphicData uri="http://schemas.openxmlformats.org/drawingml/2006/table">
            <a:tbl>
              <a:tblPr/>
              <a:tblGrid>
                <a:gridCol w="1433160"/>
                <a:gridCol w="804600"/>
              </a:tblGrid>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Accuracy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0.743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95%CI</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(0.706,0.778)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NoInformationRate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0.74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P-Value[Acc&gt;NIR]</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0.44738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Kappa</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0.282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Mcnemar'sTestP-Value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0.00783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Sensitivity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0.397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Specificity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0.865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PosPredValue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0.508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NegPredValue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0.803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Prevalence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0.26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DetectionRate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0.103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DetectionPrevalence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0.203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BalancedAccuracy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0.631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'Positive'Class</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graphicFrame>
        <p:nvGraphicFramePr>
          <p:cNvPr id="201" name="Table 6"/>
          <p:cNvGraphicFramePr/>
          <p:nvPr/>
        </p:nvGraphicFramePr>
        <p:xfrm>
          <a:off x="3381120" y="1518120"/>
          <a:ext cx="2628000" cy="1482840"/>
        </p:xfrm>
        <a:graphic>
          <a:graphicData uri="http://schemas.openxmlformats.org/drawingml/2006/table">
            <a:tbl>
              <a:tblPr/>
              <a:tblGrid>
                <a:gridCol w="1059840"/>
                <a:gridCol w="954000"/>
                <a:gridCol w="614160"/>
              </a:tblGrid>
              <a:tr h="456840">
                <a:tc>
                  <a:txBody>
                    <a:bodyPr/>
                    <a:p>
                      <a:pPr>
                        <a:lnSpc>
                          <a:spcPct val="100000"/>
                        </a:lnSpc>
                      </a:pPr>
                      <a:r>
                        <a:rPr b="1" lang="en-US" sz="1200" spc="-1" strike="noStrike">
                          <a:solidFill>
                            <a:srgbClr val="ffffff"/>
                          </a:solidFill>
                          <a:uFill>
                            <a:solidFill>
                              <a:srgbClr val="ffffff"/>
                            </a:solidFill>
                          </a:uFill>
                          <a:latin typeface="Calibri"/>
                        </a:rPr>
                        <a:t>Confusion Matrix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200" spc="-1" strike="noStrike">
                          <a:solidFill>
                            <a:srgbClr val="ffffff"/>
                          </a:solidFill>
                          <a:uFill>
                            <a:solidFill>
                              <a:srgbClr val="ffffff"/>
                            </a:solidFill>
                          </a:uFill>
                          <a:latin typeface="Calibri"/>
                        </a:rPr>
                        <a:t>Reference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2000">
                <a:tc>
                  <a:txBody>
                    <a:bodyPr/>
                    <a:p>
                      <a:pPr>
                        <a:lnSpc>
                          <a:spcPct val="100000"/>
                        </a:lnSpc>
                      </a:pPr>
                      <a:r>
                        <a:rPr b="0" lang="en-US" sz="1200" spc="-1" strike="noStrike">
                          <a:solidFill>
                            <a:srgbClr val="000000"/>
                          </a:solidFill>
                          <a:uFill>
                            <a:solidFill>
                              <a:srgbClr val="ffffff"/>
                            </a:solidFill>
                          </a:uFill>
                          <a:latin typeface="Calibri"/>
                        </a:rPr>
                        <a:t>Prediction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NON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2000">
                <a:tc>
                  <a:txBody>
                    <a:bodyPr/>
                    <a:p>
                      <a:pPr>
                        <a:lnSpc>
                          <a:spcPct val="100000"/>
                        </a:lnSpc>
                      </a:pPr>
                      <a:r>
                        <a:rPr b="0" lang="en-US" sz="1200" spc="-1" strike="noStrike">
                          <a:solidFill>
                            <a:srgbClr val="000000"/>
                          </a:solidFill>
                          <a:uFill>
                            <a:solidFill>
                              <a:srgbClr val="ffffff"/>
                            </a:solidFill>
                          </a:uFill>
                          <a:latin typeface="Calibri"/>
                        </a:rPr>
                        <a:t>NON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200" spc="-1" strike="noStrike">
                          <a:solidFill>
                            <a:srgbClr val="000000"/>
                          </a:solidFill>
                          <a:uFill>
                            <a:solidFill>
                              <a:srgbClr val="ffffff"/>
                            </a:solidFill>
                          </a:uFill>
                          <a:latin typeface="Calibri"/>
                        </a:rPr>
                        <a:t>360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200" spc="-1" strike="noStrike">
                          <a:solidFill>
                            <a:srgbClr val="000000"/>
                          </a:solidFill>
                          <a:uFill>
                            <a:solidFill>
                              <a:srgbClr val="ffffff"/>
                            </a:solidFill>
                          </a:uFill>
                          <a:latin typeface="Calibri"/>
                        </a:rPr>
                        <a:t>118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2000">
                <a:tc>
                  <a:txBody>
                    <a:bodyPr/>
                    <a:p>
                      <a:pPr>
                        <a:lnSpc>
                          <a:spcPct val="100000"/>
                        </a:lnSpc>
                      </a:pPr>
                      <a:r>
                        <a:rPr b="0" lang="en-US" sz="12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45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77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202" name="CustomShape 7"/>
          <p:cNvSpPr/>
          <p:nvPr/>
        </p:nvSpPr>
        <p:spPr>
          <a:xfrm>
            <a:off x="3403800" y="1143720"/>
            <a:ext cx="31359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Ensemble : Gradient Boosting Model </a:t>
            </a:r>
            <a:endParaRPr b="0" lang="en-US" sz="1800" spc="-1" strike="noStrike">
              <a:solidFill>
                <a:srgbClr val="000000"/>
              </a:solidFill>
              <a:uFill>
                <a:solidFill>
                  <a:srgbClr val="ffffff"/>
                </a:solidFill>
              </a:uFill>
              <a:latin typeface="Arial"/>
            </a:endParaRPr>
          </a:p>
        </p:txBody>
      </p:sp>
      <p:graphicFrame>
        <p:nvGraphicFramePr>
          <p:cNvPr id="203" name="Table 8"/>
          <p:cNvGraphicFramePr/>
          <p:nvPr/>
        </p:nvGraphicFramePr>
        <p:xfrm>
          <a:off x="3403800" y="3124080"/>
          <a:ext cx="2260080" cy="2857320"/>
        </p:xfrm>
        <a:graphic>
          <a:graphicData uri="http://schemas.openxmlformats.org/drawingml/2006/table">
            <a:tbl>
              <a:tblPr/>
              <a:tblGrid>
                <a:gridCol w="1447560"/>
                <a:gridCol w="812520"/>
              </a:tblGrid>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Accuracy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0.728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95%CI</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(0.691,0.764)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NoInformationRate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0.675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P-Value[Acc&gt;NIR]</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0.00269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Kappa</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0.314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Mcnemar'sTestP-Value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1.71E-08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Sensitivity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0.395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Specificity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0.889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PosPredValue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0.631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NegPredValue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0.753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Prevalence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0.325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DetectionRate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0.128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DetectionPrevalence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0.203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BalancedAccuracy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0.642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'Positive'Class</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graphicFrame>
        <p:nvGraphicFramePr>
          <p:cNvPr id="204" name="Table 9"/>
          <p:cNvGraphicFramePr/>
          <p:nvPr/>
        </p:nvGraphicFramePr>
        <p:xfrm>
          <a:off x="6199200" y="1508400"/>
          <a:ext cx="2628000" cy="1482840"/>
        </p:xfrm>
        <a:graphic>
          <a:graphicData uri="http://schemas.openxmlformats.org/drawingml/2006/table">
            <a:tbl>
              <a:tblPr/>
              <a:tblGrid>
                <a:gridCol w="1059840"/>
                <a:gridCol w="954000"/>
                <a:gridCol w="614160"/>
              </a:tblGrid>
              <a:tr h="456840">
                <a:tc>
                  <a:txBody>
                    <a:bodyPr/>
                    <a:p>
                      <a:pPr>
                        <a:lnSpc>
                          <a:spcPct val="100000"/>
                        </a:lnSpc>
                      </a:pPr>
                      <a:r>
                        <a:rPr b="1" lang="en-US" sz="1200" spc="-1" strike="noStrike">
                          <a:solidFill>
                            <a:srgbClr val="ffffff"/>
                          </a:solidFill>
                          <a:uFill>
                            <a:solidFill>
                              <a:srgbClr val="ffffff"/>
                            </a:solidFill>
                          </a:uFill>
                          <a:latin typeface="Calibri"/>
                        </a:rPr>
                        <a:t>Confusion Matrix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200" spc="-1" strike="noStrike">
                          <a:solidFill>
                            <a:srgbClr val="ffffff"/>
                          </a:solidFill>
                          <a:uFill>
                            <a:solidFill>
                              <a:srgbClr val="ffffff"/>
                            </a:solidFill>
                          </a:uFill>
                          <a:latin typeface="Calibri"/>
                        </a:rPr>
                        <a:t>Reference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2000">
                <a:tc>
                  <a:txBody>
                    <a:bodyPr/>
                    <a:p>
                      <a:pPr>
                        <a:lnSpc>
                          <a:spcPct val="100000"/>
                        </a:lnSpc>
                      </a:pPr>
                      <a:r>
                        <a:rPr b="0" lang="en-US" sz="1200" spc="-1" strike="noStrike">
                          <a:solidFill>
                            <a:srgbClr val="000000"/>
                          </a:solidFill>
                          <a:uFill>
                            <a:solidFill>
                              <a:srgbClr val="ffffff"/>
                            </a:solidFill>
                          </a:uFill>
                          <a:latin typeface="Calibri"/>
                        </a:rPr>
                        <a:t>Prediction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NON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2000">
                <a:tc>
                  <a:txBody>
                    <a:bodyPr/>
                    <a:p>
                      <a:pPr>
                        <a:lnSpc>
                          <a:spcPct val="100000"/>
                        </a:lnSpc>
                      </a:pPr>
                      <a:r>
                        <a:rPr b="0" lang="en-US" sz="1200" spc="-1" strike="noStrike">
                          <a:solidFill>
                            <a:srgbClr val="000000"/>
                          </a:solidFill>
                          <a:uFill>
                            <a:solidFill>
                              <a:srgbClr val="ffffff"/>
                            </a:solidFill>
                          </a:uFill>
                          <a:latin typeface="Calibri"/>
                        </a:rPr>
                        <a:t>NON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200" spc="-1" strike="noStrike">
                          <a:solidFill>
                            <a:srgbClr val="000000"/>
                          </a:solidFill>
                          <a:uFill>
                            <a:solidFill>
                              <a:srgbClr val="ffffff"/>
                            </a:solidFill>
                          </a:uFill>
                          <a:latin typeface="Calibri"/>
                        </a:rPr>
                        <a:t>384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200" spc="-1" strike="noStrike">
                          <a:solidFill>
                            <a:srgbClr val="000000"/>
                          </a:solidFill>
                          <a:uFill>
                            <a:solidFill>
                              <a:srgbClr val="ffffff"/>
                            </a:solidFill>
                          </a:uFill>
                          <a:latin typeface="Calibri"/>
                        </a:rPr>
                        <a:t>94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2000">
                <a:tc>
                  <a:txBody>
                    <a:bodyPr/>
                    <a:p>
                      <a:pPr>
                        <a:lnSpc>
                          <a:spcPct val="100000"/>
                        </a:lnSpc>
                      </a:pPr>
                      <a:r>
                        <a:rPr b="0" lang="en-US" sz="12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60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62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205" name="CustomShape 10"/>
          <p:cNvSpPr/>
          <p:nvPr/>
        </p:nvSpPr>
        <p:spPr>
          <a:xfrm>
            <a:off x="6352200" y="1152360"/>
            <a:ext cx="251064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Ensemble : Logistic Boosting</a:t>
            </a:r>
            <a:endParaRPr b="0" lang="en-US" sz="1800" spc="-1" strike="noStrike">
              <a:solidFill>
                <a:srgbClr val="000000"/>
              </a:solidFill>
              <a:uFill>
                <a:solidFill>
                  <a:srgbClr val="ffffff"/>
                </a:solidFill>
              </a:uFill>
              <a:latin typeface="Arial"/>
            </a:endParaRPr>
          </a:p>
        </p:txBody>
      </p:sp>
      <p:graphicFrame>
        <p:nvGraphicFramePr>
          <p:cNvPr id="206" name="Table 11"/>
          <p:cNvGraphicFramePr/>
          <p:nvPr/>
        </p:nvGraphicFramePr>
        <p:xfrm>
          <a:off x="6199200" y="3137040"/>
          <a:ext cx="2260080" cy="2857320"/>
        </p:xfrm>
        <a:graphic>
          <a:graphicData uri="http://schemas.openxmlformats.org/drawingml/2006/table">
            <a:tbl>
              <a:tblPr/>
              <a:tblGrid>
                <a:gridCol w="1447560"/>
                <a:gridCol w="812520"/>
              </a:tblGrid>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Accuracy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0.743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95%CI</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(0.706,0.778)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NoInformationRate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0.74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P-Value[Acc&gt;NIR]</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0.44738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Kappa</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0.282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Mcnemar'sTestP-Value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0.00783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Sensitivity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0.397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Specificity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0.865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PosPredValue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0.508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NegPredValue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0.803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Prevalence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0.26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DetectionRate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0.103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DetectionPrevalence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0.203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BalancedAccuracy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0.631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'Positive'Class</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graphicFrame>
        <p:nvGraphicFramePr>
          <p:cNvPr id="207" name="Table 12"/>
          <p:cNvGraphicFramePr/>
          <p:nvPr/>
        </p:nvGraphicFramePr>
        <p:xfrm>
          <a:off x="9016920" y="1526040"/>
          <a:ext cx="2628000" cy="1482840"/>
        </p:xfrm>
        <a:graphic>
          <a:graphicData uri="http://schemas.openxmlformats.org/drawingml/2006/table">
            <a:tbl>
              <a:tblPr/>
              <a:tblGrid>
                <a:gridCol w="1059840"/>
                <a:gridCol w="954000"/>
                <a:gridCol w="614160"/>
              </a:tblGrid>
              <a:tr h="456840">
                <a:tc>
                  <a:txBody>
                    <a:bodyPr/>
                    <a:p>
                      <a:pPr>
                        <a:lnSpc>
                          <a:spcPct val="100000"/>
                        </a:lnSpc>
                      </a:pPr>
                      <a:r>
                        <a:rPr b="1" lang="en-US" sz="1200" spc="-1" strike="noStrike">
                          <a:solidFill>
                            <a:srgbClr val="ffffff"/>
                          </a:solidFill>
                          <a:uFill>
                            <a:solidFill>
                              <a:srgbClr val="ffffff"/>
                            </a:solidFill>
                          </a:uFill>
                          <a:latin typeface="Calibri"/>
                        </a:rPr>
                        <a:t>Confusion Matrix</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200" spc="-1" strike="noStrike">
                          <a:solidFill>
                            <a:srgbClr val="ffffff"/>
                          </a:solidFill>
                          <a:uFill>
                            <a:solidFill>
                              <a:srgbClr val="ffffff"/>
                            </a:solidFill>
                          </a:uFill>
                          <a:latin typeface="Calibri"/>
                        </a:rPr>
                        <a:t>Reference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2000">
                <a:tc>
                  <a:txBody>
                    <a:bodyPr/>
                    <a:p>
                      <a:pPr>
                        <a:lnSpc>
                          <a:spcPct val="100000"/>
                        </a:lnSpc>
                      </a:pPr>
                      <a:r>
                        <a:rPr b="0" lang="en-US" sz="1200" spc="-1" strike="noStrike">
                          <a:solidFill>
                            <a:srgbClr val="000000"/>
                          </a:solidFill>
                          <a:uFill>
                            <a:solidFill>
                              <a:srgbClr val="ffffff"/>
                            </a:solidFill>
                          </a:uFill>
                          <a:latin typeface="Calibri"/>
                        </a:rPr>
                        <a:t>Prediction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NON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2000">
                <a:tc>
                  <a:txBody>
                    <a:bodyPr/>
                    <a:p>
                      <a:pPr>
                        <a:lnSpc>
                          <a:spcPct val="100000"/>
                        </a:lnSpc>
                      </a:pPr>
                      <a:r>
                        <a:rPr b="0" lang="en-US" sz="1200" spc="-1" strike="noStrike">
                          <a:solidFill>
                            <a:srgbClr val="000000"/>
                          </a:solidFill>
                          <a:uFill>
                            <a:solidFill>
                              <a:srgbClr val="ffffff"/>
                            </a:solidFill>
                          </a:uFill>
                          <a:latin typeface="Calibri"/>
                        </a:rPr>
                        <a:t>NON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200" spc="-1" strike="noStrike">
                          <a:solidFill>
                            <a:srgbClr val="000000"/>
                          </a:solidFill>
                          <a:uFill>
                            <a:solidFill>
                              <a:srgbClr val="ffffff"/>
                            </a:solidFill>
                          </a:uFill>
                          <a:latin typeface="Calibri"/>
                        </a:rPr>
                        <a:t>361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200" spc="-1" strike="noStrike">
                          <a:solidFill>
                            <a:srgbClr val="000000"/>
                          </a:solidFill>
                          <a:uFill>
                            <a:solidFill>
                              <a:srgbClr val="ffffff"/>
                            </a:solidFill>
                          </a:uFill>
                          <a:latin typeface="Calibri"/>
                        </a:rPr>
                        <a:t>117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2000">
                <a:tc>
                  <a:txBody>
                    <a:bodyPr/>
                    <a:p>
                      <a:pPr>
                        <a:lnSpc>
                          <a:spcPct val="100000"/>
                        </a:lnSpc>
                      </a:pPr>
                      <a:r>
                        <a:rPr b="0" lang="en-US" sz="12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46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200" spc="-1" strike="noStrike">
                          <a:solidFill>
                            <a:srgbClr val="000000"/>
                          </a:solidFill>
                          <a:uFill>
                            <a:solidFill>
                              <a:srgbClr val="ffffff"/>
                            </a:solidFill>
                          </a:uFill>
                          <a:latin typeface="Calibri"/>
                        </a:rPr>
                        <a:t>76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208" name="CustomShape 13"/>
          <p:cNvSpPr/>
          <p:nvPr/>
        </p:nvSpPr>
        <p:spPr>
          <a:xfrm>
            <a:off x="9094320" y="1152360"/>
            <a:ext cx="25660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Ensemble : Random Forest</a:t>
            </a:r>
            <a:endParaRPr b="0" lang="en-US" sz="1800" spc="-1" strike="noStrike">
              <a:solidFill>
                <a:srgbClr val="000000"/>
              </a:solidFill>
              <a:uFill>
                <a:solidFill>
                  <a:srgbClr val="ffffff"/>
                </a:solidFill>
              </a:uFill>
              <a:latin typeface="Arial"/>
            </a:endParaRPr>
          </a:p>
        </p:txBody>
      </p:sp>
      <p:graphicFrame>
        <p:nvGraphicFramePr>
          <p:cNvPr id="209" name="Table 14"/>
          <p:cNvGraphicFramePr/>
          <p:nvPr/>
        </p:nvGraphicFramePr>
        <p:xfrm>
          <a:off x="9016920" y="3119400"/>
          <a:ext cx="2260080" cy="2857320"/>
        </p:xfrm>
        <a:graphic>
          <a:graphicData uri="http://schemas.openxmlformats.org/drawingml/2006/table">
            <a:tbl>
              <a:tblPr/>
              <a:tblGrid>
                <a:gridCol w="1447560"/>
                <a:gridCol w="812520"/>
              </a:tblGrid>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Accuracy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0.728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95%CI</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(0.691,0.764)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NoInformationRate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0.678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P-Value[Acc&gt;NIR]</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0.00451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Kappa</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0.311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Mcnemar'sTestP-Value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4.19E-08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Sensitivity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0.394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Specificity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0.887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PosPredValue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0.623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NegPredValue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0.755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Prevalence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0.322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DetectionRate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0.127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DetectionPrevalence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0.203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BalancedAccuracy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0.64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'Positive'Class</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OUI</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210" name="Line 15"/>
          <p:cNvSpPr/>
          <p:nvPr/>
        </p:nvSpPr>
        <p:spPr>
          <a:xfrm>
            <a:off x="574200" y="3317400"/>
            <a:ext cx="2238120" cy="360"/>
          </a:xfrm>
          <a:prstGeom prst="line">
            <a:avLst/>
          </a:prstGeom>
          <a:ln/>
        </p:spPr>
        <p:style>
          <a:lnRef idx="1">
            <a:schemeClr val="accent2"/>
          </a:lnRef>
          <a:fillRef idx="0">
            <a:schemeClr val="accent2"/>
          </a:fillRef>
          <a:effectRef idx="0">
            <a:schemeClr val="accent2"/>
          </a:effectRef>
          <a:fontRef idx="minor"/>
        </p:style>
      </p:sp>
      <p:sp>
        <p:nvSpPr>
          <p:cNvPr id="211" name="Line 16"/>
          <p:cNvSpPr/>
          <p:nvPr/>
        </p:nvSpPr>
        <p:spPr>
          <a:xfrm>
            <a:off x="541080" y="4649400"/>
            <a:ext cx="2238120" cy="360"/>
          </a:xfrm>
          <a:prstGeom prst="line">
            <a:avLst/>
          </a:prstGeom>
          <a:ln/>
        </p:spPr>
        <p:style>
          <a:lnRef idx="1">
            <a:schemeClr val="accent2"/>
          </a:lnRef>
          <a:fillRef idx="0">
            <a:schemeClr val="accent2"/>
          </a:fillRef>
          <a:effectRef idx="0">
            <a:schemeClr val="accent2"/>
          </a:effectRef>
          <a:fontRef idx="minor"/>
        </p:style>
      </p:sp>
      <p:sp>
        <p:nvSpPr>
          <p:cNvPr id="212" name="Line 17"/>
          <p:cNvSpPr/>
          <p:nvPr/>
        </p:nvSpPr>
        <p:spPr>
          <a:xfrm>
            <a:off x="6153480" y="4669200"/>
            <a:ext cx="2238120" cy="360"/>
          </a:xfrm>
          <a:prstGeom prst="line">
            <a:avLst/>
          </a:prstGeom>
          <a:ln/>
        </p:spPr>
        <p:style>
          <a:lnRef idx="1">
            <a:schemeClr val="accent2"/>
          </a:lnRef>
          <a:fillRef idx="0">
            <a:schemeClr val="accent2"/>
          </a:fillRef>
          <a:effectRef idx="0">
            <a:schemeClr val="accent2"/>
          </a:effectRef>
          <a:fontRef idx="minor"/>
        </p:style>
      </p:sp>
      <p:sp>
        <p:nvSpPr>
          <p:cNvPr id="213" name="Line 18"/>
          <p:cNvSpPr/>
          <p:nvPr/>
        </p:nvSpPr>
        <p:spPr>
          <a:xfrm>
            <a:off x="6199920" y="3337200"/>
            <a:ext cx="2238120" cy="360"/>
          </a:xfrm>
          <a:prstGeom prst="line">
            <a:avLst/>
          </a:prstGeom>
          <a:ln/>
        </p:spPr>
        <p:style>
          <a:lnRef idx="1">
            <a:schemeClr val="accent2"/>
          </a:lnRef>
          <a:fillRef idx="0">
            <a:schemeClr val="accent2"/>
          </a:fillRef>
          <a:effectRef idx="0">
            <a:schemeClr val="accent2"/>
          </a:effectRef>
          <a:fontRef idx="minor"/>
        </p:style>
      </p:sp>
      <p:sp>
        <p:nvSpPr>
          <p:cNvPr id="214" name="Line 19"/>
          <p:cNvSpPr/>
          <p:nvPr/>
        </p:nvSpPr>
        <p:spPr>
          <a:xfrm>
            <a:off x="3416760" y="3310920"/>
            <a:ext cx="2238120" cy="360"/>
          </a:xfrm>
          <a:prstGeom prst="line">
            <a:avLst/>
          </a:prstGeom>
          <a:ln>
            <a:solidFill>
              <a:schemeClr val="accent6"/>
            </a:solidFill>
          </a:ln>
        </p:spPr>
        <p:style>
          <a:lnRef idx="1">
            <a:schemeClr val="accent2"/>
          </a:lnRef>
          <a:fillRef idx="0">
            <a:schemeClr val="accent2"/>
          </a:fillRef>
          <a:effectRef idx="0">
            <a:schemeClr val="accent2"/>
          </a:effectRef>
          <a:fontRef idx="minor"/>
        </p:style>
      </p:sp>
      <p:sp>
        <p:nvSpPr>
          <p:cNvPr id="215" name="Line 20"/>
          <p:cNvSpPr/>
          <p:nvPr/>
        </p:nvSpPr>
        <p:spPr>
          <a:xfrm>
            <a:off x="3410280" y="4669200"/>
            <a:ext cx="2238120" cy="360"/>
          </a:xfrm>
          <a:prstGeom prst="line">
            <a:avLst/>
          </a:prstGeom>
          <a:ln>
            <a:solidFill>
              <a:schemeClr val="accent6"/>
            </a:solidFill>
          </a:ln>
        </p:spPr>
        <p:style>
          <a:lnRef idx="1">
            <a:schemeClr val="accent2"/>
          </a:lnRef>
          <a:fillRef idx="0">
            <a:schemeClr val="accent2"/>
          </a:fillRef>
          <a:effectRef idx="0">
            <a:schemeClr val="accent2"/>
          </a:effectRef>
          <a:fontRef idx="minor"/>
        </p:style>
      </p:sp>
      <p:sp>
        <p:nvSpPr>
          <p:cNvPr id="216" name="Line 21"/>
          <p:cNvSpPr/>
          <p:nvPr/>
        </p:nvSpPr>
        <p:spPr>
          <a:xfrm>
            <a:off x="9009360" y="4649400"/>
            <a:ext cx="2238120" cy="360"/>
          </a:xfrm>
          <a:prstGeom prst="line">
            <a:avLst/>
          </a:prstGeom>
          <a:ln>
            <a:solidFill>
              <a:schemeClr val="accent6"/>
            </a:solidFill>
          </a:ln>
        </p:spPr>
        <p:style>
          <a:lnRef idx="1">
            <a:schemeClr val="accent2"/>
          </a:lnRef>
          <a:fillRef idx="0">
            <a:schemeClr val="accent2"/>
          </a:fillRef>
          <a:effectRef idx="0">
            <a:schemeClr val="accent2"/>
          </a:effectRef>
          <a:fontRef idx="minor"/>
        </p:style>
      </p:sp>
      <p:sp>
        <p:nvSpPr>
          <p:cNvPr id="217" name="Line 22"/>
          <p:cNvSpPr/>
          <p:nvPr/>
        </p:nvSpPr>
        <p:spPr>
          <a:xfrm>
            <a:off x="9015840" y="3317400"/>
            <a:ext cx="2238120" cy="360"/>
          </a:xfrm>
          <a:prstGeom prst="line">
            <a:avLst/>
          </a:prstGeom>
          <a:ln>
            <a:solidFill>
              <a:schemeClr val="accent6"/>
            </a:solidFill>
          </a:ln>
        </p:spPr>
        <p:style>
          <a:lnRef idx="1">
            <a:schemeClr val="accent2"/>
          </a:lnRef>
          <a:fillRef idx="0">
            <a:schemeClr val="accent2"/>
          </a:fillRef>
          <a:effectRef idx="0">
            <a:schemeClr val="accent2"/>
          </a:effectRef>
          <a:fontRef idx="minor"/>
        </p:style>
      </p:sp>
      <p:sp>
        <p:nvSpPr>
          <p:cNvPr id="218" name="TextShape 23"/>
          <p:cNvSpPr txBox="1"/>
          <p:nvPr/>
        </p:nvSpPr>
        <p:spPr>
          <a:xfrm>
            <a:off x="776880" y="6586560"/>
            <a:ext cx="2742840" cy="364680"/>
          </a:xfrm>
          <a:prstGeom prst="rect">
            <a:avLst/>
          </a:prstGeom>
          <a:noFill/>
          <a:ln>
            <a:noFill/>
          </a:ln>
        </p:spPr>
        <p:txBody>
          <a:bodyPr anchor="ctr"/>
          <a:p>
            <a:pPr>
              <a:lnSpc>
                <a:spcPct val="100000"/>
              </a:lnSpc>
            </a:pPr>
            <a:fld id="{6495541F-A33C-4332-914E-2DE13DA87A31}"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219" name="TextShape 24"/>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220" name="TextShape 25"/>
          <p:cNvSpPr txBox="1"/>
          <p:nvPr/>
        </p:nvSpPr>
        <p:spPr>
          <a:xfrm>
            <a:off x="9194760" y="6586560"/>
            <a:ext cx="2742840" cy="364680"/>
          </a:xfrm>
          <a:prstGeom prst="rect">
            <a:avLst/>
          </a:prstGeom>
          <a:noFill/>
          <a:ln>
            <a:noFill/>
          </a:ln>
        </p:spPr>
        <p:txBody>
          <a:bodyPr anchor="ctr"/>
          <a:p>
            <a:pPr algn="r">
              <a:lnSpc>
                <a:spcPct val="100000"/>
              </a:lnSpc>
            </a:pPr>
            <a:fld id="{8DD2547B-F9B8-4E2C-9FE3-52A046DAB6B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
        <p:nvSpPr>
          <p:cNvPr id="221" name="CustomShape 26"/>
          <p:cNvSpPr/>
          <p:nvPr/>
        </p:nvSpPr>
        <p:spPr>
          <a:xfrm>
            <a:off x="437400" y="6462360"/>
            <a:ext cx="7513560" cy="25776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ff0000"/>
                </a:solidFill>
                <a:uFill>
                  <a:solidFill>
                    <a:srgbClr val="ffffff"/>
                  </a:solidFill>
                </a:uFill>
                <a:latin typeface="Calibri"/>
              </a:rPr>
              <a:t>Note : SVM is not considered for Ensemble as the results were not as expected </a:t>
            </a:r>
            <a:endParaRPr b="0"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212040" y="109260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rPr>
              <a:t>Se</a:t>
            </a:r>
            <a:endParaRPr b="0" lang="en-US" sz="1800" spc="-1" strike="noStrike">
              <a:solidFill>
                <a:srgbClr val="000000"/>
              </a:solidFill>
              <a:uFill>
                <a:solidFill>
                  <a:srgbClr val="ffffff"/>
                </a:solidFill>
              </a:uFill>
              <a:latin typeface="Arial"/>
            </a:endParaRPr>
          </a:p>
        </p:txBody>
      </p:sp>
      <p:sp>
        <p:nvSpPr>
          <p:cNvPr id="223" name="CustomShape 2"/>
          <p:cNvSpPr/>
          <p:nvPr/>
        </p:nvSpPr>
        <p:spPr>
          <a:xfrm>
            <a:off x="317880" y="65700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Model-wise Observations / Metrics</a:t>
            </a:r>
            <a:endParaRPr b="0" lang="en-US" sz="4200" spc="-1" strike="noStrike">
              <a:solidFill>
                <a:srgbClr val="000000"/>
              </a:solidFill>
              <a:uFill>
                <a:solidFill>
                  <a:srgbClr val="ffffff"/>
                </a:solidFill>
              </a:uFill>
              <a:latin typeface="Arial"/>
            </a:endParaRPr>
          </a:p>
        </p:txBody>
      </p:sp>
      <p:sp>
        <p:nvSpPr>
          <p:cNvPr id="224" name="CustomShape 3"/>
          <p:cNvSpPr/>
          <p:nvPr/>
        </p:nvSpPr>
        <p:spPr>
          <a:xfrm>
            <a:off x="438480" y="4272480"/>
            <a:ext cx="2463120" cy="662400"/>
          </a:xfrm>
          <a:prstGeom prst="rect">
            <a:avLst/>
          </a:prstGeom>
          <a:solidFill>
            <a:schemeClr val="accent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Ensemble : Logistic Boosting</a:t>
            </a:r>
            <a:endParaRPr b="0" lang="en-US" sz="1800" spc="-1" strike="noStrike">
              <a:solidFill>
                <a:srgbClr val="000000"/>
              </a:solidFill>
              <a:uFill>
                <a:solidFill>
                  <a:srgbClr val="ffffff"/>
                </a:solidFill>
              </a:uFill>
              <a:latin typeface="Arial"/>
            </a:endParaRPr>
          </a:p>
        </p:txBody>
      </p:sp>
      <p:sp>
        <p:nvSpPr>
          <p:cNvPr id="225" name="CustomShape 4"/>
          <p:cNvSpPr/>
          <p:nvPr/>
        </p:nvSpPr>
        <p:spPr>
          <a:xfrm>
            <a:off x="438480" y="2233800"/>
            <a:ext cx="2463120" cy="662400"/>
          </a:xfrm>
          <a:prstGeom prst="rect">
            <a:avLst/>
          </a:prstGeom>
          <a:solidFill>
            <a:schemeClr val="accent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Ensemble : C5 Decision Tree</a:t>
            </a:r>
            <a:endParaRPr b="0" lang="en-US" sz="1800" spc="-1" strike="noStrike">
              <a:solidFill>
                <a:srgbClr val="000000"/>
              </a:solidFill>
              <a:uFill>
                <a:solidFill>
                  <a:srgbClr val="ffffff"/>
                </a:solidFill>
              </a:uFill>
              <a:latin typeface="Arial"/>
            </a:endParaRPr>
          </a:p>
        </p:txBody>
      </p:sp>
      <p:sp>
        <p:nvSpPr>
          <p:cNvPr id="226" name="CustomShape 5"/>
          <p:cNvSpPr/>
          <p:nvPr/>
        </p:nvSpPr>
        <p:spPr>
          <a:xfrm>
            <a:off x="438480" y="5288760"/>
            <a:ext cx="2463120" cy="662400"/>
          </a:xfrm>
          <a:prstGeom prst="rect">
            <a:avLst/>
          </a:prstGeom>
          <a:solidFill>
            <a:schemeClr val="accent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Ensemble : Random Forest</a:t>
            </a:r>
            <a:endParaRPr b="0" lang="en-US" sz="1800" spc="-1" strike="noStrike">
              <a:solidFill>
                <a:srgbClr val="000000"/>
              </a:solidFill>
              <a:uFill>
                <a:solidFill>
                  <a:srgbClr val="ffffff"/>
                </a:solidFill>
              </a:uFill>
              <a:latin typeface="Arial"/>
            </a:endParaRPr>
          </a:p>
        </p:txBody>
      </p:sp>
      <p:sp>
        <p:nvSpPr>
          <p:cNvPr id="227" name="CustomShape 6"/>
          <p:cNvSpPr/>
          <p:nvPr/>
        </p:nvSpPr>
        <p:spPr>
          <a:xfrm>
            <a:off x="438480" y="3256200"/>
            <a:ext cx="2463120" cy="662400"/>
          </a:xfrm>
          <a:prstGeom prst="rect">
            <a:avLst/>
          </a:prstGeom>
          <a:solidFill>
            <a:schemeClr val="accent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Ensemble : Gradient Boosting Model</a:t>
            </a:r>
            <a:endParaRPr b="0" lang="en-US" sz="1800" spc="-1" strike="noStrike">
              <a:solidFill>
                <a:srgbClr val="000000"/>
              </a:solidFill>
              <a:uFill>
                <a:solidFill>
                  <a:srgbClr val="ffffff"/>
                </a:solidFill>
              </a:uFill>
              <a:latin typeface="Arial"/>
            </a:endParaRPr>
          </a:p>
        </p:txBody>
      </p:sp>
      <p:graphicFrame>
        <p:nvGraphicFramePr>
          <p:cNvPr id="228" name="Table 7"/>
          <p:cNvGraphicFramePr/>
          <p:nvPr/>
        </p:nvGraphicFramePr>
        <p:xfrm>
          <a:off x="3048120" y="1440360"/>
          <a:ext cx="8127720" cy="4538160"/>
        </p:xfrm>
        <a:graphic>
          <a:graphicData uri="http://schemas.openxmlformats.org/drawingml/2006/table">
            <a:tbl>
              <a:tblPr/>
              <a:tblGrid>
                <a:gridCol w="2031840"/>
                <a:gridCol w="2031840"/>
                <a:gridCol w="2031840"/>
                <a:gridCol w="2032200"/>
              </a:tblGrid>
              <a:tr h="588600">
                <a:tc>
                  <a:txBody>
                    <a:bodyPr/>
                    <a:p>
                      <a:pPr algn="ctr">
                        <a:lnSpc>
                          <a:spcPct val="100000"/>
                        </a:lnSpc>
                      </a:pPr>
                      <a:r>
                        <a:rPr b="1" lang="en-US" sz="1600" spc="-1" strike="noStrike">
                          <a:solidFill>
                            <a:srgbClr val="000000"/>
                          </a:solidFill>
                          <a:uFill>
                            <a:solidFill>
                              <a:srgbClr val="ffffff"/>
                            </a:solidFill>
                          </a:uFill>
                          <a:latin typeface="Calibri"/>
                        </a:rPr>
                        <a:t>Sensitivity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p>
                      <a:pPr algn="ctr">
                        <a:lnSpc>
                          <a:spcPct val="100000"/>
                        </a:lnSpc>
                      </a:pPr>
                      <a:r>
                        <a:rPr b="1" lang="en-US" sz="1600" spc="-1" strike="noStrike">
                          <a:solidFill>
                            <a:srgbClr val="000000"/>
                          </a:solidFill>
                          <a:uFill>
                            <a:solidFill>
                              <a:srgbClr val="ffffff"/>
                            </a:solidFill>
                          </a:uFill>
                          <a:latin typeface="Calibri"/>
                        </a:rPr>
                        <a:t>Accuracy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p>
                      <a:pPr algn="ctr">
                        <a:lnSpc>
                          <a:spcPct val="100000"/>
                        </a:lnSpc>
                      </a:pPr>
                      <a:r>
                        <a:rPr b="1" lang="en-US" sz="1600" spc="-1" strike="noStrike">
                          <a:solidFill>
                            <a:srgbClr val="000000"/>
                          </a:solidFill>
                          <a:uFill>
                            <a:solidFill>
                              <a:srgbClr val="ffffff"/>
                            </a:solidFill>
                          </a:uFill>
                          <a:latin typeface="Calibri"/>
                        </a:rPr>
                        <a:t>Kappa</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p>
                      <a:pPr algn="ctr">
                        <a:lnSpc>
                          <a:spcPct val="100000"/>
                        </a:lnSpc>
                      </a:pPr>
                      <a:r>
                        <a:rPr b="1" lang="en-US" sz="1600" spc="-1" strike="noStrike">
                          <a:solidFill>
                            <a:srgbClr val="000000"/>
                          </a:solidFill>
                          <a:uFill>
                            <a:solidFill>
                              <a:srgbClr val="ffffff"/>
                            </a:solidFill>
                          </a:uFill>
                          <a:latin typeface="Calibri"/>
                        </a:rPr>
                        <a:t>Positive Prediction Value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r>
              <a:tr h="98748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0.397</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0.743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0.282</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0.508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r>
              <a:tr h="98748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0.395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0.728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0.314</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0.631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r>
              <a:tr h="98748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0.397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0.743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0.282</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0.508</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r>
              <a:tr h="98712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0.394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0.728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0.311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000000"/>
                          </a:solidFill>
                          <a:uFill>
                            <a:solidFill>
                              <a:srgbClr val="ffffff"/>
                            </a:solidFill>
                          </a:uFill>
                          <a:latin typeface="Calibri"/>
                        </a:rPr>
                        <a:t>0.623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699"/>
                    </a:solidFill>
                  </a:tcPr>
                </a:tc>
              </a:tr>
            </a:tbl>
          </a:graphicData>
        </a:graphic>
      </p:graphicFrame>
      <p:sp>
        <p:nvSpPr>
          <p:cNvPr id="229" name="TextShape 8"/>
          <p:cNvSpPr txBox="1"/>
          <p:nvPr/>
        </p:nvSpPr>
        <p:spPr>
          <a:xfrm>
            <a:off x="776880" y="6586560"/>
            <a:ext cx="2742840" cy="364680"/>
          </a:xfrm>
          <a:prstGeom prst="rect">
            <a:avLst/>
          </a:prstGeom>
          <a:noFill/>
          <a:ln>
            <a:noFill/>
          </a:ln>
        </p:spPr>
        <p:txBody>
          <a:bodyPr anchor="ctr"/>
          <a:p>
            <a:pPr>
              <a:lnSpc>
                <a:spcPct val="100000"/>
              </a:lnSpc>
            </a:pPr>
            <a:fld id="{5D93DE20-3820-4936-9F75-9212DEC874C1}"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230" name="TextShape 9"/>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231" name="TextShape 10"/>
          <p:cNvSpPr txBox="1"/>
          <p:nvPr/>
        </p:nvSpPr>
        <p:spPr>
          <a:xfrm>
            <a:off x="9194760" y="6586560"/>
            <a:ext cx="2742840" cy="364680"/>
          </a:xfrm>
          <a:prstGeom prst="rect">
            <a:avLst/>
          </a:prstGeom>
          <a:noFill/>
          <a:ln>
            <a:noFill/>
          </a:ln>
        </p:spPr>
        <p:txBody>
          <a:bodyPr anchor="ctr"/>
          <a:p>
            <a:pPr algn="r">
              <a:lnSpc>
                <a:spcPct val="100000"/>
              </a:lnSpc>
            </a:pPr>
            <a:fld id="{F8AF9BFB-F3B3-4B81-A8B1-7782CE9C475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317880" y="11660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233"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400" spc="-1" strike="noStrike">
                <a:solidFill>
                  <a:srgbClr val="4472c4"/>
                </a:solidFill>
                <a:uFill>
                  <a:solidFill>
                    <a:srgbClr val="ffffff"/>
                  </a:solidFill>
                </a:uFill>
                <a:latin typeface="Calibri"/>
              </a:rPr>
              <a:t>Receiver Operating Characteristics (ROC) </a:t>
            </a:r>
            <a:r>
              <a:rPr b="0" lang="en-US" sz="4200" spc="-1" strike="noStrike">
                <a:solidFill>
                  <a:srgbClr val="4472c4"/>
                </a:solidFill>
                <a:uFill>
                  <a:solidFill>
                    <a:srgbClr val="ffffff"/>
                  </a:solidFill>
                </a:uFill>
                <a:latin typeface="Calibri"/>
              </a:rPr>
              <a:t>Curves– Ensemble</a:t>
            </a:r>
            <a:endParaRPr b="0" lang="en-US" sz="4200" spc="-1" strike="noStrike">
              <a:solidFill>
                <a:srgbClr val="000000"/>
              </a:solidFill>
              <a:uFill>
                <a:solidFill>
                  <a:srgbClr val="ffffff"/>
                </a:solidFill>
              </a:uFill>
              <a:latin typeface="Arial"/>
            </a:endParaRPr>
          </a:p>
        </p:txBody>
      </p:sp>
      <p:sp>
        <p:nvSpPr>
          <p:cNvPr id="234" name="CustomShape 3"/>
          <p:cNvSpPr/>
          <p:nvPr/>
        </p:nvSpPr>
        <p:spPr>
          <a:xfrm>
            <a:off x="9763920" y="1166040"/>
            <a:ext cx="1975320" cy="53834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uFill>
                  <a:solidFill>
                    <a:srgbClr val="ffffff"/>
                  </a:solidFill>
                </a:uFill>
                <a:latin typeface="Calibri"/>
              </a:rPr>
              <a:t>Comments : </a:t>
            </a:r>
            <a:r>
              <a:rPr b="0" lang="en-US" sz="1200" spc="-1" strike="noStrike">
                <a:solidFill>
                  <a:srgbClr val="000000"/>
                </a:solidFill>
                <a:uFill>
                  <a:solidFill>
                    <a:srgbClr val="ffffff"/>
                  </a:solidFill>
                </a:uFill>
                <a:latin typeface="Calibri"/>
              </a:rPr>
              <a:t>These are the ROC curves for the top layer of our Algorithms for “OUI” Class. </a:t>
            </a:r>
            <a:endParaRPr b="0" lang="en-US" sz="1800" spc="-1" strike="noStrike">
              <a:solidFill>
                <a:srgbClr val="000000"/>
              </a:solidFill>
              <a:uFill>
                <a:solidFill>
                  <a:srgbClr val="ffffff"/>
                </a:solidFill>
              </a:uFill>
              <a:latin typeface="Arial"/>
            </a:endParaRPr>
          </a:p>
          <a:p>
            <a:pPr algn="just">
              <a:lnSpc>
                <a:spcPct val="100000"/>
              </a:lnSpc>
            </a:pPr>
            <a:r>
              <a:rPr b="0" lang="en-US" sz="1200" spc="-1" strike="noStrike">
                <a:solidFill>
                  <a:srgbClr val="000000"/>
                </a:solidFill>
                <a:uFill>
                  <a:solidFill>
                    <a:srgbClr val="ffffff"/>
                  </a:solidFill>
                </a:uFill>
                <a:latin typeface="Calibri"/>
              </a:rPr>
              <a:t>The best tuning parameters are selected using the 10-fold cross validation method to arrive at the best ROC using ROC as a metric.</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200" spc="-1" strike="noStrike">
                <a:solidFill>
                  <a:srgbClr val="000000"/>
                </a:solidFill>
                <a:uFill>
                  <a:solidFill>
                    <a:srgbClr val="ffffff"/>
                  </a:solidFill>
                </a:uFill>
                <a:latin typeface="Calibri"/>
              </a:rPr>
              <a:t>This approach is applied for each of the model i.e. C5, GBM, LB, RF</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200" spc="-1" strike="noStrike">
                <a:solidFill>
                  <a:srgbClr val="000000"/>
                </a:solidFill>
                <a:uFill>
                  <a:solidFill>
                    <a:srgbClr val="ffffff"/>
                  </a:solidFill>
                </a:uFill>
                <a:latin typeface="Calibri"/>
              </a:rPr>
              <a:t>Note : </a:t>
            </a:r>
            <a:r>
              <a:rPr b="0" lang="en-US" sz="1200" spc="-1" strike="noStrike">
                <a:solidFill>
                  <a:srgbClr val="000000"/>
                </a:solidFill>
                <a:uFill>
                  <a:solidFill>
                    <a:srgbClr val="ffffff"/>
                  </a:solidFill>
                </a:uFill>
                <a:latin typeface="Calibri"/>
              </a:rPr>
              <a:t>Ensemble SVM is not considered because, the probability results were not as expected as compared to the metrics of Ensemble LB, Ensemble C5, Ensemble RF, Ensemble GBM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200" spc="-1" strike="noStrike">
                <a:solidFill>
                  <a:srgbClr val="ff0000"/>
                </a:solidFill>
                <a:uFill>
                  <a:solidFill>
                    <a:srgbClr val="ffffff"/>
                  </a:solidFill>
                </a:uFill>
                <a:latin typeface="Calibri"/>
              </a:rPr>
              <a:t>Two graphs are represented since the results of GBM with RF and C5 with LB are overlapping.</a:t>
            </a:r>
            <a:endParaRPr b="0" lang="en-US" sz="1800" spc="-1" strike="noStrike">
              <a:solidFill>
                <a:srgbClr val="000000"/>
              </a:solidFill>
              <a:uFill>
                <a:solidFill>
                  <a:srgbClr val="ffffff"/>
                </a:solidFill>
              </a:uFill>
              <a:latin typeface="Arial"/>
            </a:endParaRPr>
          </a:p>
          <a:p>
            <a:pPr algn="just">
              <a:lnSpc>
                <a:spcPct val="100000"/>
              </a:lnSpc>
            </a:pPr>
            <a:r>
              <a:rPr b="0" lang="en-US" sz="1200" spc="-1" strike="noStrike">
                <a:solidFill>
                  <a:srgbClr val="ff0000"/>
                </a:solidFill>
                <a:uFill>
                  <a:solidFill>
                    <a:srgbClr val="ffffff"/>
                  </a:solidFill>
                </a:uFill>
                <a:latin typeface="Calibri"/>
              </a:rPr>
              <a:t>The overlapping is due to the similar efficiency parameters.</a:t>
            </a:r>
            <a:endParaRPr b="0" lang="en-US" sz="1800" spc="-1" strike="noStrike">
              <a:solidFill>
                <a:srgbClr val="000000"/>
              </a:solidFill>
              <a:uFill>
                <a:solidFill>
                  <a:srgbClr val="ffffff"/>
                </a:solidFill>
              </a:uFill>
              <a:latin typeface="Arial"/>
            </a:endParaRPr>
          </a:p>
        </p:txBody>
      </p:sp>
      <p:pic>
        <p:nvPicPr>
          <p:cNvPr id="235" name="Picture 2" descr=""/>
          <p:cNvPicPr/>
          <p:nvPr/>
        </p:nvPicPr>
        <p:blipFill>
          <a:blip r:embed="rId1"/>
          <a:stretch/>
        </p:blipFill>
        <p:spPr>
          <a:xfrm>
            <a:off x="445680" y="1257840"/>
            <a:ext cx="4790880" cy="5209920"/>
          </a:xfrm>
          <a:prstGeom prst="rect">
            <a:avLst/>
          </a:prstGeom>
          <a:ln>
            <a:noFill/>
          </a:ln>
        </p:spPr>
      </p:pic>
      <p:pic>
        <p:nvPicPr>
          <p:cNvPr id="236" name="Picture 5" descr=""/>
          <p:cNvPicPr/>
          <p:nvPr/>
        </p:nvPicPr>
        <p:blipFill>
          <a:blip r:embed="rId2"/>
          <a:stretch/>
        </p:blipFill>
        <p:spPr>
          <a:xfrm>
            <a:off x="4972680" y="1257840"/>
            <a:ext cx="4790880" cy="5209920"/>
          </a:xfrm>
          <a:prstGeom prst="rect">
            <a:avLst/>
          </a:prstGeom>
          <a:ln>
            <a:noFill/>
          </a:ln>
        </p:spPr>
      </p:pic>
      <p:sp>
        <p:nvSpPr>
          <p:cNvPr id="237" name="TextShape 4"/>
          <p:cNvSpPr txBox="1"/>
          <p:nvPr/>
        </p:nvSpPr>
        <p:spPr>
          <a:xfrm>
            <a:off x="776880" y="6586560"/>
            <a:ext cx="2742840" cy="364680"/>
          </a:xfrm>
          <a:prstGeom prst="rect">
            <a:avLst/>
          </a:prstGeom>
          <a:noFill/>
          <a:ln>
            <a:noFill/>
          </a:ln>
        </p:spPr>
        <p:txBody>
          <a:bodyPr anchor="ctr"/>
          <a:p>
            <a:pPr>
              <a:lnSpc>
                <a:spcPct val="100000"/>
              </a:lnSpc>
            </a:pPr>
            <a:fld id="{DC97EBA1-5150-4035-BB39-678B3C584656}"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238" name="TextShape 5"/>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239" name="TextShape 6"/>
          <p:cNvSpPr txBox="1"/>
          <p:nvPr/>
        </p:nvSpPr>
        <p:spPr>
          <a:xfrm>
            <a:off x="9194760" y="6586560"/>
            <a:ext cx="2742840" cy="364680"/>
          </a:xfrm>
          <a:prstGeom prst="rect">
            <a:avLst/>
          </a:prstGeom>
          <a:noFill/>
          <a:ln>
            <a:noFill/>
          </a:ln>
        </p:spPr>
        <p:txBody>
          <a:bodyPr anchor="ctr"/>
          <a:p>
            <a:pPr algn="r">
              <a:lnSpc>
                <a:spcPct val="100000"/>
              </a:lnSpc>
            </a:pPr>
            <a:fld id="{5A6C6B04-4AC6-48E9-A46A-F0E5151B8E8B}"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292680" y="1166040"/>
            <a:ext cx="1170324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241"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Data Model Statistics</a:t>
            </a:r>
            <a:endParaRPr b="0" lang="en-US" sz="4200" spc="-1" strike="noStrike">
              <a:solidFill>
                <a:srgbClr val="000000"/>
              </a:solidFill>
              <a:uFill>
                <a:solidFill>
                  <a:srgbClr val="ffffff"/>
                </a:solidFill>
              </a:uFill>
              <a:latin typeface="Arial"/>
            </a:endParaRPr>
          </a:p>
        </p:txBody>
      </p:sp>
      <p:sp>
        <p:nvSpPr>
          <p:cNvPr id="242" name="CustomShape 3"/>
          <p:cNvSpPr/>
          <p:nvPr/>
        </p:nvSpPr>
        <p:spPr>
          <a:xfrm>
            <a:off x="998280" y="1227600"/>
            <a:ext cx="38383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Individual Models Statistics</a:t>
            </a:r>
            <a:endParaRPr b="0" lang="en-US" sz="1800" spc="-1" strike="noStrike">
              <a:solidFill>
                <a:srgbClr val="000000"/>
              </a:solidFill>
              <a:uFill>
                <a:solidFill>
                  <a:srgbClr val="ffffff"/>
                </a:solidFill>
              </a:uFill>
              <a:latin typeface="Arial"/>
            </a:endParaRPr>
          </a:p>
        </p:txBody>
      </p:sp>
      <p:sp>
        <p:nvSpPr>
          <p:cNvPr id="243" name="Line 4"/>
          <p:cNvSpPr/>
          <p:nvPr/>
        </p:nvSpPr>
        <p:spPr>
          <a:xfrm>
            <a:off x="1735920" y="3259800"/>
            <a:ext cx="8811720" cy="360"/>
          </a:xfrm>
          <a:prstGeom prst="line">
            <a:avLst/>
          </a:prstGeom>
          <a:ln/>
        </p:spPr>
        <p:style>
          <a:lnRef idx="1">
            <a:schemeClr val="accent1"/>
          </a:lnRef>
          <a:fillRef idx="0">
            <a:schemeClr val="accent1"/>
          </a:fillRef>
          <a:effectRef idx="0">
            <a:schemeClr val="accent1"/>
          </a:effectRef>
          <a:fontRef idx="minor"/>
        </p:style>
      </p:sp>
      <p:sp>
        <p:nvSpPr>
          <p:cNvPr id="244" name="CustomShape 5"/>
          <p:cNvSpPr/>
          <p:nvPr/>
        </p:nvSpPr>
        <p:spPr>
          <a:xfrm>
            <a:off x="1735920" y="3260160"/>
            <a:ext cx="360" cy="6026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245" name="CustomShape 6"/>
          <p:cNvSpPr/>
          <p:nvPr/>
        </p:nvSpPr>
        <p:spPr>
          <a:xfrm>
            <a:off x="4744080" y="3260160"/>
            <a:ext cx="360" cy="6026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246" name="CustomShape 7"/>
          <p:cNvSpPr/>
          <p:nvPr/>
        </p:nvSpPr>
        <p:spPr>
          <a:xfrm>
            <a:off x="7646040" y="3260160"/>
            <a:ext cx="360" cy="6026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247" name="CustomShape 8"/>
          <p:cNvSpPr/>
          <p:nvPr/>
        </p:nvSpPr>
        <p:spPr>
          <a:xfrm>
            <a:off x="10547640" y="3260160"/>
            <a:ext cx="360" cy="60264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248" name="CustomShape 9"/>
          <p:cNvSpPr/>
          <p:nvPr/>
        </p:nvSpPr>
        <p:spPr>
          <a:xfrm>
            <a:off x="5778000" y="2810880"/>
            <a:ext cx="360" cy="4485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249" name="CustomShape 10"/>
          <p:cNvSpPr/>
          <p:nvPr/>
        </p:nvSpPr>
        <p:spPr>
          <a:xfrm>
            <a:off x="8826120" y="4426200"/>
            <a:ext cx="3074040" cy="1856520"/>
          </a:xfrm>
          <a:prstGeom prst="rect">
            <a:avLst/>
          </a:prstGeom>
          <a:noFill/>
          <a:ln>
            <a:solidFill>
              <a:schemeClr val="accent1"/>
            </a:solid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Glossary :</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C5 – Decision Tree Algorithm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GBM – Gradient Boosting Model Algorithm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LB – Logistic Boosting Algorithm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RF – Random Forest Algorithm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SVM – Support Vector Machine Algorithm</a:t>
            </a:r>
            <a:endParaRPr b="0" lang="en-US" sz="1800" spc="-1" strike="noStrike">
              <a:solidFill>
                <a:srgbClr val="000000"/>
              </a:solidFill>
              <a:uFill>
                <a:solidFill>
                  <a:srgbClr val="ffffff"/>
                </a:solidFill>
              </a:uFill>
              <a:latin typeface="Arial"/>
            </a:endParaRPr>
          </a:p>
        </p:txBody>
      </p:sp>
      <p:sp>
        <p:nvSpPr>
          <p:cNvPr id="250" name="CustomShape 11"/>
          <p:cNvSpPr/>
          <p:nvPr/>
        </p:nvSpPr>
        <p:spPr>
          <a:xfrm>
            <a:off x="482400" y="4379400"/>
            <a:ext cx="8057880" cy="22215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400" spc="-1" strike="noStrike">
                <a:solidFill>
                  <a:srgbClr val="000000"/>
                </a:solidFill>
                <a:uFill>
                  <a:solidFill>
                    <a:srgbClr val="ffffff"/>
                  </a:solidFill>
                </a:uFill>
                <a:latin typeface="Calibri"/>
              </a:rPr>
              <a:t>Comments :</a:t>
            </a:r>
            <a:r>
              <a:rPr b="0" lang="en-US" sz="1400" spc="-1" strike="noStrike">
                <a:solidFill>
                  <a:srgbClr val="000000"/>
                </a:solidFill>
                <a:uFill>
                  <a:solidFill>
                    <a:srgbClr val="ffffff"/>
                  </a:solidFill>
                </a:uFill>
                <a:latin typeface="Calibri"/>
              </a:rPr>
              <a:t> We are using the concept of Stacking to create ensemble model.</a:t>
            </a:r>
            <a:endParaRPr b="0" lang="en-US" sz="1800" spc="-1" strike="noStrike">
              <a:solidFill>
                <a:srgbClr val="000000"/>
              </a:solidFill>
              <a:uFill>
                <a:solidFill>
                  <a:srgbClr val="ffffff"/>
                </a:solidFill>
              </a:uFill>
              <a:latin typeface="Arial"/>
            </a:endParaRPr>
          </a:p>
          <a:p>
            <a:pPr algn="just">
              <a:lnSpc>
                <a:spcPct val="100000"/>
              </a:lnSpc>
            </a:pPr>
            <a:r>
              <a:rPr b="0" lang="en-US" sz="1400" spc="-1" strike="noStrike">
                <a:solidFill>
                  <a:srgbClr val="000000"/>
                </a:solidFill>
                <a:uFill>
                  <a:solidFill>
                    <a:srgbClr val="ffffff"/>
                  </a:solidFill>
                </a:uFill>
                <a:latin typeface="Calibri"/>
              </a:rPr>
              <a:t>The Datamart Data is injected into each of the individual models, The output of all the models i.e. “OUI” probability (Level 0) is input to another algorithm (Level 1). </a:t>
            </a:r>
            <a:endParaRPr b="0" lang="en-US" sz="1800" spc="-1" strike="noStrike">
              <a:solidFill>
                <a:srgbClr val="000000"/>
              </a:solidFill>
              <a:uFill>
                <a:solidFill>
                  <a:srgbClr val="ffffff"/>
                </a:solidFill>
              </a:uFill>
              <a:latin typeface="Arial"/>
            </a:endParaRPr>
          </a:p>
          <a:p>
            <a:pPr algn="just">
              <a:lnSpc>
                <a:spcPct val="100000"/>
              </a:lnSpc>
            </a:pPr>
            <a:r>
              <a:rPr b="0" lang="en-US" sz="1400" spc="-1" strike="noStrike">
                <a:solidFill>
                  <a:srgbClr val="000000"/>
                </a:solidFill>
                <a:uFill>
                  <a:solidFill>
                    <a:srgbClr val="ffffff"/>
                  </a:solidFill>
                </a:uFill>
                <a:latin typeface="Calibri"/>
              </a:rPr>
              <a:t>
</a:t>
            </a:r>
            <a:r>
              <a:rPr b="1" lang="en-US" sz="1400" spc="-1" strike="noStrike">
                <a:solidFill>
                  <a:srgbClr val="000000"/>
                </a:solidFill>
                <a:uFill>
                  <a:solidFill>
                    <a:srgbClr val="ffffff"/>
                  </a:solidFill>
                </a:uFill>
                <a:latin typeface="Calibri"/>
              </a:rPr>
              <a:t>Remarks : </a:t>
            </a:r>
            <a:r>
              <a:rPr b="0" lang="en-US" sz="1400" spc="-1" strike="noStrike">
                <a:solidFill>
                  <a:srgbClr val="000000"/>
                </a:solidFill>
                <a:uFill>
                  <a:solidFill>
                    <a:srgbClr val="ffffff"/>
                  </a:solidFill>
                </a:uFill>
                <a:latin typeface="Calibri"/>
              </a:rPr>
              <a:t>We have found that ensemble models are very stable, and give slightly better performance than individual models. However as you will see, we are combining the outputs of individual + ensemble models to calculate the probability.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400" spc="-1" strike="noStrike">
                <a:solidFill>
                  <a:srgbClr val="000000"/>
                </a:solidFill>
                <a:uFill>
                  <a:solidFill>
                    <a:srgbClr val="ffffff"/>
                  </a:solidFill>
                </a:uFill>
                <a:latin typeface="Calibri"/>
              </a:rPr>
              <a:t>Note : </a:t>
            </a:r>
            <a:r>
              <a:rPr b="0" lang="en-US" sz="1400" spc="-1" strike="noStrike">
                <a:solidFill>
                  <a:srgbClr val="000000"/>
                </a:solidFill>
                <a:uFill>
                  <a:solidFill>
                    <a:srgbClr val="ffffff"/>
                  </a:solidFill>
                </a:uFill>
                <a:latin typeface="Calibri"/>
              </a:rPr>
              <a:t>Ensemble SVM is not considered because, the probability results were not as expected as compared to the metrics of Ensemble LB, Ensemble C5, Ensemble RF, Ensemble GBM as seen above.</a:t>
            </a:r>
            <a:endParaRPr b="0" lang="en-US" sz="1800" spc="-1" strike="noStrike">
              <a:solidFill>
                <a:srgbClr val="000000"/>
              </a:solidFill>
              <a:uFill>
                <a:solidFill>
                  <a:srgbClr val="ffffff"/>
                </a:solidFill>
              </a:uFill>
              <a:latin typeface="Arial"/>
            </a:endParaRPr>
          </a:p>
        </p:txBody>
      </p:sp>
      <p:sp>
        <p:nvSpPr>
          <p:cNvPr id="251" name="CustomShape 12"/>
          <p:cNvSpPr/>
          <p:nvPr/>
        </p:nvSpPr>
        <p:spPr>
          <a:xfrm>
            <a:off x="8322480" y="1351800"/>
            <a:ext cx="327276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Glossary:</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OUI: Success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NON: Fail</a:t>
            </a:r>
            <a:endParaRPr b="0" lang="en-US" sz="1800" spc="-1" strike="noStrike">
              <a:solidFill>
                <a:srgbClr val="000000"/>
              </a:solidFill>
              <a:uFill>
                <a:solidFill>
                  <a:srgbClr val="ffffff"/>
                </a:solidFill>
              </a:uFill>
              <a:latin typeface="Arial"/>
            </a:endParaRPr>
          </a:p>
        </p:txBody>
      </p:sp>
      <p:sp>
        <p:nvSpPr>
          <p:cNvPr id="252" name="CustomShape 13"/>
          <p:cNvSpPr/>
          <p:nvPr/>
        </p:nvSpPr>
        <p:spPr>
          <a:xfrm>
            <a:off x="457920" y="3555360"/>
            <a:ext cx="12718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Ensemble – C5</a:t>
            </a:r>
            <a:endParaRPr b="0" lang="en-US" sz="1800" spc="-1" strike="noStrike">
              <a:solidFill>
                <a:srgbClr val="000000"/>
              </a:solidFill>
              <a:uFill>
                <a:solidFill>
                  <a:srgbClr val="ffffff"/>
                </a:solidFill>
              </a:uFill>
              <a:latin typeface="Arial"/>
            </a:endParaRPr>
          </a:p>
        </p:txBody>
      </p:sp>
      <p:sp>
        <p:nvSpPr>
          <p:cNvPr id="253" name="CustomShape 14"/>
          <p:cNvSpPr/>
          <p:nvPr/>
        </p:nvSpPr>
        <p:spPr>
          <a:xfrm>
            <a:off x="3379320" y="3555360"/>
            <a:ext cx="147636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Ensemble – GBM</a:t>
            </a:r>
            <a:endParaRPr b="0" lang="en-US" sz="1800" spc="-1" strike="noStrike">
              <a:solidFill>
                <a:srgbClr val="000000"/>
              </a:solidFill>
              <a:uFill>
                <a:solidFill>
                  <a:srgbClr val="ffffff"/>
                </a:solidFill>
              </a:uFill>
              <a:latin typeface="Arial"/>
            </a:endParaRPr>
          </a:p>
        </p:txBody>
      </p:sp>
      <p:sp>
        <p:nvSpPr>
          <p:cNvPr id="254" name="CustomShape 15"/>
          <p:cNvSpPr/>
          <p:nvPr/>
        </p:nvSpPr>
        <p:spPr>
          <a:xfrm>
            <a:off x="6307560" y="3555360"/>
            <a:ext cx="12718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Ensemble - LB</a:t>
            </a:r>
            <a:endParaRPr b="0" lang="en-US" sz="1800" spc="-1" strike="noStrike">
              <a:solidFill>
                <a:srgbClr val="000000"/>
              </a:solidFill>
              <a:uFill>
                <a:solidFill>
                  <a:srgbClr val="ffffff"/>
                </a:solidFill>
              </a:uFill>
              <a:latin typeface="Arial"/>
            </a:endParaRPr>
          </a:p>
        </p:txBody>
      </p:sp>
      <p:sp>
        <p:nvSpPr>
          <p:cNvPr id="255" name="CustomShape 16"/>
          <p:cNvSpPr/>
          <p:nvPr/>
        </p:nvSpPr>
        <p:spPr>
          <a:xfrm>
            <a:off x="9275040" y="3558600"/>
            <a:ext cx="1271880" cy="3034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Ensemble – RF</a:t>
            </a:r>
            <a:endParaRPr b="0" lang="en-US" sz="1800" spc="-1" strike="noStrike">
              <a:solidFill>
                <a:srgbClr val="000000"/>
              </a:solidFill>
              <a:uFill>
                <a:solidFill>
                  <a:srgbClr val="ffffff"/>
                </a:solidFill>
              </a:uFill>
              <a:latin typeface="Arial"/>
            </a:endParaRPr>
          </a:p>
        </p:txBody>
      </p:sp>
      <p:sp>
        <p:nvSpPr>
          <p:cNvPr id="256" name="TextShape 17"/>
          <p:cNvSpPr txBox="1"/>
          <p:nvPr/>
        </p:nvSpPr>
        <p:spPr>
          <a:xfrm>
            <a:off x="776880" y="6586560"/>
            <a:ext cx="2742840" cy="364680"/>
          </a:xfrm>
          <a:prstGeom prst="rect">
            <a:avLst/>
          </a:prstGeom>
          <a:noFill/>
          <a:ln>
            <a:noFill/>
          </a:ln>
        </p:spPr>
        <p:txBody>
          <a:bodyPr anchor="ctr"/>
          <a:p>
            <a:pPr>
              <a:lnSpc>
                <a:spcPct val="100000"/>
              </a:lnSpc>
            </a:pPr>
            <a:fld id="{A3DC2773-4388-43BE-B9F6-ACF015C8524B}"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257" name="TextShape 18"/>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258" name="TextShape 19"/>
          <p:cNvSpPr txBox="1"/>
          <p:nvPr/>
        </p:nvSpPr>
        <p:spPr>
          <a:xfrm>
            <a:off x="9194760" y="6586560"/>
            <a:ext cx="2742840" cy="364680"/>
          </a:xfrm>
          <a:prstGeom prst="rect">
            <a:avLst/>
          </a:prstGeom>
          <a:noFill/>
          <a:ln>
            <a:noFill/>
          </a:ln>
        </p:spPr>
        <p:txBody>
          <a:bodyPr anchor="ctr"/>
          <a:p>
            <a:pPr algn="r">
              <a:lnSpc>
                <a:spcPct val="100000"/>
              </a:lnSpc>
            </a:pPr>
            <a:fld id="{B0EBF1DA-1A0D-41DA-AA4D-52F8B880E29F}"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259" name="" descr=""/>
          <p:cNvPicPr/>
          <p:nvPr/>
        </p:nvPicPr>
        <p:blipFill>
          <a:blip r:embed="rId1"/>
          <a:stretch/>
        </p:blipFill>
        <p:spPr>
          <a:xfrm>
            <a:off x="469800" y="3860640"/>
            <a:ext cx="2705040" cy="380880"/>
          </a:xfrm>
          <a:prstGeom prst="rect">
            <a:avLst/>
          </a:prstGeom>
          <a:ln>
            <a:noFill/>
          </a:ln>
        </p:spPr>
      </p:pic>
      <p:pic>
        <p:nvPicPr>
          <p:cNvPr id="260" name="" descr=""/>
          <p:cNvPicPr/>
          <p:nvPr/>
        </p:nvPicPr>
        <p:blipFill>
          <a:blip r:embed="rId2"/>
          <a:stretch/>
        </p:blipFill>
        <p:spPr>
          <a:xfrm>
            <a:off x="3467160" y="3860640"/>
            <a:ext cx="2705040" cy="380880"/>
          </a:xfrm>
          <a:prstGeom prst="rect">
            <a:avLst/>
          </a:prstGeom>
          <a:ln>
            <a:noFill/>
          </a:ln>
        </p:spPr>
      </p:pic>
      <p:pic>
        <p:nvPicPr>
          <p:cNvPr id="261" name="" descr=""/>
          <p:cNvPicPr/>
          <p:nvPr/>
        </p:nvPicPr>
        <p:blipFill>
          <a:blip r:embed="rId3"/>
          <a:stretch/>
        </p:blipFill>
        <p:spPr>
          <a:xfrm>
            <a:off x="6362640" y="3860640"/>
            <a:ext cx="2705040" cy="380880"/>
          </a:xfrm>
          <a:prstGeom prst="rect">
            <a:avLst/>
          </a:prstGeom>
          <a:ln>
            <a:noFill/>
          </a:ln>
        </p:spPr>
      </p:pic>
      <p:pic>
        <p:nvPicPr>
          <p:cNvPr id="262" name="" descr=""/>
          <p:cNvPicPr/>
          <p:nvPr/>
        </p:nvPicPr>
        <p:blipFill>
          <a:blip r:embed="rId4"/>
          <a:stretch/>
        </p:blipFill>
        <p:spPr>
          <a:xfrm>
            <a:off x="9271080" y="3860640"/>
            <a:ext cx="2705040" cy="380880"/>
          </a:xfrm>
          <a:prstGeom prst="rect">
            <a:avLst/>
          </a:prstGeom>
          <a:ln>
            <a:noFill/>
          </a:ln>
        </p:spPr>
      </p:pic>
      <p:pic>
        <p:nvPicPr>
          <p:cNvPr id="263" name="" descr=""/>
          <p:cNvPicPr/>
          <p:nvPr/>
        </p:nvPicPr>
        <p:blipFill>
          <a:blip r:embed="rId5"/>
          <a:stretch/>
        </p:blipFill>
        <p:spPr>
          <a:xfrm>
            <a:off x="3149640" y="1689120"/>
            <a:ext cx="4800600" cy="11430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317880" y="117936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52"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Contents</a:t>
            </a:r>
            <a:endParaRPr b="0" lang="en-US" sz="4200" spc="-1" strike="noStrike">
              <a:solidFill>
                <a:srgbClr val="000000"/>
              </a:solidFill>
              <a:uFill>
                <a:solidFill>
                  <a:srgbClr val="ffffff"/>
                </a:solidFill>
              </a:uFill>
              <a:latin typeface="Arial"/>
            </a:endParaRPr>
          </a:p>
        </p:txBody>
      </p:sp>
      <p:sp>
        <p:nvSpPr>
          <p:cNvPr id="53" name="CustomShape 3"/>
          <p:cNvSpPr/>
          <p:nvPr/>
        </p:nvSpPr>
        <p:spPr>
          <a:xfrm>
            <a:off x="576360" y="1310040"/>
            <a:ext cx="8447760" cy="4835880"/>
          </a:xfrm>
          <a:prstGeom prst="rect">
            <a:avLst/>
          </a:prstGeom>
          <a:noFill/>
          <a:ln>
            <a:noFill/>
          </a:ln>
        </p:spPr>
        <p:style>
          <a:lnRef idx="0"/>
          <a:fillRef idx="0"/>
          <a:effectRef idx="0"/>
          <a:fontRef idx="minor"/>
        </p:style>
        <p:txBody>
          <a:bodyPr lIns="90000" rIns="90000" tIns="45000" bIns="45000"/>
          <a:p>
            <a:pPr marL="343080" indent="-342720" algn="just">
              <a:lnSpc>
                <a:spcPct val="100000"/>
              </a:lnSpc>
              <a:buClr>
                <a:srgbClr val="203864"/>
              </a:buClr>
              <a:buFont typeface="Calibri Light"/>
              <a:buAutoNum type="arabicPeriod"/>
            </a:pPr>
            <a:r>
              <a:rPr b="0" lang="en-US" sz="1200" spc="-1" strike="noStrike">
                <a:solidFill>
                  <a:srgbClr val="203864"/>
                </a:solidFill>
                <a:uFill>
                  <a:solidFill>
                    <a:srgbClr val="ffffff"/>
                  </a:solidFill>
                </a:uFill>
                <a:latin typeface="Calibri"/>
              </a:rPr>
              <a:t>Introduction</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Objectives</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Timelines</a:t>
            </a:r>
            <a:endParaRPr b="0" lang="en-US" sz="1800" spc="-1" strike="noStrike">
              <a:solidFill>
                <a:srgbClr val="000000"/>
              </a:solidFill>
              <a:uFill>
                <a:solidFill>
                  <a:srgbClr val="ffffff"/>
                </a:solidFill>
              </a:uFill>
              <a:latin typeface="Arial"/>
            </a:endParaRPr>
          </a:p>
          <a:p>
            <a:pPr marL="343080" indent="-342720" algn="just">
              <a:lnSpc>
                <a:spcPct val="100000"/>
              </a:lnSpc>
              <a:buClr>
                <a:srgbClr val="203864"/>
              </a:buClr>
              <a:buFont typeface="Calibri Light"/>
              <a:buAutoNum type="arabicPeriod"/>
            </a:pPr>
            <a:r>
              <a:rPr b="0" lang="en-US" sz="1200" spc="-1" strike="noStrike">
                <a:solidFill>
                  <a:srgbClr val="203864"/>
                </a:solidFill>
                <a:uFill>
                  <a:solidFill>
                    <a:srgbClr val="ffffff"/>
                  </a:solidFill>
                </a:uFill>
                <a:latin typeface="Calibri"/>
              </a:rPr>
              <a:t>Data Modelling Approach</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Approach</a:t>
            </a:r>
            <a:endParaRPr b="0" lang="en-US" sz="1800" spc="-1" strike="noStrike">
              <a:solidFill>
                <a:srgbClr val="000000"/>
              </a:solidFill>
              <a:uFill>
                <a:solidFill>
                  <a:srgbClr val="ffffff"/>
                </a:solidFill>
              </a:uFill>
              <a:latin typeface="Arial"/>
            </a:endParaRPr>
          </a:p>
          <a:p>
            <a:pPr marL="343080" indent="-342720" algn="just">
              <a:lnSpc>
                <a:spcPct val="100000"/>
              </a:lnSpc>
              <a:buClr>
                <a:srgbClr val="203864"/>
              </a:buClr>
              <a:buFont typeface="Calibri Light"/>
              <a:buAutoNum type="arabicPeriod"/>
            </a:pPr>
            <a:r>
              <a:rPr b="0" lang="en-US" sz="1200" spc="-1" strike="noStrike">
                <a:solidFill>
                  <a:srgbClr val="203864"/>
                </a:solidFill>
                <a:uFill>
                  <a:solidFill>
                    <a:srgbClr val="ffffff"/>
                  </a:solidFill>
                </a:uFill>
                <a:latin typeface="Calibri"/>
              </a:rPr>
              <a:t>Individual Data Models</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Introduction – Data Modelling</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Business Use – Case</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Data Selection Criteria</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Receiver Operating Characteristics Curves</a:t>
            </a:r>
            <a:endParaRPr b="0" lang="en-US" sz="1800" spc="-1" strike="noStrike">
              <a:solidFill>
                <a:srgbClr val="000000"/>
              </a:solidFill>
              <a:uFill>
                <a:solidFill>
                  <a:srgbClr val="ffffff"/>
                </a:solidFill>
              </a:uFill>
              <a:latin typeface="Arial"/>
            </a:endParaRPr>
          </a:p>
          <a:p>
            <a:pPr marL="343080" indent="-342720" algn="just">
              <a:lnSpc>
                <a:spcPct val="100000"/>
              </a:lnSpc>
              <a:buClr>
                <a:srgbClr val="203864"/>
              </a:buClr>
              <a:buFont typeface="Calibri Light"/>
              <a:buAutoNum type="arabicPeriod"/>
            </a:pPr>
            <a:r>
              <a:rPr b="0" lang="en-US" sz="1200" spc="-1" strike="noStrike">
                <a:solidFill>
                  <a:srgbClr val="203864"/>
                </a:solidFill>
                <a:uFill>
                  <a:solidFill>
                    <a:srgbClr val="ffffff"/>
                  </a:solidFill>
                </a:uFill>
                <a:latin typeface="Calibri"/>
              </a:rPr>
              <a:t>Ensemble Data Model</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Introduction – Efficiency Parameters</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Model Efficiency Parameters</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Model-wise Observations / Metrics</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Receiver Operating Characteristics Curves</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Data Model Statistics</a:t>
            </a:r>
            <a:endParaRPr b="0" lang="en-US" sz="1800" spc="-1" strike="noStrike">
              <a:solidFill>
                <a:srgbClr val="000000"/>
              </a:solidFill>
              <a:uFill>
                <a:solidFill>
                  <a:srgbClr val="ffffff"/>
                </a:solidFill>
              </a:uFill>
              <a:latin typeface="Arial"/>
            </a:endParaRPr>
          </a:p>
          <a:p>
            <a:pPr marL="343080" indent="-342720" algn="just">
              <a:lnSpc>
                <a:spcPct val="100000"/>
              </a:lnSpc>
              <a:buClr>
                <a:srgbClr val="203864"/>
              </a:buClr>
              <a:buFont typeface="Calibri Light"/>
              <a:buAutoNum type="arabicPeriod"/>
            </a:pPr>
            <a:r>
              <a:rPr b="0" lang="en-US" sz="1200" spc="-1" strike="noStrike">
                <a:solidFill>
                  <a:srgbClr val="203864"/>
                </a:solidFill>
                <a:uFill>
                  <a:solidFill>
                    <a:srgbClr val="ffffff"/>
                  </a:solidFill>
                </a:uFill>
                <a:latin typeface="Calibri"/>
              </a:rPr>
              <a:t>Scoring &amp; Probability</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Data Models &amp; Attributes</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Probability Scoring By Max Value</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Lift Curve by Max Value</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Probability Scoring By Mean Value</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Lift Curve by Mean Value</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Probability By Call Try</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Probability Call Try’s - Hour / Day of Week</a:t>
            </a:r>
            <a:endParaRPr b="0" lang="en-US" sz="1800" spc="-1" strike="noStrike">
              <a:solidFill>
                <a:srgbClr val="000000"/>
              </a:solidFill>
              <a:uFill>
                <a:solidFill>
                  <a:srgbClr val="ffffff"/>
                </a:solidFill>
              </a:uFill>
              <a:latin typeface="Arial"/>
            </a:endParaRPr>
          </a:p>
          <a:p>
            <a:pPr lvl="1" marL="800280" indent="-342720" algn="just">
              <a:lnSpc>
                <a:spcPct val="100000"/>
              </a:lnSpc>
              <a:buClr>
                <a:srgbClr val="203864"/>
              </a:buClr>
              <a:buFont typeface="Calibri Light"/>
              <a:buAutoNum type="alphaLcParenR"/>
            </a:pPr>
            <a:r>
              <a:rPr b="0" lang="en-US" sz="1200" spc="-1" strike="noStrike">
                <a:solidFill>
                  <a:srgbClr val="203864"/>
                </a:solidFill>
                <a:uFill>
                  <a:solidFill>
                    <a:srgbClr val="ffffff"/>
                  </a:solidFill>
                </a:uFill>
                <a:latin typeface="Calibri"/>
              </a:rPr>
              <a:t>Conclusion</a:t>
            </a:r>
            <a:endParaRPr b="0" lang="en-US" sz="1800" spc="-1" strike="noStrike">
              <a:solidFill>
                <a:srgbClr val="000000"/>
              </a:solidFill>
              <a:uFill>
                <a:solidFill>
                  <a:srgbClr val="ffffff"/>
                </a:solidFill>
              </a:uFill>
              <a:latin typeface="Arial"/>
            </a:endParaRPr>
          </a:p>
          <a:p>
            <a:pPr marL="343080" indent="-342720" algn="just">
              <a:lnSpc>
                <a:spcPct val="100000"/>
              </a:lnSpc>
              <a:buClr>
                <a:srgbClr val="203864"/>
              </a:buClr>
              <a:buFont typeface="Calibri Light"/>
              <a:buAutoNum type="arabicPeriod"/>
            </a:pPr>
            <a:r>
              <a:rPr b="0" lang="en-US" sz="1200" spc="-1" strike="noStrike">
                <a:solidFill>
                  <a:srgbClr val="203864"/>
                </a:solidFill>
                <a:uFill>
                  <a:solidFill>
                    <a:srgbClr val="ffffff"/>
                  </a:solidFill>
                </a:uFill>
                <a:latin typeface="Calibri"/>
              </a:rPr>
              <a:t>Further Actions</a:t>
            </a:r>
            <a:endParaRPr b="0" lang="en-US" sz="1800" spc="-1" strike="noStrike">
              <a:solidFill>
                <a:srgbClr val="000000"/>
              </a:solidFill>
              <a:uFill>
                <a:solidFill>
                  <a:srgbClr val="ffffff"/>
                </a:solidFill>
              </a:uFill>
              <a:latin typeface="Arial"/>
            </a:endParaRPr>
          </a:p>
        </p:txBody>
      </p:sp>
      <p:sp>
        <p:nvSpPr>
          <p:cNvPr id="54" name="TextShape 4"/>
          <p:cNvSpPr txBox="1"/>
          <p:nvPr/>
        </p:nvSpPr>
        <p:spPr>
          <a:xfrm>
            <a:off x="776880" y="6586560"/>
            <a:ext cx="2742840" cy="364680"/>
          </a:xfrm>
          <a:prstGeom prst="rect">
            <a:avLst/>
          </a:prstGeom>
          <a:noFill/>
          <a:ln>
            <a:noFill/>
          </a:ln>
        </p:spPr>
        <p:txBody>
          <a:bodyPr anchor="ctr"/>
          <a:p>
            <a:pPr>
              <a:lnSpc>
                <a:spcPct val="100000"/>
              </a:lnSpc>
            </a:pPr>
            <a:fld id="{D2073C12-4208-4446-90BA-A1DAC43E2E46}"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55" name="TextShape 5"/>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56" name="TextShape 6"/>
          <p:cNvSpPr txBox="1"/>
          <p:nvPr/>
        </p:nvSpPr>
        <p:spPr>
          <a:xfrm>
            <a:off x="9194760" y="6586560"/>
            <a:ext cx="2742840" cy="364680"/>
          </a:xfrm>
          <a:prstGeom prst="rect">
            <a:avLst/>
          </a:prstGeom>
          <a:noFill/>
          <a:ln>
            <a:noFill/>
          </a:ln>
        </p:spPr>
        <p:txBody>
          <a:bodyPr anchor="ctr"/>
          <a:p>
            <a:pPr algn="r">
              <a:lnSpc>
                <a:spcPct val="100000"/>
              </a:lnSpc>
            </a:pPr>
            <a:fld id="{C3521364-5B03-403A-B1C5-1FB6F43A4ED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212040" y="10868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265" name="CustomShape 2"/>
          <p:cNvSpPr/>
          <p:nvPr/>
        </p:nvSpPr>
        <p:spPr>
          <a:xfrm>
            <a:off x="2849040" y="3460320"/>
            <a:ext cx="62679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4472c4"/>
                </a:solidFill>
                <a:uFill>
                  <a:solidFill>
                    <a:srgbClr val="ffffff"/>
                  </a:solidFill>
                </a:uFill>
                <a:latin typeface="Calibri"/>
              </a:rPr>
              <a:t>Scoring &amp; Probability</a:t>
            </a:r>
            <a:endParaRPr b="0" lang="en-US" sz="1800" spc="-1" strike="noStrike">
              <a:solidFill>
                <a:srgbClr val="000000"/>
              </a:solidFill>
              <a:uFill>
                <a:solidFill>
                  <a:srgbClr val="ffffff"/>
                </a:solidFill>
              </a:uFill>
              <a:latin typeface="Arial"/>
            </a:endParaRPr>
          </a:p>
        </p:txBody>
      </p:sp>
      <p:sp>
        <p:nvSpPr>
          <p:cNvPr id="266" name="TextShape 3"/>
          <p:cNvSpPr txBox="1"/>
          <p:nvPr/>
        </p:nvSpPr>
        <p:spPr>
          <a:xfrm>
            <a:off x="776880" y="6586560"/>
            <a:ext cx="2742840" cy="364680"/>
          </a:xfrm>
          <a:prstGeom prst="rect">
            <a:avLst/>
          </a:prstGeom>
          <a:noFill/>
          <a:ln>
            <a:noFill/>
          </a:ln>
        </p:spPr>
        <p:txBody>
          <a:bodyPr anchor="ctr"/>
          <a:p>
            <a:pPr>
              <a:lnSpc>
                <a:spcPct val="100000"/>
              </a:lnSpc>
            </a:pPr>
            <a:fld id="{998DB879-A3A3-460C-9726-2D13A7725FDF}"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267" name="TextShape 4"/>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268" name="TextShape 5"/>
          <p:cNvSpPr txBox="1"/>
          <p:nvPr/>
        </p:nvSpPr>
        <p:spPr>
          <a:xfrm>
            <a:off x="9194760" y="6586560"/>
            <a:ext cx="2742840" cy="364680"/>
          </a:xfrm>
          <a:prstGeom prst="rect">
            <a:avLst/>
          </a:prstGeom>
          <a:noFill/>
          <a:ln>
            <a:noFill/>
          </a:ln>
        </p:spPr>
        <p:txBody>
          <a:bodyPr anchor="ctr"/>
          <a:p>
            <a:pPr algn="r">
              <a:lnSpc>
                <a:spcPct val="100000"/>
              </a:lnSpc>
            </a:pPr>
            <a:fld id="{1D696753-183A-4FD3-B8E5-11A923446D3F}"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212040" y="102060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270"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Data Models &amp; Attributes</a:t>
            </a:r>
            <a:endParaRPr b="0" lang="en-US" sz="4200" spc="-1" strike="noStrike">
              <a:solidFill>
                <a:srgbClr val="000000"/>
              </a:solidFill>
              <a:uFill>
                <a:solidFill>
                  <a:srgbClr val="ffffff"/>
                </a:solidFill>
              </a:uFill>
              <a:latin typeface="Arial"/>
            </a:endParaRPr>
          </a:p>
        </p:txBody>
      </p:sp>
      <p:sp>
        <p:nvSpPr>
          <p:cNvPr id="271" name="CustomShape 3"/>
          <p:cNvSpPr/>
          <p:nvPr/>
        </p:nvSpPr>
        <p:spPr>
          <a:xfrm>
            <a:off x="348120" y="1438560"/>
            <a:ext cx="3435840" cy="1374120"/>
          </a:xfrm>
          <a:prstGeom prst="rect">
            <a:avLst/>
          </a:prstGeom>
          <a:solidFill>
            <a:schemeClr val="accent3">
              <a:hueOff val="0"/>
              <a:satOff val="0"/>
              <a:lumOff val="0"/>
              <a:alphaOff val="0"/>
            </a:schemeClr>
          </a:solidFill>
          <a:ln>
            <a:solidFill>
              <a:schemeClr val="accent3">
                <a:hueOff val="0"/>
                <a:satOff val="0"/>
                <a:lumOff val="0"/>
                <a:alphaOff val="0"/>
              </a:schemeClr>
            </a:solidFill>
          </a:ln>
        </p:spPr>
        <p:style>
          <a:lnRef idx="2"/>
          <a:fillRef idx="0"/>
          <a:effectRef idx="0"/>
          <a:fontRef idx="minor"/>
        </p:style>
        <p:txBody>
          <a:bodyPr lIns="170640" rIns="170640" tIns="97560" bIns="97560" anchor="ctr"/>
          <a:p>
            <a:pPr algn="ctr">
              <a:lnSpc>
                <a:spcPct val="90000"/>
              </a:lnSpc>
            </a:pPr>
            <a:r>
              <a:rPr b="0" lang="en-US" sz="2400" spc="-1" strike="noStrike">
                <a:solidFill>
                  <a:srgbClr val="ffffff"/>
                </a:solidFill>
                <a:uFill>
                  <a:solidFill>
                    <a:srgbClr val="ffffff"/>
                  </a:solidFill>
                </a:uFill>
                <a:latin typeface="Calibri"/>
              </a:rPr>
              <a:t>Ensemble Modelling</a:t>
            </a:r>
            <a:endParaRPr b="0" lang="en-US" sz="1800" spc="-1" strike="noStrike">
              <a:solidFill>
                <a:srgbClr val="000000"/>
              </a:solidFill>
              <a:uFill>
                <a:solidFill>
                  <a:srgbClr val="ffffff"/>
                </a:solidFill>
              </a:uFill>
              <a:latin typeface="Arial"/>
            </a:endParaRPr>
          </a:p>
        </p:txBody>
      </p:sp>
      <p:sp>
        <p:nvSpPr>
          <p:cNvPr id="272" name="CustomShape 4"/>
          <p:cNvSpPr/>
          <p:nvPr/>
        </p:nvSpPr>
        <p:spPr>
          <a:xfrm>
            <a:off x="348120" y="2813040"/>
            <a:ext cx="3435840" cy="3211200"/>
          </a:xfrm>
          <a:prstGeom prst="rect">
            <a:avLst/>
          </a:prstGeom>
          <a:solidFill>
            <a:schemeClr val="accent3">
              <a:tint val="40000"/>
              <a:alpha val="90000"/>
              <a:hueOff val="0"/>
              <a:satOff val="0"/>
              <a:lumOff val="0"/>
              <a:alphaOff val="0"/>
            </a:schemeClr>
          </a:solidFill>
          <a:ln>
            <a:solidFill>
              <a:schemeClr val="accent3">
                <a:tint val="40000"/>
                <a:alpha val="90000"/>
                <a:hueOff val="0"/>
                <a:satOff val="0"/>
                <a:lumOff val="0"/>
                <a:alphaOff val="0"/>
              </a:schemeClr>
            </a:solidFill>
          </a:ln>
        </p:spPr>
        <p:style>
          <a:lnRef idx="2"/>
          <a:fillRef idx="0"/>
          <a:effectRef idx="0"/>
          <a:fontRef idx="minor"/>
        </p:style>
        <p:txBody>
          <a:bodyPr lIns="128160" rIns="170640" tIns="128160" bIns="191880"/>
          <a:p>
            <a:pPr lvl="1" marL="228600" indent="-228240">
              <a:lnSpc>
                <a:spcPct val="150000"/>
              </a:lnSpc>
              <a:buClr>
                <a:srgbClr val="000000"/>
              </a:buClr>
              <a:buFont typeface="Symbol" charset="2"/>
              <a:buChar char=""/>
            </a:pPr>
            <a:r>
              <a:rPr b="0" lang="en-US" sz="2400" spc="-1" strike="noStrike">
                <a:solidFill>
                  <a:srgbClr val="000000"/>
                </a:solidFill>
                <a:uFill>
                  <a:solidFill>
                    <a:srgbClr val="ffffff"/>
                  </a:solidFill>
                </a:uFill>
                <a:latin typeface="Calibri"/>
              </a:rPr>
              <a:t>Reach Maximum Customers But Reduce Cost</a:t>
            </a:r>
            <a:endParaRPr b="0" lang="en-US" sz="1800" spc="-1" strike="noStrike">
              <a:solidFill>
                <a:srgbClr val="000000"/>
              </a:solidFill>
              <a:uFill>
                <a:solidFill>
                  <a:srgbClr val="ffffff"/>
                </a:solidFill>
              </a:uFill>
              <a:latin typeface="Arial"/>
            </a:endParaRPr>
          </a:p>
          <a:p>
            <a:pPr lvl="1" marL="228600" indent="-228240">
              <a:lnSpc>
                <a:spcPct val="150000"/>
              </a:lnSpc>
              <a:buClr>
                <a:srgbClr val="000000"/>
              </a:buClr>
              <a:buFont typeface="Symbol" charset="2"/>
              <a:buChar char=""/>
            </a:pPr>
            <a:r>
              <a:rPr b="0" lang="en-US" sz="2400" spc="-1" strike="noStrike">
                <a:solidFill>
                  <a:srgbClr val="000000"/>
                </a:solidFill>
                <a:uFill>
                  <a:solidFill>
                    <a:srgbClr val="ffffff"/>
                  </a:solidFill>
                </a:uFill>
                <a:latin typeface="Calibri"/>
              </a:rPr>
              <a:t>Only Reach Customers with High Probability</a:t>
            </a:r>
            <a:endParaRPr b="0" lang="en-US" sz="1800" spc="-1" strike="noStrike">
              <a:solidFill>
                <a:srgbClr val="000000"/>
              </a:solidFill>
              <a:uFill>
                <a:solidFill>
                  <a:srgbClr val="ffffff"/>
                </a:solidFill>
              </a:uFill>
              <a:latin typeface="Arial"/>
            </a:endParaRPr>
          </a:p>
        </p:txBody>
      </p:sp>
      <p:sp>
        <p:nvSpPr>
          <p:cNvPr id="273" name="CustomShape 5"/>
          <p:cNvSpPr/>
          <p:nvPr/>
        </p:nvSpPr>
        <p:spPr>
          <a:xfrm>
            <a:off x="4265280" y="1438560"/>
            <a:ext cx="3435840" cy="1374120"/>
          </a:xfrm>
          <a:prstGeom prst="rect">
            <a:avLst/>
          </a:prstGeom>
          <a:solidFill>
            <a:schemeClr val="accent3">
              <a:hueOff val="1355300"/>
              <a:satOff val="50000"/>
              <a:lumOff val="-7353"/>
              <a:alphaOff val="0"/>
            </a:schemeClr>
          </a:solidFill>
          <a:ln>
            <a:solidFill>
              <a:schemeClr val="accent3">
                <a:hueOff val="1355300"/>
                <a:satOff val="50000"/>
                <a:lumOff val="-7353"/>
                <a:alphaOff val="0"/>
              </a:schemeClr>
            </a:solidFill>
          </a:ln>
        </p:spPr>
        <p:style>
          <a:lnRef idx="2"/>
          <a:fillRef idx="0"/>
          <a:effectRef idx="0"/>
          <a:fontRef idx="minor"/>
        </p:style>
        <p:txBody>
          <a:bodyPr lIns="170640" rIns="170640" tIns="97560" bIns="97560" anchor="ctr"/>
          <a:p>
            <a:pPr algn="ctr">
              <a:lnSpc>
                <a:spcPct val="90000"/>
              </a:lnSpc>
            </a:pPr>
            <a:r>
              <a:rPr b="0" lang="en-US" sz="2400" spc="-1" strike="noStrike">
                <a:solidFill>
                  <a:srgbClr val="ffffff"/>
                </a:solidFill>
                <a:uFill>
                  <a:solidFill>
                    <a:srgbClr val="ffffff"/>
                  </a:solidFill>
                </a:uFill>
                <a:latin typeface="Calibri"/>
              </a:rPr>
              <a:t>Probability by Calls - Time</a:t>
            </a:r>
            <a:endParaRPr b="0" lang="en-US" sz="1800" spc="-1" strike="noStrike">
              <a:solidFill>
                <a:srgbClr val="000000"/>
              </a:solidFill>
              <a:uFill>
                <a:solidFill>
                  <a:srgbClr val="ffffff"/>
                </a:solidFill>
              </a:uFill>
              <a:latin typeface="Arial"/>
            </a:endParaRPr>
          </a:p>
        </p:txBody>
      </p:sp>
      <p:sp>
        <p:nvSpPr>
          <p:cNvPr id="274" name="CustomShape 6"/>
          <p:cNvSpPr/>
          <p:nvPr/>
        </p:nvSpPr>
        <p:spPr>
          <a:xfrm>
            <a:off x="4265280" y="2813040"/>
            <a:ext cx="3435840" cy="3211200"/>
          </a:xfrm>
          <a:prstGeom prst="rect">
            <a:avLst/>
          </a:prstGeom>
          <a:solidFill>
            <a:schemeClr val="accent3">
              <a:tint val="40000"/>
              <a:alpha val="90000"/>
              <a:hueOff val="1014570"/>
              <a:satOff val="50000"/>
              <a:lumOff val="890"/>
              <a:alphaOff val="0"/>
            </a:schemeClr>
          </a:solidFill>
          <a:ln>
            <a:solidFill>
              <a:schemeClr val="accent3">
                <a:tint val="40000"/>
                <a:alpha val="90000"/>
                <a:hueOff val="1014570"/>
                <a:satOff val="50000"/>
                <a:lumOff val="890"/>
                <a:alphaOff val="0"/>
              </a:schemeClr>
            </a:solidFill>
          </a:ln>
        </p:spPr>
        <p:style>
          <a:lnRef idx="2"/>
          <a:fillRef idx="0"/>
          <a:effectRef idx="0"/>
          <a:fontRef idx="minor"/>
        </p:style>
        <p:txBody>
          <a:bodyPr lIns="128160" rIns="170640" tIns="128160" bIns="191880"/>
          <a:p>
            <a:pPr lvl="1" marL="228600" indent="-228240">
              <a:lnSpc>
                <a:spcPct val="150000"/>
              </a:lnSpc>
              <a:buClr>
                <a:srgbClr val="000000"/>
              </a:buClr>
              <a:buFont typeface="Symbol" charset="2"/>
              <a:buChar char=""/>
            </a:pPr>
            <a:r>
              <a:rPr b="0" lang="en-US" sz="2400" spc="-1" strike="noStrike">
                <a:solidFill>
                  <a:srgbClr val="000000"/>
                </a:solidFill>
                <a:uFill>
                  <a:solidFill>
                    <a:srgbClr val="ffffff"/>
                  </a:solidFill>
                </a:uFill>
                <a:latin typeface="Calibri"/>
              </a:rPr>
              <a:t>Success Rate during Day Time</a:t>
            </a:r>
            <a:endParaRPr b="0" lang="en-US" sz="1800" spc="-1" strike="noStrike">
              <a:solidFill>
                <a:srgbClr val="000000"/>
              </a:solidFill>
              <a:uFill>
                <a:solidFill>
                  <a:srgbClr val="ffffff"/>
                </a:solidFill>
              </a:uFill>
              <a:latin typeface="Arial"/>
            </a:endParaRPr>
          </a:p>
          <a:p>
            <a:pPr lvl="1" marL="228600" indent="-228240">
              <a:lnSpc>
                <a:spcPct val="150000"/>
              </a:lnSpc>
              <a:buClr>
                <a:srgbClr val="000000"/>
              </a:buClr>
              <a:buFont typeface="Symbol" charset="2"/>
              <a:buChar char=""/>
            </a:pPr>
            <a:r>
              <a:rPr b="0" lang="en-US" sz="2400" spc="-1" strike="noStrike">
                <a:solidFill>
                  <a:srgbClr val="000000"/>
                </a:solidFill>
                <a:uFill>
                  <a:solidFill>
                    <a:srgbClr val="ffffff"/>
                  </a:solidFill>
                </a:uFill>
                <a:latin typeface="Calibri"/>
              </a:rPr>
              <a:t>Success Rate during Evening Time</a:t>
            </a:r>
            <a:endParaRPr b="0" lang="en-US" sz="1800" spc="-1" strike="noStrike">
              <a:solidFill>
                <a:srgbClr val="000000"/>
              </a:solidFill>
              <a:uFill>
                <a:solidFill>
                  <a:srgbClr val="ffffff"/>
                </a:solidFill>
              </a:uFill>
              <a:latin typeface="Arial"/>
            </a:endParaRPr>
          </a:p>
        </p:txBody>
      </p:sp>
      <p:sp>
        <p:nvSpPr>
          <p:cNvPr id="275" name="CustomShape 7"/>
          <p:cNvSpPr/>
          <p:nvPr/>
        </p:nvSpPr>
        <p:spPr>
          <a:xfrm>
            <a:off x="8182440" y="1438560"/>
            <a:ext cx="3435840" cy="1374120"/>
          </a:xfrm>
          <a:prstGeom prst="rect">
            <a:avLst/>
          </a:prstGeom>
          <a:solidFill>
            <a:schemeClr val="accent3">
              <a:hueOff val="2710599"/>
              <a:satOff val="100000"/>
              <a:lumOff val="-14706"/>
              <a:alphaOff val="0"/>
            </a:schemeClr>
          </a:solidFill>
          <a:ln>
            <a:solidFill>
              <a:schemeClr val="accent3">
                <a:hueOff val="2710599"/>
                <a:satOff val="100000"/>
                <a:lumOff val="-14706"/>
                <a:alphaOff val="0"/>
              </a:schemeClr>
            </a:solidFill>
          </a:ln>
        </p:spPr>
        <p:style>
          <a:lnRef idx="2"/>
          <a:fillRef idx="0"/>
          <a:effectRef idx="0"/>
          <a:fontRef idx="minor"/>
        </p:style>
        <p:txBody>
          <a:bodyPr lIns="170640" rIns="170640" tIns="97560" bIns="97560" anchor="ctr"/>
          <a:p>
            <a:pPr algn="ctr">
              <a:lnSpc>
                <a:spcPct val="90000"/>
              </a:lnSpc>
            </a:pPr>
            <a:r>
              <a:rPr b="0" lang="en-US" sz="2400" spc="-1" strike="noStrike">
                <a:solidFill>
                  <a:srgbClr val="ffffff"/>
                </a:solidFill>
                <a:uFill>
                  <a:solidFill>
                    <a:srgbClr val="ffffff"/>
                  </a:solidFill>
                </a:uFill>
                <a:latin typeface="Calibri"/>
              </a:rPr>
              <a:t>Probability by Calls – Day of Week</a:t>
            </a:r>
            <a:endParaRPr b="0" lang="en-US" sz="1800" spc="-1" strike="noStrike">
              <a:solidFill>
                <a:srgbClr val="000000"/>
              </a:solidFill>
              <a:uFill>
                <a:solidFill>
                  <a:srgbClr val="ffffff"/>
                </a:solidFill>
              </a:uFill>
              <a:latin typeface="Arial"/>
            </a:endParaRPr>
          </a:p>
        </p:txBody>
      </p:sp>
      <p:sp>
        <p:nvSpPr>
          <p:cNvPr id="276" name="CustomShape 8"/>
          <p:cNvSpPr/>
          <p:nvPr/>
        </p:nvSpPr>
        <p:spPr>
          <a:xfrm>
            <a:off x="8182440" y="2813040"/>
            <a:ext cx="3435840" cy="3211200"/>
          </a:xfrm>
          <a:prstGeom prst="rect">
            <a:avLst/>
          </a:prstGeom>
          <a:solidFill>
            <a:schemeClr val="accent3">
              <a:tint val="40000"/>
              <a:alpha val="90000"/>
              <a:hueOff val="2029141"/>
              <a:satOff val="100000"/>
              <a:lumOff val="1779"/>
              <a:alphaOff val="0"/>
            </a:schemeClr>
          </a:solidFill>
          <a:ln>
            <a:solidFill>
              <a:schemeClr val="accent3">
                <a:tint val="40000"/>
                <a:alpha val="90000"/>
                <a:hueOff val="2029141"/>
                <a:satOff val="100000"/>
                <a:lumOff val="1779"/>
                <a:alphaOff val="0"/>
              </a:schemeClr>
            </a:solidFill>
          </a:ln>
        </p:spPr>
        <p:style>
          <a:lnRef idx="2"/>
          <a:fillRef idx="0"/>
          <a:effectRef idx="0"/>
          <a:fontRef idx="minor"/>
        </p:style>
        <p:txBody>
          <a:bodyPr lIns="128160" rIns="170640" tIns="128160" bIns="191880"/>
          <a:p>
            <a:pPr lvl="1" marL="228600" indent="-228240">
              <a:lnSpc>
                <a:spcPct val="150000"/>
              </a:lnSpc>
              <a:buClr>
                <a:srgbClr val="000000"/>
              </a:buClr>
              <a:buFont typeface="Symbol" charset="2"/>
              <a:buChar char=""/>
            </a:pPr>
            <a:r>
              <a:rPr b="0" lang="en-US" sz="2400" spc="-1" strike="noStrike">
                <a:solidFill>
                  <a:srgbClr val="000000"/>
                </a:solidFill>
                <a:uFill>
                  <a:solidFill>
                    <a:srgbClr val="ffffff"/>
                  </a:solidFill>
                </a:uFill>
                <a:latin typeface="Calibri"/>
              </a:rPr>
              <a:t>Success Rate during Weekday</a:t>
            </a:r>
            <a:endParaRPr b="0" lang="en-US" sz="1800" spc="-1" strike="noStrike">
              <a:solidFill>
                <a:srgbClr val="000000"/>
              </a:solidFill>
              <a:uFill>
                <a:solidFill>
                  <a:srgbClr val="ffffff"/>
                </a:solidFill>
              </a:uFill>
              <a:latin typeface="Arial"/>
            </a:endParaRPr>
          </a:p>
          <a:p>
            <a:pPr lvl="1" marL="228600" indent="-228240">
              <a:lnSpc>
                <a:spcPct val="150000"/>
              </a:lnSpc>
              <a:buClr>
                <a:srgbClr val="000000"/>
              </a:buClr>
              <a:buFont typeface="Symbol" charset="2"/>
              <a:buChar char=""/>
            </a:pPr>
            <a:r>
              <a:rPr b="0" lang="en-US" sz="2400" spc="-1" strike="noStrike">
                <a:solidFill>
                  <a:srgbClr val="000000"/>
                </a:solidFill>
                <a:uFill>
                  <a:solidFill>
                    <a:srgbClr val="ffffff"/>
                  </a:solidFill>
                </a:uFill>
                <a:latin typeface="Calibri"/>
              </a:rPr>
              <a:t>Success Rate during Weekend</a:t>
            </a:r>
            <a:endParaRPr b="0" lang="en-US" sz="1800" spc="-1" strike="noStrike">
              <a:solidFill>
                <a:srgbClr val="000000"/>
              </a:solidFill>
              <a:uFill>
                <a:solidFill>
                  <a:srgbClr val="ffffff"/>
                </a:solidFill>
              </a:uFill>
              <a:latin typeface="Arial"/>
            </a:endParaRPr>
          </a:p>
        </p:txBody>
      </p:sp>
      <p:sp>
        <p:nvSpPr>
          <p:cNvPr id="277" name="TextShape 9"/>
          <p:cNvSpPr txBox="1"/>
          <p:nvPr/>
        </p:nvSpPr>
        <p:spPr>
          <a:xfrm>
            <a:off x="776880" y="6586560"/>
            <a:ext cx="2742840" cy="364680"/>
          </a:xfrm>
          <a:prstGeom prst="rect">
            <a:avLst/>
          </a:prstGeom>
          <a:noFill/>
          <a:ln>
            <a:noFill/>
          </a:ln>
        </p:spPr>
        <p:txBody>
          <a:bodyPr anchor="ctr"/>
          <a:p>
            <a:pPr>
              <a:lnSpc>
                <a:spcPct val="100000"/>
              </a:lnSpc>
            </a:pPr>
            <a:fld id="{9409E83C-CCEB-4808-9517-A11B44E882F6}"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278" name="TextShape 10"/>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279" name="TextShape 11"/>
          <p:cNvSpPr txBox="1"/>
          <p:nvPr/>
        </p:nvSpPr>
        <p:spPr>
          <a:xfrm>
            <a:off x="9194760" y="6586560"/>
            <a:ext cx="2742840" cy="364680"/>
          </a:xfrm>
          <a:prstGeom prst="rect">
            <a:avLst/>
          </a:prstGeom>
          <a:noFill/>
          <a:ln>
            <a:noFill/>
          </a:ln>
        </p:spPr>
        <p:txBody>
          <a:bodyPr anchor="ctr"/>
          <a:p>
            <a:pPr algn="r">
              <a:lnSpc>
                <a:spcPct val="100000"/>
              </a:lnSpc>
            </a:pPr>
            <a:fld id="{575E7523-88F3-4AFB-BDE5-383CC726ED8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317880" y="107352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rPr>
              <a:t>above</a:t>
            </a:r>
            <a:endParaRPr b="0" lang="en-US" sz="1800" spc="-1" strike="noStrike">
              <a:solidFill>
                <a:srgbClr val="000000"/>
              </a:solidFill>
              <a:uFill>
                <a:solidFill>
                  <a:srgbClr val="ffffff"/>
                </a:solidFill>
              </a:uFill>
              <a:latin typeface="Arial"/>
            </a:endParaRPr>
          </a:p>
        </p:txBody>
      </p:sp>
      <p:sp>
        <p:nvSpPr>
          <p:cNvPr id="281"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0068a9"/>
                </a:solidFill>
                <a:uFill>
                  <a:solidFill>
                    <a:srgbClr val="ffffff"/>
                  </a:solidFill>
                </a:uFill>
                <a:latin typeface="Calibri"/>
              </a:rPr>
              <a:t>Probability Scoring By Max Value</a:t>
            </a:r>
            <a:endParaRPr b="0" lang="en-US" sz="4200" spc="-1" strike="noStrike">
              <a:solidFill>
                <a:srgbClr val="000000"/>
              </a:solidFill>
              <a:uFill>
                <a:solidFill>
                  <a:srgbClr val="ffffff"/>
                </a:solidFill>
              </a:uFill>
              <a:latin typeface="Arial"/>
            </a:endParaRPr>
          </a:p>
        </p:txBody>
      </p:sp>
      <p:sp>
        <p:nvSpPr>
          <p:cNvPr id="282" name="CustomShape 3"/>
          <p:cNvSpPr/>
          <p:nvPr/>
        </p:nvSpPr>
        <p:spPr>
          <a:xfrm>
            <a:off x="502920" y="1156680"/>
            <a:ext cx="6414480" cy="272880"/>
          </a:xfrm>
          <a:prstGeom prst="rect">
            <a:avLst/>
          </a:prstGeom>
          <a:noFill/>
          <a:ln>
            <a:noFill/>
          </a:ln>
        </p:spPr>
        <p:style>
          <a:lnRef idx="0"/>
          <a:fillRef idx="0"/>
          <a:effectRef idx="0"/>
          <a:fontRef idx="minor"/>
        </p:style>
        <p:txBody>
          <a:bodyPr lIns="90000" rIns="90000" tIns="45000" bIns="45000"/>
          <a:p>
            <a:pPr>
              <a:lnSpc>
                <a:spcPct val="100000"/>
              </a:lnSpc>
            </a:pPr>
            <a:r>
              <a:rPr b="1" i="1" lang="en-US" sz="1200" spc="-1" strike="noStrike">
                <a:solidFill>
                  <a:srgbClr val="0068a9"/>
                </a:solidFill>
                <a:uFill>
                  <a:solidFill>
                    <a:srgbClr val="ffffff"/>
                  </a:solidFill>
                </a:uFill>
                <a:latin typeface="Calibri"/>
              </a:rPr>
              <a:t>Graph Depicting Score vs Actual Percent of “OUI”</a:t>
            </a:r>
            <a:endParaRPr b="0" lang="en-US" sz="1800" spc="-1" strike="noStrike">
              <a:solidFill>
                <a:srgbClr val="000000"/>
              </a:solidFill>
              <a:uFill>
                <a:solidFill>
                  <a:srgbClr val="ffffff"/>
                </a:solidFill>
              </a:uFill>
              <a:latin typeface="Arial"/>
            </a:endParaRPr>
          </a:p>
        </p:txBody>
      </p:sp>
      <p:sp>
        <p:nvSpPr>
          <p:cNvPr id="283" name="CustomShape 4"/>
          <p:cNvSpPr/>
          <p:nvPr/>
        </p:nvSpPr>
        <p:spPr>
          <a:xfrm>
            <a:off x="502920" y="1513080"/>
            <a:ext cx="6844320" cy="480564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284" name="CustomShape 5"/>
          <p:cNvSpPr/>
          <p:nvPr/>
        </p:nvSpPr>
        <p:spPr>
          <a:xfrm>
            <a:off x="641160" y="1371960"/>
            <a:ext cx="2274840" cy="27288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000000"/>
                </a:solidFill>
                <a:uFill>
                  <a:solidFill>
                    <a:srgbClr val="ffffff"/>
                  </a:solidFill>
                </a:uFill>
                <a:latin typeface="Calibri"/>
              </a:rPr>
              <a:t>Probability Score by Max Value</a:t>
            </a:r>
            <a:endParaRPr b="0" lang="en-US" sz="1800" spc="-1" strike="noStrike">
              <a:solidFill>
                <a:srgbClr val="000000"/>
              </a:solidFill>
              <a:uFill>
                <a:solidFill>
                  <a:srgbClr val="ffffff"/>
                </a:solidFill>
              </a:uFill>
              <a:latin typeface="Arial"/>
            </a:endParaRPr>
          </a:p>
        </p:txBody>
      </p:sp>
      <p:sp>
        <p:nvSpPr>
          <p:cNvPr id="285" name="CustomShape 6"/>
          <p:cNvSpPr/>
          <p:nvPr/>
        </p:nvSpPr>
        <p:spPr>
          <a:xfrm>
            <a:off x="7426800" y="4010760"/>
            <a:ext cx="4354920" cy="22806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200" spc="-1" strike="noStrike">
                <a:solidFill>
                  <a:srgbClr val="000000"/>
                </a:solidFill>
                <a:uFill>
                  <a:solidFill>
                    <a:srgbClr val="ffffff"/>
                  </a:solidFill>
                </a:uFill>
                <a:latin typeface="Calibri"/>
              </a:rPr>
              <a:t>Comments : </a:t>
            </a:r>
            <a:r>
              <a:rPr b="0" lang="en-US" sz="1200" spc="-1" strike="noStrike">
                <a:solidFill>
                  <a:srgbClr val="000000"/>
                </a:solidFill>
                <a:uFill>
                  <a:solidFill>
                    <a:srgbClr val="ffffff"/>
                  </a:solidFill>
                </a:uFill>
                <a:latin typeface="Calibri"/>
              </a:rPr>
              <a:t>X - axis depicts Prediction Score, Y – axis depicts the Actual Percentage Ratio of OUI, Using different metrics, Max of the Probability score of all ensembles models is selected.</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200" spc="-1" strike="noStrike">
                <a:solidFill>
                  <a:srgbClr val="000000"/>
                </a:solidFill>
                <a:uFill>
                  <a:solidFill>
                    <a:srgbClr val="ffffff"/>
                  </a:solidFill>
                </a:uFill>
                <a:latin typeface="Calibri"/>
              </a:rPr>
              <a:t>Remarks :</a:t>
            </a:r>
            <a:r>
              <a:rPr b="0" lang="en-US" sz="1200" spc="-1" strike="noStrike">
                <a:solidFill>
                  <a:srgbClr val="000000"/>
                </a:solidFill>
                <a:uFill>
                  <a:solidFill>
                    <a:srgbClr val="ffffff"/>
                  </a:solidFill>
                </a:uFill>
                <a:latin typeface="Calibri"/>
              </a:rPr>
              <a:t> The actual percentage of “OUI” increases as the probability ratio is increased. The actual percentage of “OUI” is low when the probability score is low.</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200" spc="-1" strike="noStrike">
                <a:solidFill>
                  <a:srgbClr val="000000"/>
                </a:solidFill>
                <a:uFill>
                  <a:solidFill>
                    <a:srgbClr val="ffffff"/>
                  </a:solidFill>
                </a:uFill>
                <a:latin typeface="Calibri"/>
              </a:rPr>
              <a:t>Conclusion :</a:t>
            </a:r>
            <a:r>
              <a:rPr b="0" lang="en-US" sz="1200" spc="-1" strike="noStrike">
                <a:solidFill>
                  <a:srgbClr val="000000"/>
                </a:solidFill>
                <a:uFill>
                  <a:solidFill>
                    <a:srgbClr val="ffffff"/>
                  </a:solidFill>
                </a:uFill>
                <a:latin typeface="Calibri"/>
              </a:rPr>
              <a:t> </a:t>
            </a:r>
            <a:r>
              <a:rPr b="1" lang="en-US" sz="1200" spc="-1" strike="noStrike">
                <a:solidFill>
                  <a:srgbClr val="000000"/>
                </a:solidFill>
                <a:uFill>
                  <a:solidFill>
                    <a:srgbClr val="ffffff"/>
                  </a:solidFill>
                </a:uFill>
                <a:latin typeface="Calibri"/>
              </a:rPr>
              <a:t>198 Contracts whose score is &gt; 0.8 of which 76 Contracts were “OUI”.</a:t>
            </a:r>
            <a:endParaRPr b="0" lang="en-US" sz="1800" spc="-1" strike="noStrike">
              <a:solidFill>
                <a:srgbClr val="000000"/>
              </a:solidFill>
              <a:uFill>
                <a:solidFill>
                  <a:srgbClr val="ffffff"/>
                </a:solidFill>
              </a:uFill>
              <a:latin typeface="Arial"/>
            </a:endParaRPr>
          </a:p>
          <a:p>
            <a:pPr algn="just">
              <a:lnSpc>
                <a:spcPct val="100000"/>
              </a:lnSpc>
            </a:pPr>
            <a:r>
              <a:rPr b="1" lang="en-US" sz="1200" spc="-1" strike="noStrike">
                <a:solidFill>
                  <a:srgbClr val="000000"/>
                </a:solidFill>
                <a:uFill>
                  <a:solidFill>
                    <a:srgbClr val="ffffff"/>
                  </a:solidFill>
                </a:uFill>
                <a:latin typeface="Calibri"/>
              </a:rPr>
              <a:t>Total “OUI” = 122 of 600, </a:t>
            </a:r>
            <a:r>
              <a:rPr b="1" lang="en-US" sz="1200" spc="-1" strike="noStrike">
                <a:solidFill>
                  <a:srgbClr val="ff0000"/>
                </a:solidFill>
                <a:uFill>
                  <a:solidFill>
                    <a:srgbClr val="ffffff"/>
                  </a:solidFill>
                </a:uFill>
                <a:latin typeface="Calibri"/>
              </a:rPr>
              <a:t>OUI %</a:t>
            </a:r>
            <a:r>
              <a:rPr b="1" lang="en-US" sz="1200" spc="-1" strike="noStrike">
                <a:solidFill>
                  <a:srgbClr val="000000"/>
                </a:solidFill>
                <a:uFill>
                  <a:solidFill>
                    <a:srgbClr val="ffffff"/>
                  </a:solidFill>
                </a:uFill>
                <a:latin typeface="Calibri"/>
              </a:rPr>
              <a:t> = 76/122  = </a:t>
            </a:r>
            <a:r>
              <a:rPr b="1" lang="en-US" sz="1200" spc="-1" strike="noStrike">
                <a:solidFill>
                  <a:srgbClr val="ff0000"/>
                </a:solidFill>
                <a:uFill>
                  <a:solidFill>
                    <a:srgbClr val="ffffff"/>
                  </a:solidFill>
                </a:uFill>
                <a:latin typeface="Calibri"/>
              </a:rPr>
              <a:t>61%</a:t>
            </a:r>
            <a:endParaRPr b="0" lang="en-US" sz="1800" spc="-1" strike="noStrike">
              <a:solidFill>
                <a:srgbClr val="000000"/>
              </a:solidFill>
              <a:uFill>
                <a:solidFill>
                  <a:srgbClr val="ffffff"/>
                </a:solidFill>
              </a:uFill>
              <a:latin typeface="Arial"/>
            </a:endParaRPr>
          </a:p>
          <a:p>
            <a:pPr algn="just">
              <a:lnSpc>
                <a:spcPct val="100000"/>
              </a:lnSpc>
            </a:pPr>
            <a:r>
              <a:rPr b="1" lang="en-US" sz="1200" spc="-1" strike="noStrike">
                <a:solidFill>
                  <a:srgbClr val="ff0000"/>
                </a:solidFill>
                <a:uFill>
                  <a:solidFill>
                    <a:srgbClr val="ffffff"/>
                  </a:solidFill>
                </a:uFill>
                <a:latin typeface="Calibri"/>
              </a:rPr>
              <a:t>Top Decile % </a:t>
            </a:r>
            <a:r>
              <a:rPr b="1" lang="en-US" sz="1200" spc="-1" strike="noStrike">
                <a:solidFill>
                  <a:srgbClr val="000000"/>
                </a:solidFill>
                <a:uFill>
                  <a:solidFill>
                    <a:srgbClr val="ffffff"/>
                  </a:solidFill>
                </a:uFill>
                <a:latin typeface="Calibri"/>
              </a:rPr>
              <a:t>= 198/600 = </a:t>
            </a:r>
            <a:r>
              <a:rPr b="1" lang="en-US" sz="1200" spc="-1" strike="noStrike">
                <a:solidFill>
                  <a:srgbClr val="ff0000"/>
                </a:solidFill>
                <a:uFill>
                  <a:solidFill>
                    <a:srgbClr val="ffffff"/>
                  </a:solidFill>
                </a:uFill>
                <a:latin typeface="Calibri"/>
              </a:rPr>
              <a:t>33%</a:t>
            </a:r>
            <a:endParaRPr b="0" lang="en-US" sz="1800" spc="-1" strike="noStrike">
              <a:solidFill>
                <a:srgbClr val="000000"/>
              </a:solidFill>
              <a:uFill>
                <a:solidFill>
                  <a:srgbClr val="ffffff"/>
                </a:solidFill>
              </a:uFill>
              <a:latin typeface="Arial"/>
            </a:endParaRPr>
          </a:p>
        </p:txBody>
      </p:sp>
      <p:sp>
        <p:nvSpPr>
          <p:cNvPr id="286" name="CustomShape 7"/>
          <p:cNvSpPr/>
          <p:nvPr/>
        </p:nvSpPr>
        <p:spPr>
          <a:xfrm>
            <a:off x="9552240" y="83160"/>
            <a:ext cx="603000" cy="913320"/>
          </a:xfrm>
          <a:prstGeom prst="rect">
            <a:avLst/>
          </a:prstGeom>
          <a:noFill/>
          <a:ln w="38160">
            <a:solidFill>
              <a:srgbClr val="ff0000"/>
            </a:solidFill>
          </a:ln>
        </p:spPr>
        <p:style>
          <a:lnRef idx="2">
            <a:schemeClr val="accent1">
              <a:shade val="50000"/>
            </a:schemeClr>
          </a:lnRef>
          <a:fillRef idx="1">
            <a:schemeClr val="accent1"/>
          </a:fillRef>
          <a:effectRef idx="0">
            <a:schemeClr val="accent1"/>
          </a:effectRef>
          <a:fontRef idx="minor"/>
        </p:style>
      </p:sp>
      <p:sp>
        <p:nvSpPr>
          <p:cNvPr id="287" name="CustomShape 8"/>
          <p:cNvSpPr/>
          <p:nvPr/>
        </p:nvSpPr>
        <p:spPr>
          <a:xfrm>
            <a:off x="8412480" y="1157400"/>
            <a:ext cx="2279160" cy="272880"/>
          </a:xfrm>
          <a:prstGeom prst="rect">
            <a:avLst/>
          </a:prstGeom>
          <a:noFill/>
          <a:ln>
            <a:noFill/>
          </a:ln>
        </p:spPr>
        <p:style>
          <a:lnRef idx="0"/>
          <a:fillRef idx="0"/>
          <a:effectRef idx="0"/>
          <a:fontRef idx="minor"/>
        </p:style>
        <p:txBody>
          <a:bodyPr lIns="90000" rIns="90000" tIns="45000" bIns="45000"/>
          <a:p>
            <a:pPr>
              <a:lnSpc>
                <a:spcPct val="100000"/>
              </a:lnSpc>
            </a:pPr>
            <a:r>
              <a:rPr b="1" i="1" lang="en-US" sz="1200" spc="-1" strike="noStrike">
                <a:solidFill>
                  <a:srgbClr val="0068a9"/>
                </a:solidFill>
                <a:uFill>
                  <a:solidFill>
                    <a:srgbClr val="ffffff"/>
                  </a:solidFill>
                </a:uFill>
                <a:latin typeface="Calibri"/>
              </a:rPr>
              <a:t>Score Table vs Percentage</a:t>
            </a:r>
            <a:endParaRPr b="0" lang="en-US" sz="1800" spc="-1" strike="noStrike">
              <a:solidFill>
                <a:srgbClr val="000000"/>
              </a:solidFill>
              <a:uFill>
                <a:solidFill>
                  <a:srgbClr val="ffffff"/>
                </a:solidFill>
              </a:uFill>
              <a:latin typeface="Arial"/>
            </a:endParaRPr>
          </a:p>
        </p:txBody>
      </p:sp>
      <p:graphicFrame>
        <p:nvGraphicFramePr>
          <p:cNvPr id="288" name="Table 9"/>
          <p:cNvGraphicFramePr/>
          <p:nvPr/>
        </p:nvGraphicFramePr>
        <p:xfrm>
          <a:off x="7662960" y="1422360"/>
          <a:ext cx="3644640" cy="2022480"/>
        </p:xfrm>
        <a:graphic>
          <a:graphicData uri="http://schemas.openxmlformats.org/drawingml/2006/table">
            <a:tbl>
              <a:tblPr/>
              <a:tblGrid>
                <a:gridCol w="961560"/>
                <a:gridCol w="1341360"/>
                <a:gridCol w="1341720"/>
              </a:tblGrid>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Score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Percent</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Ratio</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20.33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(OUI:122)/(TOTAL:600)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20.33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(OUI:122)/(TOTAL:600)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20.33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(OUI:122)/(TOTAL:600)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20.33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(OUI:122)/(TOTAL:600)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20.8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(OUI:115)/(TOTAL:553)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23.64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(OUI:109)/(TOTAL:461)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ff0000"/>
                          </a:solidFill>
                          <a:uFill>
                            <a:solidFill>
                              <a:srgbClr val="ffffff"/>
                            </a:solidFill>
                          </a:uFill>
                          <a:latin typeface="Calibri"/>
                        </a:rPr>
                        <a:t>0.6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ff0000"/>
                          </a:solidFill>
                          <a:uFill>
                            <a:solidFill>
                              <a:srgbClr val="ffffff"/>
                            </a:solidFill>
                          </a:uFill>
                          <a:latin typeface="Calibri"/>
                        </a:rPr>
                        <a:t>38.63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ff0000"/>
                          </a:solidFill>
                          <a:uFill>
                            <a:solidFill>
                              <a:srgbClr val="ffffff"/>
                            </a:solidFill>
                          </a:uFill>
                          <a:latin typeface="Calibri"/>
                        </a:rPr>
                        <a:t>(OUI:90)/(TOTAL:233)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38.74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(OUI:86)/(TOTAL:222)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38.38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(OUI:76)/(TOTAL:198)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38.58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(OUI:76)/(TOTAL:197)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40.96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(OUI:68)/(TOTAL:166)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pic>
        <p:nvPicPr>
          <p:cNvPr id="289" name="Picture 21" descr=""/>
          <p:cNvPicPr/>
          <p:nvPr/>
        </p:nvPicPr>
        <p:blipFill>
          <a:blip r:embed="rId1"/>
          <a:stretch/>
        </p:blipFill>
        <p:spPr>
          <a:xfrm>
            <a:off x="1089720" y="1956960"/>
            <a:ext cx="5705280" cy="3952440"/>
          </a:xfrm>
          <a:prstGeom prst="rect">
            <a:avLst/>
          </a:prstGeom>
          <a:ln>
            <a:noFill/>
          </a:ln>
        </p:spPr>
      </p:pic>
      <p:sp>
        <p:nvSpPr>
          <p:cNvPr id="290" name="Line 10"/>
          <p:cNvSpPr/>
          <p:nvPr/>
        </p:nvSpPr>
        <p:spPr>
          <a:xfrm flipV="1">
            <a:off x="4604760" y="2667960"/>
            <a:ext cx="360" cy="2783520"/>
          </a:xfrm>
          <a:prstGeom prst="line">
            <a:avLst/>
          </a:prstGeom>
          <a:ln/>
        </p:spPr>
        <p:style>
          <a:lnRef idx="1">
            <a:schemeClr val="accent2"/>
          </a:lnRef>
          <a:fillRef idx="0">
            <a:schemeClr val="accent2"/>
          </a:fillRef>
          <a:effectRef idx="0">
            <a:schemeClr val="accent2"/>
          </a:effectRef>
          <a:fontRef idx="minor"/>
        </p:style>
      </p:sp>
      <p:sp>
        <p:nvSpPr>
          <p:cNvPr id="291" name="Line 11"/>
          <p:cNvSpPr/>
          <p:nvPr/>
        </p:nvSpPr>
        <p:spPr>
          <a:xfrm flipH="1">
            <a:off x="1558800" y="2667960"/>
            <a:ext cx="3045960" cy="360"/>
          </a:xfrm>
          <a:prstGeom prst="line">
            <a:avLst/>
          </a:prstGeom>
          <a:ln/>
        </p:spPr>
        <p:style>
          <a:lnRef idx="1">
            <a:schemeClr val="accent2"/>
          </a:lnRef>
          <a:fillRef idx="0">
            <a:schemeClr val="accent2"/>
          </a:fillRef>
          <a:effectRef idx="0">
            <a:schemeClr val="accent2"/>
          </a:effectRef>
          <a:fontRef idx="minor"/>
        </p:style>
      </p:sp>
      <p:sp>
        <p:nvSpPr>
          <p:cNvPr id="292" name="CustomShape 12"/>
          <p:cNvSpPr/>
          <p:nvPr/>
        </p:nvSpPr>
        <p:spPr>
          <a:xfrm>
            <a:off x="4859640" y="3424680"/>
            <a:ext cx="1532520" cy="152640"/>
          </a:xfrm>
          <a:prstGeom prst="roundRect">
            <a:avLst>
              <a:gd name="adj" fmla="val 16667"/>
            </a:avLst>
          </a:prstGeom>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00" spc="-1" strike="noStrike">
                <a:solidFill>
                  <a:srgbClr val="000000"/>
                </a:solidFill>
                <a:uFill>
                  <a:solidFill>
                    <a:srgbClr val="ffffff"/>
                  </a:solidFill>
                </a:uFill>
                <a:latin typeface="Calibri"/>
              </a:rPr>
              <a:t>Score = 0.6, Ratio ~ 90 / 233 </a:t>
            </a:r>
            <a:endParaRPr b="0" lang="en-US" sz="1800" spc="-1" strike="noStrike">
              <a:solidFill>
                <a:srgbClr val="000000"/>
              </a:solidFill>
              <a:uFill>
                <a:solidFill>
                  <a:srgbClr val="ffffff"/>
                </a:solidFill>
              </a:uFill>
              <a:latin typeface="Arial"/>
            </a:endParaRPr>
          </a:p>
        </p:txBody>
      </p:sp>
      <p:sp>
        <p:nvSpPr>
          <p:cNvPr id="293" name="CustomShape 13"/>
          <p:cNvSpPr/>
          <p:nvPr/>
        </p:nvSpPr>
        <p:spPr>
          <a:xfrm>
            <a:off x="4860360" y="3083400"/>
            <a:ext cx="1532160" cy="229680"/>
          </a:xfrm>
          <a:prstGeom prst="roundRect">
            <a:avLst>
              <a:gd name="adj" fmla="val 16667"/>
            </a:avLst>
          </a:prstGeom>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00" spc="-1" strike="noStrike">
                <a:solidFill>
                  <a:srgbClr val="000000"/>
                </a:solidFill>
                <a:uFill>
                  <a:solidFill>
                    <a:srgbClr val="ffffff"/>
                  </a:solidFill>
                </a:uFill>
                <a:latin typeface="Calibri"/>
              </a:rPr>
              <a:t>Actual Percentage ~ 38%</a:t>
            </a:r>
            <a:endParaRPr b="0" lang="en-US" sz="1800" spc="-1" strike="noStrike">
              <a:solidFill>
                <a:srgbClr val="000000"/>
              </a:solidFill>
              <a:uFill>
                <a:solidFill>
                  <a:srgbClr val="ffffff"/>
                </a:solidFill>
              </a:uFill>
              <a:latin typeface="Arial"/>
            </a:endParaRPr>
          </a:p>
        </p:txBody>
      </p:sp>
      <p:sp>
        <p:nvSpPr>
          <p:cNvPr id="294" name="CustomShape 14"/>
          <p:cNvSpPr/>
          <p:nvPr/>
        </p:nvSpPr>
        <p:spPr>
          <a:xfrm>
            <a:off x="4723560" y="2928600"/>
            <a:ext cx="1822680" cy="80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sp>
        <p:nvSpPr>
          <p:cNvPr id="295" name="CustomShape 15"/>
          <p:cNvSpPr/>
          <p:nvPr/>
        </p:nvSpPr>
        <p:spPr>
          <a:xfrm flipH="1">
            <a:off x="6581520" y="2967840"/>
            <a:ext cx="1020960" cy="360"/>
          </a:xfrm>
          <a:custGeom>
            <a:avLst/>
            <a:gdLst/>
            <a:ahLst/>
            <a:rect l="l" t="t" r="r" b="b"/>
            <a:pathLst>
              <a:path w="21600" h="21600">
                <a:moveTo>
                  <a:pt x="0" y="0"/>
                </a:moveTo>
                <a:lnTo>
                  <a:pt x="21600" y="21600"/>
                </a:lnTo>
              </a:path>
            </a:pathLst>
          </a:custGeom>
          <a:noFill/>
          <a:ln>
            <a:tailEnd len="med" type="triangle" w="med"/>
          </a:ln>
        </p:spPr>
        <p:style>
          <a:lnRef idx="2">
            <a:schemeClr val="accent2"/>
          </a:lnRef>
          <a:fillRef idx="0">
            <a:schemeClr val="accent2"/>
          </a:fillRef>
          <a:effectRef idx="1">
            <a:schemeClr val="accent2"/>
          </a:effectRef>
          <a:fontRef idx="minor"/>
        </p:style>
      </p:sp>
      <p:sp>
        <p:nvSpPr>
          <p:cNvPr id="296" name="TextShape 16"/>
          <p:cNvSpPr txBox="1"/>
          <p:nvPr/>
        </p:nvSpPr>
        <p:spPr>
          <a:xfrm>
            <a:off x="776880" y="6586560"/>
            <a:ext cx="2742840" cy="364680"/>
          </a:xfrm>
          <a:prstGeom prst="rect">
            <a:avLst/>
          </a:prstGeom>
          <a:noFill/>
          <a:ln>
            <a:noFill/>
          </a:ln>
        </p:spPr>
        <p:txBody>
          <a:bodyPr anchor="ctr"/>
          <a:p>
            <a:pPr>
              <a:lnSpc>
                <a:spcPct val="100000"/>
              </a:lnSpc>
            </a:pPr>
            <a:fld id="{8C2A0177-70E2-4D17-B753-C8009E01A6A7}"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297" name="TextShape 17"/>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298" name="TextShape 18"/>
          <p:cNvSpPr txBox="1"/>
          <p:nvPr/>
        </p:nvSpPr>
        <p:spPr>
          <a:xfrm>
            <a:off x="9194760" y="6586560"/>
            <a:ext cx="2742840" cy="364680"/>
          </a:xfrm>
          <a:prstGeom prst="rect">
            <a:avLst/>
          </a:prstGeom>
          <a:noFill/>
          <a:ln>
            <a:noFill/>
          </a:ln>
        </p:spPr>
        <p:txBody>
          <a:bodyPr anchor="ctr"/>
          <a:p>
            <a:pPr algn="r">
              <a:lnSpc>
                <a:spcPct val="100000"/>
              </a:lnSpc>
            </a:pPr>
            <a:fld id="{0ED8ABCA-123D-4655-9C72-AE549BF2C725}"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299" name="Picture 24" descr=""/>
          <p:cNvPicPr/>
          <p:nvPr/>
        </p:nvPicPr>
        <p:blipFill>
          <a:blip r:embed="rId2"/>
          <a:stretch/>
        </p:blipFill>
        <p:spPr>
          <a:xfrm>
            <a:off x="8342640" y="181080"/>
            <a:ext cx="1646640" cy="73692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317880" y="10868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301"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0068a9"/>
                </a:solidFill>
                <a:uFill>
                  <a:solidFill>
                    <a:srgbClr val="ffffff"/>
                  </a:solidFill>
                </a:uFill>
                <a:latin typeface="Calibri"/>
              </a:rPr>
              <a:t>Lift Curve by Max Value</a:t>
            </a:r>
            <a:endParaRPr b="0" lang="en-US" sz="4200" spc="-1" strike="noStrike">
              <a:solidFill>
                <a:srgbClr val="000000"/>
              </a:solidFill>
              <a:uFill>
                <a:solidFill>
                  <a:srgbClr val="ffffff"/>
                </a:solidFill>
              </a:uFill>
              <a:latin typeface="Arial"/>
            </a:endParaRPr>
          </a:p>
        </p:txBody>
      </p:sp>
      <p:sp>
        <p:nvSpPr>
          <p:cNvPr id="302" name="CustomShape 3"/>
          <p:cNvSpPr/>
          <p:nvPr/>
        </p:nvSpPr>
        <p:spPr>
          <a:xfrm>
            <a:off x="502920" y="1350720"/>
            <a:ext cx="6414480" cy="272880"/>
          </a:xfrm>
          <a:prstGeom prst="rect">
            <a:avLst/>
          </a:prstGeom>
          <a:noFill/>
          <a:ln>
            <a:noFill/>
          </a:ln>
        </p:spPr>
        <p:style>
          <a:lnRef idx="0"/>
          <a:fillRef idx="0"/>
          <a:effectRef idx="0"/>
          <a:fontRef idx="minor"/>
        </p:style>
        <p:txBody>
          <a:bodyPr lIns="90000" rIns="90000" tIns="45000" bIns="45000"/>
          <a:p>
            <a:pPr>
              <a:lnSpc>
                <a:spcPct val="100000"/>
              </a:lnSpc>
            </a:pPr>
            <a:r>
              <a:rPr b="1" i="1" lang="en-US" sz="1200" spc="-1" strike="noStrike">
                <a:solidFill>
                  <a:srgbClr val="0068a9"/>
                </a:solidFill>
                <a:uFill>
                  <a:solidFill>
                    <a:srgbClr val="ffffff"/>
                  </a:solidFill>
                </a:uFill>
                <a:latin typeface="Calibri"/>
              </a:rPr>
              <a:t>Graph Depicting Cumulative Lift</a:t>
            </a:r>
            <a:endParaRPr b="0" lang="en-US" sz="1800" spc="-1" strike="noStrike">
              <a:solidFill>
                <a:srgbClr val="000000"/>
              </a:solidFill>
              <a:uFill>
                <a:solidFill>
                  <a:srgbClr val="ffffff"/>
                </a:solidFill>
              </a:uFill>
              <a:latin typeface="Arial"/>
            </a:endParaRPr>
          </a:p>
        </p:txBody>
      </p:sp>
      <p:sp>
        <p:nvSpPr>
          <p:cNvPr id="303" name="CustomShape 4"/>
          <p:cNvSpPr/>
          <p:nvPr/>
        </p:nvSpPr>
        <p:spPr>
          <a:xfrm>
            <a:off x="502920" y="1906560"/>
            <a:ext cx="6086520" cy="356760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304" name="CustomShape 5"/>
          <p:cNvSpPr/>
          <p:nvPr/>
        </p:nvSpPr>
        <p:spPr>
          <a:xfrm>
            <a:off x="613800" y="1753560"/>
            <a:ext cx="2274840" cy="27288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000000"/>
                </a:solidFill>
                <a:uFill>
                  <a:solidFill>
                    <a:srgbClr val="ffffff"/>
                  </a:solidFill>
                </a:uFill>
                <a:latin typeface="Calibri"/>
              </a:rPr>
              <a:t>Cumulative Lift vs Decile</a:t>
            </a:r>
            <a:endParaRPr b="0" lang="en-US" sz="1800" spc="-1" strike="noStrike">
              <a:solidFill>
                <a:srgbClr val="000000"/>
              </a:solidFill>
              <a:uFill>
                <a:solidFill>
                  <a:srgbClr val="ffffff"/>
                </a:solidFill>
              </a:uFill>
              <a:latin typeface="Arial"/>
            </a:endParaRPr>
          </a:p>
        </p:txBody>
      </p:sp>
      <p:sp>
        <p:nvSpPr>
          <p:cNvPr id="305" name="CustomShape 6"/>
          <p:cNvSpPr/>
          <p:nvPr/>
        </p:nvSpPr>
        <p:spPr>
          <a:xfrm>
            <a:off x="6720840" y="1967760"/>
            <a:ext cx="5008680" cy="22215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400" spc="-1" strike="noStrike">
                <a:solidFill>
                  <a:srgbClr val="000000"/>
                </a:solidFill>
                <a:uFill>
                  <a:solidFill>
                    <a:srgbClr val="ffffff"/>
                  </a:solidFill>
                </a:uFill>
                <a:latin typeface="Calibri"/>
              </a:rPr>
              <a:t>Comments:</a:t>
            </a:r>
            <a:r>
              <a:rPr b="0" lang="en-US" sz="1400" spc="-1" strike="noStrike">
                <a:solidFill>
                  <a:srgbClr val="000000"/>
                </a:solidFill>
                <a:uFill>
                  <a:solidFill>
                    <a:srgbClr val="ffffff"/>
                  </a:solidFill>
                </a:uFill>
                <a:latin typeface="Calibri"/>
              </a:rPr>
              <a:t> X – Axis depicts the Deciles. Y – Axis depicts the Cumulative lift of the probability of percentage of “OUI”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400" spc="-1" strike="noStrike">
                <a:solidFill>
                  <a:srgbClr val="000000"/>
                </a:solidFill>
                <a:uFill>
                  <a:solidFill>
                    <a:srgbClr val="ffffff"/>
                  </a:solidFill>
                </a:uFill>
                <a:latin typeface="Calibri"/>
              </a:rPr>
              <a:t>Remarks:</a:t>
            </a:r>
            <a:r>
              <a:rPr b="0" lang="en-US" sz="1400" spc="-1" strike="noStrike">
                <a:solidFill>
                  <a:srgbClr val="000000"/>
                </a:solidFill>
                <a:uFill>
                  <a:solidFill>
                    <a:srgbClr val="ffffff"/>
                  </a:solidFill>
                </a:uFill>
                <a:latin typeface="Calibri"/>
              </a:rPr>
              <a:t> The cumulate lift decreases as the decile value is increasing, The inference is that the probability percentage of “OUI” is high when the decile is less than 5.</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400" spc="-1" strike="noStrike">
                <a:solidFill>
                  <a:srgbClr val="000000"/>
                </a:solidFill>
                <a:uFill>
                  <a:solidFill>
                    <a:srgbClr val="ffffff"/>
                  </a:solidFill>
                </a:uFill>
                <a:latin typeface="Calibri"/>
              </a:rPr>
              <a:t>Conclusion:</a:t>
            </a:r>
            <a:r>
              <a:rPr b="0" lang="en-US" sz="1400" spc="-1" strike="noStrike">
                <a:solidFill>
                  <a:srgbClr val="000000"/>
                </a:solidFill>
                <a:uFill>
                  <a:solidFill>
                    <a:srgbClr val="ffffff"/>
                  </a:solidFill>
                </a:uFill>
                <a:latin typeface="Calibri"/>
              </a:rPr>
              <a:t> According to the Max Value Model, If a top decile 40% of the total population is contacted, the percentage probability of having “OUI” is 75% in the total population.</a:t>
            </a:r>
            <a:endParaRPr b="0" lang="en-US" sz="1800" spc="-1" strike="noStrike">
              <a:solidFill>
                <a:srgbClr val="000000"/>
              </a:solidFill>
              <a:uFill>
                <a:solidFill>
                  <a:srgbClr val="ffffff"/>
                </a:solidFill>
              </a:uFill>
              <a:latin typeface="Arial"/>
            </a:endParaRPr>
          </a:p>
        </p:txBody>
      </p:sp>
      <p:pic>
        <p:nvPicPr>
          <p:cNvPr id="306" name="Picture 6" descr=""/>
          <p:cNvPicPr/>
          <p:nvPr/>
        </p:nvPicPr>
        <p:blipFill>
          <a:blip r:embed="rId1"/>
          <a:stretch/>
        </p:blipFill>
        <p:spPr>
          <a:xfrm>
            <a:off x="613800" y="2161440"/>
            <a:ext cx="5786640" cy="3143520"/>
          </a:xfrm>
          <a:prstGeom prst="rect">
            <a:avLst/>
          </a:prstGeom>
          <a:ln>
            <a:noFill/>
          </a:ln>
        </p:spPr>
      </p:pic>
      <p:sp>
        <p:nvSpPr>
          <p:cNvPr id="307" name="Line 7"/>
          <p:cNvSpPr/>
          <p:nvPr/>
        </p:nvSpPr>
        <p:spPr>
          <a:xfrm flipV="1">
            <a:off x="3070800" y="2838240"/>
            <a:ext cx="360" cy="1704960"/>
          </a:xfrm>
          <a:prstGeom prst="line">
            <a:avLst/>
          </a:prstGeom>
          <a:ln>
            <a:solidFill>
              <a:srgbClr val="ff0000"/>
            </a:solidFill>
          </a:ln>
        </p:spPr>
        <p:style>
          <a:lnRef idx="1">
            <a:schemeClr val="dk1"/>
          </a:lnRef>
          <a:fillRef idx="0">
            <a:schemeClr val="dk1"/>
          </a:fillRef>
          <a:effectRef idx="0">
            <a:schemeClr val="dk1"/>
          </a:effectRef>
          <a:fontRef idx="minor"/>
        </p:style>
      </p:sp>
      <p:sp>
        <p:nvSpPr>
          <p:cNvPr id="308" name="Line 8"/>
          <p:cNvSpPr/>
          <p:nvPr/>
        </p:nvSpPr>
        <p:spPr>
          <a:xfrm flipH="1">
            <a:off x="1636920" y="2838240"/>
            <a:ext cx="1433880" cy="360"/>
          </a:xfrm>
          <a:prstGeom prst="line">
            <a:avLst/>
          </a:prstGeom>
          <a:ln>
            <a:solidFill>
              <a:srgbClr val="ff0000"/>
            </a:solidFill>
          </a:ln>
        </p:spPr>
        <p:style>
          <a:lnRef idx="1">
            <a:schemeClr val="dk1"/>
          </a:lnRef>
          <a:fillRef idx="0">
            <a:schemeClr val="dk1"/>
          </a:fillRef>
          <a:effectRef idx="0">
            <a:schemeClr val="dk1"/>
          </a:effectRef>
          <a:fontRef idx="minor"/>
        </p:style>
      </p:sp>
      <p:sp>
        <p:nvSpPr>
          <p:cNvPr id="309" name="CustomShape 9"/>
          <p:cNvSpPr/>
          <p:nvPr/>
        </p:nvSpPr>
        <p:spPr>
          <a:xfrm>
            <a:off x="1679040" y="3219840"/>
            <a:ext cx="903240" cy="229680"/>
          </a:xfrm>
          <a:prstGeom prst="roundRect">
            <a:avLst>
              <a:gd name="adj" fmla="val 16667"/>
            </a:avLst>
          </a:prstGeom>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700" spc="-1" strike="noStrike">
                <a:solidFill>
                  <a:srgbClr val="000000"/>
                </a:solidFill>
                <a:uFill>
                  <a:solidFill>
                    <a:srgbClr val="ffffff"/>
                  </a:solidFill>
                </a:uFill>
                <a:latin typeface="Calibri"/>
              </a:rPr>
              <a:t>Cumulative Lift = 75%</a:t>
            </a:r>
            <a:endParaRPr b="0" lang="en-US" sz="1800" spc="-1" strike="noStrike">
              <a:solidFill>
                <a:srgbClr val="000000"/>
              </a:solidFill>
              <a:uFill>
                <a:solidFill>
                  <a:srgbClr val="ffffff"/>
                </a:solidFill>
              </a:uFill>
              <a:latin typeface="Arial"/>
            </a:endParaRPr>
          </a:p>
        </p:txBody>
      </p:sp>
      <p:sp>
        <p:nvSpPr>
          <p:cNvPr id="310" name="CustomShape 10"/>
          <p:cNvSpPr/>
          <p:nvPr/>
        </p:nvSpPr>
        <p:spPr>
          <a:xfrm>
            <a:off x="1690560" y="3525840"/>
            <a:ext cx="903240" cy="132120"/>
          </a:xfrm>
          <a:prstGeom prst="roundRect">
            <a:avLst>
              <a:gd name="adj" fmla="val 16667"/>
            </a:avLst>
          </a:prstGeom>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700" spc="-1" strike="noStrike">
                <a:solidFill>
                  <a:srgbClr val="000000"/>
                </a:solidFill>
                <a:uFill>
                  <a:solidFill>
                    <a:srgbClr val="ffffff"/>
                  </a:solidFill>
                </a:uFill>
                <a:latin typeface="Calibri"/>
              </a:rPr>
              <a:t>Population = 40%</a:t>
            </a:r>
            <a:endParaRPr b="0" lang="en-US" sz="1800" spc="-1" strike="noStrike">
              <a:solidFill>
                <a:srgbClr val="000000"/>
              </a:solidFill>
              <a:uFill>
                <a:solidFill>
                  <a:srgbClr val="ffffff"/>
                </a:solidFill>
              </a:uFill>
              <a:latin typeface="Arial"/>
            </a:endParaRPr>
          </a:p>
        </p:txBody>
      </p:sp>
      <p:sp>
        <p:nvSpPr>
          <p:cNvPr id="311" name="TextShape 11"/>
          <p:cNvSpPr txBox="1"/>
          <p:nvPr/>
        </p:nvSpPr>
        <p:spPr>
          <a:xfrm>
            <a:off x="776880" y="6586560"/>
            <a:ext cx="2742840" cy="364680"/>
          </a:xfrm>
          <a:prstGeom prst="rect">
            <a:avLst/>
          </a:prstGeom>
          <a:noFill/>
          <a:ln>
            <a:noFill/>
          </a:ln>
        </p:spPr>
        <p:txBody>
          <a:bodyPr anchor="ctr"/>
          <a:p>
            <a:pPr>
              <a:lnSpc>
                <a:spcPct val="100000"/>
              </a:lnSpc>
            </a:pPr>
            <a:fld id="{B6BF79C0-7B97-4AD0-B744-6FF6EA77BA7C}"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312" name="TextShape 12"/>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313" name="TextShape 13"/>
          <p:cNvSpPr txBox="1"/>
          <p:nvPr/>
        </p:nvSpPr>
        <p:spPr>
          <a:xfrm>
            <a:off x="9194760" y="6586560"/>
            <a:ext cx="2742840" cy="364680"/>
          </a:xfrm>
          <a:prstGeom prst="rect">
            <a:avLst/>
          </a:prstGeom>
          <a:noFill/>
          <a:ln>
            <a:noFill/>
          </a:ln>
        </p:spPr>
        <p:txBody>
          <a:bodyPr anchor="ctr"/>
          <a:p>
            <a:pPr algn="r">
              <a:lnSpc>
                <a:spcPct val="100000"/>
              </a:lnSpc>
            </a:pPr>
            <a:fld id="{A2002932-8C25-48D1-ABB5-B057D9F74956}"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317880" y="111888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315"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0068a9"/>
                </a:solidFill>
                <a:uFill>
                  <a:solidFill>
                    <a:srgbClr val="ffffff"/>
                  </a:solidFill>
                </a:uFill>
                <a:latin typeface="Calibri"/>
              </a:rPr>
              <a:t>Probability Scoring By Mean Value</a:t>
            </a:r>
            <a:endParaRPr b="0" lang="en-US" sz="4200" spc="-1" strike="noStrike">
              <a:solidFill>
                <a:srgbClr val="000000"/>
              </a:solidFill>
              <a:uFill>
                <a:solidFill>
                  <a:srgbClr val="ffffff"/>
                </a:solidFill>
              </a:uFill>
              <a:latin typeface="Arial"/>
            </a:endParaRPr>
          </a:p>
        </p:txBody>
      </p:sp>
      <p:sp>
        <p:nvSpPr>
          <p:cNvPr id="316" name="CustomShape 3"/>
          <p:cNvSpPr/>
          <p:nvPr/>
        </p:nvSpPr>
        <p:spPr>
          <a:xfrm>
            <a:off x="431280" y="1176480"/>
            <a:ext cx="6414480" cy="272880"/>
          </a:xfrm>
          <a:prstGeom prst="rect">
            <a:avLst/>
          </a:prstGeom>
          <a:noFill/>
          <a:ln>
            <a:noFill/>
          </a:ln>
        </p:spPr>
        <p:style>
          <a:lnRef idx="0"/>
          <a:fillRef idx="0"/>
          <a:effectRef idx="0"/>
          <a:fontRef idx="minor"/>
        </p:style>
        <p:txBody>
          <a:bodyPr lIns="90000" rIns="90000" tIns="45000" bIns="45000"/>
          <a:p>
            <a:pPr>
              <a:lnSpc>
                <a:spcPct val="100000"/>
              </a:lnSpc>
            </a:pPr>
            <a:r>
              <a:rPr b="1" i="1" lang="en-US" sz="1200" spc="-1" strike="noStrike">
                <a:solidFill>
                  <a:srgbClr val="0068a9"/>
                </a:solidFill>
                <a:uFill>
                  <a:solidFill>
                    <a:srgbClr val="ffffff"/>
                  </a:solidFill>
                </a:uFill>
                <a:latin typeface="Calibri"/>
              </a:rPr>
              <a:t>Graph Depicting Score vs Actual Percent of “OUI”</a:t>
            </a:r>
            <a:endParaRPr b="0" lang="en-US" sz="1800" spc="-1" strike="noStrike">
              <a:solidFill>
                <a:srgbClr val="000000"/>
              </a:solidFill>
              <a:uFill>
                <a:solidFill>
                  <a:srgbClr val="ffffff"/>
                </a:solidFill>
              </a:uFill>
              <a:latin typeface="Arial"/>
            </a:endParaRPr>
          </a:p>
        </p:txBody>
      </p:sp>
      <p:sp>
        <p:nvSpPr>
          <p:cNvPr id="317" name="CustomShape 4"/>
          <p:cNvSpPr/>
          <p:nvPr/>
        </p:nvSpPr>
        <p:spPr>
          <a:xfrm>
            <a:off x="410400" y="1546200"/>
            <a:ext cx="6435360" cy="491760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318" name="CustomShape 5"/>
          <p:cNvSpPr/>
          <p:nvPr/>
        </p:nvSpPr>
        <p:spPr>
          <a:xfrm>
            <a:off x="431280" y="1407600"/>
            <a:ext cx="2274840" cy="272880"/>
          </a:xfrm>
          <a:prstGeom prst="rect">
            <a:avLst/>
          </a:prstGeom>
          <a:solidFill>
            <a:schemeClr val="bg1"/>
          </a:solid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Calibri"/>
              </a:rPr>
              <a:t>Probability Score by Mean Value</a:t>
            </a:r>
            <a:endParaRPr b="0" lang="en-US" sz="1800" spc="-1" strike="noStrike">
              <a:solidFill>
                <a:srgbClr val="000000"/>
              </a:solidFill>
              <a:uFill>
                <a:solidFill>
                  <a:srgbClr val="ffffff"/>
                </a:solidFill>
              </a:uFill>
              <a:latin typeface="Arial"/>
            </a:endParaRPr>
          </a:p>
        </p:txBody>
      </p:sp>
      <p:sp>
        <p:nvSpPr>
          <p:cNvPr id="319" name="CustomShape 6"/>
          <p:cNvSpPr/>
          <p:nvPr/>
        </p:nvSpPr>
        <p:spPr>
          <a:xfrm>
            <a:off x="6950880" y="4129200"/>
            <a:ext cx="4921560" cy="228060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200" spc="-1" strike="noStrike">
                <a:solidFill>
                  <a:srgbClr val="000000"/>
                </a:solidFill>
                <a:uFill>
                  <a:solidFill>
                    <a:srgbClr val="ffffff"/>
                  </a:solidFill>
                </a:uFill>
                <a:latin typeface="Calibri"/>
              </a:rPr>
              <a:t>Comments : </a:t>
            </a:r>
            <a:r>
              <a:rPr b="0" lang="en-US" sz="1200" spc="-1" strike="noStrike">
                <a:solidFill>
                  <a:srgbClr val="000000"/>
                </a:solidFill>
                <a:uFill>
                  <a:solidFill>
                    <a:srgbClr val="ffffff"/>
                  </a:solidFill>
                </a:uFill>
                <a:latin typeface="Calibri"/>
              </a:rPr>
              <a:t>X - axis depicts Prediction Score, Y – axis depicts the Actual Percentage Ratio of OUI, Using different metrics, Mean of the Probability score of all ensembles models is selected.</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200" spc="-1" strike="noStrike">
                <a:solidFill>
                  <a:srgbClr val="000000"/>
                </a:solidFill>
                <a:uFill>
                  <a:solidFill>
                    <a:srgbClr val="ffffff"/>
                  </a:solidFill>
                </a:uFill>
                <a:latin typeface="Calibri"/>
              </a:rPr>
              <a:t>Remarks :</a:t>
            </a:r>
            <a:r>
              <a:rPr b="0" lang="en-US" sz="1200" spc="-1" strike="noStrike">
                <a:solidFill>
                  <a:srgbClr val="000000"/>
                </a:solidFill>
                <a:uFill>
                  <a:solidFill>
                    <a:srgbClr val="ffffff"/>
                  </a:solidFill>
                </a:uFill>
                <a:latin typeface="Calibri"/>
              </a:rPr>
              <a:t> The actual percentage of “OUI” increases as the probability ratio is increased. But as visible in the graph, the percentage of “OUI” drops drastically when the Mean of Probability scores is considered.</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200" spc="-1" strike="noStrike">
                <a:solidFill>
                  <a:srgbClr val="000000"/>
                </a:solidFill>
                <a:uFill>
                  <a:solidFill>
                    <a:srgbClr val="ffffff"/>
                  </a:solidFill>
                </a:uFill>
                <a:latin typeface="Calibri"/>
              </a:rPr>
              <a:t>Conclusion : 68 Contracts whose score is &gt; 0.83 of which 38 Contracts i.e. were “OUI”. </a:t>
            </a:r>
            <a:endParaRPr b="0" lang="en-US" sz="1800" spc="-1" strike="noStrike">
              <a:solidFill>
                <a:srgbClr val="000000"/>
              </a:solidFill>
              <a:uFill>
                <a:solidFill>
                  <a:srgbClr val="ffffff"/>
                </a:solidFill>
              </a:uFill>
              <a:latin typeface="Arial"/>
            </a:endParaRPr>
          </a:p>
          <a:p>
            <a:pPr algn="just">
              <a:lnSpc>
                <a:spcPct val="100000"/>
              </a:lnSpc>
            </a:pPr>
            <a:r>
              <a:rPr b="1" lang="en-US" sz="1200" spc="-1" strike="noStrike">
                <a:solidFill>
                  <a:srgbClr val="000000"/>
                </a:solidFill>
                <a:uFill>
                  <a:solidFill>
                    <a:srgbClr val="ffffff"/>
                  </a:solidFill>
                </a:uFill>
                <a:latin typeface="Calibri"/>
              </a:rPr>
              <a:t>Total “OUI” = 122 of 600, </a:t>
            </a:r>
            <a:r>
              <a:rPr b="1" lang="en-US" sz="1200" spc="-1" strike="noStrike">
                <a:solidFill>
                  <a:srgbClr val="ff0000"/>
                </a:solidFill>
                <a:uFill>
                  <a:solidFill>
                    <a:srgbClr val="ffffff"/>
                  </a:solidFill>
                </a:uFill>
                <a:latin typeface="Calibri"/>
              </a:rPr>
              <a:t>OUI %</a:t>
            </a:r>
            <a:r>
              <a:rPr b="1" lang="en-US" sz="1200" spc="-1" strike="noStrike">
                <a:solidFill>
                  <a:srgbClr val="000000"/>
                </a:solidFill>
                <a:uFill>
                  <a:solidFill>
                    <a:srgbClr val="ffffff"/>
                  </a:solidFill>
                </a:uFill>
                <a:latin typeface="Calibri"/>
              </a:rPr>
              <a:t> = 38/122  = </a:t>
            </a:r>
            <a:r>
              <a:rPr b="1" lang="en-US" sz="1200" spc="-1" strike="noStrike">
                <a:solidFill>
                  <a:srgbClr val="ff0000"/>
                </a:solidFill>
                <a:uFill>
                  <a:solidFill>
                    <a:srgbClr val="ffffff"/>
                  </a:solidFill>
                </a:uFill>
                <a:latin typeface="Calibri"/>
              </a:rPr>
              <a:t>31%</a:t>
            </a:r>
            <a:endParaRPr b="0" lang="en-US" sz="1800" spc="-1" strike="noStrike">
              <a:solidFill>
                <a:srgbClr val="000000"/>
              </a:solidFill>
              <a:uFill>
                <a:solidFill>
                  <a:srgbClr val="ffffff"/>
                </a:solidFill>
              </a:uFill>
              <a:latin typeface="Arial"/>
            </a:endParaRPr>
          </a:p>
          <a:p>
            <a:pPr algn="just">
              <a:lnSpc>
                <a:spcPct val="100000"/>
              </a:lnSpc>
            </a:pPr>
            <a:r>
              <a:rPr b="1" lang="en-US" sz="1200" spc="-1" strike="noStrike">
                <a:solidFill>
                  <a:srgbClr val="ff0000"/>
                </a:solidFill>
                <a:uFill>
                  <a:solidFill>
                    <a:srgbClr val="ffffff"/>
                  </a:solidFill>
                </a:uFill>
                <a:latin typeface="Calibri"/>
              </a:rPr>
              <a:t>Top Decile %</a:t>
            </a:r>
            <a:r>
              <a:rPr b="1" lang="en-US" sz="1200" spc="-1" strike="noStrike">
                <a:solidFill>
                  <a:srgbClr val="000000"/>
                </a:solidFill>
                <a:uFill>
                  <a:solidFill>
                    <a:srgbClr val="ffffff"/>
                  </a:solidFill>
                </a:uFill>
                <a:latin typeface="Calibri"/>
              </a:rPr>
              <a:t> = 68/600 = </a:t>
            </a:r>
            <a:r>
              <a:rPr b="1" lang="en-US" sz="1200" spc="-1" strike="noStrike">
                <a:solidFill>
                  <a:srgbClr val="ff0000"/>
                </a:solidFill>
                <a:uFill>
                  <a:solidFill>
                    <a:srgbClr val="ffffff"/>
                  </a:solidFill>
                </a:uFill>
                <a:latin typeface="Calibri"/>
              </a:rPr>
              <a:t>11%</a:t>
            </a:r>
            <a:endParaRPr b="0" lang="en-US" sz="1800" spc="-1" strike="noStrike">
              <a:solidFill>
                <a:srgbClr val="000000"/>
              </a:solidFill>
              <a:uFill>
                <a:solidFill>
                  <a:srgbClr val="ffffff"/>
                </a:solidFill>
              </a:uFill>
              <a:latin typeface="Arial"/>
            </a:endParaRPr>
          </a:p>
        </p:txBody>
      </p:sp>
      <p:sp>
        <p:nvSpPr>
          <p:cNvPr id="320" name="CustomShape 7"/>
          <p:cNvSpPr/>
          <p:nvPr/>
        </p:nvSpPr>
        <p:spPr>
          <a:xfrm>
            <a:off x="8604360" y="1196280"/>
            <a:ext cx="2279160" cy="272880"/>
          </a:xfrm>
          <a:prstGeom prst="rect">
            <a:avLst/>
          </a:prstGeom>
          <a:noFill/>
          <a:ln>
            <a:noFill/>
          </a:ln>
        </p:spPr>
        <p:style>
          <a:lnRef idx="0"/>
          <a:fillRef idx="0"/>
          <a:effectRef idx="0"/>
          <a:fontRef idx="minor"/>
        </p:style>
        <p:txBody>
          <a:bodyPr lIns="90000" rIns="90000" tIns="45000" bIns="45000"/>
          <a:p>
            <a:pPr>
              <a:lnSpc>
                <a:spcPct val="100000"/>
              </a:lnSpc>
            </a:pPr>
            <a:r>
              <a:rPr b="1" i="1" lang="en-US" sz="1200" spc="-1" strike="noStrike">
                <a:solidFill>
                  <a:srgbClr val="0068a9"/>
                </a:solidFill>
                <a:uFill>
                  <a:solidFill>
                    <a:srgbClr val="ffffff"/>
                  </a:solidFill>
                </a:uFill>
                <a:latin typeface="Calibri"/>
              </a:rPr>
              <a:t>Score Table vs Percentage</a:t>
            </a:r>
            <a:endParaRPr b="0" lang="en-US" sz="1800" spc="-1" strike="noStrike">
              <a:solidFill>
                <a:srgbClr val="000000"/>
              </a:solidFill>
              <a:uFill>
                <a:solidFill>
                  <a:srgbClr val="ffffff"/>
                </a:solidFill>
              </a:uFill>
              <a:latin typeface="Arial"/>
            </a:endParaRPr>
          </a:p>
        </p:txBody>
      </p:sp>
      <p:graphicFrame>
        <p:nvGraphicFramePr>
          <p:cNvPr id="321" name="Table 8"/>
          <p:cNvGraphicFramePr/>
          <p:nvPr/>
        </p:nvGraphicFramePr>
        <p:xfrm>
          <a:off x="8220240" y="1490760"/>
          <a:ext cx="3047760" cy="1730880"/>
        </p:xfrm>
        <a:graphic>
          <a:graphicData uri="http://schemas.openxmlformats.org/drawingml/2006/table">
            <a:tbl>
              <a:tblPr/>
              <a:tblGrid>
                <a:gridCol w="745920"/>
                <a:gridCol w="960840"/>
                <a:gridCol w="1341000"/>
              </a:tblGrid>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Score</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Percent</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Ratio</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20.33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(OUI:122)/(TOTAL:600)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23.2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(OUI:119)/(TOTAL:513)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37.1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(OUI:92)/(TOTAL:248)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39.53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(OUI:85)/(TOTAL:215)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38.89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(OUI:77)/(TOTAL:198)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40.66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(OUI:74)/(TOTAL:182)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39.62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(OUI:63)/(TOTAL:159)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39.24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(OUI:62)/(TOTAL:158)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48.62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(OUI:53)/(TOTAL:109)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ff0000"/>
                          </a:solidFill>
                          <a:uFill>
                            <a:solidFill>
                              <a:srgbClr val="ffffff"/>
                            </a:solidFill>
                          </a:uFill>
                          <a:latin typeface="Calibri"/>
                        </a:rPr>
                        <a:t>0.83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ff0000"/>
                          </a:solidFill>
                          <a:uFill>
                            <a:solidFill>
                              <a:srgbClr val="ffffff"/>
                            </a:solidFill>
                          </a:uFill>
                          <a:latin typeface="Calibri"/>
                        </a:rPr>
                        <a:t>55.88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ff0000"/>
                          </a:solidFill>
                          <a:uFill>
                            <a:solidFill>
                              <a:srgbClr val="ffffff"/>
                            </a:solidFill>
                          </a:uFill>
                          <a:latin typeface="Calibri"/>
                        </a:rPr>
                        <a:t>(OUI:38)/(TOTAL:68)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07720">
                <a:tc>
                  <a:txBody>
                    <a:bodyPr lIns="9360" rIns="9360" tIns="9360" anchor="ctr"/>
                    <a:p>
                      <a:pPr>
                        <a:lnSpc>
                          <a:spcPct val="100000"/>
                        </a:lnSpc>
                      </a:pPr>
                      <a:r>
                        <a:rPr b="0" lang="en-US" sz="1000" spc="-1" strike="noStrike">
                          <a:solidFill>
                            <a:srgbClr val="000000"/>
                          </a:solidFill>
                          <a:uFill>
                            <a:solidFill>
                              <a:srgbClr val="ffffff"/>
                            </a:solidFill>
                          </a:uFill>
                          <a:latin typeface="Calibri"/>
                        </a:rPr>
                        <a:t>0.9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72.41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ctr"/>
                    <a:p>
                      <a:pPr>
                        <a:lnSpc>
                          <a:spcPct val="100000"/>
                        </a:lnSpc>
                      </a:pPr>
                      <a:r>
                        <a:rPr b="0" lang="en-US" sz="1000" spc="-1" strike="noStrike">
                          <a:solidFill>
                            <a:srgbClr val="000000"/>
                          </a:solidFill>
                          <a:uFill>
                            <a:solidFill>
                              <a:srgbClr val="ffffff"/>
                            </a:solidFill>
                          </a:uFill>
                          <a:latin typeface="Calibri"/>
                        </a:rPr>
                        <a:t>(OUI:21)/(TOTAL:29)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pic>
        <p:nvPicPr>
          <p:cNvPr id="322" name="Picture 23" descr=""/>
          <p:cNvPicPr/>
          <p:nvPr/>
        </p:nvPicPr>
        <p:blipFill>
          <a:blip r:embed="rId1"/>
          <a:stretch/>
        </p:blipFill>
        <p:spPr>
          <a:xfrm>
            <a:off x="768960" y="1947600"/>
            <a:ext cx="6057720" cy="4114440"/>
          </a:xfrm>
          <a:prstGeom prst="rect">
            <a:avLst/>
          </a:prstGeom>
          <a:ln>
            <a:noFill/>
          </a:ln>
        </p:spPr>
      </p:pic>
      <p:sp>
        <p:nvSpPr>
          <p:cNvPr id="323" name="Line 9"/>
          <p:cNvSpPr/>
          <p:nvPr/>
        </p:nvSpPr>
        <p:spPr>
          <a:xfrm flipV="1">
            <a:off x="6024240" y="3821400"/>
            <a:ext cx="360" cy="1813680"/>
          </a:xfrm>
          <a:prstGeom prst="line">
            <a:avLst/>
          </a:prstGeom>
          <a:ln/>
        </p:spPr>
        <p:style>
          <a:lnRef idx="1">
            <a:schemeClr val="accent2"/>
          </a:lnRef>
          <a:fillRef idx="0">
            <a:schemeClr val="accent2"/>
          </a:fillRef>
          <a:effectRef idx="0">
            <a:schemeClr val="accent2"/>
          </a:effectRef>
          <a:fontRef idx="minor"/>
        </p:style>
      </p:sp>
      <p:sp>
        <p:nvSpPr>
          <p:cNvPr id="324" name="Line 10"/>
          <p:cNvSpPr/>
          <p:nvPr/>
        </p:nvSpPr>
        <p:spPr>
          <a:xfrm flipH="1">
            <a:off x="1197720" y="3821400"/>
            <a:ext cx="4826520" cy="360"/>
          </a:xfrm>
          <a:prstGeom prst="line">
            <a:avLst/>
          </a:prstGeom>
          <a:ln/>
        </p:spPr>
        <p:style>
          <a:lnRef idx="1">
            <a:schemeClr val="accent2"/>
          </a:lnRef>
          <a:fillRef idx="0">
            <a:schemeClr val="accent2"/>
          </a:fillRef>
          <a:effectRef idx="0">
            <a:schemeClr val="accent2"/>
          </a:effectRef>
          <a:fontRef idx="minor"/>
        </p:style>
      </p:sp>
      <p:sp>
        <p:nvSpPr>
          <p:cNvPr id="325" name="CustomShape 11"/>
          <p:cNvSpPr/>
          <p:nvPr/>
        </p:nvSpPr>
        <p:spPr>
          <a:xfrm>
            <a:off x="4299120" y="3467880"/>
            <a:ext cx="1532520" cy="152640"/>
          </a:xfrm>
          <a:prstGeom prst="roundRect">
            <a:avLst>
              <a:gd name="adj" fmla="val 16667"/>
            </a:avLst>
          </a:prstGeom>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00" spc="-1" strike="noStrike">
                <a:solidFill>
                  <a:srgbClr val="000000"/>
                </a:solidFill>
                <a:uFill>
                  <a:solidFill>
                    <a:srgbClr val="ffffff"/>
                  </a:solidFill>
                </a:uFill>
                <a:latin typeface="Calibri"/>
              </a:rPr>
              <a:t>Score = 0.83, Ratio ~ 38 / 68 </a:t>
            </a:r>
            <a:endParaRPr b="0" lang="en-US" sz="1800" spc="-1" strike="noStrike">
              <a:solidFill>
                <a:srgbClr val="000000"/>
              </a:solidFill>
              <a:uFill>
                <a:solidFill>
                  <a:srgbClr val="ffffff"/>
                </a:solidFill>
              </a:uFill>
              <a:latin typeface="Arial"/>
            </a:endParaRPr>
          </a:p>
        </p:txBody>
      </p:sp>
      <p:sp>
        <p:nvSpPr>
          <p:cNvPr id="326" name="CustomShape 12"/>
          <p:cNvSpPr/>
          <p:nvPr/>
        </p:nvSpPr>
        <p:spPr>
          <a:xfrm>
            <a:off x="4299120" y="3128040"/>
            <a:ext cx="1544760" cy="170640"/>
          </a:xfrm>
          <a:prstGeom prst="roundRect">
            <a:avLst>
              <a:gd name="adj" fmla="val 16667"/>
            </a:avLst>
          </a:prstGeom>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00" spc="-1" strike="noStrike">
                <a:solidFill>
                  <a:srgbClr val="000000"/>
                </a:solidFill>
                <a:uFill>
                  <a:solidFill>
                    <a:srgbClr val="ffffff"/>
                  </a:solidFill>
                </a:uFill>
                <a:latin typeface="Calibri"/>
              </a:rPr>
              <a:t>Actual Percentage ~ 55%</a:t>
            </a:r>
            <a:endParaRPr b="0" lang="en-US" sz="1800" spc="-1" strike="noStrike">
              <a:solidFill>
                <a:srgbClr val="000000"/>
              </a:solidFill>
              <a:uFill>
                <a:solidFill>
                  <a:srgbClr val="ffffff"/>
                </a:solidFill>
              </a:uFill>
              <a:latin typeface="Arial"/>
            </a:endParaRPr>
          </a:p>
        </p:txBody>
      </p:sp>
      <p:sp>
        <p:nvSpPr>
          <p:cNvPr id="327" name="CustomShape 13"/>
          <p:cNvSpPr/>
          <p:nvPr/>
        </p:nvSpPr>
        <p:spPr>
          <a:xfrm>
            <a:off x="4206240" y="3021480"/>
            <a:ext cx="1743120" cy="705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p:style>
      </p:sp>
      <p:sp>
        <p:nvSpPr>
          <p:cNvPr id="328" name="CustomShape 14"/>
          <p:cNvSpPr/>
          <p:nvPr/>
        </p:nvSpPr>
        <p:spPr>
          <a:xfrm flipH="1">
            <a:off x="6135120" y="3647520"/>
            <a:ext cx="2016360" cy="360"/>
          </a:xfrm>
          <a:custGeom>
            <a:avLst/>
            <a:gdLst/>
            <a:ahLst/>
            <a:rect l="l" t="t" r="r" b="b"/>
            <a:pathLst>
              <a:path w="21600" h="21600">
                <a:moveTo>
                  <a:pt x="0" y="0"/>
                </a:moveTo>
                <a:lnTo>
                  <a:pt x="21600" y="21600"/>
                </a:lnTo>
              </a:path>
            </a:pathLst>
          </a:custGeom>
          <a:noFill/>
          <a:ln>
            <a:solidFill>
              <a:srgbClr val="ff0000"/>
            </a:solidFill>
            <a:tailEnd len="med" type="triangle" w="med"/>
          </a:ln>
        </p:spPr>
        <p:style>
          <a:lnRef idx="1">
            <a:schemeClr val="accent1"/>
          </a:lnRef>
          <a:fillRef idx="0">
            <a:schemeClr val="accent1"/>
          </a:fillRef>
          <a:effectRef idx="0">
            <a:schemeClr val="accent1"/>
          </a:effectRef>
          <a:fontRef idx="minor"/>
        </p:style>
      </p:sp>
      <p:sp>
        <p:nvSpPr>
          <p:cNvPr id="329" name="TextShape 15"/>
          <p:cNvSpPr txBox="1"/>
          <p:nvPr/>
        </p:nvSpPr>
        <p:spPr>
          <a:xfrm>
            <a:off x="776880" y="6586560"/>
            <a:ext cx="2742840" cy="364680"/>
          </a:xfrm>
          <a:prstGeom prst="rect">
            <a:avLst/>
          </a:prstGeom>
          <a:noFill/>
          <a:ln>
            <a:noFill/>
          </a:ln>
        </p:spPr>
        <p:txBody>
          <a:bodyPr anchor="ctr"/>
          <a:p>
            <a:pPr>
              <a:lnSpc>
                <a:spcPct val="100000"/>
              </a:lnSpc>
            </a:pPr>
            <a:fld id="{80A36C5D-5311-453C-9ACA-BA4D64D8E5D7}"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330" name="TextShape 16"/>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331" name="TextShape 17"/>
          <p:cNvSpPr txBox="1"/>
          <p:nvPr/>
        </p:nvSpPr>
        <p:spPr>
          <a:xfrm>
            <a:off x="9194760" y="6586560"/>
            <a:ext cx="2742840" cy="364680"/>
          </a:xfrm>
          <a:prstGeom prst="rect">
            <a:avLst/>
          </a:prstGeom>
          <a:noFill/>
          <a:ln>
            <a:noFill/>
          </a:ln>
        </p:spPr>
        <p:txBody>
          <a:bodyPr anchor="ctr"/>
          <a:p>
            <a:pPr algn="r">
              <a:lnSpc>
                <a:spcPct val="100000"/>
              </a:lnSpc>
            </a:pPr>
            <a:fld id="{CA5E46AD-D69E-42A6-8ADD-A698097F5416}"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317880" y="109980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333"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0068a9"/>
                </a:solidFill>
                <a:uFill>
                  <a:solidFill>
                    <a:srgbClr val="ffffff"/>
                  </a:solidFill>
                </a:uFill>
                <a:latin typeface="Calibri"/>
              </a:rPr>
              <a:t>Lift Curve by Mean Value</a:t>
            </a:r>
            <a:endParaRPr b="0" lang="en-US" sz="4200" spc="-1" strike="noStrike">
              <a:solidFill>
                <a:srgbClr val="000000"/>
              </a:solidFill>
              <a:uFill>
                <a:solidFill>
                  <a:srgbClr val="ffffff"/>
                </a:solidFill>
              </a:uFill>
              <a:latin typeface="Arial"/>
            </a:endParaRPr>
          </a:p>
        </p:txBody>
      </p:sp>
      <p:sp>
        <p:nvSpPr>
          <p:cNvPr id="334" name="CustomShape 3"/>
          <p:cNvSpPr/>
          <p:nvPr/>
        </p:nvSpPr>
        <p:spPr>
          <a:xfrm>
            <a:off x="502920" y="1350720"/>
            <a:ext cx="6414480" cy="272880"/>
          </a:xfrm>
          <a:prstGeom prst="rect">
            <a:avLst/>
          </a:prstGeom>
          <a:noFill/>
          <a:ln>
            <a:noFill/>
          </a:ln>
        </p:spPr>
        <p:style>
          <a:lnRef idx="0"/>
          <a:fillRef idx="0"/>
          <a:effectRef idx="0"/>
          <a:fontRef idx="minor"/>
        </p:style>
        <p:txBody>
          <a:bodyPr lIns="90000" rIns="90000" tIns="45000" bIns="45000"/>
          <a:p>
            <a:pPr>
              <a:lnSpc>
                <a:spcPct val="100000"/>
              </a:lnSpc>
            </a:pPr>
            <a:r>
              <a:rPr b="1" i="1" lang="en-US" sz="1200" spc="-1" strike="noStrike">
                <a:solidFill>
                  <a:srgbClr val="0068a9"/>
                </a:solidFill>
                <a:uFill>
                  <a:solidFill>
                    <a:srgbClr val="ffffff"/>
                  </a:solidFill>
                </a:uFill>
                <a:latin typeface="Calibri"/>
              </a:rPr>
              <a:t>Graph Depicting Cumulative Lift</a:t>
            </a:r>
            <a:endParaRPr b="0" lang="en-US" sz="1800" spc="-1" strike="noStrike">
              <a:solidFill>
                <a:srgbClr val="000000"/>
              </a:solidFill>
              <a:uFill>
                <a:solidFill>
                  <a:srgbClr val="ffffff"/>
                </a:solidFill>
              </a:uFill>
              <a:latin typeface="Arial"/>
            </a:endParaRPr>
          </a:p>
        </p:txBody>
      </p:sp>
      <p:sp>
        <p:nvSpPr>
          <p:cNvPr id="335" name="CustomShape 4"/>
          <p:cNvSpPr/>
          <p:nvPr/>
        </p:nvSpPr>
        <p:spPr>
          <a:xfrm>
            <a:off x="502920" y="1890720"/>
            <a:ext cx="6086520" cy="356760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336" name="CustomShape 5"/>
          <p:cNvSpPr/>
          <p:nvPr/>
        </p:nvSpPr>
        <p:spPr>
          <a:xfrm>
            <a:off x="613800" y="1753560"/>
            <a:ext cx="2274840" cy="27288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US" sz="1200" spc="-1" strike="noStrike">
                <a:solidFill>
                  <a:srgbClr val="000000"/>
                </a:solidFill>
                <a:uFill>
                  <a:solidFill>
                    <a:srgbClr val="ffffff"/>
                  </a:solidFill>
                </a:uFill>
                <a:latin typeface="Calibri"/>
              </a:rPr>
              <a:t>Cumulative Lift  Decile</a:t>
            </a:r>
            <a:endParaRPr b="0" lang="en-US" sz="1800" spc="-1" strike="noStrike">
              <a:solidFill>
                <a:srgbClr val="000000"/>
              </a:solidFill>
              <a:uFill>
                <a:solidFill>
                  <a:srgbClr val="ffffff"/>
                </a:solidFill>
              </a:uFill>
              <a:latin typeface="Arial"/>
            </a:endParaRPr>
          </a:p>
        </p:txBody>
      </p:sp>
      <p:sp>
        <p:nvSpPr>
          <p:cNvPr id="337" name="CustomShape 6"/>
          <p:cNvSpPr/>
          <p:nvPr/>
        </p:nvSpPr>
        <p:spPr>
          <a:xfrm>
            <a:off x="6720840" y="1967760"/>
            <a:ext cx="5008680" cy="222156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400" spc="-1" strike="noStrike">
                <a:solidFill>
                  <a:srgbClr val="000000"/>
                </a:solidFill>
                <a:uFill>
                  <a:solidFill>
                    <a:srgbClr val="ffffff"/>
                  </a:solidFill>
                </a:uFill>
                <a:latin typeface="Calibri"/>
              </a:rPr>
              <a:t>Comments:</a:t>
            </a:r>
            <a:r>
              <a:rPr b="0" lang="en-US" sz="1400" spc="-1" strike="noStrike">
                <a:solidFill>
                  <a:srgbClr val="000000"/>
                </a:solidFill>
                <a:uFill>
                  <a:solidFill>
                    <a:srgbClr val="ffffff"/>
                  </a:solidFill>
                </a:uFill>
                <a:latin typeface="Calibri"/>
              </a:rPr>
              <a:t> X – Axis depicts the Deciles. Y – Axis depicts the Cumulative lift of the probability of percentage of “OUI”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400" spc="-1" strike="noStrike">
                <a:solidFill>
                  <a:srgbClr val="000000"/>
                </a:solidFill>
                <a:uFill>
                  <a:solidFill>
                    <a:srgbClr val="ffffff"/>
                  </a:solidFill>
                </a:uFill>
                <a:latin typeface="Calibri"/>
              </a:rPr>
              <a:t>Remarks:</a:t>
            </a:r>
            <a:r>
              <a:rPr b="0" lang="en-US" sz="1400" spc="-1" strike="noStrike">
                <a:solidFill>
                  <a:srgbClr val="000000"/>
                </a:solidFill>
                <a:uFill>
                  <a:solidFill>
                    <a:srgbClr val="ffffff"/>
                  </a:solidFill>
                </a:uFill>
                <a:latin typeface="Calibri"/>
              </a:rPr>
              <a:t> The cumulate lift decreases as the decile value is increasing, The inference is that the probability percentage of “OUI” is high when the decile is less than 4.</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1" lang="en-US" sz="1400" spc="-1" strike="noStrike">
                <a:solidFill>
                  <a:srgbClr val="000000"/>
                </a:solidFill>
                <a:uFill>
                  <a:solidFill>
                    <a:srgbClr val="ffffff"/>
                  </a:solidFill>
                </a:uFill>
                <a:latin typeface="Calibri"/>
              </a:rPr>
              <a:t>Conclusion:</a:t>
            </a:r>
            <a:r>
              <a:rPr b="0" lang="en-US" sz="1400" spc="-1" strike="noStrike">
                <a:solidFill>
                  <a:srgbClr val="000000"/>
                </a:solidFill>
                <a:uFill>
                  <a:solidFill>
                    <a:srgbClr val="ffffff"/>
                  </a:solidFill>
                </a:uFill>
                <a:latin typeface="Calibri"/>
              </a:rPr>
              <a:t> According to the Mean Value model, if top decile of 11% of the total population is contacted, the percentage probability of having “OUI” is 33% in the total population.</a:t>
            </a:r>
            <a:endParaRPr b="0" lang="en-US" sz="1800" spc="-1" strike="noStrike">
              <a:solidFill>
                <a:srgbClr val="000000"/>
              </a:solidFill>
              <a:uFill>
                <a:solidFill>
                  <a:srgbClr val="ffffff"/>
                </a:solidFill>
              </a:uFill>
              <a:latin typeface="Arial"/>
            </a:endParaRPr>
          </a:p>
        </p:txBody>
      </p:sp>
      <p:pic>
        <p:nvPicPr>
          <p:cNvPr id="338" name="Picture 2" descr=""/>
          <p:cNvPicPr/>
          <p:nvPr/>
        </p:nvPicPr>
        <p:blipFill>
          <a:blip r:embed="rId1"/>
          <a:stretch/>
        </p:blipFill>
        <p:spPr>
          <a:xfrm>
            <a:off x="843120" y="2095560"/>
            <a:ext cx="5406480" cy="3189960"/>
          </a:xfrm>
          <a:prstGeom prst="rect">
            <a:avLst/>
          </a:prstGeom>
          <a:ln>
            <a:noFill/>
          </a:ln>
        </p:spPr>
      </p:pic>
      <p:sp>
        <p:nvSpPr>
          <p:cNvPr id="339" name="Line 7"/>
          <p:cNvSpPr/>
          <p:nvPr/>
        </p:nvSpPr>
        <p:spPr>
          <a:xfrm flipV="1">
            <a:off x="1996920" y="2831760"/>
            <a:ext cx="360" cy="1676520"/>
          </a:xfrm>
          <a:prstGeom prst="line">
            <a:avLst/>
          </a:prstGeom>
          <a:ln>
            <a:solidFill>
              <a:srgbClr val="ff0000"/>
            </a:solidFill>
          </a:ln>
        </p:spPr>
        <p:style>
          <a:lnRef idx="1">
            <a:schemeClr val="accent1"/>
          </a:lnRef>
          <a:fillRef idx="0">
            <a:schemeClr val="accent1"/>
          </a:fillRef>
          <a:effectRef idx="0">
            <a:schemeClr val="accent1"/>
          </a:effectRef>
          <a:fontRef idx="minor"/>
        </p:style>
      </p:sp>
      <p:sp>
        <p:nvSpPr>
          <p:cNvPr id="340" name="CustomShape 8"/>
          <p:cNvSpPr/>
          <p:nvPr/>
        </p:nvSpPr>
        <p:spPr>
          <a:xfrm>
            <a:off x="2295360" y="4179240"/>
            <a:ext cx="1189080" cy="191160"/>
          </a:xfrm>
          <a:prstGeom prst="roundRect">
            <a:avLst>
              <a:gd name="adj" fmla="val 16667"/>
            </a:avLst>
          </a:prstGeom>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00" spc="-1" strike="noStrike">
                <a:solidFill>
                  <a:srgbClr val="000000"/>
                </a:solidFill>
                <a:uFill>
                  <a:solidFill>
                    <a:srgbClr val="ffffff"/>
                  </a:solidFill>
                </a:uFill>
                <a:latin typeface="Calibri"/>
              </a:rPr>
              <a:t>Population = 11%</a:t>
            </a:r>
            <a:endParaRPr b="0" lang="en-US" sz="1800" spc="-1" strike="noStrike">
              <a:solidFill>
                <a:srgbClr val="000000"/>
              </a:solidFill>
              <a:uFill>
                <a:solidFill>
                  <a:srgbClr val="ffffff"/>
                </a:solidFill>
              </a:uFill>
              <a:latin typeface="Arial"/>
            </a:endParaRPr>
          </a:p>
        </p:txBody>
      </p:sp>
      <p:sp>
        <p:nvSpPr>
          <p:cNvPr id="341" name="CustomShape 9"/>
          <p:cNvSpPr/>
          <p:nvPr/>
        </p:nvSpPr>
        <p:spPr>
          <a:xfrm>
            <a:off x="2293200" y="3935880"/>
            <a:ext cx="1191240" cy="229680"/>
          </a:xfrm>
          <a:prstGeom prst="roundRect">
            <a:avLst>
              <a:gd name="adj" fmla="val 16667"/>
            </a:avLst>
          </a:prstGeom>
          <a:solidFill>
            <a:schemeClr val="bg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800" spc="-1" strike="noStrike">
                <a:solidFill>
                  <a:srgbClr val="000000"/>
                </a:solidFill>
                <a:uFill>
                  <a:solidFill>
                    <a:srgbClr val="ffffff"/>
                  </a:solidFill>
                </a:uFill>
                <a:latin typeface="Calibri"/>
              </a:rPr>
              <a:t>Cumulative Lift = 33%</a:t>
            </a:r>
            <a:endParaRPr b="0" lang="en-US" sz="1800" spc="-1" strike="noStrike">
              <a:solidFill>
                <a:srgbClr val="000000"/>
              </a:solidFill>
              <a:uFill>
                <a:solidFill>
                  <a:srgbClr val="ffffff"/>
                </a:solidFill>
              </a:uFill>
              <a:latin typeface="Arial"/>
            </a:endParaRPr>
          </a:p>
        </p:txBody>
      </p:sp>
      <p:sp>
        <p:nvSpPr>
          <p:cNvPr id="342" name="Line 10"/>
          <p:cNvSpPr/>
          <p:nvPr/>
        </p:nvSpPr>
        <p:spPr>
          <a:xfrm flipH="1">
            <a:off x="1804680" y="2838600"/>
            <a:ext cx="182880" cy="360"/>
          </a:xfrm>
          <a:prstGeom prst="line">
            <a:avLst/>
          </a:prstGeom>
          <a:ln>
            <a:solidFill>
              <a:srgbClr val="ff0000"/>
            </a:solidFill>
          </a:ln>
        </p:spPr>
        <p:style>
          <a:lnRef idx="1">
            <a:schemeClr val="accent1"/>
          </a:lnRef>
          <a:fillRef idx="0">
            <a:schemeClr val="accent1"/>
          </a:fillRef>
          <a:effectRef idx="0">
            <a:schemeClr val="accent1"/>
          </a:effectRef>
          <a:fontRef idx="minor"/>
        </p:style>
      </p:sp>
      <p:sp>
        <p:nvSpPr>
          <p:cNvPr id="343" name="TextShape 11"/>
          <p:cNvSpPr txBox="1"/>
          <p:nvPr/>
        </p:nvSpPr>
        <p:spPr>
          <a:xfrm>
            <a:off x="776880" y="6586560"/>
            <a:ext cx="2742840" cy="364680"/>
          </a:xfrm>
          <a:prstGeom prst="rect">
            <a:avLst/>
          </a:prstGeom>
          <a:noFill/>
          <a:ln>
            <a:noFill/>
          </a:ln>
        </p:spPr>
        <p:txBody>
          <a:bodyPr anchor="ctr"/>
          <a:p>
            <a:pPr>
              <a:lnSpc>
                <a:spcPct val="100000"/>
              </a:lnSpc>
            </a:pPr>
            <a:fld id="{DE3ECE59-4342-4299-87DA-A80C030A2B1C}"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344" name="TextShape 12"/>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345" name="TextShape 13"/>
          <p:cNvSpPr txBox="1"/>
          <p:nvPr/>
        </p:nvSpPr>
        <p:spPr>
          <a:xfrm>
            <a:off x="9194760" y="6586560"/>
            <a:ext cx="2742840" cy="364680"/>
          </a:xfrm>
          <a:prstGeom prst="rect">
            <a:avLst/>
          </a:prstGeom>
          <a:noFill/>
          <a:ln>
            <a:noFill/>
          </a:ln>
        </p:spPr>
        <p:txBody>
          <a:bodyPr anchor="ctr"/>
          <a:p>
            <a:pPr algn="r">
              <a:lnSpc>
                <a:spcPct val="100000"/>
              </a:lnSpc>
            </a:pPr>
            <a:fld id="{70827B6C-8563-468D-B952-9A76CD486AC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317880" y="103212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347"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0068a9"/>
                </a:solidFill>
                <a:uFill>
                  <a:solidFill>
                    <a:srgbClr val="ffffff"/>
                  </a:solidFill>
                </a:uFill>
                <a:latin typeface="Calibri"/>
              </a:rPr>
              <a:t>Probability By Call Try</a:t>
            </a:r>
            <a:endParaRPr b="0" lang="en-US" sz="4200" spc="-1" strike="noStrike">
              <a:solidFill>
                <a:srgbClr val="000000"/>
              </a:solidFill>
              <a:uFill>
                <a:solidFill>
                  <a:srgbClr val="ffffff"/>
                </a:solidFill>
              </a:uFill>
              <a:latin typeface="Arial"/>
            </a:endParaRPr>
          </a:p>
        </p:txBody>
      </p:sp>
      <p:sp>
        <p:nvSpPr>
          <p:cNvPr id="348" name="CustomShape 3"/>
          <p:cNvSpPr/>
          <p:nvPr/>
        </p:nvSpPr>
        <p:spPr>
          <a:xfrm>
            <a:off x="416520" y="1346400"/>
            <a:ext cx="10966680" cy="942840"/>
          </a:xfrm>
          <a:prstGeom prst="rect">
            <a:avLst/>
          </a:prstGeom>
          <a:noFill/>
          <a:ln>
            <a:noFill/>
          </a:ln>
        </p:spPr>
        <p:style>
          <a:lnRef idx="0"/>
          <a:fillRef idx="0"/>
          <a:effectRef idx="0"/>
          <a:fontRef idx="minor"/>
        </p:style>
        <p:txBody>
          <a:bodyPr lIns="90000" rIns="90000" tIns="45000" bIns="45000"/>
          <a:p>
            <a:pPr>
              <a:lnSpc>
                <a:spcPct val="100000"/>
              </a:lnSpc>
            </a:pPr>
            <a:r>
              <a:rPr b="1" i="1" lang="en-US" sz="1400" spc="-1" strike="noStrike">
                <a:solidFill>
                  <a:srgbClr val="0068a9"/>
                </a:solidFill>
                <a:uFill>
                  <a:solidFill>
                    <a:srgbClr val="ffffff"/>
                  </a:solidFill>
                </a:uFill>
                <a:latin typeface="Calibri"/>
              </a:rPr>
              <a:t>Probability is calculated by using Binomial Trial Distribution.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marL="457200">
              <a:lnSpc>
                <a:spcPct val="100000"/>
              </a:lnSpc>
            </a:pPr>
            <a:r>
              <a:rPr b="1" i="1" lang="en-US" sz="1400" spc="-1" strike="noStrike">
                <a:solidFill>
                  <a:srgbClr val="0068a9"/>
                </a:solidFill>
                <a:uFill>
                  <a:solidFill>
                    <a:srgbClr val="ffffff"/>
                  </a:solidFill>
                </a:uFill>
                <a:latin typeface="Calibri"/>
              </a:rPr>
              <a:t>This technique is used to calculate the probability of reaching all the persons irrespective of the campaign_result status initially. Based on the calculated score, the probability of reaching “OUI” is calculated for consecutive Call Try’s</a:t>
            </a:r>
            <a:endParaRPr b="0" lang="en-US" sz="1800" spc="-1" strike="noStrike">
              <a:solidFill>
                <a:srgbClr val="000000"/>
              </a:solidFill>
              <a:uFill>
                <a:solidFill>
                  <a:srgbClr val="ffffff"/>
                </a:solidFill>
              </a:uFill>
              <a:latin typeface="Arial"/>
            </a:endParaRPr>
          </a:p>
        </p:txBody>
      </p:sp>
      <p:graphicFrame>
        <p:nvGraphicFramePr>
          <p:cNvPr id="349" name="Table 4"/>
          <p:cNvGraphicFramePr/>
          <p:nvPr/>
        </p:nvGraphicFramePr>
        <p:xfrm>
          <a:off x="5028120" y="2480040"/>
          <a:ext cx="6377760" cy="2224800"/>
        </p:xfrm>
        <a:graphic>
          <a:graphicData uri="http://schemas.openxmlformats.org/drawingml/2006/table">
            <a:tbl>
              <a:tblPr/>
              <a:tblGrid>
                <a:gridCol w="569520"/>
                <a:gridCol w="1024560"/>
                <a:gridCol w="525600"/>
                <a:gridCol w="1068480"/>
                <a:gridCol w="547920"/>
                <a:gridCol w="1046160"/>
                <a:gridCol w="609840"/>
                <a:gridCol w="985680"/>
              </a:tblGrid>
              <a:tr h="518040">
                <a:tc>
                  <a:txBody>
                    <a:bodyPr/>
                    <a:p>
                      <a:pPr>
                        <a:lnSpc>
                          <a:spcPct val="100000"/>
                        </a:lnSpc>
                      </a:pPr>
                      <a:r>
                        <a:rPr b="1" lang="en-US" sz="1400" spc="-1" strike="noStrike">
                          <a:solidFill>
                            <a:srgbClr val="000000"/>
                          </a:solidFill>
                          <a:uFill>
                            <a:solidFill>
                              <a:srgbClr val="ffffff"/>
                            </a:solidFill>
                          </a:uFill>
                          <a:latin typeface="Calibri"/>
                        </a:rPr>
                        <a:t>Call Try’s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400" spc="-1" strike="noStrike">
                          <a:solidFill>
                            <a:srgbClr val="000000"/>
                          </a:solidFill>
                          <a:uFill>
                            <a:solidFill>
                              <a:srgbClr val="ffffff"/>
                            </a:solidFill>
                          </a:uFill>
                          <a:latin typeface="Calibri"/>
                        </a:rPr>
                        <a:t>Probability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400" spc="-1" strike="noStrike">
                          <a:solidFill>
                            <a:srgbClr val="000000"/>
                          </a:solidFill>
                          <a:uFill>
                            <a:solidFill>
                              <a:srgbClr val="ffffff"/>
                            </a:solidFill>
                          </a:uFill>
                          <a:latin typeface="Calibri"/>
                        </a:rPr>
                        <a:t>Call Try’s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400" spc="-1" strike="noStrike">
                          <a:solidFill>
                            <a:srgbClr val="000000"/>
                          </a:solidFill>
                          <a:uFill>
                            <a:solidFill>
                              <a:srgbClr val="ffffff"/>
                            </a:solidFill>
                          </a:uFill>
                          <a:latin typeface="Calibri"/>
                        </a:rPr>
                        <a:t>Probability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400" spc="-1" strike="noStrike">
                          <a:solidFill>
                            <a:srgbClr val="000000"/>
                          </a:solidFill>
                          <a:uFill>
                            <a:solidFill>
                              <a:srgbClr val="ffffff"/>
                            </a:solidFill>
                          </a:uFill>
                          <a:latin typeface="Calibri"/>
                        </a:rPr>
                        <a:t>Call Try’s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400" spc="-1" strike="noStrike">
                          <a:solidFill>
                            <a:srgbClr val="000000"/>
                          </a:solidFill>
                          <a:uFill>
                            <a:solidFill>
                              <a:srgbClr val="ffffff"/>
                            </a:solidFill>
                          </a:uFill>
                          <a:latin typeface="Calibri"/>
                        </a:rPr>
                        <a:t>Probability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400" spc="-1" strike="noStrike">
                          <a:solidFill>
                            <a:srgbClr val="000000"/>
                          </a:solidFill>
                          <a:uFill>
                            <a:solidFill>
                              <a:srgbClr val="ffffff"/>
                            </a:solidFill>
                          </a:uFill>
                          <a:latin typeface="Calibri"/>
                        </a:rPr>
                        <a:t>Call Try’s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400" spc="-1" strike="noStrike">
                          <a:solidFill>
                            <a:srgbClr val="000000"/>
                          </a:solidFill>
                          <a:uFill>
                            <a:solidFill>
                              <a:srgbClr val="ffffff"/>
                            </a:solidFill>
                          </a:uFill>
                          <a:latin typeface="Calibri"/>
                        </a:rPr>
                        <a:t>Probability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41640">
                <a:tc>
                  <a:txBody>
                    <a:bodyPr/>
                    <a:p>
                      <a:pPr>
                        <a:lnSpc>
                          <a:spcPct val="100000"/>
                        </a:lnSpc>
                      </a:pPr>
                      <a:r>
                        <a:rPr b="0" lang="en-US" sz="1400" spc="-1" strike="noStrike">
                          <a:solidFill>
                            <a:srgbClr val="000000"/>
                          </a:solidFill>
                          <a:uFill>
                            <a:solidFill>
                              <a:srgbClr val="ffffff"/>
                            </a:solidFill>
                          </a:uFill>
                          <a:latin typeface="Calibri"/>
                        </a:rPr>
                        <a:t>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0.2841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0.3205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11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0.1105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16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0.03021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1640">
                <a:tc>
                  <a:txBody>
                    <a:bodyPr/>
                    <a:p>
                      <a:pPr>
                        <a:lnSpc>
                          <a:spcPct val="100000"/>
                        </a:lnSpc>
                      </a:pPr>
                      <a:r>
                        <a:rPr b="0" lang="en-US" sz="1400" spc="-1" strike="noStrike">
                          <a:solidFill>
                            <a:srgbClr val="000000"/>
                          </a:solidFill>
                          <a:uFill>
                            <a:solidFill>
                              <a:srgbClr val="ffffff"/>
                            </a:solidFill>
                          </a:uFill>
                          <a:latin typeface="Calibri"/>
                        </a:rPr>
                        <a:t>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0.4068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0.2677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12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0.08627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17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0.02298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1640">
                <a:tc>
                  <a:txBody>
                    <a:bodyPr/>
                    <a:p>
                      <a:pPr>
                        <a:lnSpc>
                          <a:spcPct val="100000"/>
                        </a:lnSpc>
                      </a:pPr>
                      <a:r>
                        <a:rPr b="0" lang="en-US" sz="1400" spc="-1" strike="noStrike">
                          <a:solidFill>
                            <a:srgbClr val="000000"/>
                          </a:solidFill>
                          <a:uFill>
                            <a:solidFill>
                              <a:srgbClr val="ffffff"/>
                            </a:solidFill>
                          </a:uFill>
                          <a:latin typeface="Calibri"/>
                        </a:rPr>
                        <a:t>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0.4368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0.219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13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0.0669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18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0.01741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41640">
                <a:tc>
                  <a:txBody>
                    <a:bodyPr/>
                    <a:p>
                      <a:pPr>
                        <a:lnSpc>
                          <a:spcPct val="100000"/>
                        </a:lnSpc>
                      </a:pPr>
                      <a:r>
                        <a:rPr b="0" lang="en-US" sz="1400" spc="-1" strike="noStrike">
                          <a:solidFill>
                            <a:srgbClr val="000000"/>
                          </a:solidFill>
                          <a:uFill>
                            <a:solidFill>
                              <a:srgbClr val="ffffff"/>
                            </a:solidFill>
                          </a:uFill>
                          <a:latin typeface="Calibri"/>
                        </a:rPr>
                        <a:t>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0.4169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0.1764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14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0.05158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19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0" lang="en-US" sz="1400" spc="-1" strike="noStrike">
                          <a:solidFill>
                            <a:srgbClr val="000000"/>
                          </a:solidFill>
                          <a:uFill>
                            <a:solidFill>
                              <a:srgbClr val="ffffff"/>
                            </a:solidFill>
                          </a:uFill>
                          <a:latin typeface="Calibri"/>
                        </a:rPr>
                        <a:t>0.01316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40200">
                <a:tc>
                  <a:txBody>
                    <a:bodyPr/>
                    <a:p>
                      <a:pPr>
                        <a:lnSpc>
                          <a:spcPct val="100000"/>
                        </a:lnSpc>
                      </a:pPr>
                      <a:r>
                        <a:rPr b="0" lang="en-US" sz="1400" spc="-1" strike="noStrike">
                          <a:solidFill>
                            <a:srgbClr val="000000"/>
                          </a:solidFill>
                          <a:uFill>
                            <a:solidFill>
                              <a:srgbClr val="ffffff"/>
                            </a:solidFill>
                          </a:uFill>
                          <a:latin typeface="Calibri"/>
                        </a:rPr>
                        <a:t>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0.3731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10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0.1403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15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0.03956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20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0" lang="en-US" sz="1400" spc="-1" strike="noStrike">
                          <a:solidFill>
                            <a:srgbClr val="000000"/>
                          </a:solidFill>
                          <a:uFill>
                            <a:solidFill>
                              <a:srgbClr val="ffffff"/>
                            </a:solidFill>
                          </a:uFill>
                          <a:latin typeface="Calibri"/>
                        </a:rPr>
                        <a:t>0.009916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350" name="CustomShape 5"/>
          <p:cNvSpPr/>
          <p:nvPr/>
        </p:nvSpPr>
        <p:spPr>
          <a:xfrm>
            <a:off x="605880" y="5256000"/>
            <a:ext cx="10966680" cy="11559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Calibri"/>
              </a:rPr>
              <a:t>Comments: </a:t>
            </a:r>
            <a:r>
              <a:rPr b="0" lang="en-US" sz="1400" spc="-1" strike="noStrike">
                <a:solidFill>
                  <a:srgbClr val="000000"/>
                </a:solidFill>
                <a:uFill>
                  <a:solidFill>
                    <a:srgbClr val="ffffff"/>
                  </a:solidFill>
                </a:uFill>
                <a:latin typeface="Calibri"/>
              </a:rPr>
              <a:t>Number of Call try's Vs the probability of contacting the person using Binomial Trial Distribution.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400" spc="-1" strike="noStrike">
                <a:solidFill>
                  <a:srgbClr val="000000"/>
                </a:solidFill>
                <a:uFill>
                  <a:solidFill>
                    <a:srgbClr val="ffffff"/>
                  </a:solidFill>
                </a:uFill>
                <a:latin typeface="Calibri"/>
              </a:rPr>
              <a:t>Conclusion: </a:t>
            </a:r>
            <a:r>
              <a:rPr b="0" lang="en-US" sz="1400" spc="-1" strike="noStrike">
                <a:solidFill>
                  <a:srgbClr val="000000"/>
                </a:solidFill>
                <a:uFill>
                  <a:solidFill>
                    <a:srgbClr val="ffffff"/>
                  </a:solidFill>
                </a:uFill>
                <a:latin typeface="Calibri"/>
              </a:rPr>
              <a:t>After 4th or 5th call, the probability is decreasing , so recommendation is unless compelling reason, person should be contacted by other means.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351" name="Picture 8" descr=""/>
          <p:cNvPicPr/>
          <p:nvPr/>
        </p:nvPicPr>
        <p:blipFill>
          <a:blip r:embed="rId1"/>
          <a:stretch/>
        </p:blipFill>
        <p:spPr>
          <a:xfrm>
            <a:off x="662760" y="2480040"/>
            <a:ext cx="4228920" cy="2775600"/>
          </a:xfrm>
          <a:prstGeom prst="rect">
            <a:avLst/>
          </a:prstGeom>
          <a:ln>
            <a:noFill/>
          </a:ln>
        </p:spPr>
      </p:pic>
      <p:sp>
        <p:nvSpPr>
          <p:cNvPr id="352" name="TextShape 6"/>
          <p:cNvSpPr txBox="1"/>
          <p:nvPr/>
        </p:nvSpPr>
        <p:spPr>
          <a:xfrm>
            <a:off x="776880" y="6586560"/>
            <a:ext cx="2742840" cy="364680"/>
          </a:xfrm>
          <a:prstGeom prst="rect">
            <a:avLst/>
          </a:prstGeom>
          <a:noFill/>
          <a:ln>
            <a:noFill/>
          </a:ln>
        </p:spPr>
        <p:txBody>
          <a:bodyPr anchor="ctr"/>
          <a:p>
            <a:pPr>
              <a:lnSpc>
                <a:spcPct val="100000"/>
              </a:lnSpc>
            </a:pPr>
            <a:fld id="{48B8B872-2ED0-47AD-B266-5DE4BC4FD01E}"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353" name="TextShape 7"/>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354" name="TextShape 8"/>
          <p:cNvSpPr txBox="1"/>
          <p:nvPr/>
        </p:nvSpPr>
        <p:spPr>
          <a:xfrm>
            <a:off x="9194760" y="6586560"/>
            <a:ext cx="2742840" cy="364680"/>
          </a:xfrm>
          <a:prstGeom prst="rect">
            <a:avLst/>
          </a:prstGeom>
          <a:noFill/>
          <a:ln>
            <a:noFill/>
          </a:ln>
        </p:spPr>
        <p:txBody>
          <a:bodyPr anchor="ctr"/>
          <a:p>
            <a:pPr algn="r">
              <a:lnSpc>
                <a:spcPct val="100000"/>
              </a:lnSpc>
            </a:pPr>
            <a:fld id="{800BB348-E772-4392-AA4E-510828C373E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317880" y="11660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356"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Probability Call Try’s - Hour / Day of Week</a:t>
            </a:r>
            <a:endParaRPr b="0" lang="en-US" sz="4200" spc="-1" strike="noStrike">
              <a:solidFill>
                <a:srgbClr val="000000"/>
              </a:solidFill>
              <a:uFill>
                <a:solidFill>
                  <a:srgbClr val="ffffff"/>
                </a:solidFill>
              </a:uFill>
              <a:latin typeface="Arial"/>
            </a:endParaRPr>
          </a:p>
        </p:txBody>
      </p:sp>
      <p:pic>
        <p:nvPicPr>
          <p:cNvPr id="357" name="Picture 2" descr=""/>
          <p:cNvPicPr/>
          <p:nvPr/>
        </p:nvPicPr>
        <p:blipFill>
          <a:blip r:embed="rId1"/>
          <a:stretch/>
        </p:blipFill>
        <p:spPr>
          <a:xfrm>
            <a:off x="490320" y="1565280"/>
            <a:ext cx="3152520" cy="2714760"/>
          </a:xfrm>
          <a:prstGeom prst="rect">
            <a:avLst/>
          </a:prstGeom>
          <a:ln>
            <a:noFill/>
          </a:ln>
        </p:spPr>
      </p:pic>
      <p:pic>
        <p:nvPicPr>
          <p:cNvPr id="358" name="Picture 4" descr=""/>
          <p:cNvPicPr/>
          <p:nvPr/>
        </p:nvPicPr>
        <p:blipFill>
          <a:blip r:embed="rId2"/>
          <a:stretch/>
        </p:blipFill>
        <p:spPr>
          <a:xfrm>
            <a:off x="7699680" y="1506240"/>
            <a:ext cx="3152520" cy="2833920"/>
          </a:xfrm>
          <a:prstGeom prst="rect">
            <a:avLst/>
          </a:prstGeom>
          <a:ln>
            <a:noFill/>
          </a:ln>
        </p:spPr>
      </p:pic>
      <p:sp>
        <p:nvSpPr>
          <p:cNvPr id="359" name="CustomShape 3"/>
          <p:cNvSpPr/>
          <p:nvPr/>
        </p:nvSpPr>
        <p:spPr>
          <a:xfrm>
            <a:off x="490320" y="4546080"/>
            <a:ext cx="9516240" cy="222156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000000"/>
                </a:solidFill>
                <a:uFill>
                  <a:solidFill>
                    <a:srgbClr val="ffffff"/>
                  </a:solidFill>
                </a:uFill>
                <a:latin typeface="Calibri"/>
              </a:rPr>
              <a:t>Comments : </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Success ratio is best between 11 am – 14 pm and 16 pm to 19 pm.</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400" spc="-1" strike="noStrike">
                <a:solidFill>
                  <a:srgbClr val="000000"/>
                </a:solidFill>
                <a:uFill>
                  <a:solidFill>
                    <a:srgbClr val="ffffff"/>
                  </a:solidFill>
                </a:uFill>
                <a:latin typeface="Calibri"/>
              </a:rPr>
              <a:t>Success ratio is best on Weekdays against success ratio on Weekends.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400" spc="-1" strike="noStrike">
                <a:solidFill>
                  <a:srgbClr val="000000"/>
                </a:solidFill>
                <a:uFill>
                  <a:solidFill>
                    <a:srgbClr val="ffffff"/>
                  </a:solidFill>
                </a:uFill>
                <a:latin typeface="Calibri"/>
              </a:rPr>
              <a:t>Remarks: </a:t>
            </a:r>
            <a:r>
              <a:rPr b="0" lang="en-US" sz="1400" spc="-1" strike="noStrike">
                <a:solidFill>
                  <a:srgbClr val="000000"/>
                </a:solidFill>
                <a:uFill>
                  <a:solidFill>
                    <a:srgbClr val="ffffff"/>
                  </a:solidFill>
                </a:uFill>
                <a:latin typeface="Calibri"/>
              </a:rPr>
              <a:t>Probability score is calculated by Success call / total calls.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400" spc="-1" strike="noStrike">
                <a:solidFill>
                  <a:srgbClr val="000000"/>
                </a:solidFill>
                <a:uFill>
                  <a:solidFill>
                    <a:srgbClr val="ffffff"/>
                  </a:solidFill>
                </a:uFill>
                <a:latin typeface="Calibri"/>
              </a:rPr>
              <a:t>Conclusion: </a:t>
            </a:r>
            <a:r>
              <a:rPr b="0" lang="en-US" sz="1400" spc="-1" strike="noStrike">
                <a:solidFill>
                  <a:srgbClr val="000000"/>
                </a:solidFill>
                <a:uFill>
                  <a:solidFill>
                    <a:srgbClr val="ffffff"/>
                  </a:solidFill>
                </a:uFill>
                <a:latin typeface="Calibri"/>
              </a:rPr>
              <a:t>Probability calculations results per contract id gives almost equal probability for weekday vs Weekend and for all the call hours. So we can conclude that, as gender, place of living, age has no influence on the call hour or weekday vs weekend. However, as seen from the table, weekday has more success for everyone irrespective of any other parameter.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graphicFrame>
        <p:nvGraphicFramePr>
          <p:cNvPr id="360" name="Table 4"/>
          <p:cNvGraphicFramePr/>
          <p:nvPr/>
        </p:nvGraphicFramePr>
        <p:xfrm>
          <a:off x="8151120" y="4462920"/>
          <a:ext cx="2895120" cy="991800"/>
        </p:xfrm>
        <a:graphic>
          <a:graphicData uri="http://schemas.openxmlformats.org/drawingml/2006/table">
            <a:tbl>
              <a:tblPr/>
              <a:tblGrid>
                <a:gridCol w="940680"/>
                <a:gridCol w="332640"/>
                <a:gridCol w="608040"/>
                <a:gridCol w="1013760"/>
              </a:tblGrid>
              <a:tr h="330480">
                <a:tc>
                  <a:txBody>
                    <a:bodyPr lIns="9360" rIns="9360" tIns="9360" anchor="b"/>
                    <a:p>
                      <a:pPr>
                        <a:lnSpc>
                          <a:spcPct val="100000"/>
                        </a:lnSpc>
                      </a:pPr>
                      <a:r>
                        <a:rPr b="0" lang="en-US" sz="1100" spc="-1" strike="noStrike">
                          <a:solidFill>
                            <a:srgbClr val="000000"/>
                          </a:solidFill>
                          <a:uFill>
                            <a:solidFill>
                              <a:srgbClr val="ffffff"/>
                            </a:solidFill>
                          </a:uFill>
                          <a:latin typeface="Calibri"/>
                        </a:rPr>
                        <a:t>DAY_OF_WEEK</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FAIL</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SUCCESS</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SUCCESS_RATIO</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30480">
                <a:tc>
                  <a:txBody>
                    <a:bodyPr lIns="9360" rIns="9360" tIns="9360" anchor="b"/>
                    <a:p>
                      <a:pPr>
                        <a:lnSpc>
                          <a:spcPct val="100000"/>
                        </a:lnSpc>
                      </a:pPr>
                      <a:r>
                        <a:rPr b="0" lang="en-US" sz="1100" spc="-1" strike="noStrike">
                          <a:solidFill>
                            <a:srgbClr val="000000"/>
                          </a:solidFill>
                          <a:uFill>
                            <a:solidFill>
                              <a:srgbClr val="ffffff"/>
                            </a:solidFill>
                          </a:uFill>
                          <a:latin typeface="Calibri"/>
                        </a:rPr>
                        <a:t>WeekDay</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1637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694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0.29773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30840">
                <a:tc>
                  <a:txBody>
                    <a:bodyPr lIns="9360" rIns="9360" tIns="9360" anchor="b"/>
                    <a:p>
                      <a:pPr>
                        <a:lnSpc>
                          <a:spcPct val="100000"/>
                        </a:lnSpc>
                      </a:pPr>
                      <a:r>
                        <a:rPr b="0" lang="en-US" sz="1100" spc="-1" strike="noStrike">
                          <a:solidFill>
                            <a:srgbClr val="000000"/>
                          </a:solidFill>
                          <a:uFill>
                            <a:solidFill>
                              <a:srgbClr val="ffffff"/>
                            </a:solidFill>
                          </a:uFill>
                          <a:latin typeface="Calibri"/>
                        </a:rPr>
                        <a:t>WeekEnd</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427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47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0.09916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graphicFrame>
        <p:nvGraphicFramePr>
          <p:cNvPr id="361" name="Table 5"/>
          <p:cNvGraphicFramePr/>
          <p:nvPr/>
        </p:nvGraphicFramePr>
        <p:xfrm>
          <a:off x="4171320" y="1526400"/>
          <a:ext cx="2713680" cy="2476080"/>
        </p:xfrm>
        <a:graphic>
          <a:graphicData uri="http://schemas.openxmlformats.org/drawingml/2006/table">
            <a:tbl>
              <a:tblPr/>
              <a:tblGrid>
                <a:gridCol w="783360"/>
                <a:gridCol w="330480"/>
                <a:gridCol w="634680"/>
                <a:gridCol w="965160"/>
              </a:tblGrid>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CALL_HOUR</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FAIL</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SUCCESS</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SUCCESS_RATIO</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202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67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0.2491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10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226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59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0.2070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11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232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73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0.2393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12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138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61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0.3065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13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158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73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0.3160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14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139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53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0.2760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15</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220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61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0.2171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16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246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77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0.2384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17</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173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76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0.3052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18</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163</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62</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0.2756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19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166</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79</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0.3224</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222840">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20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1</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360" rIns="9360" tIns="9360" anchor="b"/>
                    <a:p>
                      <a:pPr>
                        <a:lnSpc>
                          <a:spcPct val="100000"/>
                        </a:lnSpc>
                      </a:pPr>
                      <a:r>
                        <a:rPr b="0" lang="en-US" sz="1100" spc="-1" strike="noStrike">
                          <a:solidFill>
                            <a:srgbClr val="000000"/>
                          </a:solidFill>
                          <a:uFill>
                            <a:solidFill>
                              <a:srgbClr val="ffffff"/>
                            </a:solidFill>
                          </a:uFill>
                          <a:latin typeface="Calibri"/>
                        </a:rPr>
                        <a:t> </a:t>
                      </a:r>
                      <a:r>
                        <a:rPr b="0" lang="en-US" sz="1100" spc="-1" strike="noStrike">
                          <a:solidFill>
                            <a:srgbClr val="000000"/>
                          </a:solidFill>
                          <a:uFill>
                            <a:solidFill>
                              <a:srgbClr val="ffffff"/>
                            </a:solidFill>
                          </a:uFill>
                          <a:latin typeface="Calibri"/>
                        </a:rPr>
                        <a:t>0.0000</a:t>
                      </a:r>
                      <a:endParaRPr b="0" lang="en-US" sz="1800" spc="-1" strike="noStrike">
                        <a:solidFill>
                          <a:srgbClr val="000000"/>
                        </a:solidFill>
                        <a:uFill>
                          <a:solidFill>
                            <a:srgbClr val="ffffff"/>
                          </a:solidFill>
                        </a:uFill>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362" name="CustomShape 6"/>
          <p:cNvSpPr/>
          <p:nvPr/>
        </p:nvSpPr>
        <p:spPr>
          <a:xfrm>
            <a:off x="1007280" y="1325160"/>
            <a:ext cx="2504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Call Try’s by Hour</a:t>
            </a:r>
            <a:endParaRPr b="0" lang="en-US" sz="1800" spc="-1" strike="noStrike">
              <a:solidFill>
                <a:srgbClr val="000000"/>
              </a:solidFill>
              <a:uFill>
                <a:solidFill>
                  <a:srgbClr val="ffffff"/>
                </a:solidFill>
              </a:uFill>
              <a:latin typeface="Arial"/>
            </a:endParaRPr>
          </a:p>
        </p:txBody>
      </p:sp>
      <p:sp>
        <p:nvSpPr>
          <p:cNvPr id="363" name="CustomShape 7"/>
          <p:cNvSpPr/>
          <p:nvPr/>
        </p:nvSpPr>
        <p:spPr>
          <a:xfrm>
            <a:off x="8346600" y="1249560"/>
            <a:ext cx="25041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Call Try’s by Day of Week</a:t>
            </a:r>
            <a:endParaRPr b="0" lang="en-US" sz="1800" spc="-1" strike="noStrike">
              <a:solidFill>
                <a:srgbClr val="000000"/>
              </a:solidFill>
              <a:uFill>
                <a:solidFill>
                  <a:srgbClr val="ffffff"/>
                </a:solidFill>
              </a:uFill>
              <a:latin typeface="Arial"/>
            </a:endParaRPr>
          </a:p>
        </p:txBody>
      </p:sp>
      <p:sp>
        <p:nvSpPr>
          <p:cNvPr id="364" name="TextShape 8"/>
          <p:cNvSpPr txBox="1"/>
          <p:nvPr/>
        </p:nvSpPr>
        <p:spPr>
          <a:xfrm>
            <a:off x="776880" y="6586560"/>
            <a:ext cx="2742840" cy="364680"/>
          </a:xfrm>
          <a:prstGeom prst="rect">
            <a:avLst/>
          </a:prstGeom>
          <a:noFill/>
          <a:ln>
            <a:noFill/>
          </a:ln>
        </p:spPr>
        <p:txBody>
          <a:bodyPr anchor="ctr"/>
          <a:p>
            <a:pPr>
              <a:lnSpc>
                <a:spcPct val="100000"/>
              </a:lnSpc>
            </a:pPr>
            <a:fld id="{E91ADABC-119C-4B9F-8813-097213329B40}"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365" name="TextShape 9"/>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366" name="TextShape 10"/>
          <p:cNvSpPr txBox="1"/>
          <p:nvPr/>
        </p:nvSpPr>
        <p:spPr>
          <a:xfrm>
            <a:off x="9194760" y="6586560"/>
            <a:ext cx="2742840" cy="364680"/>
          </a:xfrm>
          <a:prstGeom prst="rect">
            <a:avLst/>
          </a:prstGeom>
          <a:noFill/>
          <a:ln>
            <a:noFill/>
          </a:ln>
        </p:spPr>
        <p:txBody>
          <a:bodyPr anchor="ctr"/>
          <a:p>
            <a:pPr algn="r">
              <a:lnSpc>
                <a:spcPct val="100000"/>
              </a:lnSpc>
            </a:pPr>
            <a:fld id="{1E3B2E5E-EE3A-4E2E-945A-760239F5E41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
          <p:cNvSpPr/>
          <p:nvPr/>
        </p:nvSpPr>
        <p:spPr>
          <a:xfrm>
            <a:off x="317880" y="111276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US" sz="1800" spc="-1" strike="noStrike">
                <a:solidFill>
                  <a:srgbClr val="ffffff"/>
                </a:solidFill>
                <a:uFill>
                  <a:solidFill>
                    <a:srgbClr val="ffffff"/>
                  </a:solidFill>
                </a:uFill>
                <a:latin typeface="Calibri"/>
              </a:rPr>
              <a:t>[Reach 90, Call 233  Contracts gives Probability 38.6%]</a:t>
            </a:r>
            <a:endParaRPr b="0" lang="en-US" sz="1800" spc="-1" strike="noStrike">
              <a:solidFill>
                <a:srgbClr val="000000"/>
              </a:solidFill>
              <a:uFill>
                <a:solidFill>
                  <a:srgbClr val="ffffff"/>
                </a:solidFill>
              </a:uFill>
              <a:latin typeface="Arial"/>
            </a:endParaRPr>
          </a:p>
        </p:txBody>
      </p:sp>
      <p:sp>
        <p:nvSpPr>
          <p:cNvPr id="368"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Conclusion</a:t>
            </a:r>
            <a:endParaRPr b="0" lang="en-US" sz="4200" spc="-1" strike="noStrike">
              <a:solidFill>
                <a:srgbClr val="000000"/>
              </a:solidFill>
              <a:uFill>
                <a:solidFill>
                  <a:srgbClr val="ffffff"/>
                </a:solidFill>
              </a:uFill>
              <a:latin typeface="Arial"/>
            </a:endParaRPr>
          </a:p>
        </p:txBody>
      </p:sp>
      <p:sp>
        <p:nvSpPr>
          <p:cNvPr id="369" name="CustomShape 3"/>
          <p:cNvSpPr/>
          <p:nvPr/>
        </p:nvSpPr>
        <p:spPr>
          <a:xfrm>
            <a:off x="390960" y="1963800"/>
            <a:ext cx="19389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03864"/>
                </a:solidFill>
                <a:uFill>
                  <a:solidFill>
                    <a:srgbClr val="ffffff"/>
                  </a:solidFill>
                </a:uFill>
                <a:latin typeface="Calibri"/>
              </a:rPr>
              <a:t>Results</a:t>
            </a:r>
            <a:endParaRPr b="0" lang="en-US" sz="1800" spc="-1" strike="noStrike">
              <a:solidFill>
                <a:srgbClr val="000000"/>
              </a:solidFill>
              <a:uFill>
                <a:solidFill>
                  <a:srgbClr val="ffffff"/>
                </a:solidFill>
              </a:uFill>
              <a:latin typeface="Arial"/>
            </a:endParaRPr>
          </a:p>
        </p:txBody>
      </p:sp>
      <p:graphicFrame>
        <p:nvGraphicFramePr>
          <p:cNvPr id="370" name="Table 4"/>
          <p:cNvGraphicFramePr/>
          <p:nvPr/>
        </p:nvGraphicFramePr>
        <p:xfrm>
          <a:off x="2403000" y="1964880"/>
          <a:ext cx="8127720" cy="1112040"/>
        </p:xfrm>
        <a:graphic>
          <a:graphicData uri="http://schemas.openxmlformats.org/drawingml/2006/table">
            <a:tbl>
              <a:tblPr/>
              <a:tblGrid>
                <a:gridCol w="2709000"/>
                <a:gridCol w="2709000"/>
                <a:gridCol w="2709720"/>
              </a:tblGrid>
              <a:tr h="578520">
                <a:tc>
                  <a:txBody>
                    <a:bodyPr/>
                    <a:p>
                      <a:pPr>
                        <a:lnSpc>
                          <a:spcPct val="100000"/>
                        </a:lnSpc>
                      </a:pPr>
                      <a:r>
                        <a:rPr b="1" lang="en-US" sz="1600" spc="-1" strike="noStrike">
                          <a:solidFill>
                            <a:srgbClr val="ffffff"/>
                          </a:solidFill>
                          <a:uFill>
                            <a:solidFill>
                              <a:srgbClr val="ffffff"/>
                            </a:solidFill>
                          </a:uFill>
                          <a:latin typeface="Calibri"/>
                        </a:rPr>
                        <a:t>Business Use case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600" spc="-1" strike="noStrike">
                          <a:solidFill>
                            <a:srgbClr val="ffffff"/>
                          </a:solidFill>
                          <a:uFill>
                            <a:solidFill>
                              <a:srgbClr val="ffffff"/>
                            </a:solidFill>
                          </a:uFill>
                          <a:latin typeface="Calibri"/>
                        </a:rPr>
                        <a:t>Reach Maximum Customers</a:t>
                      </a: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ffffff"/>
                          </a:solidFill>
                          <a:uFill>
                            <a:solidFill>
                              <a:srgbClr val="ffffff"/>
                            </a:solidFill>
                          </a:uFill>
                          <a:latin typeface="Calibri"/>
                        </a:rPr>
                        <a:t>but Reduce Cost</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nSpc>
                          <a:spcPct val="100000"/>
                        </a:lnSpc>
                      </a:pPr>
                      <a:r>
                        <a:rPr b="1" lang="en-US" sz="1600" spc="-1" strike="noStrike">
                          <a:solidFill>
                            <a:srgbClr val="ffffff"/>
                          </a:solidFill>
                          <a:uFill>
                            <a:solidFill>
                              <a:srgbClr val="ffffff"/>
                            </a:solidFill>
                          </a:uFill>
                          <a:latin typeface="Calibri"/>
                        </a:rPr>
                        <a:t>Only reach Customers with Max Probability</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821880">
                <a:tc>
                  <a:txBody>
                    <a:bodyPr/>
                    <a:p>
                      <a:pPr>
                        <a:lnSpc>
                          <a:spcPct val="100000"/>
                        </a:lnSpc>
                      </a:pPr>
                      <a:r>
                        <a:rPr b="0" lang="en-US" sz="1600" spc="-1" strike="noStrike">
                          <a:solidFill>
                            <a:srgbClr val="000000"/>
                          </a:solidFill>
                          <a:uFill>
                            <a:solidFill>
                              <a:srgbClr val="ffffff"/>
                            </a:solidFill>
                          </a:uFill>
                          <a:latin typeface="Calibri"/>
                        </a:rPr>
                        <a:t>Max of all Models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1" lang="en-US" sz="1600" spc="-1" strike="noStrike">
                          <a:solidFill>
                            <a:srgbClr val="000000"/>
                          </a:solidFill>
                          <a:uFill>
                            <a:solidFill>
                              <a:srgbClr val="ffffff"/>
                            </a:solidFill>
                          </a:uFill>
                          <a:latin typeface="Calibri"/>
                        </a:rPr>
                        <a:t>Good [</a:t>
                      </a:r>
                      <a:r>
                        <a:rPr b="1" lang="en-US" sz="1600" spc="-1" strike="noStrike">
                          <a:solidFill>
                            <a:srgbClr val="ff0000"/>
                          </a:solidFill>
                          <a:uFill>
                            <a:solidFill>
                              <a:srgbClr val="ffffff"/>
                            </a:solidFill>
                          </a:uFill>
                          <a:latin typeface="Calibri"/>
                        </a:rPr>
                        <a:t>Reach 75% (90 of 122) Call 40%(233 of 600) </a:t>
                      </a:r>
                      <a:r>
                        <a:rPr b="1" lang="en-US" sz="1600" spc="-1" strike="noStrike">
                          <a:solidFill>
                            <a:srgbClr val="000000"/>
                          </a:solidFill>
                          <a:uFill>
                            <a:solidFill>
                              <a:srgbClr val="ffffff"/>
                            </a:solidFill>
                          </a:uFill>
                          <a:latin typeface="Calibri"/>
                        </a:rPr>
                        <a:t>Population], [Score : 0.6]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nSpc>
                          <a:spcPct val="100000"/>
                        </a:lnSpc>
                      </a:pPr>
                      <a:r>
                        <a:rPr b="1" lang="en-US" sz="1600" spc="-1" strike="noStrike">
                          <a:solidFill>
                            <a:srgbClr val="000000"/>
                          </a:solidFill>
                          <a:uFill>
                            <a:solidFill>
                              <a:srgbClr val="ffffff"/>
                            </a:solidFill>
                          </a:uFill>
                          <a:latin typeface="Calibri"/>
                        </a:rPr>
                        <a:t>Reach 68 of 122, Call 166 of 600.</a:t>
                      </a: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000000"/>
                          </a:solidFill>
                          <a:uFill>
                            <a:solidFill>
                              <a:srgbClr val="ffffff"/>
                            </a:solidFill>
                          </a:uFill>
                          <a:latin typeface="Calibri"/>
                        </a:rPr>
                        <a:t>At Best 40%</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821880">
                <a:tc>
                  <a:txBody>
                    <a:bodyPr/>
                    <a:p>
                      <a:pPr>
                        <a:lnSpc>
                          <a:spcPct val="100000"/>
                        </a:lnSpc>
                      </a:pPr>
                      <a:r>
                        <a:rPr b="0" lang="en-US" sz="1600" spc="-1" strike="noStrike">
                          <a:solidFill>
                            <a:srgbClr val="000000"/>
                          </a:solidFill>
                          <a:uFill>
                            <a:solidFill>
                              <a:srgbClr val="ffffff"/>
                            </a:solidFill>
                          </a:uFill>
                          <a:latin typeface="Calibri"/>
                        </a:rPr>
                        <a:t>Mean of all Models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1" lang="en-US" sz="1600" spc="-1" strike="noStrike">
                          <a:solidFill>
                            <a:srgbClr val="000000"/>
                          </a:solidFill>
                          <a:uFill>
                            <a:solidFill>
                              <a:srgbClr val="ffffff"/>
                            </a:solidFill>
                          </a:uFill>
                          <a:latin typeface="Calibri"/>
                        </a:rPr>
                        <a:t>Reach 92 of 122, Call 248 of 600. </a:t>
                      </a:r>
                      <a:endParaRPr b="0" lang="en-US" sz="1800" spc="-1" strike="noStrike">
                        <a:solidFill>
                          <a:srgbClr val="000000"/>
                        </a:solidFill>
                        <a:uFill>
                          <a:solidFill>
                            <a:srgbClr val="ffffff"/>
                          </a:solidFill>
                        </a:uFill>
                        <a:latin typeface="Arial"/>
                      </a:endParaRPr>
                    </a:p>
                    <a:p>
                      <a:pPr>
                        <a:lnSpc>
                          <a:spcPct val="100000"/>
                        </a:lnSpc>
                      </a:pPr>
                      <a:r>
                        <a:rPr b="1" lang="en-US" sz="1600" spc="-1" strike="noStrike">
                          <a:solidFill>
                            <a:srgbClr val="000000"/>
                          </a:solidFill>
                          <a:uFill>
                            <a:solidFill>
                              <a:srgbClr val="ffffff"/>
                            </a:solidFill>
                          </a:uFill>
                          <a:latin typeface="Calibri"/>
                        </a:rPr>
                        <a:t>At Best 37%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nSpc>
                          <a:spcPct val="100000"/>
                        </a:lnSpc>
                      </a:pPr>
                      <a:r>
                        <a:rPr b="1" lang="en-US" sz="1600" spc="-1" strike="noStrike">
                          <a:solidFill>
                            <a:srgbClr val="000000"/>
                          </a:solidFill>
                          <a:uFill>
                            <a:solidFill>
                              <a:srgbClr val="ffffff"/>
                            </a:solidFill>
                          </a:uFill>
                          <a:latin typeface="Calibri"/>
                        </a:rPr>
                        <a:t>Good [</a:t>
                      </a:r>
                      <a:r>
                        <a:rPr b="1" lang="en-US" sz="1600" spc="-1" strike="noStrike">
                          <a:solidFill>
                            <a:srgbClr val="ff0000"/>
                          </a:solidFill>
                          <a:uFill>
                            <a:solidFill>
                              <a:srgbClr val="ffffff"/>
                            </a:solidFill>
                          </a:uFill>
                          <a:latin typeface="Calibri"/>
                        </a:rPr>
                        <a:t>Reach 31% {38 of 122} Call 11%{68 of 600}</a:t>
                      </a:r>
                      <a:r>
                        <a:rPr b="1" lang="en-US" sz="1600" spc="-1" strike="noStrike">
                          <a:solidFill>
                            <a:srgbClr val="000000"/>
                          </a:solidFill>
                          <a:uFill>
                            <a:solidFill>
                              <a:srgbClr val="ffffff"/>
                            </a:solidFill>
                          </a:uFill>
                          <a:latin typeface="Calibri"/>
                        </a:rPr>
                        <a:t> Population], [Score : 0.83]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371" name="CustomShape 5"/>
          <p:cNvSpPr/>
          <p:nvPr/>
        </p:nvSpPr>
        <p:spPr>
          <a:xfrm>
            <a:off x="390960" y="4525200"/>
            <a:ext cx="278928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03864"/>
                </a:solidFill>
                <a:uFill>
                  <a:solidFill>
                    <a:srgbClr val="ffffff"/>
                  </a:solidFill>
                </a:uFill>
                <a:latin typeface="Calibri"/>
              </a:rPr>
              <a:t>Conclusion Data Modelling :</a:t>
            </a:r>
            <a:endParaRPr b="0" lang="en-US" sz="1800" spc="-1" strike="noStrike">
              <a:solidFill>
                <a:srgbClr val="000000"/>
              </a:solidFill>
              <a:uFill>
                <a:solidFill>
                  <a:srgbClr val="ffffff"/>
                </a:solidFill>
              </a:uFill>
              <a:latin typeface="Arial"/>
            </a:endParaRPr>
          </a:p>
        </p:txBody>
      </p:sp>
      <p:sp>
        <p:nvSpPr>
          <p:cNvPr id="372" name="CustomShape 6"/>
          <p:cNvSpPr/>
          <p:nvPr/>
        </p:nvSpPr>
        <p:spPr>
          <a:xfrm>
            <a:off x="390960" y="1298880"/>
            <a:ext cx="193896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03864"/>
                </a:solidFill>
                <a:uFill>
                  <a:solidFill>
                    <a:srgbClr val="ffffff"/>
                  </a:solidFill>
                </a:uFill>
                <a:latin typeface="Calibri"/>
              </a:rPr>
              <a:t>Comments</a:t>
            </a:r>
            <a:endParaRPr b="0" lang="en-US" sz="1800" spc="-1" strike="noStrike">
              <a:solidFill>
                <a:srgbClr val="000000"/>
              </a:solidFill>
              <a:uFill>
                <a:solidFill>
                  <a:srgbClr val="ffffff"/>
                </a:solidFill>
              </a:uFill>
              <a:latin typeface="Arial"/>
            </a:endParaRPr>
          </a:p>
        </p:txBody>
      </p:sp>
      <p:sp>
        <p:nvSpPr>
          <p:cNvPr id="373" name="CustomShape 7"/>
          <p:cNvSpPr/>
          <p:nvPr/>
        </p:nvSpPr>
        <p:spPr>
          <a:xfrm>
            <a:off x="2403000" y="1298880"/>
            <a:ext cx="8127720" cy="3646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Comparison is drawn from both the models to arrive at the below results.</a:t>
            </a:r>
            <a:endParaRPr b="0" lang="en-US" sz="1800" spc="-1" strike="noStrike">
              <a:solidFill>
                <a:srgbClr val="000000"/>
              </a:solidFill>
              <a:uFill>
                <a:solidFill>
                  <a:srgbClr val="ffffff"/>
                </a:solidFill>
              </a:uFill>
              <a:latin typeface="Arial"/>
            </a:endParaRPr>
          </a:p>
        </p:txBody>
      </p:sp>
      <p:sp>
        <p:nvSpPr>
          <p:cNvPr id="374" name="CustomShape 8"/>
          <p:cNvSpPr/>
          <p:nvPr/>
        </p:nvSpPr>
        <p:spPr>
          <a:xfrm>
            <a:off x="3180600" y="4527000"/>
            <a:ext cx="7277400" cy="6390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Calibri"/>
              </a:rPr>
              <a:t>Max Probability Score from all the models approach is best approach because We want to reach maximum people with maximum probability.</a:t>
            </a:r>
            <a:endParaRPr b="0" lang="en-US" sz="1800" spc="-1" strike="noStrike">
              <a:solidFill>
                <a:srgbClr val="000000"/>
              </a:solidFill>
              <a:uFill>
                <a:solidFill>
                  <a:srgbClr val="ffffff"/>
                </a:solidFill>
              </a:uFill>
              <a:latin typeface="Arial"/>
            </a:endParaRPr>
          </a:p>
        </p:txBody>
      </p:sp>
      <p:sp>
        <p:nvSpPr>
          <p:cNvPr id="375" name="CustomShape 9"/>
          <p:cNvSpPr/>
          <p:nvPr/>
        </p:nvSpPr>
        <p:spPr>
          <a:xfrm>
            <a:off x="390960" y="5118840"/>
            <a:ext cx="2789280" cy="6390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203864"/>
                </a:solidFill>
                <a:uFill>
                  <a:solidFill>
                    <a:srgbClr val="ffffff"/>
                  </a:solidFill>
                </a:uFill>
                <a:latin typeface="Calibri"/>
              </a:rPr>
              <a:t>Conclusion Call Try Probability :</a:t>
            </a:r>
            <a:endParaRPr b="0" lang="en-US" sz="1800" spc="-1" strike="noStrike">
              <a:solidFill>
                <a:srgbClr val="000000"/>
              </a:solidFill>
              <a:uFill>
                <a:solidFill>
                  <a:srgbClr val="ffffff"/>
                </a:solidFill>
              </a:uFill>
              <a:latin typeface="Arial"/>
            </a:endParaRPr>
          </a:p>
        </p:txBody>
      </p:sp>
      <p:sp>
        <p:nvSpPr>
          <p:cNvPr id="376" name="CustomShape 10"/>
          <p:cNvSpPr/>
          <p:nvPr/>
        </p:nvSpPr>
        <p:spPr>
          <a:xfrm>
            <a:off x="3180600" y="5118840"/>
            <a:ext cx="7277400" cy="91332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Calibri"/>
              </a:rPr>
              <a:t>Customers should be contacted during 11 am – 14 pm and 16 pm to 19 pm during Weekdays.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
        <p:nvSpPr>
          <p:cNvPr id="377" name="CustomShape 11"/>
          <p:cNvSpPr/>
          <p:nvPr/>
        </p:nvSpPr>
        <p:spPr>
          <a:xfrm>
            <a:off x="10155240" y="5851080"/>
            <a:ext cx="1567800" cy="45540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uFill>
                  <a:solidFill>
                    <a:srgbClr val="ffffff"/>
                  </a:solidFill>
                </a:uFill>
                <a:latin typeface="Calibri"/>
              </a:rPr>
              <a:t>Total Test Data = 600</a:t>
            </a:r>
            <a:endParaRPr b="0" lang="en-US" sz="1800" spc="-1" strike="noStrike">
              <a:solidFill>
                <a:srgbClr val="000000"/>
              </a:solidFill>
              <a:uFill>
                <a:solidFill>
                  <a:srgbClr val="ffffff"/>
                </a:solidFill>
              </a:uFill>
              <a:latin typeface="Arial"/>
            </a:endParaRPr>
          </a:p>
          <a:p>
            <a:pPr>
              <a:lnSpc>
                <a:spcPct val="100000"/>
              </a:lnSpc>
            </a:pPr>
            <a:r>
              <a:rPr b="1" lang="en-US" sz="1200" spc="-1" strike="noStrike">
                <a:solidFill>
                  <a:srgbClr val="000000"/>
                </a:solidFill>
                <a:uFill>
                  <a:solidFill>
                    <a:srgbClr val="ffffff"/>
                  </a:solidFill>
                </a:uFill>
                <a:latin typeface="Calibri"/>
              </a:rPr>
              <a:t>Total “OUI” = 122</a:t>
            </a:r>
            <a:endParaRPr b="0" lang="en-US" sz="1800" spc="-1" strike="noStrike">
              <a:solidFill>
                <a:srgbClr val="000000"/>
              </a:solidFill>
              <a:uFill>
                <a:solidFill>
                  <a:srgbClr val="ffffff"/>
                </a:solidFill>
              </a:uFill>
              <a:latin typeface="Arial"/>
            </a:endParaRPr>
          </a:p>
        </p:txBody>
      </p:sp>
      <p:sp>
        <p:nvSpPr>
          <p:cNvPr id="378" name="TextShape 12"/>
          <p:cNvSpPr txBox="1"/>
          <p:nvPr/>
        </p:nvSpPr>
        <p:spPr>
          <a:xfrm>
            <a:off x="776880" y="6586560"/>
            <a:ext cx="2742840" cy="364680"/>
          </a:xfrm>
          <a:prstGeom prst="rect">
            <a:avLst/>
          </a:prstGeom>
          <a:noFill/>
          <a:ln>
            <a:noFill/>
          </a:ln>
        </p:spPr>
        <p:txBody>
          <a:bodyPr anchor="ctr"/>
          <a:p>
            <a:pPr>
              <a:lnSpc>
                <a:spcPct val="100000"/>
              </a:lnSpc>
            </a:pPr>
            <a:fld id="{C3C161C7-2040-4DA2-9A0F-B4B201C73863}"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379" name="TextShape 13"/>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380" name="TextShape 14"/>
          <p:cNvSpPr txBox="1"/>
          <p:nvPr/>
        </p:nvSpPr>
        <p:spPr>
          <a:xfrm>
            <a:off x="9194760" y="6586560"/>
            <a:ext cx="2742840" cy="364680"/>
          </a:xfrm>
          <a:prstGeom prst="rect">
            <a:avLst/>
          </a:prstGeom>
          <a:noFill/>
          <a:ln>
            <a:noFill/>
          </a:ln>
        </p:spPr>
        <p:txBody>
          <a:bodyPr anchor="ctr"/>
          <a:p>
            <a:pPr algn="r">
              <a:lnSpc>
                <a:spcPct val="100000"/>
              </a:lnSpc>
            </a:pPr>
            <a:fld id="{2E991A03-9968-4339-8199-50AD7D7BB93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317880" y="10868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382"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Further Actions</a:t>
            </a:r>
            <a:endParaRPr b="0" lang="en-US" sz="4200" spc="-1" strike="noStrike">
              <a:solidFill>
                <a:srgbClr val="000000"/>
              </a:solidFill>
              <a:uFill>
                <a:solidFill>
                  <a:srgbClr val="ffffff"/>
                </a:solidFill>
              </a:uFill>
              <a:latin typeface="Arial"/>
            </a:endParaRPr>
          </a:p>
        </p:txBody>
      </p:sp>
      <p:sp>
        <p:nvSpPr>
          <p:cNvPr id="383" name="CustomShape 3"/>
          <p:cNvSpPr/>
          <p:nvPr/>
        </p:nvSpPr>
        <p:spPr>
          <a:xfrm>
            <a:off x="317880" y="1978200"/>
            <a:ext cx="1123740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Building of Contract Profiles for Customers based on Score.</a:t>
            </a:r>
            <a:endParaRPr b="0" lang="en-US" sz="1800" spc="-1" strike="noStrike">
              <a:solidFill>
                <a:srgbClr val="000000"/>
              </a:solidFill>
              <a:uFill>
                <a:solidFill>
                  <a:srgbClr val="ffffff"/>
                </a:solidFill>
              </a:uFill>
              <a:latin typeface="Arial"/>
            </a:endParaRPr>
          </a:p>
        </p:txBody>
      </p:sp>
      <p:sp>
        <p:nvSpPr>
          <p:cNvPr id="384" name="CustomShape 4"/>
          <p:cNvSpPr/>
          <p:nvPr/>
        </p:nvSpPr>
        <p:spPr>
          <a:xfrm>
            <a:off x="317880" y="1338840"/>
            <a:ext cx="3736800" cy="562680"/>
          </a:xfrm>
          <a:prstGeom prst="rect">
            <a:avLst/>
          </a:prstGeom>
          <a:noFill/>
          <a:ln>
            <a:noFill/>
          </a:ln>
        </p:spPr>
        <p:style>
          <a:lnRef idx="0"/>
          <a:fillRef idx="0"/>
          <a:effectRef idx="0"/>
          <a:fontRef idx="minor"/>
        </p:style>
        <p:txBody>
          <a:bodyPr lIns="90000" rIns="90000" tIns="45000" bIns="45000"/>
          <a:p>
            <a:pPr>
              <a:lnSpc>
                <a:spcPct val="100000"/>
              </a:lnSpc>
            </a:pPr>
            <a:r>
              <a:rPr b="1" lang="en-US" sz="3100" spc="-1" strike="noStrike">
                <a:solidFill>
                  <a:srgbClr val="4472c4"/>
                </a:solidFill>
                <a:uFill>
                  <a:solidFill>
                    <a:srgbClr val="ffffff"/>
                  </a:solidFill>
                </a:uFill>
                <a:latin typeface="Calibri Light"/>
              </a:rPr>
              <a:t>Future Enhancements</a:t>
            </a:r>
            <a:endParaRPr b="0" lang="en-US" sz="1800" spc="-1" strike="noStrike">
              <a:solidFill>
                <a:srgbClr val="000000"/>
              </a:solidFill>
              <a:uFill>
                <a:solidFill>
                  <a:srgbClr val="ffffff"/>
                </a:solidFill>
              </a:uFill>
              <a:latin typeface="Arial"/>
            </a:endParaRPr>
          </a:p>
        </p:txBody>
      </p:sp>
      <p:sp>
        <p:nvSpPr>
          <p:cNvPr id="385" name="CustomShape 5"/>
          <p:cNvSpPr/>
          <p:nvPr/>
        </p:nvSpPr>
        <p:spPr>
          <a:xfrm>
            <a:off x="317880" y="3067560"/>
            <a:ext cx="3736800" cy="562680"/>
          </a:xfrm>
          <a:prstGeom prst="rect">
            <a:avLst/>
          </a:prstGeom>
          <a:noFill/>
          <a:ln>
            <a:noFill/>
          </a:ln>
        </p:spPr>
        <p:style>
          <a:lnRef idx="0"/>
          <a:fillRef idx="0"/>
          <a:effectRef idx="0"/>
          <a:fontRef idx="minor"/>
        </p:style>
        <p:txBody>
          <a:bodyPr lIns="90000" rIns="90000" tIns="45000" bIns="45000"/>
          <a:p>
            <a:pPr>
              <a:lnSpc>
                <a:spcPct val="100000"/>
              </a:lnSpc>
            </a:pPr>
            <a:r>
              <a:rPr b="1" lang="en-US" sz="3100" spc="-1" strike="noStrike">
                <a:solidFill>
                  <a:srgbClr val="4472c4"/>
                </a:solidFill>
                <a:uFill>
                  <a:solidFill>
                    <a:srgbClr val="ffffff"/>
                  </a:solidFill>
                </a:uFill>
                <a:latin typeface="Calibri Light"/>
              </a:rPr>
              <a:t>Testing &amp; Validation</a:t>
            </a:r>
            <a:endParaRPr b="0" lang="en-US" sz="1800" spc="-1" strike="noStrike">
              <a:solidFill>
                <a:srgbClr val="000000"/>
              </a:solidFill>
              <a:uFill>
                <a:solidFill>
                  <a:srgbClr val="ffffff"/>
                </a:solidFill>
              </a:uFill>
              <a:latin typeface="Arial"/>
            </a:endParaRPr>
          </a:p>
        </p:txBody>
      </p:sp>
      <p:sp>
        <p:nvSpPr>
          <p:cNvPr id="386" name="CustomShape 6"/>
          <p:cNvSpPr/>
          <p:nvPr/>
        </p:nvSpPr>
        <p:spPr>
          <a:xfrm>
            <a:off x="317880" y="3652560"/>
            <a:ext cx="11237400" cy="6390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Provide Test Data without Label (Campaign Result)</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Results will be shared for Validation</a:t>
            </a:r>
            <a:endParaRPr b="0" lang="en-US" sz="1800" spc="-1" strike="noStrike">
              <a:solidFill>
                <a:srgbClr val="000000"/>
              </a:solidFill>
              <a:uFill>
                <a:solidFill>
                  <a:srgbClr val="ffffff"/>
                </a:solidFill>
              </a:uFill>
              <a:latin typeface="Arial"/>
            </a:endParaRPr>
          </a:p>
        </p:txBody>
      </p:sp>
      <p:sp>
        <p:nvSpPr>
          <p:cNvPr id="387" name="CustomShape 7"/>
          <p:cNvSpPr/>
          <p:nvPr/>
        </p:nvSpPr>
        <p:spPr>
          <a:xfrm>
            <a:off x="317880" y="4635720"/>
            <a:ext cx="3736800" cy="562680"/>
          </a:xfrm>
          <a:prstGeom prst="rect">
            <a:avLst/>
          </a:prstGeom>
          <a:noFill/>
          <a:ln>
            <a:noFill/>
          </a:ln>
        </p:spPr>
        <p:style>
          <a:lnRef idx="0"/>
          <a:fillRef idx="0"/>
          <a:effectRef idx="0"/>
          <a:fontRef idx="minor"/>
        </p:style>
        <p:txBody>
          <a:bodyPr lIns="90000" rIns="90000" tIns="45000" bIns="45000"/>
          <a:p>
            <a:pPr>
              <a:lnSpc>
                <a:spcPct val="100000"/>
              </a:lnSpc>
            </a:pPr>
            <a:r>
              <a:rPr b="1" lang="en-US" sz="3100" spc="-1" strike="noStrike">
                <a:solidFill>
                  <a:srgbClr val="4472c4"/>
                </a:solidFill>
                <a:uFill>
                  <a:solidFill>
                    <a:srgbClr val="ffffff"/>
                  </a:solidFill>
                </a:uFill>
                <a:latin typeface="Calibri Light"/>
              </a:rPr>
              <a:t>Industrialization</a:t>
            </a:r>
            <a:endParaRPr b="0" lang="en-US" sz="1800" spc="-1" strike="noStrike">
              <a:solidFill>
                <a:srgbClr val="000000"/>
              </a:solidFill>
              <a:uFill>
                <a:solidFill>
                  <a:srgbClr val="ffffff"/>
                </a:solidFill>
              </a:uFill>
              <a:latin typeface="Arial"/>
            </a:endParaRPr>
          </a:p>
        </p:txBody>
      </p:sp>
      <p:sp>
        <p:nvSpPr>
          <p:cNvPr id="388" name="CustomShape 8"/>
          <p:cNvSpPr/>
          <p:nvPr/>
        </p:nvSpPr>
        <p:spPr>
          <a:xfrm>
            <a:off x="317880" y="5326560"/>
            <a:ext cx="11237400" cy="36468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Sharing of Data Model Parameters / Data Model Information</a:t>
            </a:r>
            <a:endParaRPr b="0" lang="en-US" sz="1800" spc="-1" strike="noStrike">
              <a:solidFill>
                <a:srgbClr val="000000"/>
              </a:solidFill>
              <a:uFill>
                <a:solidFill>
                  <a:srgbClr val="ffffff"/>
                </a:solidFill>
              </a:uFill>
              <a:latin typeface="Arial"/>
            </a:endParaRPr>
          </a:p>
        </p:txBody>
      </p:sp>
      <p:sp>
        <p:nvSpPr>
          <p:cNvPr id="389" name="TextShape 9"/>
          <p:cNvSpPr txBox="1"/>
          <p:nvPr/>
        </p:nvSpPr>
        <p:spPr>
          <a:xfrm>
            <a:off x="776880" y="6586560"/>
            <a:ext cx="2742840" cy="364680"/>
          </a:xfrm>
          <a:prstGeom prst="rect">
            <a:avLst/>
          </a:prstGeom>
          <a:noFill/>
          <a:ln>
            <a:noFill/>
          </a:ln>
        </p:spPr>
        <p:txBody>
          <a:bodyPr anchor="ctr"/>
          <a:p>
            <a:pPr>
              <a:lnSpc>
                <a:spcPct val="100000"/>
              </a:lnSpc>
            </a:pPr>
            <a:fld id="{DCC7A07F-E3D3-4FFE-9EF4-B9264A412C5A}"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390" name="TextShape 10"/>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391" name="TextShape 11"/>
          <p:cNvSpPr txBox="1"/>
          <p:nvPr/>
        </p:nvSpPr>
        <p:spPr>
          <a:xfrm>
            <a:off x="9194760" y="6586560"/>
            <a:ext cx="2742840" cy="364680"/>
          </a:xfrm>
          <a:prstGeom prst="rect">
            <a:avLst/>
          </a:prstGeom>
          <a:noFill/>
          <a:ln>
            <a:noFill/>
          </a:ln>
        </p:spPr>
        <p:txBody>
          <a:bodyPr anchor="ctr"/>
          <a:p>
            <a:pPr algn="r">
              <a:lnSpc>
                <a:spcPct val="100000"/>
              </a:lnSpc>
            </a:pPr>
            <a:fld id="{5740F608-0605-4865-8384-D26E3040C35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212040" y="10868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58" name="CustomShape 2"/>
          <p:cNvSpPr/>
          <p:nvPr/>
        </p:nvSpPr>
        <p:spPr>
          <a:xfrm>
            <a:off x="2849040" y="3460320"/>
            <a:ext cx="62679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4472c4"/>
                </a:solidFill>
                <a:uFill>
                  <a:solidFill>
                    <a:srgbClr val="ffffff"/>
                  </a:solidFill>
                </a:uFill>
                <a:latin typeface="Calibri"/>
              </a:rPr>
              <a:t>Introduction</a:t>
            </a:r>
            <a:endParaRPr b="0" lang="en-US" sz="1800" spc="-1" strike="noStrike">
              <a:solidFill>
                <a:srgbClr val="000000"/>
              </a:solidFill>
              <a:uFill>
                <a:solidFill>
                  <a:srgbClr val="ffffff"/>
                </a:solidFill>
              </a:uFill>
              <a:latin typeface="Arial"/>
            </a:endParaRPr>
          </a:p>
        </p:txBody>
      </p:sp>
      <p:sp>
        <p:nvSpPr>
          <p:cNvPr id="59" name="TextShape 3"/>
          <p:cNvSpPr txBox="1"/>
          <p:nvPr/>
        </p:nvSpPr>
        <p:spPr>
          <a:xfrm>
            <a:off x="776880" y="6586560"/>
            <a:ext cx="2742840" cy="364680"/>
          </a:xfrm>
          <a:prstGeom prst="rect">
            <a:avLst/>
          </a:prstGeom>
          <a:noFill/>
          <a:ln>
            <a:noFill/>
          </a:ln>
        </p:spPr>
        <p:txBody>
          <a:bodyPr anchor="ctr"/>
          <a:p>
            <a:pPr>
              <a:lnSpc>
                <a:spcPct val="100000"/>
              </a:lnSpc>
            </a:pPr>
            <a:fld id="{0A3C11F1-00D3-4B95-8CAA-B485C6009B5F}"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60" name="TextShape 4"/>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61" name="TextShape 5"/>
          <p:cNvSpPr txBox="1"/>
          <p:nvPr/>
        </p:nvSpPr>
        <p:spPr>
          <a:xfrm>
            <a:off x="9194760" y="6586560"/>
            <a:ext cx="2742840" cy="364680"/>
          </a:xfrm>
          <a:prstGeom prst="rect">
            <a:avLst/>
          </a:prstGeom>
          <a:noFill/>
          <a:ln>
            <a:noFill/>
          </a:ln>
        </p:spPr>
        <p:txBody>
          <a:bodyPr anchor="ctr"/>
          <a:p>
            <a:pPr algn="r">
              <a:lnSpc>
                <a:spcPct val="100000"/>
              </a:lnSpc>
            </a:pPr>
            <a:fld id="{82D69634-610A-48C0-BBE0-9797FC93C130}"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317880" y="10868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63"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Objective</a:t>
            </a:r>
            <a:endParaRPr b="0" lang="en-US" sz="4200" spc="-1" strike="noStrike">
              <a:solidFill>
                <a:srgbClr val="000000"/>
              </a:solidFill>
              <a:uFill>
                <a:solidFill>
                  <a:srgbClr val="ffffff"/>
                </a:solidFill>
              </a:uFill>
              <a:latin typeface="Arial"/>
            </a:endParaRPr>
          </a:p>
        </p:txBody>
      </p:sp>
      <p:sp>
        <p:nvSpPr>
          <p:cNvPr id="64" name="CustomShape 3"/>
          <p:cNvSpPr/>
          <p:nvPr/>
        </p:nvSpPr>
        <p:spPr>
          <a:xfrm>
            <a:off x="317880" y="1978200"/>
            <a:ext cx="11237400" cy="6390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Manage the entirety of a  common project between Arvato and Ramyam</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Create a common working process and project management tasks between the two actors</a:t>
            </a:r>
            <a:endParaRPr b="0" lang="en-US" sz="1800" spc="-1" strike="noStrike">
              <a:solidFill>
                <a:srgbClr val="000000"/>
              </a:solidFill>
              <a:uFill>
                <a:solidFill>
                  <a:srgbClr val="ffffff"/>
                </a:solidFill>
              </a:uFill>
              <a:latin typeface="Arial"/>
            </a:endParaRPr>
          </a:p>
        </p:txBody>
      </p:sp>
      <p:sp>
        <p:nvSpPr>
          <p:cNvPr id="65" name="CustomShape 4"/>
          <p:cNvSpPr/>
          <p:nvPr/>
        </p:nvSpPr>
        <p:spPr>
          <a:xfrm>
            <a:off x="317880" y="3129120"/>
            <a:ext cx="3736800" cy="562680"/>
          </a:xfrm>
          <a:prstGeom prst="rect">
            <a:avLst/>
          </a:prstGeom>
          <a:noFill/>
          <a:ln>
            <a:noFill/>
          </a:ln>
        </p:spPr>
        <p:style>
          <a:lnRef idx="0"/>
          <a:fillRef idx="0"/>
          <a:effectRef idx="0"/>
          <a:fontRef idx="minor"/>
        </p:style>
        <p:txBody>
          <a:bodyPr lIns="90000" rIns="90000" tIns="45000" bIns="45000"/>
          <a:p>
            <a:pPr>
              <a:lnSpc>
                <a:spcPct val="100000"/>
              </a:lnSpc>
            </a:pPr>
            <a:r>
              <a:rPr b="1" lang="en-US" sz="3100" spc="-1" strike="noStrike">
                <a:solidFill>
                  <a:srgbClr val="4472c4"/>
                </a:solidFill>
                <a:uFill>
                  <a:solidFill>
                    <a:srgbClr val="ffffff"/>
                  </a:solidFill>
                </a:uFill>
                <a:latin typeface="Calibri Light"/>
              </a:rPr>
              <a:t>Business Objective</a:t>
            </a:r>
            <a:endParaRPr b="0" lang="en-US" sz="1800" spc="-1" strike="noStrike">
              <a:solidFill>
                <a:srgbClr val="000000"/>
              </a:solidFill>
              <a:uFill>
                <a:solidFill>
                  <a:srgbClr val="ffffff"/>
                </a:solidFill>
              </a:uFill>
              <a:latin typeface="Arial"/>
            </a:endParaRPr>
          </a:p>
        </p:txBody>
      </p:sp>
      <p:sp>
        <p:nvSpPr>
          <p:cNvPr id="66" name="CustomShape 5"/>
          <p:cNvSpPr/>
          <p:nvPr/>
        </p:nvSpPr>
        <p:spPr>
          <a:xfrm>
            <a:off x="317880" y="3952440"/>
            <a:ext cx="11237400" cy="118764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Create a acceptance score to predict the clients who will be reached to fetch information</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Calculate probability of contacting Customer by Time / Day</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Optimize cost of Future Campaigns</a:t>
            </a:r>
            <a:endParaRPr b="0" lang="en-US" sz="1800" spc="-1" strike="noStrike">
              <a:solidFill>
                <a:srgbClr val="000000"/>
              </a:solidFill>
              <a:uFill>
                <a:solidFill>
                  <a:srgbClr val="ffffff"/>
                </a:solidFill>
              </a:uFill>
              <a:latin typeface="Arial"/>
            </a:endParaRPr>
          </a:p>
          <a:p>
            <a:pPr marL="2858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Define best mode of communication for sending campaigns</a:t>
            </a:r>
            <a:endParaRPr b="0" lang="en-US" sz="1800" spc="-1" strike="noStrike">
              <a:solidFill>
                <a:srgbClr val="000000"/>
              </a:solidFill>
              <a:uFill>
                <a:solidFill>
                  <a:srgbClr val="ffffff"/>
                </a:solidFill>
              </a:uFill>
              <a:latin typeface="Arial"/>
            </a:endParaRPr>
          </a:p>
        </p:txBody>
      </p:sp>
      <p:sp>
        <p:nvSpPr>
          <p:cNvPr id="67" name="CustomShape 6"/>
          <p:cNvSpPr/>
          <p:nvPr/>
        </p:nvSpPr>
        <p:spPr>
          <a:xfrm>
            <a:off x="317880" y="1338840"/>
            <a:ext cx="3736800" cy="562680"/>
          </a:xfrm>
          <a:prstGeom prst="rect">
            <a:avLst/>
          </a:prstGeom>
          <a:noFill/>
          <a:ln>
            <a:noFill/>
          </a:ln>
        </p:spPr>
        <p:style>
          <a:lnRef idx="0"/>
          <a:fillRef idx="0"/>
          <a:effectRef idx="0"/>
          <a:fontRef idx="minor"/>
        </p:style>
        <p:txBody>
          <a:bodyPr lIns="90000" rIns="90000" tIns="45000" bIns="45000"/>
          <a:p>
            <a:pPr>
              <a:lnSpc>
                <a:spcPct val="100000"/>
              </a:lnSpc>
            </a:pPr>
            <a:r>
              <a:rPr b="1" lang="en-US" sz="3100" spc="-1" strike="noStrike">
                <a:solidFill>
                  <a:srgbClr val="4472c4"/>
                </a:solidFill>
                <a:uFill>
                  <a:solidFill>
                    <a:srgbClr val="ffffff"/>
                  </a:solidFill>
                </a:uFill>
                <a:latin typeface="Calibri Light"/>
              </a:rPr>
              <a:t>Project Objective</a:t>
            </a:r>
            <a:endParaRPr b="0" lang="en-US" sz="1800" spc="-1" strike="noStrike">
              <a:solidFill>
                <a:srgbClr val="000000"/>
              </a:solidFill>
              <a:uFill>
                <a:solidFill>
                  <a:srgbClr val="ffffff"/>
                </a:solidFill>
              </a:uFill>
              <a:latin typeface="Arial"/>
            </a:endParaRPr>
          </a:p>
        </p:txBody>
      </p:sp>
      <p:sp>
        <p:nvSpPr>
          <p:cNvPr id="68" name="TextShape 7"/>
          <p:cNvSpPr txBox="1"/>
          <p:nvPr/>
        </p:nvSpPr>
        <p:spPr>
          <a:xfrm>
            <a:off x="776880" y="6586560"/>
            <a:ext cx="2742840" cy="364680"/>
          </a:xfrm>
          <a:prstGeom prst="rect">
            <a:avLst/>
          </a:prstGeom>
          <a:noFill/>
          <a:ln>
            <a:noFill/>
          </a:ln>
        </p:spPr>
        <p:txBody>
          <a:bodyPr anchor="ctr"/>
          <a:p>
            <a:pPr>
              <a:lnSpc>
                <a:spcPct val="100000"/>
              </a:lnSpc>
            </a:pPr>
            <a:fld id="{0DA9ADE4-1ADF-43BB-BFAD-ABC0BF830B1D}"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69" name="TextShape 8"/>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70" name="TextShape 9"/>
          <p:cNvSpPr txBox="1"/>
          <p:nvPr/>
        </p:nvSpPr>
        <p:spPr>
          <a:xfrm>
            <a:off x="9194760" y="6586560"/>
            <a:ext cx="2742840" cy="364680"/>
          </a:xfrm>
          <a:prstGeom prst="rect">
            <a:avLst/>
          </a:prstGeom>
          <a:noFill/>
          <a:ln>
            <a:noFill/>
          </a:ln>
        </p:spPr>
        <p:txBody>
          <a:bodyPr anchor="ctr"/>
          <a:p>
            <a:pPr algn="r">
              <a:lnSpc>
                <a:spcPct val="100000"/>
              </a:lnSpc>
            </a:pPr>
            <a:fld id="{7A52AD18-4E93-4479-A40D-FD4FBD1462E6}"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86040" y="10868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72"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Timelines</a:t>
            </a:r>
            <a:endParaRPr b="0" lang="en-US" sz="4200" spc="-1" strike="noStrike">
              <a:solidFill>
                <a:srgbClr val="000000"/>
              </a:solidFill>
              <a:uFill>
                <a:solidFill>
                  <a:srgbClr val="ffffff"/>
                </a:solidFill>
              </a:uFill>
              <a:latin typeface="Arial"/>
            </a:endParaRPr>
          </a:p>
        </p:txBody>
      </p:sp>
      <p:sp>
        <p:nvSpPr>
          <p:cNvPr id="73" name="CustomShape 3"/>
          <p:cNvSpPr/>
          <p:nvPr/>
        </p:nvSpPr>
        <p:spPr>
          <a:xfrm>
            <a:off x="338760" y="1627920"/>
            <a:ext cx="1546200" cy="618120"/>
          </a:xfrm>
          <a:prstGeom prst="chevron">
            <a:avLst>
              <a:gd name="adj" fmla="val 50000"/>
            </a:avLst>
          </a:prstGeom>
          <a:solidFill>
            <a:schemeClr val="accent2"/>
          </a:solidFill>
          <a:ln>
            <a:solidFill>
              <a:schemeClr val="lt1">
                <a:hueOff val="0"/>
                <a:satOff val="0"/>
                <a:lumOff val="0"/>
                <a:alphaOff val="0"/>
              </a:schemeClr>
            </a:solidFill>
          </a:ln>
        </p:spPr>
        <p:style>
          <a:lnRef idx="2"/>
          <a:fillRef idx="0"/>
          <a:effectRef idx="0"/>
          <a:fontRef idx="minor"/>
        </p:style>
        <p:txBody>
          <a:bodyPr lIns="56160" rIns="18720" tIns="18720" bIns="18720" anchor="ctr"/>
          <a:p>
            <a:pPr algn="ctr">
              <a:lnSpc>
                <a:spcPct val="90000"/>
              </a:lnSpc>
            </a:pPr>
            <a:r>
              <a:rPr b="0" lang="en-US" sz="1400" spc="-1" strike="noStrike">
                <a:solidFill>
                  <a:srgbClr val="000000"/>
                </a:solidFill>
                <a:uFill>
                  <a:solidFill>
                    <a:srgbClr val="ffffff"/>
                  </a:solidFill>
                </a:uFill>
                <a:latin typeface="Calibri"/>
              </a:rPr>
              <a:t>Business Issues</a:t>
            </a:r>
            <a:endParaRPr b="0" lang="en-US" sz="1800" spc="-1" strike="noStrike">
              <a:solidFill>
                <a:srgbClr val="000000"/>
              </a:solidFill>
              <a:uFill>
                <a:solidFill>
                  <a:srgbClr val="ffffff"/>
                </a:solidFill>
              </a:uFill>
              <a:latin typeface="Arial"/>
            </a:endParaRPr>
          </a:p>
        </p:txBody>
      </p:sp>
      <p:sp>
        <p:nvSpPr>
          <p:cNvPr id="74" name="CustomShape 4"/>
          <p:cNvSpPr/>
          <p:nvPr/>
        </p:nvSpPr>
        <p:spPr>
          <a:xfrm>
            <a:off x="1730520" y="1627920"/>
            <a:ext cx="1546200" cy="618120"/>
          </a:xfrm>
          <a:prstGeom prst="chevron">
            <a:avLst>
              <a:gd name="adj" fmla="val 50000"/>
            </a:avLst>
          </a:prstGeom>
          <a:solidFill>
            <a:schemeClr val="accent4"/>
          </a:solidFill>
          <a:ln>
            <a:solidFill>
              <a:schemeClr val="lt1">
                <a:hueOff val="0"/>
                <a:satOff val="0"/>
                <a:lumOff val="0"/>
                <a:alphaOff val="0"/>
              </a:schemeClr>
            </a:solidFill>
          </a:ln>
        </p:spPr>
        <p:style>
          <a:lnRef idx="2"/>
          <a:fillRef idx="0"/>
          <a:effectRef idx="0"/>
          <a:fontRef idx="minor"/>
        </p:style>
        <p:txBody>
          <a:bodyPr lIns="56160" rIns="18720" tIns="18720" bIns="18720" anchor="ctr"/>
          <a:p>
            <a:pPr algn="ctr">
              <a:lnSpc>
                <a:spcPct val="90000"/>
              </a:lnSpc>
            </a:pPr>
            <a:r>
              <a:rPr b="0" lang="en-US" sz="1400" spc="-1" strike="noStrike">
                <a:solidFill>
                  <a:srgbClr val="000000"/>
                </a:solidFill>
                <a:uFill>
                  <a:solidFill>
                    <a:srgbClr val="ffffff"/>
                  </a:solidFill>
                </a:uFill>
                <a:latin typeface="Calibri"/>
              </a:rPr>
              <a:t>Technical Framework</a:t>
            </a:r>
            <a:endParaRPr b="0" lang="en-US" sz="1800" spc="-1" strike="noStrike">
              <a:solidFill>
                <a:srgbClr val="000000"/>
              </a:solidFill>
              <a:uFill>
                <a:solidFill>
                  <a:srgbClr val="ffffff"/>
                </a:solidFill>
              </a:uFill>
              <a:latin typeface="Arial"/>
            </a:endParaRPr>
          </a:p>
        </p:txBody>
      </p:sp>
      <p:sp>
        <p:nvSpPr>
          <p:cNvPr id="75" name="CustomShape 5"/>
          <p:cNvSpPr/>
          <p:nvPr/>
        </p:nvSpPr>
        <p:spPr>
          <a:xfrm>
            <a:off x="3122640" y="1627920"/>
            <a:ext cx="1546200" cy="618120"/>
          </a:xfrm>
          <a:prstGeom prst="chevron">
            <a:avLst>
              <a:gd name="adj" fmla="val 50000"/>
            </a:avLst>
          </a:prstGeom>
          <a:solidFill>
            <a:schemeClr val="accent6"/>
          </a:solidFill>
          <a:ln>
            <a:solidFill>
              <a:schemeClr val="lt1">
                <a:hueOff val="0"/>
                <a:satOff val="0"/>
                <a:lumOff val="0"/>
                <a:alphaOff val="0"/>
              </a:schemeClr>
            </a:solidFill>
          </a:ln>
        </p:spPr>
        <p:style>
          <a:lnRef idx="2"/>
          <a:fillRef idx="0"/>
          <a:effectRef idx="0"/>
          <a:fontRef idx="minor"/>
        </p:style>
        <p:txBody>
          <a:bodyPr lIns="56160" rIns="18720" tIns="18720" bIns="18720" anchor="ctr"/>
          <a:p>
            <a:pPr algn="ctr">
              <a:lnSpc>
                <a:spcPct val="90000"/>
              </a:lnSpc>
            </a:pPr>
            <a:r>
              <a:rPr b="0" lang="en-US" sz="1400" spc="-1" strike="noStrike">
                <a:solidFill>
                  <a:srgbClr val="000000"/>
                </a:solidFill>
                <a:uFill>
                  <a:solidFill>
                    <a:srgbClr val="ffffff"/>
                  </a:solidFill>
                </a:uFill>
                <a:latin typeface="Calibri"/>
              </a:rPr>
              <a:t>Study Base</a:t>
            </a:r>
            <a:endParaRPr b="0" lang="en-US" sz="1800" spc="-1" strike="noStrike">
              <a:solidFill>
                <a:srgbClr val="000000"/>
              </a:solidFill>
              <a:uFill>
                <a:solidFill>
                  <a:srgbClr val="ffffff"/>
                </a:solidFill>
              </a:uFill>
              <a:latin typeface="Arial"/>
            </a:endParaRPr>
          </a:p>
        </p:txBody>
      </p:sp>
      <p:sp>
        <p:nvSpPr>
          <p:cNvPr id="76" name="CustomShape 6"/>
          <p:cNvSpPr/>
          <p:nvPr/>
        </p:nvSpPr>
        <p:spPr>
          <a:xfrm>
            <a:off x="4514400" y="1627920"/>
            <a:ext cx="1546200" cy="618120"/>
          </a:xfrm>
          <a:prstGeom prst="chevron">
            <a:avLst>
              <a:gd name="adj" fmla="val 50000"/>
            </a:avLst>
          </a:prstGeom>
          <a:solidFill>
            <a:schemeClr val="accent3"/>
          </a:solidFill>
          <a:ln>
            <a:solidFill>
              <a:schemeClr val="lt1">
                <a:hueOff val="0"/>
                <a:satOff val="0"/>
                <a:lumOff val="0"/>
                <a:alphaOff val="0"/>
              </a:schemeClr>
            </a:solidFill>
          </a:ln>
        </p:spPr>
        <p:style>
          <a:lnRef idx="2"/>
          <a:fillRef idx="0"/>
          <a:effectRef idx="0"/>
          <a:fontRef idx="minor"/>
        </p:style>
        <p:txBody>
          <a:bodyPr lIns="56160" rIns="18720" tIns="18720" bIns="18720" anchor="ctr"/>
          <a:p>
            <a:pPr algn="ctr">
              <a:lnSpc>
                <a:spcPct val="90000"/>
              </a:lnSpc>
            </a:pPr>
            <a:r>
              <a:rPr b="0" lang="en-US" sz="1400" spc="-1" strike="noStrike">
                <a:solidFill>
                  <a:srgbClr val="000000"/>
                </a:solidFill>
                <a:uFill>
                  <a:solidFill>
                    <a:srgbClr val="ffffff"/>
                  </a:solidFill>
                </a:uFill>
                <a:latin typeface="Calibri"/>
              </a:rPr>
              <a:t>Exploratory Analysis</a:t>
            </a:r>
            <a:endParaRPr b="0" lang="en-US" sz="1800" spc="-1" strike="noStrike">
              <a:solidFill>
                <a:srgbClr val="000000"/>
              </a:solidFill>
              <a:uFill>
                <a:solidFill>
                  <a:srgbClr val="ffffff"/>
                </a:solidFill>
              </a:uFill>
              <a:latin typeface="Arial"/>
            </a:endParaRPr>
          </a:p>
        </p:txBody>
      </p:sp>
      <p:sp>
        <p:nvSpPr>
          <p:cNvPr id="77" name="CustomShape 7"/>
          <p:cNvSpPr/>
          <p:nvPr/>
        </p:nvSpPr>
        <p:spPr>
          <a:xfrm>
            <a:off x="5906160" y="1627920"/>
            <a:ext cx="1546200" cy="618120"/>
          </a:xfrm>
          <a:prstGeom prst="chevron">
            <a:avLst>
              <a:gd name="adj" fmla="val 50000"/>
            </a:avLst>
          </a:prstGeom>
          <a:solidFill>
            <a:srgbClr val="00b0f0"/>
          </a:solidFill>
          <a:ln>
            <a:solidFill>
              <a:schemeClr val="lt1">
                <a:hueOff val="0"/>
                <a:satOff val="0"/>
                <a:lumOff val="0"/>
                <a:alphaOff val="0"/>
              </a:schemeClr>
            </a:solidFill>
          </a:ln>
        </p:spPr>
        <p:style>
          <a:lnRef idx="2"/>
          <a:fillRef idx="0"/>
          <a:effectRef idx="0"/>
          <a:fontRef idx="minor"/>
        </p:style>
        <p:txBody>
          <a:bodyPr lIns="56160" rIns="18720" tIns="18720" bIns="18720" anchor="ctr"/>
          <a:p>
            <a:pPr algn="ctr">
              <a:lnSpc>
                <a:spcPct val="90000"/>
              </a:lnSpc>
            </a:pPr>
            <a:r>
              <a:rPr b="0" lang="en-US" sz="1400" spc="-1" strike="noStrike">
                <a:solidFill>
                  <a:srgbClr val="000000"/>
                </a:solidFill>
                <a:uFill>
                  <a:solidFill>
                    <a:srgbClr val="ffffff"/>
                  </a:solidFill>
                </a:uFill>
                <a:latin typeface="Calibri"/>
              </a:rPr>
              <a:t>Data  Model Building</a:t>
            </a:r>
            <a:endParaRPr b="0" lang="en-US" sz="1800" spc="-1" strike="noStrike">
              <a:solidFill>
                <a:srgbClr val="000000"/>
              </a:solidFill>
              <a:uFill>
                <a:solidFill>
                  <a:srgbClr val="ffffff"/>
                </a:solidFill>
              </a:uFill>
              <a:latin typeface="Arial"/>
            </a:endParaRPr>
          </a:p>
        </p:txBody>
      </p:sp>
      <p:sp>
        <p:nvSpPr>
          <p:cNvPr id="78" name="CustomShape 8"/>
          <p:cNvSpPr/>
          <p:nvPr/>
        </p:nvSpPr>
        <p:spPr>
          <a:xfrm>
            <a:off x="7297920" y="1627920"/>
            <a:ext cx="1546200" cy="618120"/>
          </a:xfrm>
          <a:prstGeom prst="chevron">
            <a:avLst>
              <a:gd name="adj" fmla="val 50000"/>
            </a:avLst>
          </a:prstGeom>
          <a:solidFill>
            <a:srgbClr val="0070c0"/>
          </a:solidFill>
          <a:ln>
            <a:solidFill>
              <a:schemeClr val="lt1">
                <a:hueOff val="0"/>
                <a:satOff val="0"/>
                <a:lumOff val="0"/>
                <a:alphaOff val="0"/>
              </a:schemeClr>
            </a:solidFill>
          </a:ln>
        </p:spPr>
        <p:style>
          <a:lnRef idx="2"/>
          <a:fillRef idx="0"/>
          <a:effectRef idx="0"/>
          <a:fontRef idx="minor"/>
        </p:style>
        <p:txBody>
          <a:bodyPr lIns="56160" rIns="18720" tIns="18720" bIns="18720" anchor="ctr"/>
          <a:p>
            <a:pPr algn="ctr">
              <a:lnSpc>
                <a:spcPct val="90000"/>
              </a:lnSpc>
            </a:pPr>
            <a:r>
              <a:rPr b="0" lang="en-US" sz="1400" spc="-1" strike="noStrike">
                <a:solidFill>
                  <a:srgbClr val="000000"/>
                </a:solidFill>
                <a:uFill>
                  <a:solidFill>
                    <a:srgbClr val="ffffff"/>
                  </a:solidFill>
                </a:uFill>
                <a:latin typeface="Calibri"/>
              </a:rPr>
              <a:t>Data Model Report</a:t>
            </a:r>
            <a:endParaRPr b="0" lang="en-US" sz="1800" spc="-1" strike="noStrike">
              <a:solidFill>
                <a:srgbClr val="000000"/>
              </a:solidFill>
              <a:uFill>
                <a:solidFill>
                  <a:srgbClr val="ffffff"/>
                </a:solidFill>
              </a:uFill>
              <a:latin typeface="Arial"/>
            </a:endParaRPr>
          </a:p>
        </p:txBody>
      </p:sp>
      <p:sp>
        <p:nvSpPr>
          <p:cNvPr id="79" name="CustomShape 9"/>
          <p:cNvSpPr/>
          <p:nvPr/>
        </p:nvSpPr>
        <p:spPr>
          <a:xfrm>
            <a:off x="8689680" y="1627920"/>
            <a:ext cx="1546200" cy="618120"/>
          </a:xfrm>
          <a:prstGeom prst="chevron">
            <a:avLst>
              <a:gd name="adj" fmla="val 50000"/>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56160" rIns="18720" tIns="18720" bIns="18720" anchor="ctr"/>
          <a:p>
            <a:pPr algn="ctr">
              <a:lnSpc>
                <a:spcPct val="90000"/>
              </a:lnSpc>
            </a:pPr>
            <a:r>
              <a:rPr b="0" lang="en-US" sz="1400" spc="-1" strike="noStrike">
                <a:solidFill>
                  <a:srgbClr val="000000"/>
                </a:solidFill>
                <a:uFill>
                  <a:solidFill>
                    <a:srgbClr val="ffffff"/>
                  </a:solidFill>
                </a:uFill>
                <a:latin typeface="Calibri"/>
              </a:rPr>
              <a:t>Testing &amp; Validation</a:t>
            </a:r>
            <a:endParaRPr b="0" lang="en-US" sz="1800" spc="-1" strike="noStrike">
              <a:solidFill>
                <a:srgbClr val="000000"/>
              </a:solidFill>
              <a:uFill>
                <a:solidFill>
                  <a:srgbClr val="ffffff"/>
                </a:solidFill>
              </a:uFill>
              <a:latin typeface="Arial"/>
            </a:endParaRPr>
          </a:p>
        </p:txBody>
      </p:sp>
      <p:sp>
        <p:nvSpPr>
          <p:cNvPr id="80" name="CustomShape 10"/>
          <p:cNvSpPr/>
          <p:nvPr/>
        </p:nvSpPr>
        <p:spPr>
          <a:xfrm>
            <a:off x="10081440" y="1627920"/>
            <a:ext cx="1546200" cy="618120"/>
          </a:xfrm>
          <a:prstGeom prst="chevron">
            <a:avLst>
              <a:gd name="adj" fmla="val 50000"/>
            </a:avLst>
          </a:prstGeom>
          <a:solidFill>
            <a:schemeClr val="accent1">
              <a:hueOff val="0"/>
              <a:satOff val="0"/>
              <a:lumOff val="0"/>
              <a:alphaOff val="0"/>
            </a:schemeClr>
          </a:solidFill>
          <a:ln>
            <a:solidFill>
              <a:schemeClr val="lt1">
                <a:hueOff val="0"/>
                <a:satOff val="0"/>
                <a:lumOff val="0"/>
                <a:alphaOff val="0"/>
              </a:schemeClr>
            </a:solidFill>
          </a:ln>
        </p:spPr>
        <p:style>
          <a:lnRef idx="2"/>
          <a:fillRef idx="0"/>
          <a:effectRef idx="0"/>
          <a:fontRef idx="minor"/>
        </p:style>
        <p:txBody>
          <a:bodyPr lIns="56160" rIns="18720" tIns="18720" bIns="18720" anchor="ctr"/>
          <a:p>
            <a:pPr algn="ctr">
              <a:lnSpc>
                <a:spcPct val="90000"/>
              </a:lnSpc>
            </a:pPr>
            <a:r>
              <a:rPr b="0" lang="en-US" sz="1400" spc="-1" strike="noStrike">
                <a:solidFill>
                  <a:srgbClr val="000000"/>
                </a:solidFill>
                <a:uFill>
                  <a:solidFill>
                    <a:srgbClr val="ffffff"/>
                  </a:solidFill>
                </a:uFill>
                <a:latin typeface="Calibri"/>
              </a:rPr>
              <a:t>Industrialization</a:t>
            </a:r>
            <a:endParaRPr b="0" lang="en-US" sz="1800" spc="-1" strike="noStrike">
              <a:solidFill>
                <a:srgbClr val="000000"/>
              </a:solidFill>
              <a:uFill>
                <a:solidFill>
                  <a:srgbClr val="ffffff"/>
                </a:solidFill>
              </a:uFill>
              <a:latin typeface="Arial"/>
            </a:endParaRPr>
          </a:p>
        </p:txBody>
      </p:sp>
      <p:sp>
        <p:nvSpPr>
          <p:cNvPr id="81" name="CustomShape 11"/>
          <p:cNvSpPr/>
          <p:nvPr/>
        </p:nvSpPr>
        <p:spPr>
          <a:xfrm>
            <a:off x="338040" y="2398680"/>
            <a:ext cx="1252080" cy="489960"/>
          </a:xfrm>
          <a:prstGeom prst="rect">
            <a:avLst/>
          </a:prstGeom>
          <a:solidFill>
            <a:schemeClr val="accent2"/>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2 Days</a:t>
            </a:r>
            <a:endParaRPr b="0" lang="en-US" sz="1800" spc="-1" strike="noStrike">
              <a:solidFill>
                <a:srgbClr val="000000"/>
              </a:solidFill>
              <a:uFill>
                <a:solidFill>
                  <a:srgbClr val="ffffff"/>
                </a:solidFill>
              </a:uFill>
              <a:latin typeface="Arial"/>
            </a:endParaRPr>
          </a:p>
        </p:txBody>
      </p:sp>
      <p:sp>
        <p:nvSpPr>
          <p:cNvPr id="82" name="CustomShape 12"/>
          <p:cNvSpPr/>
          <p:nvPr/>
        </p:nvSpPr>
        <p:spPr>
          <a:xfrm>
            <a:off x="317880" y="3352680"/>
            <a:ext cx="8290080" cy="360"/>
          </a:xfrm>
          <a:custGeom>
            <a:avLst/>
            <a:gdLst/>
            <a:ahLst/>
            <a:rect l="l" t="t" r="r" b="b"/>
            <a:pathLst>
              <a:path w="21600" h="21600">
                <a:moveTo>
                  <a:pt x="0" y="0"/>
                </a:moveTo>
                <a:lnTo>
                  <a:pt x="21600" y="21600"/>
                </a:lnTo>
              </a:path>
            </a:pathLst>
          </a:custGeom>
          <a:noFill/>
          <a:ln>
            <a:headEnd len="med" type="triangle" w="med"/>
            <a:tailEnd len="med" type="triangle" w="med"/>
          </a:ln>
        </p:spPr>
        <p:style>
          <a:lnRef idx="1">
            <a:schemeClr val="accent1"/>
          </a:lnRef>
          <a:fillRef idx="0">
            <a:schemeClr val="accent1"/>
          </a:fillRef>
          <a:effectRef idx="0">
            <a:schemeClr val="accent1"/>
          </a:effectRef>
          <a:fontRef idx="minor"/>
        </p:style>
      </p:sp>
      <p:sp>
        <p:nvSpPr>
          <p:cNvPr id="83" name="CustomShape 13"/>
          <p:cNvSpPr/>
          <p:nvPr/>
        </p:nvSpPr>
        <p:spPr>
          <a:xfrm>
            <a:off x="324720" y="2960640"/>
            <a:ext cx="104652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Calibri"/>
              </a:rPr>
              <a:t>01 June 2017</a:t>
            </a:r>
            <a:endParaRPr b="0" lang="en-US" sz="1800" spc="-1" strike="noStrike">
              <a:solidFill>
                <a:srgbClr val="000000"/>
              </a:solidFill>
              <a:uFill>
                <a:solidFill>
                  <a:srgbClr val="ffffff"/>
                </a:solidFill>
              </a:uFill>
              <a:latin typeface="Arial"/>
            </a:endParaRPr>
          </a:p>
        </p:txBody>
      </p:sp>
      <p:sp>
        <p:nvSpPr>
          <p:cNvPr id="84" name="CustomShape 14"/>
          <p:cNvSpPr/>
          <p:nvPr/>
        </p:nvSpPr>
        <p:spPr>
          <a:xfrm>
            <a:off x="7458840" y="2984760"/>
            <a:ext cx="104652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Calibri"/>
              </a:rPr>
              <a:t>20 July 2017</a:t>
            </a:r>
            <a:endParaRPr b="0" lang="en-US" sz="1800" spc="-1" strike="noStrike">
              <a:solidFill>
                <a:srgbClr val="000000"/>
              </a:solidFill>
              <a:uFill>
                <a:solidFill>
                  <a:srgbClr val="ffffff"/>
                </a:solidFill>
              </a:uFill>
              <a:latin typeface="Arial"/>
            </a:endParaRPr>
          </a:p>
        </p:txBody>
      </p:sp>
      <p:sp>
        <p:nvSpPr>
          <p:cNvPr id="85" name="CustomShape 15"/>
          <p:cNvSpPr/>
          <p:nvPr/>
        </p:nvSpPr>
        <p:spPr>
          <a:xfrm>
            <a:off x="3997800" y="2957400"/>
            <a:ext cx="1046520" cy="27288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uFill>
                  <a:solidFill>
                    <a:srgbClr val="ffffff"/>
                  </a:solidFill>
                </a:uFill>
                <a:latin typeface="Calibri"/>
              </a:rPr>
              <a:t>6 Weeks</a:t>
            </a:r>
            <a:endParaRPr b="0" lang="en-US" sz="1800" spc="-1" strike="noStrike">
              <a:solidFill>
                <a:srgbClr val="000000"/>
              </a:solidFill>
              <a:uFill>
                <a:solidFill>
                  <a:srgbClr val="ffffff"/>
                </a:solidFill>
              </a:uFill>
              <a:latin typeface="Arial"/>
            </a:endParaRPr>
          </a:p>
        </p:txBody>
      </p:sp>
      <p:sp>
        <p:nvSpPr>
          <p:cNvPr id="86" name="CustomShape 16"/>
          <p:cNvSpPr/>
          <p:nvPr/>
        </p:nvSpPr>
        <p:spPr>
          <a:xfrm>
            <a:off x="338040" y="4104000"/>
            <a:ext cx="1445400" cy="639000"/>
          </a:xfrm>
          <a:prstGeom prst="rect">
            <a:avLst/>
          </a:prstGeom>
          <a:noFill/>
          <a:ln>
            <a:noFill/>
          </a:ln>
        </p:spPr>
        <p:style>
          <a:lnRef idx="0"/>
          <a:fillRef idx="0"/>
          <a:effectRef idx="0"/>
          <a:fontRef idx="minor"/>
        </p:style>
        <p:txBody>
          <a:bodyPr lIns="90000" rIns="90000" tIns="45000" bIns="45000"/>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Use-Case Understanding </a:t>
            </a:r>
            <a:endParaRPr b="0" lang="en-US" sz="1800" spc="-1" strike="noStrike">
              <a:solidFill>
                <a:srgbClr val="000000"/>
              </a:solidFill>
              <a:uFill>
                <a:solidFill>
                  <a:srgbClr val="ffffff"/>
                </a:solidFill>
              </a:uFill>
              <a:latin typeface="Arial"/>
            </a:endParaRPr>
          </a:p>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Business Requirement Document</a:t>
            </a:r>
            <a:endParaRPr b="0" lang="en-US" sz="1800" spc="-1" strike="noStrike">
              <a:solidFill>
                <a:srgbClr val="000000"/>
              </a:solidFill>
              <a:uFill>
                <a:solidFill>
                  <a:srgbClr val="ffffff"/>
                </a:solidFill>
              </a:uFill>
              <a:latin typeface="Arial"/>
            </a:endParaRPr>
          </a:p>
        </p:txBody>
      </p:sp>
      <p:sp>
        <p:nvSpPr>
          <p:cNvPr id="87" name="CustomShape 17"/>
          <p:cNvSpPr/>
          <p:nvPr/>
        </p:nvSpPr>
        <p:spPr>
          <a:xfrm>
            <a:off x="1764000" y="2395440"/>
            <a:ext cx="1252080" cy="489960"/>
          </a:xfrm>
          <a:prstGeom prst="rect">
            <a:avLst/>
          </a:prstGeom>
          <a:solidFill>
            <a:schemeClr val="accent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1 Day</a:t>
            </a:r>
            <a:endParaRPr b="0" lang="en-US" sz="1800" spc="-1" strike="noStrike">
              <a:solidFill>
                <a:srgbClr val="000000"/>
              </a:solidFill>
              <a:uFill>
                <a:solidFill>
                  <a:srgbClr val="ffffff"/>
                </a:solidFill>
              </a:uFill>
              <a:latin typeface="Arial"/>
            </a:endParaRPr>
          </a:p>
        </p:txBody>
      </p:sp>
      <p:sp>
        <p:nvSpPr>
          <p:cNvPr id="88" name="CustomShape 18"/>
          <p:cNvSpPr/>
          <p:nvPr/>
        </p:nvSpPr>
        <p:spPr>
          <a:xfrm>
            <a:off x="3131640" y="2395440"/>
            <a:ext cx="1252080" cy="489960"/>
          </a:xfrm>
          <a:prstGeom prst="rect">
            <a:avLst/>
          </a:prstGeom>
          <a:solidFill>
            <a:schemeClr val="accent6"/>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2 Days</a:t>
            </a:r>
            <a:endParaRPr b="0" lang="en-US" sz="1800" spc="-1" strike="noStrike">
              <a:solidFill>
                <a:srgbClr val="000000"/>
              </a:solidFill>
              <a:uFill>
                <a:solidFill>
                  <a:srgbClr val="ffffff"/>
                </a:solidFill>
              </a:uFill>
              <a:latin typeface="Arial"/>
            </a:endParaRPr>
          </a:p>
        </p:txBody>
      </p:sp>
      <p:sp>
        <p:nvSpPr>
          <p:cNvPr id="89" name="CustomShape 19"/>
          <p:cNvSpPr/>
          <p:nvPr/>
        </p:nvSpPr>
        <p:spPr>
          <a:xfrm>
            <a:off x="4557600" y="2401560"/>
            <a:ext cx="1252080" cy="489960"/>
          </a:xfrm>
          <a:prstGeom prst="rect">
            <a:avLst/>
          </a:prstGeom>
          <a:solidFill>
            <a:schemeClr val="accent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2 Days</a:t>
            </a:r>
            <a:endParaRPr b="0" lang="en-US" sz="1800" spc="-1" strike="noStrike">
              <a:solidFill>
                <a:srgbClr val="000000"/>
              </a:solidFill>
              <a:uFill>
                <a:solidFill>
                  <a:srgbClr val="ffffff"/>
                </a:solidFill>
              </a:uFill>
              <a:latin typeface="Arial"/>
            </a:endParaRPr>
          </a:p>
        </p:txBody>
      </p:sp>
      <p:sp>
        <p:nvSpPr>
          <p:cNvPr id="90" name="CustomShape 20"/>
          <p:cNvSpPr/>
          <p:nvPr/>
        </p:nvSpPr>
        <p:spPr>
          <a:xfrm>
            <a:off x="5983200" y="2395440"/>
            <a:ext cx="1252080" cy="489960"/>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2 Weeks, 3 Days</a:t>
            </a:r>
            <a:endParaRPr b="0" lang="en-US" sz="1800" spc="-1" strike="noStrike">
              <a:solidFill>
                <a:srgbClr val="000000"/>
              </a:solidFill>
              <a:uFill>
                <a:solidFill>
                  <a:srgbClr val="ffffff"/>
                </a:solidFill>
              </a:uFill>
              <a:latin typeface="Arial"/>
            </a:endParaRPr>
          </a:p>
        </p:txBody>
      </p:sp>
      <p:sp>
        <p:nvSpPr>
          <p:cNvPr id="91" name="CustomShape 21"/>
          <p:cNvSpPr/>
          <p:nvPr/>
        </p:nvSpPr>
        <p:spPr>
          <a:xfrm>
            <a:off x="7356240" y="2395440"/>
            <a:ext cx="1252080" cy="489960"/>
          </a:xfrm>
          <a:prstGeom prst="rect">
            <a:avLst/>
          </a:prstGeom>
          <a:solidFill>
            <a:srgbClr val="0070c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4 Days</a:t>
            </a:r>
            <a:endParaRPr b="0" lang="en-US" sz="1800" spc="-1" strike="noStrike">
              <a:solidFill>
                <a:srgbClr val="000000"/>
              </a:solidFill>
              <a:uFill>
                <a:solidFill>
                  <a:srgbClr val="ffffff"/>
                </a:solidFill>
              </a:uFill>
              <a:latin typeface="Arial"/>
            </a:endParaRPr>
          </a:p>
        </p:txBody>
      </p:sp>
      <p:sp>
        <p:nvSpPr>
          <p:cNvPr id="92" name="CustomShape 22"/>
          <p:cNvSpPr/>
          <p:nvPr/>
        </p:nvSpPr>
        <p:spPr>
          <a:xfrm>
            <a:off x="8776800" y="2395440"/>
            <a:ext cx="1252080" cy="489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TDB</a:t>
            </a:r>
            <a:endParaRPr b="0" lang="en-US" sz="1800" spc="-1" strike="noStrike">
              <a:solidFill>
                <a:srgbClr val="000000"/>
              </a:solidFill>
              <a:uFill>
                <a:solidFill>
                  <a:srgbClr val="ffffff"/>
                </a:solidFill>
              </a:uFill>
              <a:latin typeface="Arial"/>
            </a:endParaRPr>
          </a:p>
        </p:txBody>
      </p:sp>
      <p:sp>
        <p:nvSpPr>
          <p:cNvPr id="93" name="CustomShape 23"/>
          <p:cNvSpPr/>
          <p:nvPr/>
        </p:nvSpPr>
        <p:spPr>
          <a:xfrm>
            <a:off x="10180080" y="2403360"/>
            <a:ext cx="1252080" cy="48996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TDB</a:t>
            </a:r>
            <a:endParaRPr b="0" lang="en-US" sz="1800" spc="-1" strike="noStrike">
              <a:solidFill>
                <a:srgbClr val="000000"/>
              </a:solidFill>
              <a:uFill>
                <a:solidFill>
                  <a:srgbClr val="ffffff"/>
                </a:solidFill>
              </a:uFill>
              <a:latin typeface="Arial"/>
            </a:endParaRPr>
          </a:p>
        </p:txBody>
      </p:sp>
      <p:sp>
        <p:nvSpPr>
          <p:cNvPr id="94" name="CustomShape 24"/>
          <p:cNvSpPr/>
          <p:nvPr/>
        </p:nvSpPr>
        <p:spPr>
          <a:xfrm>
            <a:off x="1649520" y="4080240"/>
            <a:ext cx="1271880" cy="364680"/>
          </a:xfrm>
          <a:prstGeom prst="rect">
            <a:avLst/>
          </a:prstGeom>
          <a:noFill/>
          <a:ln>
            <a:noFill/>
          </a:ln>
        </p:spPr>
        <p:style>
          <a:lnRef idx="0"/>
          <a:fillRef idx="0"/>
          <a:effectRef idx="0"/>
          <a:fontRef idx="minor"/>
        </p:style>
        <p:txBody>
          <a:bodyPr lIns="90000" rIns="90000" tIns="45000" bIns="45000"/>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ER Diagram</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5" name="CustomShape 25"/>
          <p:cNvSpPr/>
          <p:nvPr/>
        </p:nvSpPr>
        <p:spPr>
          <a:xfrm>
            <a:off x="3095280" y="4100760"/>
            <a:ext cx="1425600" cy="364680"/>
          </a:xfrm>
          <a:prstGeom prst="rect">
            <a:avLst/>
          </a:prstGeom>
          <a:noFill/>
          <a:ln>
            <a:noFill/>
          </a:ln>
        </p:spPr>
        <p:style>
          <a:lnRef idx="0"/>
          <a:fillRef idx="0"/>
          <a:effectRef idx="0"/>
          <a:fontRef idx="minor"/>
        </p:style>
        <p:txBody>
          <a:bodyPr lIns="90000" rIns="90000" tIns="45000" bIns="45000"/>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Solution Document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6" name="CustomShape 26"/>
          <p:cNvSpPr/>
          <p:nvPr/>
        </p:nvSpPr>
        <p:spPr>
          <a:xfrm>
            <a:off x="4553280" y="4118400"/>
            <a:ext cx="1271880" cy="501840"/>
          </a:xfrm>
          <a:prstGeom prst="rect">
            <a:avLst/>
          </a:prstGeom>
          <a:noFill/>
          <a:ln>
            <a:noFill/>
          </a:ln>
        </p:spPr>
        <p:style>
          <a:lnRef idx="0"/>
          <a:fillRef idx="0"/>
          <a:effectRef idx="0"/>
          <a:fontRef idx="minor"/>
        </p:style>
        <p:txBody>
          <a:bodyPr lIns="90000" rIns="90000" tIns="45000" bIns="45000"/>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Exploratory Analysis Report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7" name="CustomShape 27"/>
          <p:cNvSpPr/>
          <p:nvPr/>
        </p:nvSpPr>
        <p:spPr>
          <a:xfrm>
            <a:off x="5857560" y="4074120"/>
            <a:ext cx="1498320" cy="639000"/>
          </a:xfrm>
          <a:prstGeom prst="rect">
            <a:avLst/>
          </a:prstGeom>
          <a:noFill/>
          <a:ln>
            <a:noFill/>
          </a:ln>
        </p:spPr>
        <p:style>
          <a:lnRef idx="0"/>
          <a:fillRef idx="0"/>
          <a:effectRef idx="0"/>
          <a:fontRef idx="minor"/>
        </p:style>
        <p:txBody>
          <a:bodyPr lIns="90000" rIns="90000" tIns="45000" bIns="45000"/>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Data Pre-Processing</a:t>
            </a:r>
            <a:endParaRPr b="0" lang="en-US" sz="1800" spc="-1" strike="noStrike">
              <a:solidFill>
                <a:srgbClr val="000000"/>
              </a:solidFill>
              <a:uFill>
                <a:solidFill>
                  <a:srgbClr val="ffffff"/>
                </a:solidFill>
              </a:uFill>
              <a:latin typeface="Arial"/>
            </a:endParaRPr>
          </a:p>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Model Creation</a:t>
            </a:r>
            <a:endParaRPr b="0" lang="en-US" sz="1800" spc="-1" strike="noStrike">
              <a:solidFill>
                <a:srgbClr val="000000"/>
              </a:solidFill>
              <a:uFill>
                <a:solidFill>
                  <a:srgbClr val="ffffff"/>
                </a:solidFill>
              </a:uFill>
              <a:latin typeface="Arial"/>
            </a:endParaRPr>
          </a:p>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Final Recommendation</a:t>
            </a:r>
            <a:endParaRPr b="0" lang="en-US" sz="1800" spc="-1" strike="noStrike">
              <a:solidFill>
                <a:srgbClr val="000000"/>
              </a:solidFill>
              <a:uFill>
                <a:solidFill>
                  <a:srgbClr val="ffffff"/>
                </a:solidFill>
              </a:uFill>
              <a:latin typeface="Arial"/>
            </a:endParaRPr>
          </a:p>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Go - Live</a:t>
            </a:r>
            <a:endParaRPr b="0" lang="en-US" sz="1800" spc="-1" strike="noStrike">
              <a:solidFill>
                <a:srgbClr val="000000"/>
              </a:solidFill>
              <a:uFill>
                <a:solidFill>
                  <a:srgbClr val="ffffff"/>
                </a:solidFill>
              </a:uFill>
              <a:latin typeface="Arial"/>
            </a:endParaRPr>
          </a:p>
        </p:txBody>
      </p:sp>
      <p:sp>
        <p:nvSpPr>
          <p:cNvPr id="98" name="CustomShape 28"/>
          <p:cNvSpPr/>
          <p:nvPr/>
        </p:nvSpPr>
        <p:spPr>
          <a:xfrm>
            <a:off x="7388280" y="4074120"/>
            <a:ext cx="1271880" cy="501840"/>
          </a:xfrm>
          <a:prstGeom prst="rect">
            <a:avLst/>
          </a:prstGeom>
          <a:noFill/>
          <a:ln>
            <a:noFill/>
          </a:ln>
        </p:spPr>
        <p:style>
          <a:lnRef idx="0"/>
          <a:fillRef idx="0"/>
          <a:effectRef idx="0"/>
          <a:fontRef idx="minor"/>
        </p:style>
        <p:txBody>
          <a:bodyPr lIns="90000" rIns="90000" tIns="45000" bIns="45000"/>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Data Modelling Report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9" name="CustomShape 29"/>
          <p:cNvSpPr/>
          <p:nvPr/>
        </p:nvSpPr>
        <p:spPr>
          <a:xfrm>
            <a:off x="4589640" y="3474000"/>
            <a:ext cx="2992320" cy="4561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400" spc="-1" strike="noStrike">
                <a:solidFill>
                  <a:srgbClr val="4472c4"/>
                </a:solidFill>
                <a:uFill>
                  <a:solidFill>
                    <a:srgbClr val="ffffff"/>
                  </a:solidFill>
                </a:uFill>
                <a:latin typeface="Calibri"/>
              </a:rPr>
              <a:t>Process Steps</a:t>
            </a:r>
            <a:endParaRPr b="0" lang="en-US" sz="1800" spc="-1" strike="noStrike">
              <a:solidFill>
                <a:srgbClr val="000000"/>
              </a:solidFill>
              <a:uFill>
                <a:solidFill>
                  <a:srgbClr val="ffffff"/>
                </a:solidFill>
              </a:uFill>
              <a:latin typeface="Arial"/>
            </a:endParaRPr>
          </a:p>
        </p:txBody>
      </p:sp>
      <p:sp>
        <p:nvSpPr>
          <p:cNvPr id="100" name="CustomShape 30"/>
          <p:cNvSpPr/>
          <p:nvPr/>
        </p:nvSpPr>
        <p:spPr>
          <a:xfrm>
            <a:off x="8668800" y="4074120"/>
            <a:ext cx="1271880" cy="364680"/>
          </a:xfrm>
          <a:prstGeom prst="rect">
            <a:avLst/>
          </a:prstGeom>
          <a:noFill/>
          <a:ln>
            <a:noFill/>
          </a:ln>
        </p:spPr>
        <p:style>
          <a:lnRef idx="0"/>
          <a:fillRef idx="0"/>
          <a:effectRef idx="0"/>
          <a:fontRef idx="minor"/>
        </p:style>
        <p:txBody>
          <a:bodyPr lIns="90000" rIns="90000" tIns="45000" bIns="45000"/>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Testing Results</a:t>
            </a:r>
            <a:endParaRPr b="0" lang="en-US" sz="1800" spc="-1" strike="noStrike">
              <a:solidFill>
                <a:srgbClr val="000000"/>
              </a:solidFill>
              <a:uFill>
                <a:solidFill>
                  <a:srgbClr val="ffffff"/>
                </a:solidFill>
              </a:uFill>
              <a:latin typeface="Arial"/>
            </a:endParaRPr>
          </a:p>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Validation Report</a:t>
            </a:r>
            <a:endParaRPr b="0" lang="en-US" sz="1800" spc="-1" strike="noStrike">
              <a:solidFill>
                <a:srgbClr val="000000"/>
              </a:solidFill>
              <a:uFill>
                <a:solidFill>
                  <a:srgbClr val="ffffff"/>
                </a:solidFill>
              </a:uFill>
              <a:latin typeface="Arial"/>
            </a:endParaRPr>
          </a:p>
        </p:txBody>
      </p:sp>
      <p:sp>
        <p:nvSpPr>
          <p:cNvPr id="101" name="CustomShape 31"/>
          <p:cNvSpPr/>
          <p:nvPr/>
        </p:nvSpPr>
        <p:spPr>
          <a:xfrm>
            <a:off x="10157760" y="4074120"/>
            <a:ext cx="1271880" cy="227520"/>
          </a:xfrm>
          <a:prstGeom prst="rect">
            <a:avLst/>
          </a:prstGeom>
          <a:noFill/>
          <a:ln>
            <a:noFill/>
          </a:ln>
        </p:spPr>
        <p:style>
          <a:lnRef idx="0"/>
          <a:fillRef idx="0"/>
          <a:effectRef idx="0"/>
          <a:fontRef idx="minor"/>
        </p:style>
        <p:txBody>
          <a:bodyPr lIns="90000" rIns="90000" tIns="45000" bIns="45000"/>
          <a:p>
            <a:pPr marL="228600" indent="-228240">
              <a:lnSpc>
                <a:spcPct val="100000"/>
              </a:lnSpc>
              <a:buClr>
                <a:srgbClr val="000000"/>
              </a:buClr>
              <a:buFont typeface="Calibri Light"/>
              <a:buAutoNum type="arabicPeriod"/>
            </a:pPr>
            <a:r>
              <a:rPr b="0" lang="en-US" sz="900" spc="-1" strike="noStrike">
                <a:solidFill>
                  <a:srgbClr val="000000"/>
                </a:solidFill>
                <a:uFill>
                  <a:solidFill>
                    <a:srgbClr val="ffffff"/>
                  </a:solidFill>
                </a:uFill>
                <a:latin typeface="Calibri"/>
              </a:rPr>
              <a:t>Execution</a:t>
            </a:r>
            <a:endParaRPr b="0" lang="en-US" sz="1800" spc="-1" strike="noStrike">
              <a:solidFill>
                <a:srgbClr val="000000"/>
              </a:solidFill>
              <a:uFill>
                <a:solidFill>
                  <a:srgbClr val="ffffff"/>
                </a:solidFill>
              </a:uFill>
              <a:latin typeface="Arial"/>
            </a:endParaRPr>
          </a:p>
        </p:txBody>
      </p:sp>
      <p:sp>
        <p:nvSpPr>
          <p:cNvPr id="102" name="TextShape 32"/>
          <p:cNvSpPr txBox="1"/>
          <p:nvPr/>
        </p:nvSpPr>
        <p:spPr>
          <a:xfrm>
            <a:off x="776880" y="6586560"/>
            <a:ext cx="2742840" cy="364680"/>
          </a:xfrm>
          <a:prstGeom prst="rect">
            <a:avLst/>
          </a:prstGeom>
          <a:noFill/>
          <a:ln>
            <a:noFill/>
          </a:ln>
        </p:spPr>
        <p:txBody>
          <a:bodyPr anchor="ctr"/>
          <a:p>
            <a:pPr>
              <a:lnSpc>
                <a:spcPct val="100000"/>
              </a:lnSpc>
            </a:pPr>
            <a:fld id="{17613C7C-9D65-4AAC-BD94-235024C7C552}"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03" name="TextShape 33"/>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04" name="TextShape 34"/>
          <p:cNvSpPr txBox="1"/>
          <p:nvPr/>
        </p:nvSpPr>
        <p:spPr>
          <a:xfrm>
            <a:off x="9194760" y="6586560"/>
            <a:ext cx="2742840" cy="364680"/>
          </a:xfrm>
          <a:prstGeom prst="rect">
            <a:avLst/>
          </a:prstGeom>
          <a:noFill/>
          <a:ln>
            <a:noFill/>
          </a:ln>
        </p:spPr>
        <p:txBody>
          <a:bodyPr anchor="ctr"/>
          <a:p>
            <a:pPr algn="r">
              <a:lnSpc>
                <a:spcPct val="100000"/>
              </a:lnSpc>
            </a:pPr>
            <a:fld id="{BEBDA62B-13AF-46E3-8D4D-2E3834B7AFA2}"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212040" y="10868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06" name="CustomShape 2"/>
          <p:cNvSpPr/>
          <p:nvPr/>
        </p:nvSpPr>
        <p:spPr>
          <a:xfrm>
            <a:off x="2849040" y="3460320"/>
            <a:ext cx="62679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4472c4"/>
                </a:solidFill>
                <a:uFill>
                  <a:solidFill>
                    <a:srgbClr val="ffffff"/>
                  </a:solidFill>
                </a:uFill>
                <a:latin typeface="Calibri"/>
              </a:rPr>
              <a:t>Data Modelling Approach</a:t>
            </a:r>
            <a:endParaRPr b="0" lang="en-US" sz="1800" spc="-1" strike="noStrike">
              <a:solidFill>
                <a:srgbClr val="000000"/>
              </a:solidFill>
              <a:uFill>
                <a:solidFill>
                  <a:srgbClr val="ffffff"/>
                </a:solidFill>
              </a:uFill>
              <a:latin typeface="Arial"/>
            </a:endParaRPr>
          </a:p>
        </p:txBody>
      </p:sp>
      <p:sp>
        <p:nvSpPr>
          <p:cNvPr id="107" name="TextShape 3"/>
          <p:cNvSpPr txBox="1"/>
          <p:nvPr/>
        </p:nvSpPr>
        <p:spPr>
          <a:xfrm>
            <a:off x="776880" y="6586560"/>
            <a:ext cx="2742840" cy="364680"/>
          </a:xfrm>
          <a:prstGeom prst="rect">
            <a:avLst/>
          </a:prstGeom>
          <a:noFill/>
          <a:ln>
            <a:noFill/>
          </a:ln>
        </p:spPr>
        <p:txBody>
          <a:bodyPr anchor="ctr"/>
          <a:p>
            <a:pPr>
              <a:lnSpc>
                <a:spcPct val="100000"/>
              </a:lnSpc>
            </a:pPr>
            <a:fld id="{BDBD6653-AAF9-4255-85A1-98E696A61DC7}"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08" name="TextShape 4"/>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09" name="TextShape 5"/>
          <p:cNvSpPr txBox="1"/>
          <p:nvPr/>
        </p:nvSpPr>
        <p:spPr>
          <a:xfrm>
            <a:off x="9194760" y="6586560"/>
            <a:ext cx="2742840" cy="364680"/>
          </a:xfrm>
          <a:prstGeom prst="rect">
            <a:avLst/>
          </a:prstGeom>
          <a:noFill/>
          <a:ln>
            <a:noFill/>
          </a:ln>
        </p:spPr>
        <p:txBody>
          <a:bodyPr anchor="ctr"/>
          <a:p>
            <a:pPr algn="r">
              <a:lnSpc>
                <a:spcPct val="100000"/>
              </a:lnSpc>
            </a:pPr>
            <a:fld id="{6C9D4BC7-FEC1-45E8-936C-BBCC1DFB79B4}"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17880" y="108684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11"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Approach</a:t>
            </a:r>
            <a:endParaRPr b="0" lang="en-US" sz="4200" spc="-1" strike="noStrike">
              <a:solidFill>
                <a:srgbClr val="000000"/>
              </a:solidFill>
              <a:uFill>
                <a:solidFill>
                  <a:srgbClr val="ffffff"/>
                </a:solidFill>
              </a:uFill>
              <a:latin typeface="Arial"/>
            </a:endParaRPr>
          </a:p>
        </p:txBody>
      </p:sp>
      <p:sp>
        <p:nvSpPr>
          <p:cNvPr id="112" name="CustomShape 3"/>
          <p:cNvSpPr/>
          <p:nvPr/>
        </p:nvSpPr>
        <p:spPr>
          <a:xfrm>
            <a:off x="317880" y="1665000"/>
            <a:ext cx="11237400" cy="9133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Calibri"/>
              </a:rPr>
              <a:t>The Data sets used for building the suitable Data Model are:</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Customer Data</a:t>
            </a:r>
            <a:endParaRPr b="0" lang="en-US" sz="1800" spc="-1" strike="noStrike">
              <a:solidFill>
                <a:srgbClr val="000000"/>
              </a:solidFill>
              <a:uFill>
                <a:solidFill>
                  <a:srgbClr val="ffffff"/>
                </a:solidFill>
              </a:uFill>
              <a:latin typeface="Arial"/>
            </a:endParaRPr>
          </a:p>
          <a:p>
            <a:pPr lvl="1" marL="743040" indent="-28548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Campaign Data</a:t>
            </a:r>
            <a:endParaRPr b="0" lang="en-US" sz="1800" spc="-1" strike="noStrike">
              <a:solidFill>
                <a:srgbClr val="000000"/>
              </a:solidFill>
              <a:uFill>
                <a:solidFill>
                  <a:srgbClr val="ffffff"/>
                </a:solidFill>
              </a:uFill>
              <a:latin typeface="Arial"/>
            </a:endParaRPr>
          </a:p>
        </p:txBody>
      </p:sp>
      <p:sp>
        <p:nvSpPr>
          <p:cNvPr id="113" name="CustomShape 4"/>
          <p:cNvSpPr/>
          <p:nvPr/>
        </p:nvSpPr>
        <p:spPr>
          <a:xfrm>
            <a:off x="317880" y="1114560"/>
            <a:ext cx="37368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4472c4"/>
                </a:solidFill>
                <a:uFill>
                  <a:solidFill>
                    <a:srgbClr val="ffffff"/>
                  </a:solidFill>
                </a:uFill>
                <a:latin typeface="Calibri Light"/>
              </a:rPr>
              <a:t>Data</a:t>
            </a:r>
            <a:endParaRPr b="0" lang="en-US" sz="1800" spc="-1" strike="noStrike">
              <a:solidFill>
                <a:srgbClr val="000000"/>
              </a:solidFill>
              <a:uFill>
                <a:solidFill>
                  <a:srgbClr val="ffffff"/>
                </a:solidFill>
              </a:uFill>
              <a:latin typeface="Arial"/>
            </a:endParaRPr>
          </a:p>
        </p:txBody>
      </p:sp>
      <p:sp>
        <p:nvSpPr>
          <p:cNvPr id="114" name="CustomShape 5"/>
          <p:cNvSpPr/>
          <p:nvPr/>
        </p:nvSpPr>
        <p:spPr>
          <a:xfrm>
            <a:off x="291600" y="2609280"/>
            <a:ext cx="37368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4472c4"/>
                </a:solidFill>
                <a:uFill>
                  <a:solidFill>
                    <a:srgbClr val="ffffff"/>
                  </a:solidFill>
                </a:uFill>
                <a:latin typeface="Calibri Light"/>
              </a:rPr>
              <a:t>Data Models Used</a:t>
            </a:r>
            <a:endParaRPr b="0" lang="en-US" sz="1800" spc="-1" strike="noStrike">
              <a:solidFill>
                <a:srgbClr val="000000"/>
              </a:solidFill>
              <a:uFill>
                <a:solidFill>
                  <a:srgbClr val="ffffff"/>
                </a:solidFill>
              </a:uFill>
              <a:latin typeface="Arial"/>
            </a:endParaRPr>
          </a:p>
        </p:txBody>
      </p:sp>
      <p:sp>
        <p:nvSpPr>
          <p:cNvPr id="115" name="CustomShape 6"/>
          <p:cNvSpPr/>
          <p:nvPr/>
        </p:nvSpPr>
        <p:spPr>
          <a:xfrm>
            <a:off x="455400" y="5661720"/>
            <a:ext cx="1470600" cy="489960"/>
          </a:xfrm>
          <a:prstGeom prst="roundRect">
            <a:avLst>
              <a:gd name="adj" fmla="val 16667"/>
            </a:avLst>
          </a:prstGeom>
          <a:solidFill>
            <a:srgbClr val="00b0f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100" spc="-1" strike="noStrike">
                <a:solidFill>
                  <a:srgbClr val="ffffff"/>
                </a:solidFill>
                <a:uFill>
                  <a:solidFill>
                    <a:srgbClr val="ffffff"/>
                  </a:solidFill>
                </a:uFill>
                <a:latin typeface="Calibri"/>
              </a:rPr>
              <a:t>Support Vector Machine - SVM</a:t>
            </a:r>
            <a:endParaRPr b="0" lang="en-US" sz="1800" spc="-1" strike="noStrike">
              <a:solidFill>
                <a:srgbClr val="000000"/>
              </a:solidFill>
              <a:uFill>
                <a:solidFill>
                  <a:srgbClr val="ffffff"/>
                </a:solidFill>
              </a:uFill>
              <a:latin typeface="Arial"/>
            </a:endParaRPr>
          </a:p>
        </p:txBody>
      </p:sp>
      <p:sp>
        <p:nvSpPr>
          <p:cNvPr id="116" name="CustomShape 7"/>
          <p:cNvSpPr/>
          <p:nvPr/>
        </p:nvSpPr>
        <p:spPr>
          <a:xfrm>
            <a:off x="472680" y="4461840"/>
            <a:ext cx="1470600" cy="489960"/>
          </a:xfrm>
          <a:prstGeom prst="roundRect">
            <a:avLst>
              <a:gd name="adj" fmla="val 16667"/>
            </a:avLst>
          </a:prstGeom>
          <a:solidFill>
            <a:srgbClr val="92d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rPr>
              <a:t>Logistic Boosting - LB</a:t>
            </a:r>
            <a:endParaRPr b="0" lang="en-US" sz="1800" spc="-1" strike="noStrike">
              <a:solidFill>
                <a:srgbClr val="000000"/>
              </a:solidFill>
              <a:uFill>
                <a:solidFill>
                  <a:srgbClr val="ffffff"/>
                </a:solidFill>
              </a:uFill>
              <a:latin typeface="Arial"/>
            </a:endParaRPr>
          </a:p>
        </p:txBody>
      </p:sp>
      <p:sp>
        <p:nvSpPr>
          <p:cNvPr id="117" name="CustomShape 8"/>
          <p:cNvSpPr/>
          <p:nvPr/>
        </p:nvSpPr>
        <p:spPr>
          <a:xfrm>
            <a:off x="472680" y="3227760"/>
            <a:ext cx="1470600" cy="489960"/>
          </a:xfrm>
          <a:prstGeom prst="roundRect">
            <a:avLst>
              <a:gd name="adj" fmla="val 16667"/>
            </a:avLst>
          </a:prstGeom>
          <a:solidFill>
            <a:srgbClr val="ff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rPr>
              <a:t>C5- Decision Tree</a:t>
            </a:r>
            <a:endParaRPr b="0" lang="en-US" sz="1800" spc="-1" strike="noStrike">
              <a:solidFill>
                <a:srgbClr val="000000"/>
              </a:solidFill>
              <a:uFill>
                <a:solidFill>
                  <a:srgbClr val="ffffff"/>
                </a:solidFill>
              </a:uFill>
              <a:latin typeface="Arial"/>
            </a:endParaRPr>
          </a:p>
        </p:txBody>
      </p:sp>
      <p:sp>
        <p:nvSpPr>
          <p:cNvPr id="118" name="CustomShape 9"/>
          <p:cNvSpPr/>
          <p:nvPr/>
        </p:nvSpPr>
        <p:spPr>
          <a:xfrm>
            <a:off x="460440" y="5076000"/>
            <a:ext cx="1470600" cy="489960"/>
          </a:xfrm>
          <a:prstGeom prst="roundRect">
            <a:avLst>
              <a:gd name="adj" fmla="val 16667"/>
            </a:avLst>
          </a:prstGeom>
          <a:solidFill>
            <a:srgbClr val="00b05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rPr>
              <a:t>Random Forest - RF</a:t>
            </a:r>
            <a:endParaRPr b="0" lang="en-US" sz="1800" spc="-1" strike="noStrike">
              <a:solidFill>
                <a:srgbClr val="000000"/>
              </a:solidFill>
              <a:uFill>
                <a:solidFill>
                  <a:srgbClr val="ffffff"/>
                </a:solidFill>
              </a:uFill>
              <a:latin typeface="Arial"/>
            </a:endParaRPr>
          </a:p>
        </p:txBody>
      </p:sp>
      <p:sp>
        <p:nvSpPr>
          <p:cNvPr id="119" name="Line 10"/>
          <p:cNvSpPr/>
          <p:nvPr/>
        </p:nvSpPr>
        <p:spPr>
          <a:xfrm>
            <a:off x="2189160" y="3235680"/>
            <a:ext cx="360" cy="2916000"/>
          </a:xfrm>
          <a:prstGeom prst="line">
            <a:avLst/>
          </a:prstGeom>
          <a:ln/>
        </p:spPr>
        <p:style>
          <a:lnRef idx="2">
            <a:schemeClr val="accent1">
              <a:shade val="50000"/>
            </a:schemeClr>
          </a:lnRef>
          <a:fillRef idx="1">
            <a:schemeClr val="accent1"/>
          </a:fillRef>
          <a:effectRef idx="0">
            <a:schemeClr val="accent1"/>
          </a:effectRef>
          <a:fontRef idx="minor"/>
        </p:style>
      </p:sp>
      <p:sp>
        <p:nvSpPr>
          <p:cNvPr id="120" name="CustomShape 11"/>
          <p:cNvSpPr/>
          <p:nvPr/>
        </p:nvSpPr>
        <p:spPr>
          <a:xfrm>
            <a:off x="2352240" y="4303440"/>
            <a:ext cx="847800" cy="635760"/>
          </a:xfrm>
          <a:prstGeom prst="rightArrow">
            <a:avLst>
              <a:gd name="adj1" fmla="val 50000"/>
              <a:gd name="adj2" fmla="val 50000"/>
            </a:avLst>
          </a:prstGeom>
          <a:ln/>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lang="en-US" sz="1200" spc="-1" strike="noStrike">
                <a:solidFill>
                  <a:srgbClr val="000000"/>
                </a:solidFill>
                <a:uFill>
                  <a:solidFill>
                    <a:srgbClr val="ffffff"/>
                  </a:solidFill>
                </a:uFill>
                <a:latin typeface="Calibri"/>
              </a:rPr>
              <a:t>Output</a:t>
            </a:r>
            <a:endParaRPr b="0" lang="en-US" sz="1800" spc="-1" strike="noStrike">
              <a:solidFill>
                <a:srgbClr val="000000"/>
              </a:solidFill>
              <a:uFill>
                <a:solidFill>
                  <a:srgbClr val="ffffff"/>
                </a:solidFill>
              </a:uFill>
              <a:latin typeface="Arial"/>
            </a:endParaRPr>
          </a:p>
        </p:txBody>
      </p:sp>
      <p:sp>
        <p:nvSpPr>
          <p:cNvPr id="121" name="CustomShape 12"/>
          <p:cNvSpPr/>
          <p:nvPr/>
        </p:nvSpPr>
        <p:spPr>
          <a:xfrm>
            <a:off x="3382560" y="4146840"/>
            <a:ext cx="1265400" cy="948960"/>
          </a:xfrm>
          <a:prstGeom prst="roundRect">
            <a:avLst>
              <a:gd name="adj" fmla="val 16667"/>
            </a:avLst>
          </a:prstGeom>
          <a:ln/>
        </p:spPr>
        <p:style>
          <a:lnRef idx="1">
            <a:schemeClr val="accent2"/>
          </a:lnRef>
          <a:fillRef idx="3">
            <a:schemeClr val="accent2"/>
          </a:fillRef>
          <a:effectRef idx="2">
            <a:schemeClr val="accent2"/>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rPr>
              <a:t>Ensemble Model</a:t>
            </a:r>
            <a:endParaRPr b="0" lang="en-US" sz="1800" spc="-1" strike="noStrike">
              <a:solidFill>
                <a:srgbClr val="000000"/>
              </a:solidFill>
              <a:uFill>
                <a:solidFill>
                  <a:srgbClr val="ffffff"/>
                </a:solidFill>
              </a:uFill>
              <a:latin typeface="Arial"/>
            </a:endParaRPr>
          </a:p>
        </p:txBody>
      </p:sp>
      <p:sp>
        <p:nvSpPr>
          <p:cNvPr id="122" name="CustomShape 13"/>
          <p:cNvSpPr/>
          <p:nvPr/>
        </p:nvSpPr>
        <p:spPr>
          <a:xfrm>
            <a:off x="4896360" y="4303440"/>
            <a:ext cx="847800" cy="635760"/>
          </a:xfrm>
          <a:prstGeom prst="rightArrow">
            <a:avLst>
              <a:gd name="adj1" fmla="val 50000"/>
              <a:gd name="adj2" fmla="val 50000"/>
            </a:avLst>
          </a:prstGeom>
          <a:ln/>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lang="en-US" sz="1200" spc="-1" strike="noStrike">
                <a:solidFill>
                  <a:srgbClr val="000000"/>
                </a:solidFill>
                <a:uFill>
                  <a:solidFill>
                    <a:srgbClr val="ffffff"/>
                  </a:solidFill>
                </a:uFill>
                <a:latin typeface="Calibri"/>
              </a:rPr>
              <a:t>Output</a:t>
            </a:r>
            <a:endParaRPr b="0" lang="en-US" sz="1800" spc="-1" strike="noStrike">
              <a:solidFill>
                <a:srgbClr val="000000"/>
              </a:solidFill>
              <a:uFill>
                <a:solidFill>
                  <a:srgbClr val="ffffff"/>
                </a:solidFill>
              </a:uFill>
              <a:latin typeface="Arial"/>
            </a:endParaRPr>
          </a:p>
        </p:txBody>
      </p:sp>
      <p:sp>
        <p:nvSpPr>
          <p:cNvPr id="123" name="CustomShape 14"/>
          <p:cNvSpPr/>
          <p:nvPr/>
        </p:nvSpPr>
        <p:spPr>
          <a:xfrm>
            <a:off x="5993280" y="4303440"/>
            <a:ext cx="1028520" cy="6451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400" spc="-1" strike="noStrike">
                <a:solidFill>
                  <a:srgbClr val="ffffff"/>
                </a:solidFill>
                <a:uFill>
                  <a:solidFill>
                    <a:srgbClr val="ffffff"/>
                  </a:solidFill>
                </a:uFill>
                <a:latin typeface="Calibri"/>
              </a:rPr>
              <a:t>Prediction Score</a:t>
            </a:r>
            <a:endParaRPr b="0" lang="en-US" sz="1800" spc="-1" strike="noStrike">
              <a:solidFill>
                <a:srgbClr val="000000"/>
              </a:solidFill>
              <a:uFill>
                <a:solidFill>
                  <a:srgbClr val="ffffff"/>
                </a:solidFill>
              </a:uFill>
              <a:latin typeface="Arial"/>
            </a:endParaRPr>
          </a:p>
        </p:txBody>
      </p:sp>
      <p:sp>
        <p:nvSpPr>
          <p:cNvPr id="124" name="CustomShape 15"/>
          <p:cNvSpPr/>
          <p:nvPr/>
        </p:nvSpPr>
        <p:spPr>
          <a:xfrm>
            <a:off x="8454960" y="2171520"/>
            <a:ext cx="3736800" cy="51696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4472c4"/>
                </a:solidFill>
                <a:uFill>
                  <a:solidFill>
                    <a:srgbClr val="ffffff"/>
                  </a:solidFill>
                </a:uFill>
                <a:latin typeface="Calibri Light"/>
              </a:rPr>
              <a:t>Data Model Testing</a:t>
            </a:r>
            <a:endParaRPr b="0" lang="en-US" sz="1800" spc="-1" strike="noStrike">
              <a:solidFill>
                <a:srgbClr val="000000"/>
              </a:solidFill>
              <a:uFill>
                <a:solidFill>
                  <a:srgbClr val="ffffff"/>
                </a:solidFill>
              </a:uFill>
              <a:latin typeface="Arial"/>
            </a:endParaRPr>
          </a:p>
        </p:txBody>
      </p:sp>
      <p:sp>
        <p:nvSpPr>
          <p:cNvPr id="125" name="CustomShape 16"/>
          <p:cNvSpPr/>
          <p:nvPr/>
        </p:nvSpPr>
        <p:spPr>
          <a:xfrm>
            <a:off x="8600760" y="2832840"/>
            <a:ext cx="2683080" cy="960120"/>
          </a:xfrm>
          <a:prstGeom prst="roundRect">
            <a:avLst>
              <a:gd name="adj" fmla="val 16667"/>
            </a:avLst>
          </a:prstGeom>
          <a:ln/>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lang="en-US" sz="1800" spc="-1" strike="noStrike">
                <a:solidFill>
                  <a:srgbClr val="000000"/>
                </a:solidFill>
                <a:uFill>
                  <a:solidFill>
                    <a:srgbClr val="ffffff"/>
                  </a:solidFill>
                </a:uFill>
                <a:latin typeface="Calibri"/>
              </a:rPr>
              <a:t>4000 Contracts</a:t>
            </a:r>
            <a:endParaRPr b="0" lang="en-US" sz="1800" spc="-1" strike="noStrike">
              <a:solidFill>
                <a:srgbClr val="000000"/>
              </a:solidFill>
              <a:uFill>
                <a:solidFill>
                  <a:srgbClr val="ffffff"/>
                </a:solidFill>
              </a:uFill>
              <a:latin typeface="Arial"/>
            </a:endParaRPr>
          </a:p>
        </p:txBody>
      </p:sp>
      <p:sp>
        <p:nvSpPr>
          <p:cNvPr id="126" name="CustomShape 17"/>
          <p:cNvSpPr/>
          <p:nvPr/>
        </p:nvSpPr>
        <p:spPr>
          <a:xfrm>
            <a:off x="9747000" y="4030560"/>
            <a:ext cx="596160" cy="542880"/>
          </a:xfrm>
          <a:prstGeom prst="downArrow">
            <a:avLst>
              <a:gd name="adj1" fmla="val 50000"/>
              <a:gd name="adj2" fmla="val 50000"/>
            </a:avLst>
          </a:prstGeom>
          <a:ln/>
        </p:spPr>
        <p:style>
          <a:lnRef idx="1">
            <a:schemeClr val="accent3"/>
          </a:lnRef>
          <a:fillRef idx="2">
            <a:schemeClr val="accent3"/>
          </a:fillRef>
          <a:effectRef idx="1">
            <a:schemeClr val="accent3"/>
          </a:effectRef>
          <a:fontRef idx="minor"/>
        </p:style>
      </p:sp>
      <p:sp>
        <p:nvSpPr>
          <p:cNvPr id="127" name="CustomShape 18"/>
          <p:cNvSpPr/>
          <p:nvPr/>
        </p:nvSpPr>
        <p:spPr>
          <a:xfrm>
            <a:off x="8600760" y="4826160"/>
            <a:ext cx="1742400" cy="752400"/>
          </a:xfrm>
          <a:prstGeom prst="roundRect">
            <a:avLst>
              <a:gd name="adj" fmla="val 16667"/>
            </a:avLst>
          </a:prstGeom>
          <a:ln/>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lang="en-US" sz="1600" spc="-1" strike="noStrike">
                <a:solidFill>
                  <a:srgbClr val="000000"/>
                </a:solidFill>
                <a:uFill>
                  <a:solidFill>
                    <a:srgbClr val="ffffff"/>
                  </a:solidFill>
                </a:uFill>
                <a:latin typeface="Calibri"/>
              </a:rPr>
              <a:t>80%</a:t>
            </a:r>
            <a:endParaRPr b="0" lang="en-US" sz="1800" spc="-1" strike="noStrike">
              <a:solidFill>
                <a:srgbClr val="000000"/>
              </a:solidFill>
              <a:uFill>
                <a:solidFill>
                  <a:srgbClr val="ffffff"/>
                </a:solidFill>
              </a:uFill>
              <a:latin typeface="Arial"/>
            </a:endParaRPr>
          </a:p>
          <a:p>
            <a:pPr algn="ctr">
              <a:lnSpc>
                <a:spcPct val="100000"/>
              </a:lnSpc>
            </a:pPr>
            <a:r>
              <a:rPr b="0" lang="en-US" sz="1600" spc="-1" strike="noStrike">
                <a:solidFill>
                  <a:srgbClr val="000000"/>
                </a:solidFill>
                <a:uFill>
                  <a:solidFill>
                    <a:srgbClr val="ffffff"/>
                  </a:solidFill>
                </a:uFill>
                <a:latin typeface="Calibri"/>
              </a:rPr>
              <a:t>Training</a:t>
            </a:r>
            <a:endParaRPr b="0" lang="en-US" sz="1800" spc="-1" strike="noStrike">
              <a:solidFill>
                <a:srgbClr val="000000"/>
              </a:solidFill>
              <a:uFill>
                <a:solidFill>
                  <a:srgbClr val="ffffff"/>
                </a:solidFill>
              </a:uFill>
              <a:latin typeface="Arial"/>
            </a:endParaRPr>
          </a:p>
        </p:txBody>
      </p:sp>
      <p:sp>
        <p:nvSpPr>
          <p:cNvPr id="128" name="CustomShape 19"/>
          <p:cNvSpPr/>
          <p:nvPr/>
        </p:nvSpPr>
        <p:spPr>
          <a:xfrm>
            <a:off x="10442880" y="4826160"/>
            <a:ext cx="841320" cy="752400"/>
          </a:xfrm>
          <a:prstGeom prst="roundRect">
            <a:avLst>
              <a:gd name="adj" fmla="val 16667"/>
            </a:avLst>
          </a:prstGeom>
          <a:ln/>
        </p:spPr>
        <p:style>
          <a:lnRef idx="1">
            <a:schemeClr val="accent3"/>
          </a:lnRef>
          <a:fillRef idx="2">
            <a:schemeClr val="accent3"/>
          </a:fillRef>
          <a:effectRef idx="1">
            <a:schemeClr val="accent3"/>
          </a:effectRef>
          <a:fontRef idx="minor"/>
        </p:style>
        <p:txBody>
          <a:bodyPr lIns="90000" rIns="90000" tIns="45000" bIns="45000" anchor="ctr"/>
          <a:p>
            <a:pPr algn="ctr">
              <a:lnSpc>
                <a:spcPct val="100000"/>
              </a:lnSpc>
            </a:pPr>
            <a:r>
              <a:rPr b="0" lang="en-US" sz="1400" spc="-1" strike="noStrike">
                <a:solidFill>
                  <a:srgbClr val="000000"/>
                </a:solidFill>
                <a:uFill>
                  <a:solidFill>
                    <a:srgbClr val="ffffff"/>
                  </a:solidFill>
                </a:uFill>
                <a:latin typeface="Calibri"/>
              </a:rPr>
              <a:t>20%</a:t>
            </a:r>
            <a:endParaRPr b="0" lang="en-US" sz="1800" spc="-1" strike="noStrike">
              <a:solidFill>
                <a:srgbClr val="000000"/>
              </a:solidFill>
              <a:uFill>
                <a:solidFill>
                  <a:srgbClr val="ffffff"/>
                </a:solidFill>
              </a:uFill>
              <a:latin typeface="Arial"/>
            </a:endParaRPr>
          </a:p>
          <a:p>
            <a:pPr algn="ctr">
              <a:lnSpc>
                <a:spcPct val="100000"/>
              </a:lnSpc>
            </a:pPr>
            <a:r>
              <a:rPr b="0" lang="en-US" sz="1400" spc="-1" strike="noStrike">
                <a:solidFill>
                  <a:srgbClr val="000000"/>
                </a:solidFill>
                <a:uFill>
                  <a:solidFill>
                    <a:srgbClr val="ffffff"/>
                  </a:solidFill>
                </a:uFill>
                <a:latin typeface="Calibri"/>
              </a:rPr>
              <a:t>Testing</a:t>
            </a:r>
            <a:endParaRPr b="0" lang="en-US" sz="1800" spc="-1" strike="noStrike">
              <a:solidFill>
                <a:srgbClr val="000000"/>
              </a:solidFill>
              <a:uFill>
                <a:solidFill>
                  <a:srgbClr val="ffffff"/>
                </a:solidFill>
              </a:uFill>
              <a:latin typeface="Arial"/>
            </a:endParaRPr>
          </a:p>
        </p:txBody>
      </p:sp>
      <p:sp>
        <p:nvSpPr>
          <p:cNvPr id="129" name="Line 20"/>
          <p:cNvSpPr/>
          <p:nvPr/>
        </p:nvSpPr>
        <p:spPr>
          <a:xfrm>
            <a:off x="7792200" y="1086480"/>
            <a:ext cx="360" cy="5393520"/>
          </a:xfrm>
          <a:prstGeom prst="line">
            <a:avLst/>
          </a:prstGeom>
          <a:ln/>
        </p:spPr>
        <p:style>
          <a:lnRef idx="1">
            <a:schemeClr val="accent1"/>
          </a:lnRef>
          <a:fillRef idx="0">
            <a:schemeClr val="accent1"/>
          </a:fillRef>
          <a:effectRef idx="0">
            <a:schemeClr val="accent1"/>
          </a:effectRef>
          <a:fontRef idx="minor"/>
        </p:style>
      </p:sp>
      <p:sp>
        <p:nvSpPr>
          <p:cNvPr id="130" name="CustomShape 21"/>
          <p:cNvSpPr/>
          <p:nvPr/>
        </p:nvSpPr>
        <p:spPr>
          <a:xfrm>
            <a:off x="460440" y="3844800"/>
            <a:ext cx="1470600" cy="489960"/>
          </a:xfrm>
          <a:prstGeom prst="roundRect">
            <a:avLst>
              <a:gd name="adj" fmla="val 16667"/>
            </a:avLst>
          </a:prstGeom>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200" spc="-1" strike="noStrike">
                <a:solidFill>
                  <a:srgbClr val="ffffff"/>
                </a:solidFill>
                <a:uFill>
                  <a:solidFill>
                    <a:srgbClr val="ffffff"/>
                  </a:solidFill>
                </a:uFill>
                <a:latin typeface="Calibri"/>
              </a:rPr>
              <a:t>Gradient Boosting Model - GBM</a:t>
            </a:r>
            <a:endParaRPr b="0" lang="en-US" sz="1800" spc="-1" strike="noStrike">
              <a:solidFill>
                <a:srgbClr val="000000"/>
              </a:solidFill>
              <a:uFill>
                <a:solidFill>
                  <a:srgbClr val="ffffff"/>
                </a:solidFill>
              </a:uFill>
              <a:latin typeface="Arial"/>
            </a:endParaRPr>
          </a:p>
        </p:txBody>
      </p:sp>
      <p:sp>
        <p:nvSpPr>
          <p:cNvPr id="131" name="CustomShape 22"/>
          <p:cNvSpPr/>
          <p:nvPr/>
        </p:nvSpPr>
        <p:spPr>
          <a:xfrm>
            <a:off x="8454960" y="5661720"/>
            <a:ext cx="3181320" cy="7297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uFill>
                  <a:solidFill>
                    <a:srgbClr val="ffffff"/>
                  </a:solidFill>
                </a:uFill>
                <a:latin typeface="Calibri"/>
              </a:rPr>
              <a:t>Remarks : Out of 20% Test Data, 15% is considered after Data Cleanup – 600 Contracts</a:t>
            </a:r>
            <a:endParaRPr b="0" lang="en-US" sz="1800" spc="-1" strike="noStrike">
              <a:solidFill>
                <a:srgbClr val="000000"/>
              </a:solidFill>
              <a:uFill>
                <a:solidFill>
                  <a:srgbClr val="ffffff"/>
                </a:solidFill>
              </a:uFill>
              <a:latin typeface="Arial"/>
            </a:endParaRPr>
          </a:p>
        </p:txBody>
      </p:sp>
      <p:sp>
        <p:nvSpPr>
          <p:cNvPr id="132" name="TextShape 23"/>
          <p:cNvSpPr txBox="1"/>
          <p:nvPr/>
        </p:nvSpPr>
        <p:spPr>
          <a:xfrm>
            <a:off x="776880" y="6586560"/>
            <a:ext cx="2742840" cy="364680"/>
          </a:xfrm>
          <a:prstGeom prst="rect">
            <a:avLst/>
          </a:prstGeom>
          <a:noFill/>
          <a:ln>
            <a:noFill/>
          </a:ln>
        </p:spPr>
        <p:txBody>
          <a:bodyPr anchor="ctr"/>
          <a:p>
            <a:pPr>
              <a:lnSpc>
                <a:spcPct val="100000"/>
              </a:lnSpc>
            </a:pPr>
            <a:fld id="{802B570D-33BE-4FEA-8E4B-421DF6588FEE}"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33" name="TextShape 24"/>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34" name="TextShape 25"/>
          <p:cNvSpPr txBox="1"/>
          <p:nvPr/>
        </p:nvSpPr>
        <p:spPr>
          <a:xfrm>
            <a:off x="9194760" y="6586560"/>
            <a:ext cx="2742840" cy="364680"/>
          </a:xfrm>
          <a:prstGeom prst="rect">
            <a:avLst/>
          </a:prstGeom>
          <a:noFill/>
          <a:ln>
            <a:noFill/>
          </a:ln>
        </p:spPr>
        <p:txBody>
          <a:bodyPr anchor="ctr"/>
          <a:p>
            <a:pPr algn="r">
              <a:lnSpc>
                <a:spcPct val="100000"/>
              </a:lnSpc>
            </a:pPr>
            <a:fld id="{BA2B7008-C0C4-4CDC-8038-22ADF0D4228D}"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212040" y="107352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2849040" y="3460320"/>
            <a:ext cx="6267960" cy="6390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3600" spc="-1" strike="noStrike">
                <a:solidFill>
                  <a:srgbClr val="4472c4"/>
                </a:solidFill>
                <a:uFill>
                  <a:solidFill>
                    <a:srgbClr val="ffffff"/>
                  </a:solidFill>
                </a:uFill>
                <a:latin typeface="Calibri"/>
              </a:rPr>
              <a:t>Individual Data Models</a:t>
            </a:r>
            <a:endParaRPr b="0" lang="en-US" sz="1800" spc="-1" strike="noStrike">
              <a:solidFill>
                <a:srgbClr val="000000"/>
              </a:solidFill>
              <a:uFill>
                <a:solidFill>
                  <a:srgbClr val="ffffff"/>
                </a:solidFill>
              </a:uFill>
              <a:latin typeface="Arial"/>
            </a:endParaRPr>
          </a:p>
        </p:txBody>
      </p:sp>
      <p:sp>
        <p:nvSpPr>
          <p:cNvPr id="137" name="TextShape 3"/>
          <p:cNvSpPr txBox="1"/>
          <p:nvPr/>
        </p:nvSpPr>
        <p:spPr>
          <a:xfrm>
            <a:off x="776880" y="6586560"/>
            <a:ext cx="2742840" cy="364680"/>
          </a:xfrm>
          <a:prstGeom prst="rect">
            <a:avLst/>
          </a:prstGeom>
          <a:noFill/>
          <a:ln>
            <a:noFill/>
          </a:ln>
        </p:spPr>
        <p:txBody>
          <a:bodyPr anchor="ctr"/>
          <a:p>
            <a:pPr>
              <a:lnSpc>
                <a:spcPct val="100000"/>
              </a:lnSpc>
            </a:pPr>
            <a:fld id="{22ABB2C5-3562-41E5-BB61-F7A00D005405}"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38" name="TextShape 4"/>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39" name="TextShape 5"/>
          <p:cNvSpPr txBox="1"/>
          <p:nvPr/>
        </p:nvSpPr>
        <p:spPr>
          <a:xfrm>
            <a:off x="9194760" y="6586560"/>
            <a:ext cx="2742840" cy="364680"/>
          </a:xfrm>
          <a:prstGeom prst="rect">
            <a:avLst/>
          </a:prstGeom>
          <a:noFill/>
          <a:ln>
            <a:noFill/>
          </a:ln>
        </p:spPr>
        <p:txBody>
          <a:bodyPr anchor="ctr"/>
          <a:p>
            <a:pPr algn="r">
              <a:lnSpc>
                <a:spcPct val="100000"/>
              </a:lnSpc>
            </a:pPr>
            <a:fld id="{21BC5D50-A79C-4E1A-ABF9-52982E642197}"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17880" y="1206000"/>
            <a:ext cx="11542320" cy="5393160"/>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41" name="CustomShape 2"/>
          <p:cNvSpPr/>
          <p:nvPr/>
        </p:nvSpPr>
        <p:spPr>
          <a:xfrm>
            <a:off x="317880" y="643680"/>
            <a:ext cx="9837000" cy="442800"/>
          </a:xfrm>
          <a:prstGeom prst="rect">
            <a:avLst/>
          </a:prstGeom>
          <a:noFill/>
          <a:ln>
            <a:noFill/>
          </a:ln>
        </p:spPr>
        <p:style>
          <a:lnRef idx="0"/>
          <a:fillRef idx="0"/>
          <a:effectRef idx="0"/>
          <a:fontRef idx="minor"/>
        </p:style>
        <p:txBody>
          <a:bodyPr anchor="ctr"/>
          <a:p>
            <a:pPr>
              <a:lnSpc>
                <a:spcPct val="90000"/>
              </a:lnSpc>
            </a:pPr>
            <a:r>
              <a:rPr b="0" lang="en-US" sz="4200" spc="-1" strike="noStrike">
                <a:solidFill>
                  <a:srgbClr val="4472c4"/>
                </a:solidFill>
                <a:uFill>
                  <a:solidFill>
                    <a:srgbClr val="ffffff"/>
                  </a:solidFill>
                </a:uFill>
                <a:latin typeface="Calibri"/>
              </a:rPr>
              <a:t>Introduction – Data Modelling</a:t>
            </a:r>
            <a:endParaRPr b="0" lang="en-US" sz="4200" spc="-1" strike="noStrike">
              <a:solidFill>
                <a:srgbClr val="000000"/>
              </a:solidFill>
              <a:uFill>
                <a:solidFill>
                  <a:srgbClr val="ffffff"/>
                </a:solidFill>
              </a:uFill>
              <a:latin typeface="Arial"/>
            </a:endParaRPr>
          </a:p>
        </p:txBody>
      </p:sp>
      <p:sp>
        <p:nvSpPr>
          <p:cNvPr id="142" name="CustomShape 3"/>
          <p:cNvSpPr/>
          <p:nvPr/>
        </p:nvSpPr>
        <p:spPr>
          <a:xfrm>
            <a:off x="664560" y="2199240"/>
            <a:ext cx="9143640" cy="216360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2f5597"/>
                </a:solidFill>
                <a:uFill>
                  <a:solidFill>
                    <a:srgbClr val="ffffff"/>
                  </a:solidFill>
                </a:uFill>
                <a:latin typeface="Calibri"/>
              </a:rPr>
              <a:t>The Data Models used to evaluate the accuracy and efficiency to predict a reachability score are:</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2000" spc="-1" strike="noStrike">
                <a:solidFill>
                  <a:srgbClr val="2f5597"/>
                </a:solidFill>
                <a:uFill>
                  <a:solidFill>
                    <a:srgbClr val="ffffff"/>
                  </a:solidFill>
                </a:uFill>
                <a:latin typeface="Calibri"/>
              </a:rPr>
              <a:t>C5 : Decision Tree Algorithm</a:t>
            </a: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2000" spc="-1" strike="noStrike">
                <a:solidFill>
                  <a:srgbClr val="2f5597"/>
                </a:solidFill>
                <a:uFill>
                  <a:solidFill>
                    <a:srgbClr val="ffffff"/>
                  </a:solidFill>
                </a:uFill>
                <a:latin typeface="Calibri"/>
              </a:rPr>
              <a:t>GBM : Gradient Boosting Model Algorithm</a:t>
            </a: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2000" spc="-1" strike="noStrike">
                <a:solidFill>
                  <a:srgbClr val="2f5597"/>
                </a:solidFill>
                <a:uFill>
                  <a:solidFill>
                    <a:srgbClr val="ffffff"/>
                  </a:solidFill>
                </a:uFill>
                <a:latin typeface="Calibri"/>
              </a:rPr>
              <a:t>LB : Logistic Boosting Algorithm</a:t>
            </a: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2000" spc="-1" strike="noStrike">
                <a:solidFill>
                  <a:srgbClr val="2f5597"/>
                </a:solidFill>
                <a:uFill>
                  <a:solidFill>
                    <a:srgbClr val="ffffff"/>
                  </a:solidFill>
                </a:uFill>
                <a:latin typeface="Calibri"/>
              </a:rPr>
              <a:t>RF : Random Forest Algorithm</a:t>
            </a:r>
            <a:endParaRPr b="0" lang="en-US" sz="1800" spc="-1" strike="noStrike">
              <a:solidFill>
                <a:srgbClr val="000000"/>
              </a:solidFill>
              <a:uFill>
                <a:solidFill>
                  <a:srgbClr val="ffffff"/>
                </a:solidFill>
              </a:uFill>
              <a:latin typeface="Arial"/>
            </a:endParaRPr>
          </a:p>
          <a:p>
            <a:pPr marL="285840" indent="-285480" algn="just">
              <a:lnSpc>
                <a:spcPct val="100000"/>
              </a:lnSpc>
              <a:buClr>
                <a:srgbClr val="2f5597"/>
              </a:buClr>
              <a:buFont typeface="Arial"/>
              <a:buChar char="•"/>
            </a:pPr>
            <a:r>
              <a:rPr b="0" lang="en-US" sz="2000" spc="-1" strike="noStrike">
                <a:solidFill>
                  <a:srgbClr val="2f5597"/>
                </a:solidFill>
                <a:uFill>
                  <a:solidFill>
                    <a:srgbClr val="ffffff"/>
                  </a:solidFill>
                </a:uFill>
                <a:latin typeface="Calibri"/>
              </a:rPr>
              <a:t>SVM : Support Vector Machine Algorithm</a:t>
            </a:r>
            <a:endParaRPr b="0" lang="en-US" sz="1800" spc="-1" strike="noStrike">
              <a:solidFill>
                <a:srgbClr val="000000"/>
              </a:solidFill>
              <a:uFill>
                <a:solidFill>
                  <a:srgbClr val="ffffff"/>
                </a:solidFill>
              </a:uFill>
              <a:latin typeface="Arial"/>
            </a:endParaRPr>
          </a:p>
        </p:txBody>
      </p:sp>
      <p:sp>
        <p:nvSpPr>
          <p:cNvPr id="143" name="CustomShape 4"/>
          <p:cNvSpPr/>
          <p:nvPr/>
        </p:nvSpPr>
        <p:spPr>
          <a:xfrm>
            <a:off x="8340480" y="145800"/>
            <a:ext cx="603000" cy="913320"/>
          </a:xfrm>
          <a:prstGeom prst="rect">
            <a:avLst/>
          </a:prstGeom>
          <a:noFill/>
          <a:ln w="38160">
            <a:solidFill>
              <a:srgbClr val="ff0000"/>
            </a:solidFill>
          </a:ln>
        </p:spPr>
        <p:style>
          <a:lnRef idx="2">
            <a:schemeClr val="accent1">
              <a:shade val="50000"/>
            </a:schemeClr>
          </a:lnRef>
          <a:fillRef idx="1">
            <a:schemeClr val="accent1"/>
          </a:fillRef>
          <a:effectRef idx="0">
            <a:schemeClr val="accent1"/>
          </a:effectRef>
          <a:fontRef idx="minor"/>
        </p:style>
      </p:sp>
      <p:sp>
        <p:nvSpPr>
          <p:cNvPr id="144" name="TextShape 5"/>
          <p:cNvSpPr txBox="1"/>
          <p:nvPr/>
        </p:nvSpPr>
        <p:spPr>
          <a:xfrm>
            <a:off x="776880" y="6586560"/>
            <a:ext cx="2742840" cy="364680"/>
          </a:xfrm>
          <a:prstGeom prst="rect">
            <a:avLst/>
          </a:prstGeom>
          <a:noFill/>
          <a:ln>
            <a:noFill/>
          </a:ln>
        </p:spPr>
        <p:txBody>
          <a:bodyPr anchor="ctr"/>
          <a:p>
            <a:pPr>
              <a:lnSpc>
                <a:spcPct val="100000"/>
              </a:lnSpc>
            </a:pPr>
            <a:fld id="{47BDD439-20FE-4281-9F48-168DECABE29F}" type="datetime1">
              <a:rPr b="0" lang="en-US" sz="1200" spc="-1" strike="noStrike">
                <a:solidFill>
                  <a:srgbClr val="8b8b8b"/>
                </a:solidFill>
                <a:uFill>
                  <a:solidFill>
                    <a:srgbClr val="ffffff"/>
                  </a:solidFill>
                </a:uFill>
                <a:latin typeface="Calibri"/>
              </a:rPr>
              <a:t>07/25/2017</a:t>
            </a:fld>
            <a:endParaRPr b="0" lang="en-US" sz="1400" spc="-1" strike="noStrike">
              <a:solidFill>
                <a:srgbClr val="000000"/>
              </a:solidFill>
              <a:uFill>
                <a:solidFill>
                  <a:srgbClr val="ffffff"/>
                </a:solidFill>
              </a:uFill>
              <a:latin typeface="Times New Roman"/>
            </a:endParaRPr>
          </a:p>
        </p:txBody>
      </p:sp>
      <p:sp>
        <p:nvSpPr>
          <p:cNvPr id="145" name="TextShape 6"/>
          <p:cNvSpPr txBox="1"/>
          <p:nvPr/>
        </p:nvSpPr>
        <p:spPr>
          <a:xfrm>
            <a:off x="4037760" y="6586560"/>
            <a:ext cx="4114440" cy="364680"/>
          </a:xfrm>
          <a:prstGeom prst="rect">
            <a:avLst/>
          </a:prstGeom>
          <a:noFill/>
          <a:ln>
            <a:noFill/>
          </a:ln>
        </p:spPr>
        <p:txBody>
          <a:bodyPr anchor="ctr"/>
          <a:p>
            <a:pPr algn="ctr">
              <a:lnSpc>
                <a:spcPct val="100000"/>
              </a:lnSpc>
            </a:pPr>
            <a:r>
              <a:rPr b="0" lang="en-US" sz="1200" spc="-1" strike="noStrike">
                <a:solidFill>
                  <a:srgbClr val="8b8b8b"/>
                </a:solidFill>
                <a:uFill>
                  <a:solidFill>
                    <a:srgbClr val="ffffff"/>
                  </a:solidFill>
                </a:uFill>
                <a:latin typeface="Calibri"/>
              </a:rPr>
              <a:t>Saikiran Gandham | Ramyam Intelligence Lab</a:t>
            </a:r>
            <a:endParaRPr b="0" lang="en-US" sz="1400" spc="-1" strike="noStrike">
              <a:solidFill>
                <a:srgbClr val="000000"/>
              </a:solidFill>
              <a:uFill>
                <a:solidFill>
                  <a:srgbClr val="ffffff"/>
                </a:solidFill>
              </a:uFill>
              <a:latin typeface="Times New Roman"/>
            </a:endParaRPr>
          </a:p>
        </p:txBody>
      </p:sp>
      <p:sp>
        <p:nvSpPr>
          <p:cNvPr id="146" name="TextShape 7"/>
          <p:cNvSpPr txBox="1"/>
          <p:nvPr/>
        </p:nvSpPr>
        <p:spPr>
          <a:xfrm>
            <a:off x="9194760" y="6586560"/>
            <a:ext cx="2742840" cy="364680"/>
          </a:xfrm>
          <a:prstGeom prst="rect">
            <a:avLst/>
          </a:prstGeom>
          <a:noFill/>
          <a:ln>
            <a:noFill/>
          </a:ln>
        </p:spPr>
        <p:txBody>
          <a:bodyPr anchor="ctr"/>
          <a:p>
            <a:pPr algn="r">
              <a:lnSpc>
                <a:spcPct val="100000"/>
              </a:lnSpc>
            </a:pPr>
            <a:fld id="{0CDCF725-E8C2-4F9B-B8BD-22A296EB0682}" type="slidenum">
              <a:rPr b="0" lang="en-US" sz="1200" spc="-1" strike="noStrike">
                <a:solidFill>
                  <a:srgbClr val="8b8b8b"/>
                </a:solidFill>
                <a:uFill>
                  <a:solidFill>
                    <a:srgbClr val="ffffff"/>
                  </a:solidFill>
                </a:uFill>
                <a:latin typeface="Calibri"/>
              </a:rPr>
              <a:t>&lt;number&gt;</a:t>
            </a:fld>
            <a:endParaRPr b="0" lang="en-US" sz="1400" spc="-1" strike="noStrike">
              <a:solidFill>
                <a:srgbClr val="000000"/>
              </a:solidFill>
              <a:uFill>
                <a:solidFill>
                  <a:srgbClr val="ffffff"/>
                </a:solidFill>
              </a:uFill>
              <a:latin typeface="Times New Roman"/>
            </a:endParaRPr>
          </a:p>
        </p:txBody>
      </p:sp>
      <p:pic>
        <p:nvPicPr>
          <p:cNvPr id="147" name="Picture 2" descr=""/>
          <p:cNvPicPr/>
          <p:nvPr/>
        </p:nvPicPr>
        <p:blipFill>
          <a:blip r:embed="rId1"/>
          <a:stretch/>
        </p:blipFill>
        <p:spPr>
          <a:xfrm>
            <a:off x="8461800" y="234000"/>
            <a:ext cx="1646640" cy="73692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2618</TotalTime>
  <Application>LibreOffice/5.2.3.3$Windows_x86 LibreOffice_project/d54a8868f08a7b39642414cf2c8ef2f228f780cf</Application>
  <Words>3165</Words>
  <Paragraphs>836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2017-07-06T06:10:08Z</dcterms:created>
  <dc:creator>rb034</dc:creator>
  <dc:description/>
  <dc:language>en-US</dc:language>
  <cp:lastModifiedBy/>
  <cp:lastPrinted>2017-07-18T08:02:02Z</cp:lastPrinted>
  <dcterms:modified xsi:type="dcterms:W3CDTF">2017-07-25T22:06:55Z</dcterms:modified>
  <cp:revision>640</cp:revision>
  <dc:subject/>
  <dc:title>WPS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29</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29</vt:i4>
  </property>
</Properties>
</file>