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71" r:id="rId5"/>
    <p:sldId id="270" r:id="rId6"/>
    <p:sldId id="272" r:id="rId7"/>
    <p:sldId id="262" r:id="rId8"/>
    <p:sldId id="269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Sandy%20Files%20+++\Upgrad%20files\Group%20Assignment%201\Master%20frame%20analysis%20for%20ppt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  <c:perspective val="60"/>
    </c:view3D>
    <c:floor>
      <c:thickness val="0"/>
    </c:floor>
    <c:sideWall>
      <c:thickness val="0"/>
      <c:spPr>
        <a:solidFill>
          <a:schemeClr val="accent5"/>
        </a:solidFill>
      </c:spPr>
    </c:sideWall>
    <c:backWall>
      <c:thickness val="0"/>
      <c:spPr>
        <a:solidFill>
          <a:schemeClr val="accent5"/>
        </a:solidFill>
      </c:spPr>
    </c:backWall>
    <c:plotArea>
      <c:layout>
        <c:manualLayout>
          <c:layoutTarget val="inner"/>
          <c:xMode val="edge"/>
          <c:yMode val="edge"/>
          <c:x val="0.19483429849897058"/>
          <c:y val="4.2620037178654015E-2"/>
          <c:w val="0.77822142715932707"/>
          <c:h val="0.8305022140946393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'funding type'!$B$12</c:f>
              <c:strCache>
                <c:ptCount val="1"/>
                <c:pt idx="0">
                  <c:v>Average of raised_amount_usd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  <a:contourClr>
                <a:srgbClr val="000000"/>
              </a:contourClr>
            </a:sp3d>
          </c:spPr>
          <c:invertIfNegative val="0"/>
          <c:dLbls>
            <c:dLbl>
              <c:idx val="0"/>
              <c:layout>
                <c:manualLayout>
                  <c:x val="4.1743400859422956E-2"/>
                  <c:y val="-7.61179828734542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2277470841006752E-2"/>
                  <c:y val="-7.611798287345385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4.9109883364026113E-3"/>
                  <c:y val="-5.70884871550903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224739742804663E-2"/>
                  <c:y val="-4.60655613825623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0,,\ &quot;million&quot;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'funding type'!$A$13:$A$16</c:f>
              <c:strCache>
                <c:ptCount val="4"/>
                <c:pt idx="0">
                  <c:v>Private Equity</c:v>
                </c:pt>
                <c:pt idx="1">
                  <c:v>Venture</c:v>
                </c:pt>
                <c:pt idx="2">
                  <c:v>Angel</c:v>
                </c:pt>
                <c:pt idx="3">
                  <c:v>Seed</c:v>
                </c:pt>
              </c:strCache>
            </c:strRef>
          </c:cat>
          <c:val>
            <c:numRef>
              <c:f>'funding type'!$B$13:$B$16</c:f>
              <c:numCache>
                <c:formatCode>#,##0.00,,\ "million"</c:formatCode>
                <c:ptCount val="4"/>
                <c:pt idx="0">
                  <c:v>75841012</c:v>
                </c:pt>
                <c:pt idx="1">
                  <c:v>11910307</c:v>
                </c:pt>
                <c:pt idx="2">
                  <c:v>1001040</c:v>
                </c:pt>
                <c:pt idx="3">
                  <c:v>765915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357180976"/>
        <c:axId val="357179800"/>
        <c:axId val="0"/>
      </c:bar3DChart>
      <c:catAx>
        <c:axId val="357180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57179800"/>
        <c:crosses val="autoZero"/>
        <c:auto val="1"/>
        <c:lblAlgn val="ctr"/>
        <c:lblOffset val="100"/>
        <c:noMultiLvlLbl val="0"/>
      </c:catAx>
      <c:valAx>
        <c:axId val="357179800"/>
        <c:scaling>
          <c:orientation val="minMax"/>
          <c:max val="100000000"/>
        </c:scaling>
        <c:delete val="0"/>
        <c:axPos val="l"/>
        <c:numFmt formatCode="#,##0.00,,\ &quot;million&quot;" sourceLinked="1"/>
        <c:majorTickMark val="out"/>
        <c:minorTickMark val="none"/>
        <c:tickLblPos val="nextTo"/>
        <c:crossAx val="357180976"/>
        <c:crosses val="autoZero"/>
        <c:crossBetween val="between"/>
        <c:majorUnit val="20000000"/>
      </c:valAx>
    </c:plotArea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16-07-2016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16-07-2016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16-07-2016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16-07-2016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16-07-2016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16-07-2016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16-07-2016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16-07-2016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16-07-2016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16-07-2016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16-07-2016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16-07-2016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211" y="2244489"/>
            <a:ext cx="5679346" cy="4254027"/>
          </a:xfrm>
          <a:prstGeom prst="rect">
            <a:avLst/>
          </a:prstGeom>
          <a:scene3d>
            <a:camera prst="orthographicFront">
              <a:rot lat="0" lon="21599971" rev="0"/>
            </a:camera>
            <a:lightRig rig="threePt" dir="t"/>
          </a:scene3d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Vishesh</a:t>
            </a:r>
            <a:r>
              <a:rPr lang="en-IN" sz="1800" dirty="0" smtClean="0"/>
              <a:t> </a:t>
            </a:r>
            <a:r>
              <a:rPr lang="en-IN" sz="1800" dirty="0" err="1" smtClean="0"/>
              <a:t>Arora</a:t>
            </a:r>
            <a:r>
              <a:rPr lang="en-IN" sz="1800" dirty="0" smtClean="0"/>
              <a:t> – APFE1680117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Anand</a:t>
            </a:r>
            <a:r>
              <a:rPr lang="en-IN" sz="1800" dirty="0" smtClean="0"/>
              <a:t> </a:t>
            </a:r>
            <a:r>
              <a:rPr lang="en-IN" sz="1800" dirty="0" err="1" smtClean="0"/>
              <a:t>Rathi</a:t>
            </a:r>
            <a:r>
              <a:rPr lang="en-IN" sz="1800" dirty="0" smtClean="0"/>
              <a:t> – APFE1680514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Michael </a:t>
            </a:r>
            <a:r>
              <a:rPr lang="en-IN" sz="1800" dirty="0" err="1"/>
              <a:t>DSouza</a:t>
            </a:r>
            <a:r>
              <a:rPr lang="en-IN" sz="1800" dirty="0"/>
              <a:t> - </a:t>
            </a:r>
            <a:r>
              <a:rPr lang="en-IN" sz="1800" dirty="0" smtClean="0"/>
              <a:t>APFE1680514</a:t>
            </a:r>
            <a:endParaRPr lang="en-IN" sz="1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smtClean="0"/>
              <a:t> </a:t>
            </a:r>
            <a:r>
              <a:rPr lang="en-IN" sz="1800" dirty="0" smtClean="0"/>
              <a:t>Santhosh Francis  - </a:t>
            </a:r>
            <a:r>
              <a:rPr lang="en-US" sz="1800" dirty="0" smtClean="0"/>
              <a:t>APFE1680312</a:t>
            </a:r>
            <a:endParaRPr lang="en-IN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15736" y="78764"/>
            <a:ext cx="9313817" cy="148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SPARK Funds </a:t>
            </a:r>
            <a:r>
              <a:rPr lang="en-IN" dirty="0" smtClean="0"/>
              <a:t>Investment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Case </a:t>
            </a:r>
            <a:r>
              <a:rPr lang="en-IN" dirty="0"/>
              <a:t>Study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145523" y="96872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b="1" dirty="0" smtClean="0"/>
              <a:t>Conclusions</a:t>
            </a:r>
            <a:endParaRPr lang="en-I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406012" y="1120877"/>
            <a:ext cx="9714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the data for the investments we propose the following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Venture is clearly the option for type of investments that Spark Funds should look at investing.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USA is still the best option as a country for investment followed by UK and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Others Sector is standing out as the top investment in all 3 countries. This may be due to the fact that it includes a large variety of sub sectors. There is very small margin between </a:t>
            </a:r>
            <a:r>
              <a:rPr lang="en-US" dirty="0" err="1" smtClean="0"/>
              <a:t>Cleantech</a:t>
            </a:r>
            <a:r>
              <a:rPr lang="en-US" dirty="0" smtClean="0"/>
              <a:t>/Semiconductors we would recommend this category in the USA and UK for investment as this sector is specific unlike others which will require further analysis. </a:t>
            </a:r>
            <a:endParaRPr lang="en-US" dirty="0"/>
          </a:p>
        </p:txBody>
      </p:sp>
      <p:sp>
        <p:nvSpPr>
          <p:cNvPr id="3" name="AutoShape 2" descr="Image result for us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12" y="3790643"/>
            <a:ext cx="2705100" cy="1695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0487" y="4785705"/>
            <a:ext cx="8169224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Venture</a:t>
            </a:r>
            <a:r>
              <a:rPr lang="en-US" sz="2400" dirty="0" smtClean="0"/>
              <a:t> funding in </a:t>
            </a:r>
            <a:r>
              <a:rPr lang="en-US" sz="2400" b="1" dirty="0" smtClean="0">
                <a:solidFill>
                  <a:srgbClr val="FF0000"/>
                </a:solidFill>
              </a:rPr>
              <a:t>USA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under </a:t>
            </a:r>
            <a:r>
              <a:rPr lang="en-US" sz="2400" b="1" dirty="0" err="1" smtClean="0">
                <a:solidFill>
                  <a:srgbClr val="FF0000"/>
                </a:solidFill>
              </a:rPr>
              <a:t>Cleantech</a:t>
            </a:r>
            <a:r>
              <a:rPr lang="en-US" sz="2400" b="1" dirty="0" smtClean="0">
                <a:solidFill>
                  <a:srgbClr val="FF0000"/>
                </a:solidFill>
              </a:rPr>
              <a:t>/Semiconductor</a:t>
            </a:r>
            <a:r>
              <a:rPr lang="en-US" sz="2400" dirty="0" smtClean="0"/>
              <a:t> sector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353630" y="3899704"/>
            <a:ext cx="487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We recommend Spark Funds to invest as follows …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Sparks </a:t>
            </a:r>
            <a:r>
              <a:rPr lang="en-IN" sz="2000" dirty="0" smtClean="0"/>
              <a:t>fund </a:t>
            </a:r>
            <a:r>
              <a:rPr lang="en-IN" sz="2000" dirty="0" smtClean="0"/>
              <a:t>investment, </a:t>
            </a:r>
            <a:r>
              <a:rPr lang="en-IN" sz="2000" dirty="0" smtClean="0"/>
              <a:t>an asset management company wants to make investments in few companies. The Company would prefer to invest </a:t>
            </a:r>
            <a:r>
              <a:rPr lang="en-IN" sz="2000" b="1" dirty="0" smtClean="0">
                <a:solidFill>
                  <a:schemeClr val="accent1"/>
                </a:solidFill>
              </a:rPr>
              <a:t>only in English</a:t>
            </a:r>
            <a:r>
              <a:rPr lang="en-IN" sz="2000" dirty="0" smtClean="0"/>
              <a:t> speaking countries and </a:t>
            </a:r>
            <a:r>
              <a:rPr lang="en-IN" sz="2000" b="1" dirty="0" smtClean="0">
                <a:solidFill>
                  <a:schemeClr val="accent1"/>
                </a:solidFill>
              </a:rPr>
              <a:t>between 5 to 15 million </a:t>
            </a:r>
            <a:r>
              <a:rPr lang="en-IN" sz="2000" dirty="0" smtClean="0"/>
              <a:t>USD per round of investment. </a:t>
            </a:r>
          </a:p>
          <a:p>
            <a:endParaRPr lang="en-IN" sz="2000" dirty="0" smtClean="0"/>
          </a:p>
          <a:p>
            <a:r>
              <a:rPr lang="en-IN" sz="2000" dirty="0" smtClean="0"/>
              <a:t>Spark Funds wants to </a:t>
            </a:r>
            <a:r>
              <a:rPr lang="en-IN" sz="2000" dirty="0"/>
              <a:t>identify the </a:t>
            </a:r>
            <a:r>
              <a:rPr lang="en-IN" sz="2000" b="1" dirty="0">
                <a:solidFill>
                  <a:schemeClr val="accent1"/>
                </a:solidFill>
              </a:rPr>
              <a:t>best sectors, countries and a suitable investment type </a:t>
            </a:r>
            <a:r>
              <a:rPr lang="en-IN" sz="2000" dirty="0"/>
              <a:t>for making investments. 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overall strategy is to invest where </a:t>
            </a:r>
            <a:r>
              <a:rPr lang="en-IN" sz="2000" b="1" dirty="0">
                <a:solidFill>
                  <a:schemeClr val="accent1"/>
                </a:solidFill>
              </a:rPr>
              <a:t>others </a:t>
            </a:r>
            <a:r>
              <a:rPr lang="en-IN" sz="2000" b="1" dirty="0" smtClean="0">
                <a:solidFill>
                  <a:schemeClr val="accent1"/>
                </a:solidFill>
              </a:rPr>
              <a:t>start-up investors are </a:t>
            </a:r>
            <a:r>
              <a:rPr lang="en-IN" sz="2000" b="1" dirty="0">
                <a:solidFill>
                  <a:schemeClr val="accent1"/>
                </a:solidFill>
              </a:rPr>
              <a:t>investing</a:t>
            </a:r>
            <a:r>
              <a:rPr lang="en-IN" sz="2000" dirty="0"/>
              <a:t>, </a:t>
            </a:r>
            <a:r>
              <a:rPr lang="en-IN" sz="2000" dirty="0" smtClean="0"/>
              <a:t>implying</a:t>
            </a:r>
            <a:r>
              <a:rPr lang="en-IN" sz="2000" dirty="0"/>
              <a:t> that the best sectors and countries are the ones where most investments are happening.</a:t>
            </a:r>
            <a:r>
              <a:rPr lang="en-IN" sz="2000" dirty="0" smtClean="0"/>
              <a:t> 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27415" y="69712"/>
            <a:ext cx="9313817" cy="856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 Abstract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5736" y="78765"/>
            <a:ext cx="9313817" cy="856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Methodology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7781" y="1375237"/>
            <a:ext cx="10885122" cy="4337306"/>
            <a:chOff x="176168" y="1385068"/>
            <a:chExt cx="10759404" cy="5093711"/>
          </a:xfrm>
        </p:grpSpPr>
        <p:sp>
          <p:nvSpPr>
            <p:cNvPr id="4" name="Oval 3"/>
            <p:cNvSpPr/>
            <p:nvPr/>
          </p:nvSpPr>
          <p:spPr>
            <a:xfrm>
              <a:off x="176168" y="3766657"/>
              <a:ext cx="939568" cy="549479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Start</a:t>
              </a:r>
              <a:endParaRPr lang="en-IN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68741" y="3665989"/>
              <a:ext cx="1166768" cy="750815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Data </a:t>
              </a:r>
            </a:p>
            <a:p>
              <a:pPr algn="ctr"/>
              <a:r>
                <a:rPr lang="en-IN" sz="1200" dirty="0" smtClean="0"/>
                <a:t>Understanding</a:t>
              </a:r>
              <a:endParaRPr lang="en-IN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87149" y="3672549"/>
              <a:ext cx="1066101" cy="750815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Data </a:t>
              </a:r>
            </a:p>
            <a:p>
              <a:pPr algn="ctr"/>
              <a:r>
                <a:rPr lang="en-IN" sz="1200" dirty="0" smtClean="0"/>
                <a:t>Cleaning</a:t>
              </a:r>
              <a:endParaRPr lang="en-IN" sz="12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417502" y="3665607"/>
              <a:ext cx="1303789" cy="747384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Funding Type </a:t>
              </a:r>
            </a:p>
            <a:p>
              <a:pPr algn="ctr"/>
              <a:r>
                <a:rPr lang="en-IN" sz="1200" dirty="0" smtClean="0"/>
                <a:t>Analysis</a:t>
              </a:r>
              <a:endParaRPr lang="en-IN" sz="12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96753" y="1688121"/>
              <a:ext cx="1233184" cy="761301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Country</a:t>
              </a:r>
            </a:p>
            <a:p>
              <a:pPr algn="ctr"/>
              <a:r>
                <a:rPr lang="en-IN" sz="1200" dirty="0" smtClean="0"/>
                <a:t>Analysis</a:t>
              </a:r>
              <a:endParaRPr lang="en-IN" sz="1200" dirty="0"/>
            </a:p>
          </p:txBody>
        </p:sp>
        <p:sp>
          <p:nvSpPr>
            <p:cNvPr id="10" name="Flowchart: Decision 9"/>
            <p:cNvSpPr/>
            <p:nvPr/>
          </p:nvSpPr>
          <p:spPr>
            <a:xfrm>
              <a:off x="5517683" y="1588502"/>
              <a:ext cx="1728132" cy="960540"/>
            </a:xfrm>
            <a:prstGeom prst="flowChartDecision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 smtClean="0"/>
                <a:t>preferred investment type</a:t>
              </a:r>
              <a:endParaRPr lang="en-IN" sz="1000" dirty="0"/>
            </a:p>
          </p:txBody>
        </p:sp>
        <p:sp>
          <p:nvSpPr>
            <p:cNvPr id="11" name="Flowchart: Decision 10"/>
            <p:cNvSpPr/>
            <p:nvPr/>
          </p:nvSpPr>
          <p:spPr>
            <a:xfrm>
              <a:off x="9207440" y="1588501"/>
              <a:ext cx="1728132" cy="960540"/>
            </a:xfrm>
            <a:prstGeom prst="flowChartDecision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 smtClean="0"/>
                <a:t>English Speaking</a:t>
              </a:r>
              <a:endParaRPr lang="en-IN" sz="1000" dirty="0"/>
            </a:p>
          </p:txBody>
        </p:sp>
        <p:cxnSp>
          <p:nvCxnSpPr>
            <p:cNvPr id="13" name="Straight Arrow Connector 12"/>
            <p:cNvCxnSpPr>
              <a:stCxn id="4" idx="6"/>
              <a:endCxn id="6" idx="1"/>
            </p:cNvCxnSpPr>
            <p:nvPr/>
          </p:nvCxnSpPr>
          <p:spPr>
            <a:xfrm>
              <a:off x="1115736" y="4041397"/>
              <a:ext cx="453005" cy="0"/>
            </a:xfrm>
            <a:prstGeom prst="straightConnector1">
              <a:avLst/>
            </a:prstGeom>
            <a:ln>
              <a:tailEnd type="arrow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  <a:endCxn id="7" idx="1"/>
            </p:cNvCxnSpPr>
            <p:nvPr/>
          </p:nvCxnSpPr>
          <p:spPr>
            <a:xfrm>
              <a:off x="2735509" y="4041397"/>
              <a:ext cx="351640" cy="6560"/>
            </a:xfrm>
            <a:prstGeom prst="straightConnector1">
              <a:avLst/>
            </a:prstGeom>
            <a:ln>
              <a:tailEnd type="arrow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  <a:endCxn id="8" idx="1"/>
            </p:cNvCxnSpPr>
            <p:nvPr/>
          </p:nvCxnSpPr>
          <p:spPr>
            <a:xfrm flipV="1">
              <a:off x="4153250" y="4039299"/>
              <a:ext cx="264252" cy="8658"/>
            </a:xfrm>
            <a:prstGeom prst="straightConnector1">
              <a:avLst/>
            </a:prstGeom>
            <a:ln>
              <a:tailEnd type="arrow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4495123" y="2643047"/>
              <a:ext cx="1596835" cy="448286"/>
            </a:xfrm>
            <a:prstGeom prst="bentConnector2">
              <a:avLst/>
            </a:prstGeom>
            <a:ln>
              <a:tailEnd type="arrow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  <a:endCxn id="8" idx="3"/>
            </p:cNvCxnSpPr>
            <p:nvPr/>
          </p:nvCxnSpPr>
          <p:spPr>
            <a:xfrm rot="5400000">
              <a:off x="5306392" y="2963941"/>
              <a:ext cx="1490257" cy="660458"/>
            </a:xfrm>
            <a:prstGeom prst="bentConnector2">
              <a:avLst/>
            </a:prstGeom>
            <a:ln>
              <a:tailEnd type="arrow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3"/>
              <a:endCxn id="9" idx="1"/>
            </p:cNvCxnSpPr>
            <p:nvPr/>
          </p:nvCxnSpPr>
          <p:spPr>
            <a:xfrm>
              <a:off x="7245815" y="2068772"/>
              <a:ext cx="350938" cy="0"/>
            </a:xfrm>
            <a:prstGeom prst="straightConnector1">
              <a:avLst/>
            </a:prstGeom>
            <a:ln>
              <a:tailEnd type="arrow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1" idx="1"/>
            </p:cNvCxnSpPr>
            <p:nvPr/>
          </p:nvCxnSpPr>
          <p:spPr>
            <a:xfrm flipV="1">
              <a:off x="8829937" y="2068771"/>
              <a:ext cx="377503" cy="1"/>
            </a:xfrm>
            <a:prstGeom prst="straightConnector1">
              <a:avLst/>
            </a:prstGeom>
            <a:ln>
              <a:tailEnd type="arrow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348192" y="2528069"/>
              <a:ext cx="218114" cy="32530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 smtClean="0"/>
                <a:t>N</a:t>
              </a:r>
              <a:endParaRPr lang="en-IN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03868" y="1848399"/>
              <a:ext cx="218114" cy="32530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 smtClean="0"/>
                <a:t>Y</a:t>
              </a:r>
              <a:endParaRPr lang="en-IN" sz="1200" dirty="0"/>
            </a:p>
          </p:txBody>
        </p:sp>
        <p:cxnSp>
          <p:nvCxnSpPr>
            <p:cNvPr id="33" name="Straight Arrow Connector 20"/>
            <p:cNvCxnSpPr>
              <a:stCxn id="11" idx="0"/>
              <a:endCxn id="9" idx="0"/>
            </p:cNvCxnSpPr>
            <p:nvPr/>
          </p:nvCxnSpPr>
          <p:spPr>
            <a:xfrm rot="16200000" flipH="1" flipV="1">
              <a:off x="9092616" y="709230"/>
              <a:ext cx="99620" cy="1858161"/>
            </a:xfrm>
            <a:prstGeom prst="bentConnector3">
              <a:avLst>
                <a:gd name="adj1" fmla="val -229472"/>
              </a:avLst>
            </a:prstGeom>
            <a:ln>
              <a:tailEnd type="arrow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847800" y="1385068"/>
              <a:ext cx="218114" cy="32530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 smtClean="0"/>
                <a:t>N</a:t>
              </a:r>
              <a:endParaRPr lang="en-IN" sz="12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473093" y="3428363"/>
              <a:ext cx="1263940" cy="817545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Sector</a:t>
              </a:r>
            </a:p>
            <a:p>
              <a:pPr algn="ctr"/>
              <a:r>
                <a:rPr lang="en-IN" sz="1200" dirty="0" smtClean="0"/>
                <a:t>Analysis</a:t>
              </a:r>
              <a:endParaRPr lang="en-IN" sz="1200" dirty="0"/>
            </a:p>
          </p:txBody>
        </p:sp>
        <p:cxnSp>
          <p:nvCxnSpPr>
            <p:cNvPr id="39" name="Straight Arrow Connector 38"/>
            <p:cNvCxnSpPr>
              <a:stCxn id="11" idx="2"/>
              <a:endCxn id="37" idx="0"/>
            </p:cNvCxnSpPr>
            <p:nvPr/>
          </p:nvCxnSpPr>
          <p:spPr>
            <a:xfrm>
              <a:off x="10071506" y="2549041"/>
              <a:ext cx="33557" cy="879322"/>
            </a:xfrm>
            <a:prstGeom prst="straightConnector1">
              <a:avLst/>
            </a:prstGeom>
            <a:ln>
              <a:tailEnd type="arrow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872968" y="2588028"/>
              <a:ext cx="218114" cy="32530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 smtClean="0"/>
                <a:t>Y</a:t>
              </a:r>
              <a:endParaRPr lang="en-IN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473093" y="4830341"/>
              <a:ext cx="1252756" cy="766196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Finalization of</a:t>
              </a:r>
            </a:p>
            <a:p>
              <a:pPr algn="ctr"/>
              <a:r>
                <a:rPr lang="en-IN" sz="1200" dirty="0" smtClean="0"/>
                <a:t>Results</a:t>
              </a:r>
              <a:endParaRPr lang="en-IN" sz="1200" dirty="0"/>
            </a:p>
          </p:txBody>
        </p:sp>
        <p:cxnSp>
          <p:nvCxnSpPr>
            <p:cNvPr id="43" name="Straight Arrow Connector 42"/>
            <p:cNvCxnSpPr>
              <a:stCxn id="37" idx="2"/>
              <a:endCxn id="41" idx="0"/>
            </p:cNvCxnSpPr>
            <p:nvPr/>
          </p:nvCxnSpPr>
          <p:spPr>
            <a:xfrm flipH="1">
              <a:off x="10099471" y="4245908"/>
              <a:ext cx="5592" cy="5844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9621298" y="5929300"/>
              <a:ext cx="939568" cy="549479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End</a:t>
              </a:r>
              <a:endParaRPr lang="en-IN" sz="1200" dirty="0"/>
            </a:p>
          </p:txBody>
        </p:sp>
        <p:cxnSp>
          <p:nvCxnSpPr>
            <p:cNvPr id="100" name="Straight Arrow Connector 99"/>
            <p:cNvCxnSpPr>
              <a:stCxn id="41" idx="2"/>
              <a:endCxn id="98" idx="0"/>
            </p:cNvCxnSpPr>
            <p:nvPr/>
          </p:nvCxnSpPr>
          <p:spPr>
            <a:xfrm flipH="1">
              <a:off x="10091082" y="5596537"/>
              <a:ext cx="8389" cy="3327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523" y="96872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Investment type analysis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2018" y="1149785"/>
            <a:ext cx="1189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Objective</a:t>
            </a:r>
            <a:r>
              <a:rPr lang="en-IN" dirty="0" smtClean="0"/>
              <a:t> : </a:t>
            </a:r>
            <a:r>
              <a:rPr lang="en-IN" i="1" dirty="0"/>
              <a:t>Understanding investments in venture, seed/angel, private equity categories etc. </a:t>
            </a:r>
            <a:r>
              <a:rPr lang="en-IN" i="1" dirty="0" smtClean="0"/>
              <a:t>This analysis will help decide </a:t>
            </a:r>
            <a:r>
              <a:rPr lang="en-IN" i="1" dirty="0"/>
              <a:t>which type is best suited for </a:t>
            </a:r>
            <a:r>
              <a:rPr lang="en-IN" i="1" dirty="0" smtClean="0"/>
              <a:t>Spark Funds.</a:t>
            </a:r>
            <a:endParaRPr lang="en-IN" i="1" dirty="0"/>
          </a:p>
        </p:txBody>
      </p:sp>
      <p:sp>
        <p:nvSpPr>
          <p:cNvPr id="11" name="Rounded Rectangle 10"/>
          <p:cNvSpPr/>
          <p:nvPr/>
        </p:nvSpPr>
        <p:spPr>
          <a:xfrm>
            <a:off x="353085" y="2100404"/>
            <a:ext cx="4508626" cy="40468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Considering that Spark Funds wants to invest between </a:t>
            </a:r>
            <a:r>
              <a:rPr lang="en-IN" b="1" dirty="0"/>
              <a:t>5 to 15 million USD</a:t>
            </a:r>
            <a:r>
              <a:rPr lang="en-IN" dirty="0"/>
              <a:t> per  investment </a:t>
            </a:r>
            <a:r>
              <a:rPr lang="en-IN" dirty="0" smtClean="0"/>
              <a:t>round</a:t>
            </a:r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smtClean="0"/>
              <a:t>The type of fund that falls in the preferred band of Spark Funds would be “Venture” since the average investment in Venture is 11.9 million.</a:t>
            </a:r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5767057" y="2018923"/>
            <a:ext cx="5958166" cy="4001631"/>
            <a:chOff x="0" y="0"/>
            <a:chExt cx="5192714" cy="3316288"/>
          </a:xfrm>
        </p:grpSpPr>
        <p:grpSp>
          <p:nvGrpSpPr>
            <p:cNvPr id="20" name="Group 19"/>
            <p:cNvGrpSpPr/>
            <p:nvPr/>
          </p:nvGrpSpPr>
          <p:grpSpPr>
            <a:xfrm>
              <a:off x="0" y="0"/>
              <a:ext cx="5184775" cy="3308350"/>
              <a:chOff x="0" y="0"/>
              <a:chExt cx="5184775" cy="3308350"/>
            </a:xfrm>
          </p:grpSpPr>
          <p:graphicFrame>
            <p:nvGraphicFramePr>
              <p:cNvPr id="22" name="Chart 21"/>
              <p:cNvGraphicFramePr/>
              <p:nvPr/>
            </p:nvGraphicFramePr>
            <p:xfrm>
              <a:off x="0" y="0"/>
              <a:ext cx="5184775" cy="33083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3" name="TextBox 7"/>
              <p:cNvSpPr txBox="1"/>
              <p:nvPr/>
            </p:nvSpPr>
            <p:spPr>
              <a:xfrm rot="16200000">
                <a:off x="-1430749" y="1441845"/>
                <a:ext cx="3098007" cy="222251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shade val="51000"/>
                      <a:satMod val="130000"/>
                    </a:srgbClr>
                  </a:gs>
                  <a:gs pos="80000">
                    <a:srgbClr val="4F81BD">
                      <a:shade val="93000"/>
                      <a:satMod val="130000"/>
                    </a:srgbClr>
                  </a:gs>
                  <a:gs pos="100000">
                    <a:srgbClr val="4F81BD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wrap="square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1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Investment</a:t>
                </a:r>
              </a:p>
            </p:txBody>
          </p:sp>
        </p:grpSp>
        <p:sp>
          <p:nvSpPr>
            <p:cNvPr id="21" name="TextBox 5"/>
            <p:cNvSpPr txBox="1"/>
            <p:nvPr/>
          </p:nvSpPr>
          <p:spPr>
            <a:xfrm>
              <a:off x="279402" y="3094037"/>
              <a:ext cx="4913312" cy="222251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Funding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030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5523" y="96872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b="1" dirty="0" smtClean="0"/>
              <a:t>Country analysis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2018" y="1149785"/>
            <a:ext cx="1189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Objective</a:t>
            </a:r>
            <a:r>
              <a:rPr lang="en-IN" dirty="0" smtClean="0"/>
              <a:t> : </a:t>
            </a:r>
            <a:r>
              <a:rPr lang="en-IN" i="1" dirty="0"/>
              <a:t>Understanding which </a:t>
            </a:r>
            <a:r>
              <a:rPr lang="en-IN" i="1" dirty="0" smtClean="0"/>
              <a:t>English speaking countries </a:t>
            </a:r>
            <a:r>
              <a:rPr lang="en-IN" i="1" dirty="0"/>
              <a:t>have had the most investments in the past.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90511" y="6443400"/>
            <a:ext cx="5151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*</a:t>
            </a:r>
            <a:r>
              <a:rPr lang="en-IN" sz="1400" dirty="0"/>
              <a:t>top 9 countries which have received the highest total funding 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4444" y="1720158"/>
            <a:ext cx="6038661" cy="47232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Spark Funds wants to invest in countries having the highest amount of funding for the chosen investment type. This is </a:t>
            </a:r>
            <a:r>
              <a:rPr lang="en-IN" dirty="0" smtClean="0"/>
              <a:t>to analyse and invest </a:t>
            </a:r>
            <a:r>
              <a:rPr lang="en-IN" dirty="0"/>
              <a:t>where </a:t>
            </a:r>
            <a:r>
              <a:rPr lang="en-IN" b="1" dirty="0"/>
              <a:t>most investments are </a:t>
            </a:r>
            <a:r>
              <a:rPr lang="en-IN" b="1" dirty="0" smtClean="0"/>
              <a:t>occurring</a:t>
            </a:r>
          </a:p>
          <a:p>
            <a:pPr algn="ctr"/>
            <a:endParaRPr lang="en-IN" b="1" dirty="0" smtClean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r>
              <a:rPr lang="en-IN" dirty="0"/>
              <a:t>T</a:t>
            </a:r>
            <a:r>
              <a:rPr lang="en-IN" dirty="0" smtClean="0"/>
              <a:t>hree </a:t>
            </a:r>
            <a:r>
              <a:rPr lang="en-IN" dirty="0"/>
              <a:t>most investment-friendly countries and the most suited funding type for Spark </a:t>
            </a:r>
            <a:r>
              <a:rPr lang="en-IN" dirty="0" smtClean="0"/>
              <a:t>Funds are USA, UK and India.</a:t>
            </a:r>
            <a:endParaRPr lang="en-IN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942157" y="3753958"/>
          <a:ext cx="3136837" cy="1053996"/>
        </p:xfrm>
        <a:graphic>
          <a:graphicData uri="http://schemas.openxmlformats.org/drawingml/2006/table">
            <a:tbl>
              <a:tblPr/>
              <a:tblGrid>
                <a:gridCol w="1857132"/>
                <a:gridCol w="1279705"/>
              </a:tblGrid>
              <a:tr h="26796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Country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Funding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59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States of America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3,99,935.15 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Kingdom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18,241.34 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96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14,050.60 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514" y="2071572"/>
            <a:ext cx="5677984" cy="410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51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45523" y="96872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b="1" dirty="0" smtClean="0"/>
              <a:t>Sector analysis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2018" y="1149785"/>
            <a:ext cx="1189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Objective</a:t>
            </a:r>
            <a:r>
              <a:rPr lang="en-IN" dirty="0" smtClean="0"/>
              <a:t> : </a:t>
            </a:r>
            <a:r>
              <a:rPr lang="en-IN" i="1" dirty="0"/>
              <a:t>Understanding the distribution of investments across the </a:t>
            </a:r>
            <a:r>
              <a:rPr lang="en-IN" i="1" dirty="0" smtClean="0"/>
              <a:t>sectors.</a:t>
            </a:r>
            <a:endParaRPr lang="en-IN" i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0535" y="1683941"/>
          <a:ext cx="11778557" cy="4195585"/>
        </p:xfrm>
        <a:graphic>
          <a:graphicData uri="http://schemas.openxmlformats.org/drawingml/2006/table">
            <a:tbl>
              <a:tblPr/>
              <a:tblGrid>
                <a:gridCol w="774106"/>
                <a:gridCol w="4917851"/>
                <a:gridCol w="2184558"/>
                <a:gridCol w="1973655"/>
                <a:gridCol w="1928387"/>
              </a:tblGrid>
              <a:tr h="2508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</a:rPr>
                        <a:t>Sl.no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</a:rPr>
                        <a:t>Questions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</a:rPr>
                        <a:t>United States of America              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</a:rPr>
                        <a:t>United Kingdom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</a:rPr>
                        <a:t>India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</a:tr>
              <a:tr h="2508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number of Investments (count)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33718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8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A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amount of investment (USD)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399.7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billion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18.2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billion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billion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01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5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 Sector name (no. of investment-wise)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01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F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Second Sector name (no. of investment-wise)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Cleantech / Semiconductors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dirty="0" err="1" smtClean="0"/>
                        <a:t>Cleantech</a:t>
                      </a:r>
                      <a:r>
                        <a:rPr lang="en-IN" sz="1200" dirty="0" smtClean="0"/>
                        <a:t> / Semiconductors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Social, Finance, Analytics, Advertising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01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A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Third Sector name (no. of investment-wise)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Social, Finance, Analytics, Advertising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dirty="0" smtClean="0"/>
                        <a:t>Social, Finance, Analytics, Advertising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dirty="0" smtClean="0"/>
                        <a:t>News, Search and Messaging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8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48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investments in top sector (3)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7773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8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F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investments in second sector (4)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8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investments in third sector (5)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6862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01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4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point 3 (top sector count-wise), which company received the highest investment?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SOCIAL-FINANCE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dirty="0" smtClean="0"/>
                        <a:t>ONEWEB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dirty="0" smtClean="0"/>
                        <a:t>FLIPKART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01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point 4 (second best sector count-wise), which company received the highest investment?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FREESCALE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dirty="0" smtClean="0"/>
                        <a:t>IMMUNOCORE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dirty="0" smtClean="0"/>
                        <a:t>SHOPCLUES-COM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26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5523" y="96872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b="1" dirty="0" smtClean="0"/>
              <a:t>Results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442" y="1149431"/>
            <a:ext cx="5639140" cy="40998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2" name="Group 11"/>
          <p:cNvGrpSpPr/>
          <p:nvPr/>
        </p:nvGrpSpPr>
        <p:grpSpPr>
          <a:xfrm>
            <a:off x="113911" y="2447913"/>
            <a:ext cx="5683988" cy="751445"/>
            <a:chOff x="280657" y="5015620"/>
            <a:chExt cx="9463694" cy="977774"/>
          </a:xfrm>
        </p:grpSpPr>
        <p:sp>
          <p:nvSpPr>
            <p:cNvPr id="14" name="Rounded Rectangle 13"/>
            <p:cNvSpPr/>
            <p:nvPr/>
          </p:nvSpPr>
          <p:spPr>
            <a:xfrm>
              <a:off x="280657" y="5015620"/>
              <a:ext cx="9463694" cy="9777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050"/>
            </a:p>
          </p:txBody>
        </p:sp>
        <p:sp>
          <p:nvSpPr>
            <p:cNvPr id="15" name="TextBox 8"/>
            <p:cNvSpPr txBox="1"/>
            <p:nvPr/>
          </p:nvSpPr>
          <p:spPr>
            <a:xfrm>
              <a:off x="3425504" y="5015620"/>
              <a:ext cx="5147729" cy="340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050" dirty="0" smtClean="0"/>
                <a:t>  </a:t>
              </a:r>
              <a:r>
                <a:rPr lang="en-IN" sz="1050" dirty="0"/>
                <a:t>A</a:t>
              </a:r>
              <a:r>
                <a:rPr lang="en-IN" sz="1050" dirty="0" smtClean="0"/>
                <a:t>verage </a:t>
              </a:r>
              <a:r>
                <a:rPr lang="en-IN" sz="1050" dirty="0"/>
                <a:t>amount of investment in each funding type</a:t>
              </a:r>
              <a:endParaRPr lang="en-IN" sz="1050" dirty="0" smtClean="0"/>
            </a:p>
          </p:txBody>
        </p:sp>
        <p:sp>
          <p:nvSpPr>
            <p:cNvPr id="16" name="TextBox 2"/>
            <p:cNvSpPr txBox="1"/>
            <p:nvPr/>
          </p:nvSpPr>
          <p:spPr>
            <a:xfrm>
              <a:off x="344028" y="5241949"/>
              <a:ext cx="3902044" cy="360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 dirty="0"/>
                <a:t>Funds per Investment (FPI</a:t>
              </a:r>
              <a:r>
                <a:rPr lang="en-IN" sz="1200" b="1" dirty="0" smtClean="0"/>
                <a:t>) =</a:t>
              </a:r>
              <a:endParaRPr lang="en-IN" sz="1200" b="1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3693188" y="5422163"/>
              <a:ext cx="5800209" cy="3702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1"/>
            <p:cNvSpPr txBox="1"/>
            <p:nvPr/>
          </p:nvSpPr>
          <p:spPr>
            <a:xfrm>
              <a:off x="3506948" y="5504506"/>
              <a:ext cx="6237402" cy="33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050" dirty="0" smtClean="0"/>
                <a:t>Total </a:t>
              </a:r>
              <a:r>
                <a:rPr lang="en-IN" sz="1050" dirty="0"/>
                <a:t>investments (globally</a:t>
              </a:r>
              <a:r>
                <a:rPr lang="en-IN" sz="1050" dirty="0" smtClean="0"/>
                <a:t>) </a:t>
              </a:r>
              <a:r>
                <a:rPr lang="en-IN" sz="1050" dirty="0"/>
                <a:t>in venture, seed and private </a:t>
              </a:r>
              <a:r>
                <a:rPr lang="en-IN" sz="1050" dirty="0" smtClean="0"/>
                <a:t>equity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33742" y="3313470"/>
            <a:ext cx="544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i="1" dirty="0" smtClean="0"/>
              <a:t>FPI </a:t>
            </a:r>
            <a:r>
              <a:rPr lang="en-IN" sz="1200" i="1" dirty="0"/>
              <a:t>tells you how much </a:t>
            </a:r>
            <a:r>
              <a:rPr lang="en-IN" sz="1200" i="1" dirty="0" smtClean="0"/>
              <a:t>fund is made per Investment. </a:t>
            </a:r>
            <a:r>
              <a:rPr lang="en-IN" sz="1200" i="1" dirty="0"/>
              <a:t>The higher the </a:t>
            </a:r>
            <a:r>
              <a:rPr lang="en-IN" sz="1200" i="1" dirty="0" smtClean="0"/>
              <a:t>FPI </a:t>
            </a:r>
            <a:r>
              <a:rPr lang="en-IN" sz="1200" i="1" dirty="0"/>
              <a:t>is, </a:t>
            </a:r>
            <a:r>
              <a:rPr lang="en-IN" sz="1200" i="1" dirty="0" smtClean="0"/>
              <a:t>the more investments are made by other Investors globally and </a:t>
            </a:r>
            <a:r>
              <a:rPr lang="en-IN" sz="1200" i="1" dirty="0"/>
              <a:t>willing to pay </a:t>
            </a:r>
            <a:r>
              <a:rPr lang="en-IN" sz="1200" i="1" dirty="0" smtClean="0"/>
              <a:t>more</a:t>
            </a:r>
            <a:r>
              <a:rPr lang="en-IN" sz="1200" i="1" dirty="0" smtClean="0"/>
              <a:t>.</a:t>
            </a:r>
            <a:endParaRPr lang="en-IN" i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430727"/>
              </p:ext>
            </p:extLst>
          </p:nvPr>
        </p:nvGraphicFramePr>
        <p:xfrm>
          <a:off x="525686" y="1423385"/>
          <a:ext cx="4356100" cy="771525"/>
        </p:xfrm>
        <a:graphic>
          <a:graphicData uri="http://schemas.openxmlformats.org/drawingml/2006/table">
            <a:tbl>
              <a:tblPr/>
              <a:tblGrid>
                <a:gridCol w="1231900"/>
                <a:gridCol w="1524000"/>
                <a:gridCol w="1066800"/>
                <a:gridCol w="533400"/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Type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Investments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Average fund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Venture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11910000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Private Equity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75840000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42063.2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Seed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04634" y="3775135"/>
            <a:ext cx="54734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From the pie chart we can see a significant investment in terms of number of investments as well as the average of investments in Private Equity.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Following this we see seed investments have 30% investment count globally but with significantly lower investment amounts (0.77 Million).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Venture though having fewer investments count have a higher average investment done to seed.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05831" y="5929571"/>
            <a:ext cx="8974508" cy="738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 propose the venture category as it meets the criteria for 5 to 15 million investment bracket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VENTURE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5523" y="96872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b="1" dirty="0" smtClean="0"/>
              <a:t>Results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442" y="1118068"/>
            <a:ext cx="6086168" cy="40998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525686" y="1829446"/>
            <a:ext cx="4490101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Graph presents the total amount of investments made across the top 9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the Graph it quite evident that the USA leads other regions and countries by a significant margin and is still an investors paradise.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Great Brittan (UK) follows second with a less significant margins to the following countries of India and China.</a:t>
            </a:r>
          </a:p>
          <a:p>
            <a:r>
              <a:rPr lang="en-US" i="1" dirty="0" smtClean="0"/>
              <a:t>Will the BREXIT make a further difference ?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770736" y="5494193"/>
            <a:ext cx="6506268" cy="738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 propose the following countries in priority order of investments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USA -&gt; GBR -&gt; IND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4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5523" y="96872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b="1" dirty="0" smtClean="0"/>
              <a:t>Results</a:t>
            </a:r>
            <a:endParaRPr lang="en-I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89051" y="1906778"/>
            <a:ext cx="454026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 smtClean="0"/>
              <a:t>chart show </a:t>
            </a:r>
            <a:r>
              <a:rPr lang="en-IN" dirty="0"/>
              <a:t>the number of investments in the top 3 sectors of the top 3 </a:t>
            </a:r>
            <a:r>
              <a:rPr lang="en-IN" dirty="0" smtClean="0"/>
              <a:t>countries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</a:t>
            </a:r>
            <a:r>
              <a:rPr lang="en-IN" dirty="0" smtClean="0"/>
              <a:t>chart will aid Spark Funds in finalizing the decision to make an investment in the most promising country and sector</a:t>
            </a:r>
            <a:r>
              <a:rPr lang="en-IN" dirty="0" smtClean="0"/>
              <a:t>.</a:t>
            </a: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39" y="776029"/>
            <a:ext cx="6200693" cy="44134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2731407" y="5773963"/>
            <a:ext cx="7051482" cy="738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 propose the following Sectors for investment in priority order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OTHERS -&gt; </a:t>
            </a:r>
            <a:r>
              <a:rPr lang="en-US" sz="2400" b="1" dirty="0" err="1" smtClean="0">
                <a:solidFill>
                  <a:srgbClr val="FF0000"/>
                </a:solidFill>
              </a:rPr>
              <a:t>Cleantech</a:t>
            </a:r>
            <a:r>
              <a:rPr lang="en-US" sz="2400" b="1" dirty="0" smtClean="0">
                <a:solidFill>
                  <a:srgbClr val="FF0000"/>
                </a:solidFill>
              </a:rPr>
              <a:t>/Semiconductors -&gt; SFAA -&gt; NSM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892</TotalTime>
  <Words>810</Words>
  <Application>Microsoft Office PowerPoint</Application>
  <PresentationFormat>Widescreen</PresentationFormat>
  <Paragraphs>171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Lucida Console</vt:lpstr>
      <vt:lpstr>Times New Roman</vt:lpstr>
      <vt:lpstr>Office Theme</vt:lpstr>
      <vt:lpstr>PowerPoint Presentation</vt:lpstr>
      <vt:lpstr> Abstract</vt:lpstr>
      <vt:lpstr>Methodology</vt:lpstr>
      <vt:lpstr>Investment type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D Souza, Michael Prakash</cp:lastModifiedBy>
  <cp:revision>66</cp:revision>
  <dcterms:created xsi:type="dcterms:W3CDTF">2016-06-09T08:16:28Z</dcterms:created>
  <dcterms:modified xsi:type="dcterms:W3CDTF">2016-07-16T14:29:52Z</dcterms:modified>
</cp:coreProperties>
</file>