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0" r:id="rId6"/>
    <p:sldId id="260" r:id="rId7"/>
    <p:sldId id="272" r:id="rId8"/>
    <p:sldId id="273" r:id="rId9"/>
    <p:sldId id="261" r:id="rId10"/>
    <p:sldId id="262" r:id="rId11"/>
    <p:sldId id="263" r:id="rId12"/>
    <p:sldId id="275" r:id="rId13"/>
    <p:sldId id="277" r:id="rId14"/>
    <p:sldId id="278" r:id="rId15"/>
    <p:sldId id="264" r:id="rId16"/>
    <p:sldId id="279" r:id="rId17"/>
    <p:sldId id="280" r:id="rId18"/>
    <p:sldId id="265" r:id="rId19"/>
    <p:sldId id="282" r:id="rId20"/>
    <p:sldId id="290" r:id="rId21"/>
    <p:sldId id="291" r:id="rId22"/>
    <p:sldId id="266" r:id="rId23"/>
    <p:sldId id="283" r:id="rId24"/>
    <p:sldId id="284" r:id="rId25"/>
    <p:sldId id="285" r:id="rId26"/>
    <p:sldId id="286" r:id="rId27"/>
    <p:sldId id="267" r:id="rId28"/>
    <p:sldId id="292" r:id="rId29"/>
    <p:sldId id="268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16:41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21389,'3091'0'0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39:1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24097,'359'387'0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50:43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50:49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23625,'5027'0'0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50:59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 0 24575,'-4'1'0,"0"1"0,0 0 0,0-1 0,1 1 0,-1 1 0,0-1 0,1 0 0,-1 1 0,1 0 0,0 0 0,-4 4 0,-11 9 0,-90 77 0,74-61 0,-55 39 0,80-64-195,0 0 0,1 1 0,-1 0 0,2 0 0,-1 0 0,-11 17 0,8-6-6631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51:01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24575,'10'7'0,"-1"0"0,1-1 0,0 0 0,1 0 0,-1-1 0,1 0 0,0-1 0,0-1 0,14 4 0,-6-2 0,-1 1 0,22 10 0,-8-1 0,-23-11 0,-1-1 0,1 1 0,-1 1 0,0 0 0,0 0 0,10 9 0,58 65-22,-55-54-202,1-1 0,2-2 1,0 0-1,2-1 0,29 18 0,-39-30-6602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19:11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24379,'7517'0'0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19:18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525 0 24327,'-525'662'0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19:21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24575,'6'1'0,"1"-1"0,0 2 0,-1-1 0,1 1 0,10 4 0,18 4 0,-11-4 0,0 1 0,0 1 0,0 2 0,32 17 0,-15-7 0,-24-11 0,-1 1 0,-1 0 0,0 2 0,16 14 0,29 23 0,-45-38 0,-1 1 0,-1 0 0,0 1 0,-1 1 0,17 24 0,-12-16 0,27 28 0,7 10 133,-11-11-1631,-24-33-5328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0:07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0:07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16:5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 1 24575,'-5'1'0,"0"0"0,0 0 0,1 0 0,-1 1 0,0 0 0,0 0 0,1 0 0,0 1 0,-1-1 0,-4 5 0,-24 11 0,24-15 0,0 0 0,0 1 0,0 0 0,1 1 0,0 0 0,0 0 0,0 0 0,0 1 0,1 0 0,0 1 0,0 0 0,-9 11 0,3-2 0,-1-2 0,-1 0 0,-25 18 0,27-22 0,-1 1 0,1 0 0,1 1 0,0 1 0,-17 22 0,22-25-136,0-1-1,-1 0 1,-1 0-1,1-1 1,-1 0-1,-1 0 1,0-1-1,0-1 0,-15 9 1,8-9-6690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0:07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5:05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24429,'6794'0'0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5:16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885 0 24266,'-885'856'0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25:1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24575,'0'2'0,"1"0"0,-1-1 0,1 1 0,-1 0 0,1 0 0,0 0 0,0 0 0,0-1 0,0 1 0,0 0 0,0-1 0,0 1 0,1-1 0,-1 1 0,1-1 0,-1 0 0,3 2 0,34 22 0,-25-17 0,12 7 0,104 72 0,-105-69 0,-1 1 0,-1 0 0,25 30 0,-18-10 0,0 1 0,-3 1 0,-2 1 0,-1 2 0,21 58 0,-6-25 101,-25-54-834,16 42 0,-21-40-6093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1:17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24192,'4031'0'0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1:22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437 0 24575,'-3'0'0,"-1"1"0,0-1 0,0 1 0,1 0 0,-1 0 0,1 0 0,-1 1 0,1-1 0,-1 1 0,1 0 0,0 0 0,-1 0 0,1 0 0,0 0 0,1 1 0,-6 5 0,-3 4 0,1 2 0,-15 23 0,1-1 0,-20 18 0,26-33 0,0 1 0,1 1 0,-22 41 0,28-44 0,-1 0 0,-18 21 0,20-27 0,-1 1 0,2 0 0,0 0 0,-13 30 0,-5 9 134,6-14-1633,14-23-5327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1:25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24575,'2'6'0,"-1"-1"0,1 1 0,0-1 0,0 0 0,1 0 0,-1 0 0,1 0 0,0 0 0,7 7 0,4 9 0,3 6 0,2-2 0,28 32 0,-26-33 0,-10-13 0,0-1 0,1 1 0,0-2 0,1 0 0,23 12 0,-22-13 0,0 0 0,0 2 0,-1-1 0,22 23 0,-16-10 37,-2 2 0,19 31 0,3 6-1513,-27-44-5350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3:54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24094,'3563'0'0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4:02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411 0 24575,'-3'1'0,"0"1"0,0 0 0,0-1 0,1 1 0,-1 0 0,1 0 0,-1 0 0,1 0 0,-1 1 0,1-1 0,0 1 0,0-1 0,0 1 0,1 0 0,-3 4 0,-3 4 0,0-1 0,1 0 0,1 0 0,-6 14 0,7-16 0,1 0 0,-1 0 0,-1 0 0,1-1 0,-1 1 0,-12 12 0,9-11 0,0 0 0,1 1 0,1 0 0,-1 0 0,2 0 0,-1 1 0,2 0 0,-8 22 0,-14 31 0,-33 32 0,3-10 0,48-70 0,1 0 0,0 0 0,1 1 0,-5 26 0,-15 67 0,8-47-1365,13-44-5461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4:04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24207,'497'662'0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16:56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24575,'0'8'0,"1"-1"0,-1 1 0,2 0 0,-1-1 0,1 0 0,0 1 0,0-1 0,1 0 0,0 0 0,8 13 0,1-3 0,1 0 0,23 24 0,-23-28 0,0 2 0,-1 0 0,20 32 0,-18-17 60,20 62-1,-7-14-1543,-20-61-5342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6:22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23932,'2349'0'0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6:29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472 0 24575,'-1'2'0,"1"0"0,-1-1 0,1 1 0,-1 0 0,0-1 0,0 1 0,0 0 0,0-1 0,0 1 0,0-1 0,0 0 0,0 1 0,-1-1 0,1 0 0,-2 2 0,-28 19 0,24-17 0,-51 30 0,45-29 0,1 0 0,0 2 0,0-1 0,1 2 0,-15 13 0,17-15 0,1 1 0,-1-1 0,-1-1 0,-12 8 0,13-10 0,0 2 0,1-1 0,-1 1 0,1 1 0,-11 11 0,-56 59 0,16-20-1365,41-38-5461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6:31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24575,'8'1'0,"0"1"0,0 0 0,0 1 0,0 0 0,0 0 0,-1 0 0,0 1 0,1 0 0,9 8 0,6 2 0,128 81 0,-124-78 0,38 16 0,-44-23 0,0 0 0,0 2 0,-1 1 0,20 16 0,8 14 0,48 39 0,-91-79-195,-1 0 0,-1 1 0,1-1 0,0 1 0,-1 0 0,4 6 0,2 6-6631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37:37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4:12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24109,'7486'0'0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4:21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0 24575,'0'1'0,"0"0"0,-1 1 0,1-1 0,-1 0 0,0 0 0,1 0 0,-1 0 0,0 0 0,1 0 0,-1 0 0,0 0 0,0 0 0,0 0 0,0-1 0,0 1 0,0 0 0,-2 0 0,-25 15 0,17-10 0,-61 31 0,55-30 0,1 1 0,0 1 0,0 0 0,1 1 0,-23 19 0,-89 71 0,9 31 0,6-5 0,88-99-1365,17-17-5461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4:23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24575,'42'0'0,"63"8"0,-88-5 0,0 0 0,-1 1 0,0 1 0,1 1 0,-2 0 0,26 14 0,-22-8 0,-1 1 0,0 0 0,-1 2 0,0 0 0,25 29 0,-2 7 0,-3 1 0,-1 1 0,35 76 0,-51-94 0,88 188 0,-94-186 0,-11-27 0,1-1 0,-1 1 0,2-1 0,7 12 0,7 14-1365,-12-19-5461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6:54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23778,'2458'0'0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7:03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0 24575,'0'5'0,"0"6"0,-5 1 0,-1 3 0,-4-1 0,-1 2 0,-3 3 0,-5 3 0,-2-2 0,-3 0 0,2 1 0,1-3 0,-1-4 0,3 0 0,0 2 0,-1-1 0,-2-4 0,3-3-8191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2:47:06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24575,'4'0'0,"0"1"0,-1-1 0,1 1 0,0 0 0,-1 0 0,7 4 0,14 3 0,10 0 0,0 1 0,43 17 0,-62-19 0,0 0 0,0 1 0,-1 1 0,0 0 0,-1 1 0,0 0 0,14 14 0,61 81-1365,-77-92-5461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27:50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24445,'5577'0'0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27:59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524 0 24156,'-524'275'0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28:03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24575,'7'1'0,"1"0"0,-1 1 0,0-1 0,0 2 0,9 3 0,12 3 0,6 1 0,-1 1 0,0 1 0,-1 2 0,-1 2 0,0 0 0,-1 2 0,-1 2 0,30 24 0,-7-4 0,-29-24 0,-1 1 0,-1 1 0,31 33 0,-35-32 0,1-1 0,1-1 0,31 21 0,-24-19 0,37 36 0,-53-47-273,0 0 0,0-1 0,0 1 0,14 5 0,-9-4-6553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39:10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1 193 24420,'2237'-193'0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39:13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01:39:16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0 24575,'0'11'0,"-1"1"0,0-1 0,-1 0 0,-1 0 0,1 0 0,-2-1 0,1 1 0,-2-1 0,1 1 0,-7 9 0,-8 8 0,0 0 0,-24 26 0,-32 15 0,39-25-1365,26-30-5461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C22F2-120B-4E1D-A9F5-A3ACB61E4A1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D9FE-147D-42E6-B74E-288EC132A9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9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ED9FE-147D-42E6-B74E-288EC132A9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0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ED9FE-147D-42E6-B74E-288EC132A9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7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0.0.0.146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customXml" Target="../ink/ink1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customXml" Target="../ink/ink22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21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://10.0.0.1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.xml"/><Relationship Id="rId5" Type="http://schemas.openxmlformats.org/officeDocument/2006/relationships/image" Target="../media/image38.png"/><Relationship Id="rId4" Type="http://schemas.openxmlformats.org/officeDocument/2006/relationships/customXml" Target="../ink/ink24.xml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8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31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3.png"/><Relationship Id="rId7" Type="http://schemas.openxmlformats.org/officeDocument/2006/relationships/customXml" Target="../ink/ink35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customXml" Target="../ink/ink34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3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customXml" Target="../ink/ink38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519652" cy="40626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dirty="0">
              <a:solidFill>
                <a:schemeClr val="bg1"/>
              </a:solidFill>
            </a:endParaRPr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Capstone Project - </a:t>
            </a:r>
            <a:r>
              <a:rPr lang="en-US" dirty="0">
                <a:solidFill>
                  <a:schemeClr val="bg1"/>
                </a:solidFill>
              </a:rPr>
              <a:t>Enhancing Linux Endpoint Security with Wazuh:</a:t>
            </a:r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Unauthorized Process Detection and Malicious IP Blocking</a:t>
            </a:r>
            <a:endParaRPr lang="en-CA" dirty="0">
              <a:solidFill>
                <a:schemeClr val="bg1"/>
              </a:solidFill>
            </a:endParaRPr>
          </a:p>
          <a:p>
            <a:pPr>
              <a:defRPr sz="4000" b="1">
                <a:solidFill>
                  <a:srgbClr val="FFFFFF"/>
                </a:solidFill>
              </a:defRPr>
            </a:pP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295" y="3636928"/>
            <a:ext cx="873649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CA" sz="4000" b="1" dirty="0">
                <a:solidFill>
                  <a:schemeClr val="bg1"/>
                </a:solidFill>
              </a:rPr>
              <a:t>                       </a:t>
            </a:r>
            <a:r>
              <a:rPr sz="4000" b="1" dirty="0">
                <a:solidFill>
                  <a:schemeClr val="bg1"/>
                </a:solidFill>
              </a:rPr>
              <a:t>Tasks 1 and 2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endParaRPr lang="en-CA" dirty="0"/>
          </a:p>
          <a:p>
            <a:pPr>
              <a:defRPr sz="2400">
                <a:solidFill>
                  <a:srgbClr val="E6E6E6"/>
                </a:solidFill>
              </a:defRPr>
            </a:pPr>
            <a:endParaRPr lang="en-CA"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CA" sz="4000" b="1" dirty="0">
                <a:solidFill>
                  <a:schemeClr val="bg1"/>
                </a:solidFill>
              </a:rPr>
              <a:t>  </a:t>
            </a:r>
            <a:r>
              <a:rPr sz="4000" b="1" dirty="0">
                <a:solidFill>
                  <a:schemeClr val="bg1"/>
                </a:solidFill>
              </a:rPr>
              <a:t>Presented by: </a:t>
            </a:r>
            <a:r>
              <a:rPr lang="en-CA" sz="4000" b="1" dirty="0">
                <a:solidFill>
                  <a:schemeClr val="bg1"/>
                </a:solidFill>
              </a:rPr>
              <a:t>Akpevweoghene Ememu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7703" y="457200"/>
            <a:ext cx="436327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Task 2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43216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Objective: Block malicious IPs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Environment: </a:t>
            </a:r>
            <a:r>
              <a:rPr lang="en-CA" dirty="0" err="1">
                <a:solidFill>
                  <a:schemeClr val="bg1"/>
                </a:solidFill>
              </a:rPr>
              <a:t>Wazuh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dirty="0">
                <a:solidFill>
                  <a:schemeClr val="bg1"/>
                </a:solidFill>
              </a:rPr>
              <a:t>Ubuntu server &amp; RHEL attacker</a:t>
            </a:r>
            <a:r>
              <a:rPr lang="en-CA" dirty="0">
                <a:solidFill>
                  <a:schemeClr val="bg1"/>
                </a:solidFill>
              </a:rPr>
              <a:t>(Kali)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Apache Setup and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dirty="0"/>
              <a:t>Installed Apache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dirty="0"/>
              <a:t>Monitored access.log with Wazuh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3DC5AE-A8F5-E881-7660-141D8FC5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5086"/>
            <a:ext cx="8199783" cy="4422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876B2-55EA-E357-C2B3-2DC50A6F6372}"/>
                  </a:ext>
                </a:extLst>
              </p14:cNvPr>
              <p14:cNvContentPartPr/>
              <p14:nvPr/>
            </p14:nvContentPartPr>
            <p14:xfrm>
              <a:off x="4860313" y="278283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876B2-55EA-E357-C2B3-2DC50A6F6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4193" y="277671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2CF6AF-5E28-5A45-FA40-C6125BEF92AC}"/>
                  </a:ext>
                </a:extLst>
              </p14:cNvPr>
              <p14:cNvContentPartPr/>
              <p14:nvPr/>
            </p14:nvContentPartPr>
            <p14:xfrm>
              <a:off x="4790113" y="2832871"/>
              <a:ext cx="1809720" cy="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2CF6AF-5E28-5A45-FA40-C6125BEF9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3993" y="2819911"/>
                <a:ext cx="1821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DEA23-E139-24E3-4A49-A41F9AB68D5C}"/>
              </a:ext>
            </a:extLst>
          </p:cNvPr>
          <p:cNvGrpSpPr/>
          <p:nvPr/>
        </p:nvGrpSpPr>
        <p:grpSpPr>
          <a:xfrm>
            <a:off x="4770673" y="2723431"/>
            <a:ext cx="201600" cy="265680"/>
            <a:chOff x="4770673" y="2723431"/>
            <a:chExt cx="20160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04B69-FF90-0395-7221-DA6A8033582A}"/>
                    </a:ext>
                  </a:extLst>
                </p14:cNvPr>
                <p14:cNvContentPartPr/>
                <p14:nvPr/>
              </p14:nvContentPartPr>
              <p14:xfrm>
                <a:off x="4773913" y="2723431"/>
                <a:ext cx="136080" cy="11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04B69-FF90-0395-7221-DA6A803358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7793" y="2717311"/>
                  <a:ext cx="148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A38AD9-A0AE-154A-0100-2DB6070DD360}"/>
                    </a:ext>
                  </a:extLst>
                </p14:cNvPr>
                <p14:cNvContentPartPr/>
                <p14:nvPr/>
              </p14:nvContentPartPr>
              <p14:xfrm>
                <a:off x="4770673" y="2852311"/>
                <a:ext cx="201600" cy="13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A38AD9-A0AE-154A-0100-2DB6070DD3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64553" y="2846191"/>
                  <a:ext cx="213840" cy="149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0DDD-9B89-80B8-5C1C-8B09AA9D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A0FB-6B5A-7E68-978D-4B89270E4352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Apache Setup and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DF2F8-06D0-9E31-3270-1C75B5629F87}"/>
              </a:ext>
            </a:extLst>
          </p:cNvPr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dirty="0"/>
              <a:t>Installed Apache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dirty="0"/>
              <a:t>Monitored access.log with Wazuh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50E143A-5907-3DFC-D435-30E2B89D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4" y="2514599"/>
            <a:ext cx="8926171" cy="42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FD1D-EA0E-A4B6-88F4-5458959F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148FA-B348-A680-3257-9B7EE1B4A15B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Apache Setup and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053F4-49E9-E37B-8691-A02C33D5F083}"/>
              </a:ext>
            </a:extLst>
          </p:cNvPr>
          <p:cNvSpPr txBox="1"/>
          <p:nvPr/>
        </p:nvSpPr>
        <p:spPr>
          <a:xfrm>
            <a:off x="731520" y="1371600"/>
            <a:ext cx="7677038" cy="1453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bg1"/>
              </a:solidFill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the curl command $ curl </a:t>
            </a: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http://10.0.0.146</a:t>
            </a: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browser to view the Apache landing page and verify the installation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CF71D2-6803-9424-33DD-66B2B5D8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" y="2484782"/>
            <a:ext cx="8706679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A4F8-AE30-CBE1-840E-F779D2E1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B2F6A-D8A2-1458-52F5-B9ECD4AD7BA1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Apache Setup and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724D7-5A4E-6F5E-B18C-FAEAAD4163C5}"/>
              </a:ext>
            </a:extLst>
          </p:cNvPr>
          <p:cNvSpPr txBox="1"/>
          <p:nvPr/>
        </p:nvSpPr>
        <p:spPr>
          <a:xfrm>
            <a:off x="731520" y="1371600"/>
            <a:ext cx="74817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Add the following to /var/</a:t>
            </a:r>
            <a:r>
              <a:rPr lang="en-CA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ossec</a:t>
            </a: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CA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CA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ossec.conf</a:t>
            </a: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 file to configure the </a:t>
            </a:r>
            <a:r>
              <a:rPr lang="en-CA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Wazuh</a:t>
            </a: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83AE4-4E7F-19E4-EB68-85637A02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3" y="2286000"/>
            <a:ext cx="8739265" cy="2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Wazuh Server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E6E6E6"/>
                </a:solidFill>
              </a:defRPr>
            </a:pPr>
            <a:r>
              <a:t>Downloaded IP list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t>Converted to .cdb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t>Updated permissions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1B020-1FA3-41E0-1D68-5B6AEAB2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2812774"/>
            <a:ext cx="9004852" cy="40452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73EC-EF47-4C13-1606-CDC0844DA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C910D-18F7-9AEC-09B1-B9998905B97B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Wazuh Server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676B4-089A-50EA-C3FA-DBBF6603B170}"/>
              </a:ext>
            </a:extLst>
          </p:cNvPr>
          <p:cNvSpPr txBox="1"/>
          <p:nvPr/>
        </p:nvSpPr>
        <p:spPr>
          <a:xfrm>
            <a:off x="73152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E6E6E6"/>
                </a:solidFill>
              </a:defRPr>
            </a:pPr>
            <a:r>
              <a:t>Downloaded IP list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t>Converted to .cdb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t>Updated permissions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EC3F3-CB5F-5F30-9080-4CAD54D9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862470"/>
            <a:ext cx="8955156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5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149B-073E-FB4F-24FE-E5975F80A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85468-8BBF-18CD-A999-E17220A948F7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Wazuh Server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DDDE4-87F6-D43E-713E-6252CAAA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371599"/>
            <a:ext cx="9054548" cy="5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7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577139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Custom Rules and Active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392113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chemeClr val="bg1"/>
                </a:solidFill>
              </a:rPr>
              <a:t>Match IPs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chemeClr val="bg1"/>
                </a:solidFill>
              </a:rPr>
              <a:t>Active response: firewall-drop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chemeClr val="bg1"/>
                </a:solidFill>
              </a:rPr>
              <a:t>Restarted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FAB9A-A9EB-D7B8-223C-8E97FE37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651"/>
            <a:ext cx="9144000" cy="38762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DD05CB-D73F-1459-83E2-E6D84614F1F5}"/>
                  </a:ext>
                </a:extLst>
              </p14:cNvPr>
              <p14:cNvContentPartPr/>
              <p14:nvPr/>
            </p14:nvContentPartPr>
            <p14:xfrm>
              <a:off x="5317153" y="4223911"/>
              <a:ext cx="270648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DD05CB-D73F-1459-83E2-E6D84614F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1033" y="4211671"/>
                <a:ext cx="2718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A6F1E1-1923-E9ED-BAAB-980012164EF0}"/>
                  </a:ext>
                </a:extLst>
              </p14:cNvPr>
              <p14:cNvContentPartPr/>
              <p14:nvPr/>
            </p14:nvContentPartPr>
            <p14:xfrm>
              <a:off x="5297353" y="4015111"/>
              <a:ext cx="189360" cy="238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A6F1E1-1923-E9ED-BAAB-980012164E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233" y="4008631"/>
                <a:ext cx="2016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774D57-775E-CD58-2C12-AE9993D0849A}"/>
                  </a:ext>
                </a:extLst>
              </p14:cNvPr>
              <p14:cNvContentPartPr/>
              <p14:nvPr/>
            </p14:nvContentPartPr>
            <p14:xfrm>
              <a:off x="5297353" y="4253791"/>
              <a:ext cx="250920" cy="18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774D57-775E-CD58-2C12-AE9993D084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233" y="4247671"/>
                <a:ext cx="263160" cy="19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51AE-A684-472A-0433-3759B8673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F9D5A-1D85-12E3-E57C-893B798C7CBB}"/>
              </a:ext>
            </a:extLst>
          </p:cNvPr>
          <p:cNvSpPr txBox="1"/>
          <p:nvPr/>
        </p:nvSpPr>
        <p:spPr>
          <a:xfrm>
            <a:off x="457200" y="457200"/>
            <a:ext cx="7577139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Custom Rules and Active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F5079-FE29-6AD7-4AB9-D5984ED25A00}"/>
              </a:ext>
            </a:extLst>
          </p:cNvPr>
          <p:cNvSpPr txBox="1"/>
          <p:nvPr/>
        </p:nvSpPr>
        <p:spPr>
          <a:xfrm>
            <a:off x="731520" y="1371600"/>
            <a:ext cx="3921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Active response: firewall-drop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B27D7B-0616-779A-FCE8-EB024A3912B1}"/>
                  </a:ext>
                </a:extLst>
              </p14:cNvPr>
              <p14:cNvContentPartPr/>
              <p14:nvPr/>
            </p14:nvContentPartPr>
            <p14:xfrm>
              <a:off x="1659913" y="38163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B27D7B-0616-779A-FCE8-EB024A391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793" y="38102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719214-B506-E415-E233-47C205EE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600"/>
            <a:ext cx="9144000" cy="4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1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591724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lang="en-CA" dirty="0">
                <a:solidFill>
                  <a:schemeClr val="bg1"/>
                </a:solidFill>
              </a:rPr>
              <a:t>                 </a:t>
            </a:r>
            <a:r>
              <a:rPr dirty="0">
                <a:solidFill>
                  <a:schemeClr val="bg1"/>
                </a:solidFill>
              </a:rPr>
              <a:t>Task 1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629839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Objective: Detect unauthorized </a:t>
            </a:r>
            <a:r>
              <a:rPr dirty="0" err="1">
                <a:solidFill>
                  <a:schemeClr val="bg1"/>
                </a:solidFill>
              </a:rPr>
              <a:t>Netcat</a:t>
            </a:r>
            <a:r>
              <a:rPr dirty="0">
                <a:solidFill>
                  <a:schemeClr val="bg1"/>
                </a:solidFill>
              </a:rPr>
              <a:t> usage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Approach: Wazuh command monitoring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Detection: Custom rules for </a:t>
            </a:r>
            <a:r>
              <a:rPr dirty="0" err="1">
                <a:solidFill>
                  <a:schemeClr val="bg1"/>
                </a:solidFill>
              </a:rPr>
              <a:t>Netcat</a:t>
            </a:r>
            <a:r>
              <a:rPr dirty="0">
                <a:solidFill>
                  <a:schemeClr val="bg1"/>
                </a:solidFill>
              </a:rPr>
              <a:t> process alerts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782BF-ACBF-2004-B7AE-F3365EFD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575C3-2C6F-B471-6780-DD5416815200}"/>
              </a:ext>
            </a:extLst>
          </p:cNvPr>
          <p:cNvSpPr txBox="1"/>
          <p:nvPr/>
        </p:nvSpPr>
        <p:spPr>
          <a:xfrm>
            <a:off x="457200" y="457200"/>
            <a:ext cx="7577139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Custom Rules and Active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C010A-2CAC-F7D8-F572-92C4FDAF6FE4}"/>
              </a:ext>
            </a:extLst>
          </p:cNvPr>
          <p:cNvSpPr txBox="1"/>
          <p:nvPr/>
        </p:nvSpPr>
        <p:spPr>
          <a:xfrm>
            <a:off x="731520" y="1371600"/>
            <a:ext cx="3921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chemeClr val="bg1"/>
                </a:solidFill>
              </a:rPr>
              <a:t>Active response: firewall-drop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6E12F-75C6-C0A7-BD19-0B0FF2880072}"/>
                  </a:ext>
                </a:extLst>
              </p14:cNvPr>
              <p14:cNvContentPartPr/>
              <p14:nvPr/>
            </p14:nvContentPartPr>
            <p14:xfrm>
              <a:off x="1659913" y="38163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6E12F-75C6-C0A7-BD19-0B0FF2880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793" y="38102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3EEDE16-F2BF-73E4-3062-59D501D1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9" y="1858616"/>
            <a:ext cx="9002381" cy="47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40AD-F816-B4E8-3AED-65C9ADBE2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F8B-B67B-50DB-65D8-FC41620C396C}"/>
              </a:ext>
            </a:extLst>
          </p:cNvPr>
          <p:cNvSpPr txBox="1"/>
          <p:nvPr/>
        </p:nvSpPr>
        <p:spPr>
          <a:xfrm>
            <a:off x="457200" y="457200"/>
            <a:ext cx="7577139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Custom Rules and Active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2F074-7262-EED7-0A47-184734A26F59}"/>
              </a:ext>
            </a:extLst>
          </p:cNvPr>
          <p:cNvSpPr txBox="1"/>
          <p:nvPr/>
        </p:nvSpPr>
        <p:spPr>
          <a:xfrm>
            <a:off x="731520" y="1371600"/>
            <a:ext cx="3921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chemeClr val="bg1"/>
                </a:solidFill>
              </a:rPr>
              <a:t>Active response: firewall-drop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DF583C-AF0B-24EB-7793-408CF5C2C310}"/>
                  </a:ext>
                </a:extLst>
              </p14:cNvPr>
              <p14:cNvContentPartPr/>
              <p14:nvPr/>
            </p14:nvContentPartPr>
            <p14:xfrm>
              <a:off x="1659913" y="38163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DF583C-AF0B-24EB-7793-408CF5C2C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793" y="38102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18AB3F5-8F2A-743A-1AC1-D8C88B9F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1" y="1818860"/>
            <a:ext cx="8825946" cy="50391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27F7C3-6590-3902-D476-DC49DCC025A9}"/>
                  </a:ext>
                </a:extLst>
              </p14:cNvPr>
              <p14:cNvContentPartPr/>
              <p14:nvPr/>
            </p14:nvContentPartPr>
            <p14:xfrm>
              <a:off x="4730353" y="6320911"/>
              <a:ext cx="2446200" cy="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27F7C3-6590-3902-D476-DC49DCC02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4233" y="6308671"/>
                <a:ext cx="2458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14BC90-143B-6AE2-4AEC-30EF93C632FC}"/>
                  </a:ext>
                </a:extLst>
              </p14:cNvPr>
              <p14:cNvContentPartPr/>
              <p14:nvPr/>
            </p14:nvContentPartPr>
            <p14:xfrm>
              <a:off x="4670953" y="6003031"/>
              <a:ext cx="318960" cy="308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14BC90-143B-6AE2-4AEC-30EF93C632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4833" y="5996911"/>
                <a:ext cx="331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A455A7-9D48-C279-1B88-4AD193218C21}"/>
                  </a:ext>
                </a:extLst>
              </p14:cNvPr>
              <p14:cNvContentPartPr/>
              <p14:nvPr/>
            </p14:nvContentPartPr>
            <p14:xfrm>
              <a:off x="4670953" y="6311191"/>
              <a:ext cx="217800" cy="27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A455A7-9D48-C279-1B88-4AD193218C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4833" y="6305071"/>
                <a:ext cx="23004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0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Attack Emulation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37276" cy="377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bg1"/>
                </a:solidFill>
              </a:rPr>
              <a:t>Ran command </a:t>
            </a:r>
            <a:r>
              <a:rPr lang="en-CA" sz="18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$ curl </a:t>
            </a:r>
            <a:r>
              <a:rPr lang="en-CA" sz="18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http://10.0.0.146</a:t>
            </a:r>
            <a:r>
              <a:rPr lang="en-CA" sz="18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on kali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E3A62-F236-1E6A-F7D1-6AF43BB8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" y="1749460"/>
            <a:ext cx="8835887" cy="51085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DB47A8-B896-623B-1AFF-722A7853BAE8}"/>
                  </a:ext>
                </a:extLst>
              </p14:cNvPr>
              <p14:cNvContentPartPr/>
              <p14:nvPr/>
            </p14:nvContentPartPr>
            <p14:xfrm>
              <a:off x="2504113" y="6708991"/>
              <a:ext cx="145188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DB47A8-B896-623B-1AFF-722A7853B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7993" y="6696751"/>
                <a:ext cx="14641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560D6-9709-B4BB-8878-1928D2208E0B}"/>
              </a:ext>
            </a:extLst>
          </p:cNvPr>
          <p:cNvGrpSpPr/>
          <p:nvPr/>
        </p:nvGrpSpPr>
        <p:grpSpPr>
          <a:xfrm>
            <a:off x="2454793" y="6500191"/>
            <a:ext cx="164520" cy="419760"/>
            <a:chOff x="2454793" y="6500191"/>
            <a:chExt cx="16452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E821DE-B547-CFCF-7778-4AC5AEDB1E44}"/>
                    </a:ext>
                  </a:extLst>
                </p14:cNvPr>
                <p14:cNvContentPartPr/>
                <p14:nvPr/>
              </p14:nvContentPartPr>
              <p14:xfrm>
                <a:off x="2456593" y="6500191"/>
                <a:ext cx="157680" cy="219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E821DE-B547-CFCF-7778-4AC5AEDB1E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0473" y="6494071"/>
                  <a:ext cx="169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CDED82-C964-3F4A-8C4E-AFAB596D0E00}"/>
                    </a:ext>
                  </a:extLst>
                </p14:cNvPr>
                <p14:cNvContentPartPr/>
                <p14:nvPr/>
              </p14:nvContentPartPr>
              <p14:xfrm>
                <a:off x="2454793" y="6728791"/>
                <a:ext cx="16452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CDED82-C964-3F4A-8C4E-AFAB596D0E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8673" y="6722671"/>
                  <a:ext cx="176760" cy="20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7D10B-8457-C1DA-956E-5B90F2AB6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2EB5B-6677-7AD5-110A-BEF60EE8D26D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Attack Emulation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0B53A-5AB5-18BA-F332-D0CA42C12300}"/>
              </a:ext>
            </a:extLst>
          </p:cNvPr>
          <p:cNvSpPr txBox="1"/>
          <p:nvPr/>
        </p:nvSpPr>
        <p:spPr>
          <a:xfrm>
            <a:off x="731520" y="1371600"/>
            <a:ext cx="317856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DCDCDC"/>
                </a:solidFill>
              </a:defRPr>
            </a:pPr>
            <a:r>
              <a:rPr dirty="0"/>
              <a:t>First </a:t>
            </a:r>
            <a:r>
              <a:rPr lang="en-CA" dirty="0"/>
              <a:t>SQL </a:t>
            </a:r>
            <a:r>
              <a:rPr dirty="0"/>
              <a:t>attack: success</a:t>
            </a:r>
          </a:p>
          <a:p>
            <a:pPr>
              <a:defRPr sz="2400">
                <a:solidFill>
                  <a:srgbClr val="DCDCDC"/>
                </a:solidFill>
              </a:defRPr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9A6DF-0DF7-BA2D-8348-543B3037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468139" cy="411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B1370F-19F4-24BF-84FE-0DC8EEADF3ED}"/>
                  </a:ext>
                </a:extLst>
              </p14:cNvPr>
              <p14:cNvContentPartPr/>
              <p14:nvPr/>
            </p14:nvContentPartPr>
            <p14:xfrm>
              <a:off x="7702513" y="4691191"/>
              <a:ext cx="128304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B1370F-19F4-24BF-84FE-0DC8EEAD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6033" y="4678951"/>
                <a:ext cx="1295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27318D-2364-3C8A-4905-C1AC928DB770}"/>
                  </a:ext>
                </a:extLst>
              </p14:cNvPr>
              <p14:cNvContentPartPr/>
              <p14:nvPr/>
            </p14:nvContentPartPr>
            <p14:xfrm>
              <a:off x="7694233" y="4412911"/>
              <a:ext cx="147960" cy="29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27318D-2364-3C8A-4905-C1AC928DB7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8113" y="4406791"/>
                <a:ext cx="160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6B91FE-007C-20A2-155D-29F83187A9B4}"/>
                  </a:ext>
                </a:extLst>
              </p14:cNvPr>
              <p14:cNvContentPartPr/>
              <p14:nvPr/>
            </p14:nvContentPartPr>
            <p14:xfrm>
              <a:off x="7692433" y="4720711"/>
              <a:ext cx="179280" cy="238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6B91FE-007C-20A2-155D-29F83187A9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6313" y="4714591"/>
                <a:ext cx="19152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52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BF18-E096-BF97-7B98-702E7B23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8B380-8083-3BF5-FACD-2D495B2F1E0C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Attack Emulation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1F483-F8BA-FA58-5FD8-428934A04271}"/>
              </a:ext>
            </a:extLst>
          </p:cNvPr>
          <p:cNvSpPr txBox="1"/>
          <p:nvPr/>
        </p:nvSpPr>
        <p:spPr>
          <a:xfrm>
            <a:off x="731520" y="1371600"/>
            <a:ext cx="26319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DCDCDC"/>
                </a:solidFill>
              </a:defRPr>
            </a:pPr>
            <a:r>
              <a:rPr dirty="0"/>
              <a:t>First attack: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F83BC-1FAD-CA55-6CF0-7E1B08F1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9" y="2338235"/>
            <a:ext cx="8309112" cy="32475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B138C-EF7D-EF79-E9BD-08BB6F3E81B5}"/>
                  </a:ext>
                </a:extLst>
              </p14:cNvPr>
              <p14:cNvContentPartPr/>
              <p14:nvPr/>
            </p14:nvContentPartPr>
            <p14:xfrm>
              <a:off x="8248993" y="3885871"/>
              <a:ext cx="84600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B138C-EF7D-EF79-E9BD-08BB6F3E8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2873" y="3873631"/>
                <a:ext cx="8582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80E8049-F422-6C34-8F0C-4F0622BC52AD}"/>
              </a:ext>
            </a:extLst>
          </p:cNvPr>
          <p:cNvGrpSpPr/>
          <p:nvPr/>
        </p:nvGrpSpPr>
        <p:grpSpPr>
          <a:xfrm>
            <a:off x="8179513" y="3756991"/>
            <a:ext cx="237600" cy="308520"/>
            <a:chOff x="8179513" y="3756991"/>
            <a:chExt cx="2376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DFB839-03E4-C4DF-4308-D2E2CB08EB1F}"/>
                    </a:ext>
                  </a:extLst>
                </p14:cNvPr>
                <p14:cNvContentPartPr/>
                <p14:nvPr/>
              </p14:nvContentPartPr>
              <p14:xfrm>
                <a:off x="8188873" y="3756991"/>
                <a:ext cx="169920" cy="13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DFB839-03E4-C4DF-4308-D2E2CB08E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82753" y="3750871"/>
                  <a:ext cx="182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C44343-D9D2-6135-611B-CDA48EDD99BE}"/>
                    </a:ext>
                  </a:extLst>
                </p14:cNvPr>
                <p14:cNvContentPartPr/>
                <p14:nvPr/>
              </p14:nvContentPartPr>
              <p14:xfrm>
                <a:off x="8179513" y="3906031"/>
                <a:ext cx="237600" cy="15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C44343-D9D2-6135-611B-CDA48EDD99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3393" y="3899911"/>
                  <a:ext cx="24984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174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88B03-B2C8-E89A-0F2A-362CAB3E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75423-836D-C9D1-A251-8AA7492D756A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Attack Emulation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3F4C5-E74A-EE92-CDE9-171385851E8F}"/>
              </a:ext>
            </a:extLst>
          </p:cNvPr>
          <p:cNvSpPr txBox="1"/>
          <p:nvPr/>
        </p:nvSpPr>
        <p:spPr>
          <a:xfrm>
            <a:off x="731520" y="1371600"/>
            <a:ext cx="6031588" cy="655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Inserted 31103 in my active response on </a:t>
            </a:r>
            <a:r>
              <a:rPr lang="en-CA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wazuh</a:t>
            </a:r>
            <a:r>
              <a:rPr lang="en-CA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83783-5601-84A0-B9C9-C6ABCA5EF13D}"/>
                  </a:ext>
                </a:extLst>
              </p14:cNvPr>
              <p14:cNvContentPartPr/>
              <p14:nvPr/>
            </p14:nvContentPartPr>
            <p14:xfrm>
              <a:off x="1987513" y="346863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83783-5601-84A0-B9C9-C6ABCA5EF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393" y="346251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E4F70FE-5266-CF6C-F409-711F8986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2117034"/>
            <a:ext cx="8786191" cy="47409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EE15C-8D22-4B42-7492-C547D579BA55}"/>
                  </a:ext>
                </a:extLst>
              </p14:cNvPr>
              <p14:cNvContentPartPr/>
              <p14:nvPr/>
            </p14:nvContentPartPr>
            <p14:xfrm>
              <a:off x="4472593" y="6181951"/>
              <a:ext cx="269532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EE15C-8D22-4B42-7492-C547D579B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6113" y="6169711"/>
                <a:ext cx="27075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C503DBD-C78C-BFF9-1179-7654F80A8AA6}"/>
              </a:ext>
            </a:extLst>
          </p:cNvPr>
          <p:cNvGrpSpPr/>
          <p:nvPr/>
        </p:nvGrpSpPr>
        <p:grpSpPr>
          <a:xfrm>
            <a:off x="4432633" y="6003391"/>
            <a:ext cx="286920" cy="507600"/>
            <a:chOff x="4432633" y="6003391"/>
            <a:chExt cx="28692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47F58-5727-2092-67D7-F77B11DC8EB3}"/>
                    </a:ext>
                  </a:extLst>
                </p14:cNvPr>
                <p14:cNvContentPartPr/>
                <p14:nvPr/>
              </p14:nvContentPartPr>
              <p14:xfrm>
                <a:off x="4433353" y="6003391"/>
                <a:ext cx="227880" cy="19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47F58-5727-2092-67D7-F77B11DC8E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27233" y="5997271"/>
                  <a:ext cx="240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288E07-29E7-A8ED-3D77-5777183542ED}"/>
                    </a:ext>
                  </a:extLst>
                </p14:cNvPr>
                <p14:cNvContentPartPr/>
                <p14:nvPr/>
              </p14:nvContentPartPr>
              <p14:xfrm>
                <a:off x="4432633" y="6201751"/>
                <a:ext cx="286920" cy="30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288E07-29E7-A8ED-3D77-5777183542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26513" y="6195631"/>
                  <a:ext cx="299160" cy="32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0098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ADDF-D8F5-469A-1782-553FE6D93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B495E-9BE6-C65C-A83A-63BCEDB1DC33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Attack Emulation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FCA27-E148-F3BC-6892-3B029FAC5EF2}"/>
              </a:ext>
            </a:extLst>
          </p:cNvPr>
          <p:cNvSpPr txBox="1"/>
          <p:nvPr/>
        </p:nvSpPr>
        <p:spPr>
          <a:xfrm>
            <a:off x="457200" y="1371600"/>
            <a:ext cx="8799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rPr dirty="0"/>
              <a:t>Second</a:t>
            </a:r>
            <a:r>
              <a:rPr lang="en-CA" dirty="0"/>
              <a:t> Attack</a:t>
            </a:r>
            <a:r>
              <a:rPr dirty="0"/>
              <a:t>: SQL injection detected and blocked</a:t>
            </a:r>
            <a:r>
              <a:rPr lang="en-CA" dirty="0"/>
              <a:t> with rule id:651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08CA4-A9BD-57DA-F6F7-0606C382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3265"/>
            <a:ext cx="8358809" cy="49054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8EBAB4-7DF0-9E8C-22AD-B1B6DC892761}"/>
                  </a:ext>
                </a:extLst>
              </p14:cNvPr>
              <p14:cNvContentPartPr/>
              <p14:nvPr/>
            </p14:nvContentPartPr>
            <p14:xfrm>
              <a:off x="8269153" y="4293391"/>
              <a:ext cx="88524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8EBAB4-7DF0-9E8C-22AD-B1B6DC892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3033" y="4281151"/>
                <a:ext cx="897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EA0D32-5FE6-164E-06C6-F7226B311EA8}"/>
                  </a:ext>
                </a:extLst>
              </p14:cNvPr>
              <p14:cNvContentPartPr/>
              <p14:nvPr/>
            </p14:nvContentPartPr>
            <p14:xfrm>
              <a:off x="8239993" y="4204471"/>
              <a:ext cx="99000" cy="9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EA0D32-5FE6-164E-06C6-F7226B311E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3873" y="4198351"/>
                <a:ext cx="111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58E265-F9A6-C560-BC51-A52294A3FE67}"/>
                  </a:ext>
                </a:extLst>
              </p14:cNvPr>
              <p14:cNvContentPartPr/>
              <p14:nvPr/>
            </p14:nvContentPartPr>
            <p14:xfrm>
              <a:off x="8229553" y="4313191"/>
              <a:ext cx="153720" cy="9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58E265-F9A6-C560-BC51-A52294A3F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3433" y="4307071"/>
                <a:ext cx="16596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50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504" y="457200"/>
            <a:ext cx="622189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Active Response 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42467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Detection and logging of suspicious web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Temporary blocking of malicious IP via firewall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Validation through Threat Hunting module in Wazuh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Confirmed effectiveness by observing blocked access post-attack.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35F70-B66B-9F35-70E1-BDE6C76D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07DA7-1679-2410-3870-5F8D8DC1A6E2}"/>
              </a:ext>
            </a:extLst>
          </p:cNvPr>
          <p:cNvSpPr txBox="1"/>
          <p:nvPr/>
        </p:nvSpPr>
        <p:spPr>
          <a:xfrm>
            <a:off x="2126974" y="457200"/>
            <a:ext cx="56454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lang="en-CA" dirty="0"/>
              <a:t>Recommendations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CFF9-9C7C-B1A4-14EA-7422ABA42D19}"/>
              </a:ext>
            </a:extLst>
          </p:cNvPr>
          <p:cNvSpPr txBox="1"/>
          <p:nvPr/>
        </p:nvSpPr>
        <p:spPr>
          <a:xfrm>
            <a:off x="308113" y="1371599"/>
            <a:ext cx="876631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Expand Detection Coverage: Add monitoring for additional high-risk utilities besides </a:t>
            </a:r>
            <a:r>
              <a:rPr lang="en-US" sz="2400" dirty="0" err="1">
                <a:solidFill>
                  <a:schemeClr val="bg1"/>
                </a:solidFill>
              </a:rPr>
              <a:t>Netcat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Increase Automation: Shorten the response time by implementing faster Active Response triggers.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User Training: Regular awareness campaigns to train staff on tool misuse and incident reporting.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 Team Exercises: Simulate real-world attacks to test and refine security posture. Log Retention and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Maintain detailed logs for forensic investigations and legal compliance.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1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2165" y="457200"/>
            <a:ext cx="312088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62419-0A40-396A-58C3-60383993DE62}"/>
              </a:ext>
            </a:extLst>
          </p:cNvPr>
          <p:cNvSpPr txBox="1"/>
          <p:nvPr/>
        </p:nvSpPr>
        <p:spPr>
          <a:xfrm>
            <a:off x="278296" y="1443841"/>
            <a:ext cx="88657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These investigations confirmed that proactive monitoring and automated responses using Wazuh effectively detect and block security threats. Unauthorized </a:t>
            </a:r>
            <a:r>
              <a:rPr lang="en-US" sz="2400" dirty="0" err="1">
                <a:solidFill>
                  <a:schemeClr val="bg1"/>
                </a:solidFill>
              </a:rPr>
              <a:t>Netcat</a:t>
            </a:r>
            <a:r>
              <a:rPr lang="en-US" sz="2400" dirty="0">
                <a:solidFill>
                  <a:schemeClr val="bg1"/>
                </a:solidFill>
              </a:rPr>
              <a:t> usage was successfully identified, and malicious IPs executing attacks were automatically blocked.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Strengthening detection rules, automating responses, and enhancing user training are recommended to further improve security. Overall, the measures implemented will enhance 10ALYTICS-DC ability in threat detection and response capabilities thereby reducing the risk of unauthorized access and potential data breaches.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027227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Wazuh Agent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004" y="1302026"/>
            <a:ext cx="8396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505050"/>
                </a:solidFill>
              </a:defRPr>
            </a:pPr>
            <a:r>
              <a:rPr dirty="0">
                <a:solidFill>
                  <a:schemeClr val="bg1"/>
                </a:solidFill>
              </a:rPr>
              <a:t>Added config to </a:t>
            </a:r>
            <a:r>
              <a:rPr dirty="0" err="1">
                <a:solidFill>
                  <a:schemeClr val="bg1"/>
                </a:solidFill>
              </a:rPr>
              <a:t>ossec.conf</a:t>
            </a:r>
            <a:r>
              <a:rPr lang="en-CA" dirty="0">
                <a:solidFill>
                  <a:schemeClr val="bg1"/>
                </a:solidFill>
              </a:rPr>
              <a:t> using </a:t>
            </a:r>
            <a:r>
              <a:rPr lang="en-US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/var/</a:t>
            </a:r>
            <a:r>
              <a:rPr lang="en-US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ossec</a:t>
            </a:r>
            <a:r>
              <a:rPr lang="en-US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ossec.conf</a:t>
            </a:r>
            <a:r>
              <a:rPr lang="en-US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</a:t>
            </a:r>
            <a:endParaRPr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505050"/>
                </a:solidFill>
              </a:defRPr>
            </a:pPr>
            <a:r>
              <a:rPr dirty="0">
                <a:solidFill>
                  <a:schemeClr val="bg1"/>
                </a:solidFill>
              </a:rPr>
              <a:t>Restarted Wazuh agent</a:t>
            </a:r>
            <a:endParaRPr lang="en-CA" dirty="0">
              <a:solidFill>
                <a:schemeClr val="bg1"/>
              </a:solidFill>
            </a:endParaRPr>
          </a:p>
          <a:p>
            <a:pPr>
              <a:defRPr sz="2400">
                <a:solidFill>
                  <a:srgbClr val="505050"/>
                </a:solidFill>
              </a:defRPr>
            </a:pPr>
            <a:endParaRPr lang="en-CA" dirty="0"/>
          </a:p>
          <a:p>
            <a:pPr>
              <a:defRPr sz="2400">
                <a:solidFill>
                  <a:srgbClr val="505050"/>
                </a:solidFill>
              </a:defRPr>
            </a:pPr>
            <a:endParaRPr lang="en-CA" dirty="0"/>
          </a:p>
          <a:p>
            <a:pPr>
              <a:defRPr sz="2400">
                <a:solidFill>
                  <a:srgbClr val="505050"/>
                </a:solidFill>
              </a:defRPr>
            </a:pPr>
            <a:endParaRPr lang="en-CA" dirty="0"/>
          </a:p>
          <a:p>
            <a:pPr>
              <a:defRPr sz="2400">
                <a:solidFill>
                  <a:srgbClr val="505050"/>
                </a:solidFill>
              </a:defRPr>
            </a:pPr>
            <a:endParaRPr dirty="0"/>
          </a:p>
        </p:txBody>
      </p:sp>
      <p:pic>
        <p:nvPicPr>
          <p:cNvPr id="5" name="Picture 4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4D3E4BA6-B213-8A79-50E9-718C3C85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6" y="2484783"/>
            <a:ext cx="9001743" cy="258532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C8C8C8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 err="1"/>
              <a:t>Netcat</a:t>
            </a:r>
            <a:r>
              <a:rPr dirty="0"/>
              <a:t> Installation and Wazuh Rule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/>
              <a:t>Installed </a:t>
            </a:r>
            <a:r>
              <a:rPr lang="en-US" dirty="0" err="1"/>
              <a:t>ncat</a:t>
            </a:r>
            <a:r>
              <a:rPr lang="en-US" dirty="0"/>
              <a:t> and </a:t>
            </a:r>
            <a:r>
              <a:rPr lang="en-US" dirty="0" err="1"/>
              <a:t>nmap</a:t>
            </a:r>
            <a:endParaRPr lang="en-US" dirty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/>
              <a:t>Custom rules to detect </a:t>
            </a:r>
            <a:r>
              <a:rPr lang="en-US" dirty="0" err="1"/>
              <a:t>nc</a:t>
            </a:r>
            <a:r>
              <a:rPr lang="en-US" dirty="0"/>
              <a:t> –l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endParaRPr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10A9BE-1D09-8442-D7F9-7FFCF37D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31" y="2435086"/>
            <a:ext cx="7178537" cy="4422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65D75B-A0D2-B9CC-D947-492BAA599085}"/>
                  </a:ext>
                </a:extLst>
              </p14:cNvPr>
              <p14:cNvContentPartPr/>
              <p14:nvPr/>
            </p14:nvContentPartPr>
            <p14:xfrm>
              <a:off x="5456473" y="2912071"/>
              <a:ext cx="111348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65D75B-A0D2-B9CC-D947-492BAA5990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0353" y="2899111"/>
                <a:ext cx="1125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636179-FC34-387E-DD0D-3F45687AAC1A}"/>
                  </a:ext>
                </a:extLst>
              </p14:cNvPr>
              <p14:cNvContentPartPr/>
              <p14:nvPr/>
            </p14:nvContentPartPr>
            <p14:xfrm>
              <a:off x="5446393" y="2762671"/>
              <a:ext cx="179280" cy="13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636179-FC34-387E-DD0D-3F45687AA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0273" y="2756551"/>
                <a:ext cx="191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C733E1-96BA-5A55-4FA4-2FE945A529DE}"/>
                  </a:ext>
                </a:extLst>
              </p14:cNvPr>
              <p14:cNvContentPartPr/>
              <p14:nvPr/>
            </p14:nvContentPartPr>
            <p14:xfrm>
              <a:off x="5436313" y="2902351"/>
              <a:ext cx="86760" cy="17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C733E1-96BA-5A55-4FA4-2FE945A529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0193" y="2896231"/>
                <a:ext cx="99000" cy="18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229A9-F709-4623-51F7-DFF7BBB64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E52D1-0E66-E690-7C34-7AF061A8DE17}"/>
              </a:ext>
            </a:extLst>
          </p:cNvPr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 err="1"/>
              <a:t>Netcat</a:t>
            </a:r>
            <a:r>
              <a:rPr dirty="0"/>
              <a:t> Installation and Wazuh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6144-3CF5-8C51-8C7B-AED087369E0E}"/>
              </a:ext>
            </a:extLst>
          </p:cNvPr>
          <p:cNvSpPr txBox="1"/>
          <p:nvPr/>
        </p:nvSpPr>
        <p:spPr>
          <a:xfrm>
            <a:off x="751398" y="1371600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/>
              <a:t>Inputted custom rules to detect </a:t>
            </a:r>
            <a:r>
              <a:rPr lang="en-US" dirty="0" err="1"/>
              <a:t>nc</a:t>
            </a:r>
            <a:r>
              <a:rPr lang="en-US" dirty="0"/>
              <a:t> –l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Added the following rules to the /var/</a:t>
            </a:r>
            <a:r>
              <a:rPr lang="en-US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ossec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/rules/local_rules.xml file on the Wazuh server</a:t>
            </a:r>
            <a:endParaRPr sz="2400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92A003C-1053-13BF-F134-F7A90940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2941259"/>
            <a:ext cx="8707065" cy="34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2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0" y="457200"/>
            <a:ext cx="460927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Attack Emulation</a:t>
            </a:r>
            <a:r>
              <a:rPr lang="en-CA" dirty="0">
                <a:solidFill>
                  <a:schemeClr val="bg1"/>
                </a:solidFill>
              </a:rPr>
              <a:t>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42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>
                <a:solidFill>
                  <a:schemeClr val="bg1"/>
                </a:solidFill>
              </a:rPr>
              <a:t>Ran </a:t>
            </a:r>
            <a:r>
              <a:rPr dirty="0" err="1">
                <a:solidFill>
                  <a:schemeClr val="bg1"/>
                </a:solidFill>
              </a:rPr>
              <a:t>nc</a:t>
            </a:r>
            <a:r>
              <a:rPr dirty="0">
                <a:solidFill>
                  <a:schemeClr val="bg1"/>
                </a:solidFill>
              </a:rPr>
              <a:t> -l 8000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>
                <a:solidFill>
                  <a:schemeClr val="bg1"/>
                </a:solidFill>
              </a:rPr>
              <a:t>Alerts triggered: rule.id (100051)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E504C4A-D603-FC38-5258-2CD7A6B1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2753139"/>
            <a:ext cx="8707065" cy="3647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4ACAA9-D0E8-6876-11A6-2A6E59CC73D7}"/>
                  </a:ext>
                </a:extLst>
              </p14:cNvPr>
              <p14:cNvContentPartPr/>
              <p14:nvPr/>
            </p14:nvContentPartPr>
            <p14:xfrm>
              <a:off x="3677353" y="5803951"/>
              <a:ext cx="200808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4ACAA9-D0E8-6876-11A6-2A6E59CC7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1233" y="5791711"/>
                <a:ext cx="2020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261C8B-7673-70DD-FF63-D945D35A51FD}"/>
                  </a:ext>
                </a:extLst>
              </p14:cNvPr>
              <p14:cNvContentPartPr/>
              <p14:nvPr/>
            </p14:nvContentPartPr>
            <p14:xfrm>
              <a:off x="3607873" y="5695231"/>
              <a:ext cx="189000" cy="9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261C8B-7673-70DD-FF63-D945D35A5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1753" y="5689111"/>
                <a:ext cx="201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36F6F0-0851-5EC1-4B1B-A271A1213027}"/>
                  </a:ext>
                </a:extLst>
              </p14:cNvPr>
              <p14:cNvContentPartPr/>
              <p14:nvPr/>
            </p14:nvContentPartPr>
            <p14:xfrm>
              <a:off x="3597793" y="5803951"/>
              <a:ext cx="300600" cy="19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36F6F0-0851-5EC1-4B1B-A271A12130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1673" y="5797831"/>
                <a:ext cx="312840" cy="20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6447-7577-1092-453A-3E2740AD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49AE2-148E-8C6D-71D8-16FB84038334}"/>
              </a:ext>
            </a:extLst>
          </p:cNvPr>
          <p:cNvSpPr txBox="1"/>
          <p:nvPr/>
        </p:nvSpPr>
        <p:spPr>
          <a:xfrm>
            <a:off x="1719469" y="457200"/>
            <a:ext cx="519816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lang="en-CA" dirty="0">
                <a:solidFill>
                  <a:schemeClr val="bg1"/>
                </a:solidFill>
              </a:rPr>
              <a:t>Visualisation of Alerts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C1AC3-D93A-F67A-E677-B3B4C55BA867}"/>
              </a:ext>
            </a:extLst>
          </p:cNvPr>
          <p:cNvSpPr txBox="1"/>
          <p:nvPr/>
        </p:nvSpPr>
        <p:spPr>
          <a:xfrm>
            <a:off x="731520" y="1242391"/>
            <a:ext cx="8115811" cy="1054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visualized the alert data in the Wazuh dashboard by going to the Threat Hunting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module to obtain rule.id:(100051)</a:t>
            </a:r>
            <a:endParaRPr lang="en-CA" sz="18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551ADE-5822-5CB0-D624-9659439C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296910"/>
            <a:ext cx="8478078" cy="4561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F77BBB-65D9-96AE-3953-288C63A61970}"/>
                  </a:ext>
                </a:extLst>
              </p14:cNvPr>
              <p14:cNvContentPartPr/>
              <p14:nvPr/>
            </p14:nvContentPartPr>
            <p14:xfrm>
              <a:off x="8298673" y="5595511"/>
              <a:ext cx="805680" cy="6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F77BBB-65D9-96AE-3953-288C63A61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2553" y="5589391"/>
                <a:ext cx="81792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FEB70DA-68AB-A314-0A81-0E27091A91D0}"/>
              </a:ext>
            </a:extLst>
          </p:cNvPr>
          <p:cNvGrpSpPr/>
          <p:nvPr/>
        </p:nvGrpSpPr>
        <p:grpSpPr>
          <a:xfrm>
            <a:off x="8263033" y="5516311"/>
            <a:ext cx="86040" cy="151920"/>
            <a:chOff x="8263033" y="5516311"/>
            <a:chExt cx="8604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D27701-BC56-197E-213F-79CF3839004B}"/>
                    </a:ext>
                  </a:extLst>
                </p14:cNvPr>
                <p14:cNvContentPartPr/>
                <p14:nvPr/>
              </p14:nvContentPartPr>
              <p14:xfrm>
                <a:off x="8338993" y="551631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D27701-BC56-197E-213F-79CF38390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2873" y="55101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34D46A-7EAE-5732-1608-6466FE8CA81F}"/>
                    </a:ext>
                  </a:extLst>
                </p14:cNvPr>
                <p14:cNvContentPartPr/>
                <p14:nvPr/>
              </p14:nvContentPartPr>
              <p14:xfrm>
                <a:off x="8263033" y="5536111"/>
                <a:ext cx="86040" cy="13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34D46A-7EAE-5732-1608-6466FE8CA8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6913" y="5529991"/>
                  <a:ext cx="982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6591E-0861-CF33-66AC-62C713C29C91}"/>
                  </a:ext>
                </a:extLst>
              </p14:cNvPr>
              <p14:cNvContentPartPr/>
              <p14:nvPr/>
            </p14:nvContentPartPr>
            <p14:xfrm>
              <a:off x="8259433" y="5675071"/>
              <a:ext cx="129240" cy="139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6591E-0861-CF33-66AC-62C713C29C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53313" y="5668951"/>
                <a:ext cx="14148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1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F4D1A-D5D4-CD27-6B98-E1B82153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E4D04-C2A2-6E70-9101-AE00B0BF85FE}"/>
              </a:ext>
            </a:extLst>
          </p:cNvPr>
          <p:cNvSpPr txBox="1"/>
          <p:nvPr/>
        </p:nvSpPr>
        <p:spPr>
          <a:xfrm>
            <a:off x="1510747" y="457200"/>
            <a:ext cx="523792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00000"/>
                </a:solidFill>
              </a:defRPr>
            </a:pPr>
            <a:r>
              <a:rPr lang="en-CA" dirty="0">
                <a:solidFill>
                  <a:schemeClr val="bg1"/>
                </a:solidFill>
              </a:rPr>
              <a:t>Visualisation of Alerts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1850-0DAE-6A5E-1F0D-301658C07D8E}"/>
              </a:ext>
            </a:extLst>
          </p:cNvPr>
          <p:cNvSpPr txBox="1"/>
          <p:nvPr/>
        </p:nvSpPr>
        <p:spPr>
          <a:xfrm>
            <a:off x="731520" y="1371600"/>
            <a:ext cx="3556743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lang="en-CA" dirty="0">
                <a:solidFill>
                  <a:schemeClr val="bg1"/>
                </a:solidFill>
              </a:rPr>
              <a:t>  Details of </a:t>
            </a:r>
            <a:r>
              <a:rPr dirty="0">
                <a:solidFill>
                  <a:schemeClr val="bg1"/>
                </a:solidFill>
              </a:rPr>
              <a:t>rule.id (100051)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6884A2-B2C3-075D-A631-CC1B1050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10264"/>
            <a:ext cx="8527773" cy="47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t>Mitigation Strategies for Netcat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452412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Usage rules</a:t>
            </a:r>
            <a:r>
              <a:rPr lang="en-CA" dirty="0"/>
              <a:t> for authorised persons</a:t>
            </a:r>
            <a:endParaRPr dirty="0"/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Limit installation</a:t>
            </a:r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Detect behavior</a:t>
            </a:r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Track commands</a:t>
            </a:r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Network monitoring</a:t>
            </a:r>
          </a:p>
          <a:p>
            <a:pPr>
              <a:defRPr sz="2400">
                <a:solidFill>
                  <a:srgbClr val="F0F0F0"/>
                </a:solidFill>
              </a:defRPr>
            </a:pPr>
            <a:r>
              <a:rPr dirty="0"/>
              <a:t>Secure alternatives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610</Words>
  <Application>Microsoft Office PowerPoint</Application>
  <PresentationFormat>On-screen Show (4:3)</PresentationFormat>
  <Paragraphs>153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Akpevwe</dc:creator>
  <cp:keywords/>
  <dc:description>generated using python-pptx</dc:description>
  <cp:lastModifiedBy>Akpevweoghene Ememu</cp:lastModifiedBy>
  <cp:revision>5</cp:revision>
  <cp:lastPrinted>2025-04-27T18:45:04Z</cp:lastPrinted>
  <dcterms:created xsi:type="dcterms:W3CDTF">2013-01-27T09:14:16Z</dcterms:created>
  <dcterms:modified xsi:type="dcterms:W3CDTF">2025-04-29T03:17:57Z</dcterms:modified>
  <cp:category/>
</cp:coreProperties>
</file>