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60204" y="3576715"/>
            <a:ext cx="7980183" cy="2477601"/>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400" b="1" dirty="0">
                <a:solidFill>
                  <a:schemeClr val="accent1">
                    <a:lumMod val="40000"/>
                    <a:lumOff val="60000"/>
                  </a:schemeClr>
                </a:solidFill>
                <a:latin typeface="Arial" pitchFamily="34" charset="0"/>
                <a:cs typeface="Arial" pitchFamily="34" charset="0"/>
              </a:rPr>
              <a:t>SYED</a:t>
            </a:r>
            <a:endParaRPr lang="en-US" sz="400" b="1" dirty="0">
              <a:solidFill>
                <a:schemeClr val="accent1">
                  <a:lumMod val="40000"/>
                  <a:lumOff val="60000"/>
                </a:schemeClr>
              </a:solidFill>
              <a:latin typeface="Arial" pitchFamily="34" charset="0"/>
              <a:cs typeface="Arial" pitchFamily="34" charset="0"/>
            </a:endParaRPr>
          </a:p>
          <a:p>
            <a:endParaRPr lang="en-US" sz="400" b="1" dirty="0">
              <a:solidFill>
                <a:schemeClr val="accent1">
                  <a:lumMod val="40000"/>
                  <a:lumOff val="60000"/>
                </a:schemeClr>
              </a:solidFill>
              <a:latin typeface="Arial" pitchFamily="34" charset="0"/>
              <a:cs typeface="Arial" pitchFamily="34" charset="0"/>
            </a:endParaRPr>
          </a:p>
          <a:p>
            <a:endParaRPr lang="en-US" sz="300" b="1" dirty="0">
              <a:solidFill>
                <a:schemeClr val="accent1">
                  <a:lumMod val="40000"/>
                  <a:lumOff val="60000"/>
                </a:schemeClr>
              </a:solidFill>
              <a:latin typeface="Arial" pitchFamily="34" charset="0"/>
              <a:cs typeface="Arial" pitchFamily="34" charset="0"/>
            </a:endParaRPr>
          </a:p>
          <a:p>
            <a:endParaRPr lang="en-US" sz="400" b="1" dirty="0">
              <a:solidFill>
                <a:schemeClr val="accent1">
                  <a:lumMod val="40000"/>
                  <a:lumOff val="60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a:solidFill>
                  <a:schemeClr val="accent1">
                    <a:lumMod val="60000"/>
                    <a:lumOff val="40000"/>
                  </a:schemeClr>
                </a:solidFill>
                <a:latin typeface="Arial" pitchFamily="34" charset="0"/>
                <a:cs typeface="Arial" pitchFamily="34" charset="0"/>
              </a:rPr>
              <a:t>SYED AKRAM HUSSAIN </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p>
          <a:p>
            <a:r>
              <a:rPr lang="en-US" sz="2000" b="1" dirty="0">
                <a:solidFill>
                  <a:srgbClr val="FFC000"/>
                </a:solidFill>
                <a:latin typeface="Arial" pitchFamily="34" charset="0"/>
                <a:cs typeface="Arial" pitchFamily="34" charset="0"/>
              </a:rPr>
              <a:t>SRI VENKATESHWARA INSTITUTE OF TECHNOLOGY &amp; COMPUTER </a:t>
            </a:r>
            <a:r>
              <a:rPr lang="en-IN" sz="2000" b="1" dirty="0">
                <a:solidFill>
                  <a:srgbClr val="FFC000"/>
                </a:solidFill>
                <a:latin typeface="Arial" pitchFamily="34" charset="0"/>
                <a:cs typeface="Arial" pitchFamily="34" charset="0"/>
              </a:rPr>
              <a:t>SCIENCE AND ENGINEERING </a:t>
            </a:r>
            <a:endParaRPr lang="en-US" sz="2000" b="1" dirty="0">
              <a:solidFill>
                <a:srgbClr val="FFC000"/>
              </a:solidFill>
              <a:latin typeface="Arial" pitchFamily="34" charset="0"/>
              <a:cs typeface="Arial" pitchFamily="34" charset="0"/>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74955"/>
            <a:ext cx="11029615" cy="4673324"/>
          </a:xfrm>
        </p:spPr>
        <p:txBody>
          <a:bodyPr/>
          <a:lstStyle/>
          <a:p>
            <a:pPr marL="0" indent="0">
              <a:lnSpc>
                <a:spcPct val="250000"/>
              </a:lnSpc>
              <a:buNone/>
            </a:pPr>
            <a:r>
              <a:rPr lang="en-US" sz="2000" b="1" dirty="0">
                <a:latin typeface="Times New Roman" panose="02020603050405020304" pitchFamily="18" charset="0"/>
                <a:cs typeface="Times New Roman" panose="02020603050405020304" pitchFamily="18" charset="0"/>
              </a:rPr>
              <a:t>Future Scope of Secure Data Hiding in Image Using Steganography</a:t>
            </a:r>
          </a:p>
          <a:p>
            <a:pPr>
              <a:buFont typeface="+mj-lt"/>
              <a:buAutoNum type="arabicPeriod"/>
            </a:pPr>
            <a:r>
              <a:rPr lang="en-US" sz="1600" b="1" dirty="0">
                <a:latin typeface="Times New Roman" panose="02020603050405020304" pitchFamily="18" charset="0"/>
                <a:cs typeface="Times New Roman" panose="02020603050405020304" pitchFamily="18" charset="0"/>
              </a:rPr>
              <a:t>Advanced Encryption Techniques</a:t>
            </a:r>
            <a:r>
              <a:rPr lang="en-US" sz="1600" dirty="0">
                <a:latin typeface="Times New Roman" panose="02020603050405020304" pitchFamily="18" charset="0"/>
                <a:cs typeface="Times New Roman" panose="02020603050405020304" pitchFamily="18" charset="0"/>
              </a:rPr>
              <a:t> – Integrating stronger encryption algorithms like AES or RSA along with steganography for enhanced security.</a:t>
            </a:r>
          </a:p>
          <a:p>
            <a:pPr>
              <a:buFont typeface="+mj-lt"/>
              <a:buAutoNum type="arabicPeriod"/>
            </a:pPr>
            <a:r>
              <a:rPr lang="en-US" sz="1600" b="1" dirty="0">
                <a:latin typeface="Times New Roman" panose="02020603050405020304" pitchFamily="18" charset="0"/>
                <a:cs typeface="Times New Roman" panose="02020603050405020304" pitchFamily="18" charset="0"/>
              </a:rPr>
              <a:t>Multi-Layer Steganography</a:t>
            </a:r>
            <a:r>
              <a:rPr lang="en-US" sz="1600" dirty="0">
                <a:latin typeface="Times New Roman" panose="02020603050405020304" pitchFamily="18" charset="0"/>
                <a:cs typeface="Times New Roman" panose="02020603050405020304" pitchFamily="18" charset="0"/>
              </a:rPr>
              <a:t> – Hiding messages across multiple image layers or using different media formats like audio and video.</a:t>
            </a:r>
          </a:p>
          <a:p>
            <a:pPr>
              <a:buFont typeface="+mj-lt"/>
              <a:buAutoNum type="arabicPeriod"/>
            </a:pPr>
            <a:r>
              <a:rPr lang="en-US" sz="1600" b="1" dirty="0">
                <a:latin typeface="Times New Roman" panose="02020603050405020304" pitchFamily="18" charset="0"/>
                <a:cs typeface="Times New Roman" panose="02020603050405020304" pitchFamily="18" charset="0"/>
              </a:rPr>
              <a:t>AI-Powered Detection Resistance</a:t>
            </a:r>
            <a:r>
              <a:rPr lang="en-US" sz="1600" dirty="0">
                <a:latin typeface="Times New Roman" panose="02020603050405020304" pitchFamily="18" charset="0"/>
                <a:cs typeface="Times New Roman" panose="02020603050405020304" pitchFamily="18" charset="0"/>
              </a:rPr>
              <a:t> – Implementing AI models to optimize encoding and prevent detection by steganalysis tools.</a:t>
            </a:r>
          </a:p>
          <a:p>
            <a:pPr>
              <a:buFont typeface="+mj-lt"/>
              <a:buAutoNum type="arabicPeriod"/>
            </a:pPr>
            <a:r>
              <a:rPr lang="en-US" sz="1600" b="1" dirty="0">
                <a:latin typeface="Times New Roman" panose="02020603050405020304" pitchFamily="18" charset="0"/>
                <a:cs typeface="Times New Roman" panose="02020603050405020304" pitchFamily="18" charset="0"/>
              </a:rPr>
              <a:t>Cloud-Based Implementation</a:t>
            </a:r>
            <a:r>
              <a:rPr lang="en-US" sz="1600" dirty="0">
                <a:latin typeface="Times New Roman" panose="02020603050405020304" pitchFamily="18" charset="0"/>
                <a:cs typeface="Times New Roman" panose="02020603050405020304" pitchFamily="18" charset="0"/>
              </a:rPr>
              <a:t> – Developing a secure, cloud-based steganography service for real-time, global access.</a:t>
            </a:r>
          </a:p>
          <a:p>
            <a:pPr>
              <a:buFont typeface="+mj-lt"/>
              <a:buAutoNum type="arabicPeriod"/>
            </a:pPr>
            <a:r>
              <a:rPr lang="en-US" sz="1600" b="1" dirty="0">
                <a:latin typeface="Times New Roman" panose="02020603050405020304" pitchFamily="18" charset="0"/>
                <a:cs typeface="Times New Roman" panose="02020603050405020304" pitchFamily="18" charset="0"/>
              </a:rPr>
              <a:t>Blockchain Integration</a:t>
            </a:r>
            <a:r>
              <a:rPr lang="en-US" sz="1600" dirty="0">
                <a:latin typeface="Times New Roman" panose="02020603050405020304" pitchFamily="18" charset="0"/>
                <a:cs typeface="Times New Roman" panose="02020603050405020304" pitchFamily="18" charset="0"/>
              </a:rPr>
              <a:t> – Using blockchain to ensure the integrity and authenticity of hidden messages for secure communications.</a:t>
            </a:r>
          </a:p>
          <a:p>
            <a:r>
              <a:rPr lang="en-US" sz="1600" dirty="0">
                <a:latin typeface="Times New Roman" panose="02020603050405020304" pitchFamily="18" charset="0"/>
                <a:cs typeface="Times New Roman" panose="02020603050405020304" pitchFamily="18" charset="0"/>
              </a:rPr>
              <a:t>These enhancements will make steganography </a:t>
            </a:r>
            <a:r>
              <a:rPr lang="en-US" sz="1600" b="1" dirty="0">
                <a:latin typeface="Times New Roman" panose="02020603050405020304" pitchFamily="18" charset="0"/>
                <a:cs typeface="Times New Roman" panose="02020603050405020304" pitchFamily="18" charset="0"/>
              </a:rPr>
              <a:t>more secure, scalable, and resistant to cyber threats</a:t>
            </a:r>
            <a:r>
              <a:rPr lang="en-US" sz="1600" dirty="0">
                <a:latin typeface="Times New Roman" panose="02020603050405020304" pitchFamily="18" charset="0"/>
                <a:cs typeface="Times New Roman" panose="02020603050405020304" pitchFamily="18" charset="0"/>
              </a:rPr>
              <a:t>, ensuring its relevance in modern digital communication. </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28774" y="1971676"/>
            <a:ext cx="8266235" cy="1358106"/>
          </a:xfrm>
        </p:spPr>
        <p:txBody>
          <a:bodyPr>
            <a:normAutofit/>
          </a:bodyPr>
          <a:lstStyle/>
          <a:p>
            <a:pPr algn="ctr"/>
            <a:r>
              <a:rPr lang="en-US" sz="8000" b="1" dirty="0">
                <a:solidFill>
                  <a:srgbClr val="FFC00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4" y="1332882"/>
            <a:ext cx="10648782" cy="1734168"/>
          </a:xfrm>
        </p:spPr>
        <p:txBody>
          <a:bodyPr>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Secure communication is essential to protect sensitive data from unauthorized access. Steganography hides information within images, making it nearly undetectable. This project uses LSB encoding and Caesar Cipher encryption to securely embed and retrieve messages from images. The goal is to develop a user-friendly web application for safe and efficient data hiding.</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344554"/>
            <a:ext cx="11613485" cy="3236972"/>
          </a:xfrm>
        </p:spPr>
        <p:txBody>
          <a:bodyPr vert="horz" lIns="91440" tIns="45720" rIns="91440" bIns="45720" rtlCol="0" anchor="ctr">
            <a:noAutofit/>
          </a:bodyPr>
          <a:lstStyle/>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Python programming</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Web Technologies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Flask library</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Pillow library</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Encryption Techniques</a:t>
            </a:r>
          </a:p>
          <a:p>
            <a:pPr>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Decryption Techniques </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2203174"/>
          </a:xfrm>
        </p:spPr>
        <p:txBody>
          <a:bodyPr/>
          <a:lstStyle/>
          <a:p>
            <a:pPr marL="0" indent="0">
              <a:buNone/>
            </a:pPr>
            <a:r>
              <a:rPr lang="en-US" sz="2000" dirty="0"/>
              <a:t>A </a:t>
            </a:r>
            <a:r>
              <a:rPr lang="en-US" sz="2000" b="1" dirty="0"/>
              <a:t>wow factor</a:t>
            </a:r>
            <a:r>
              <a:rPr lang="en-US" sz="2000" dirty="0"/>
              <a:t> of this project is the </a:t>
            </a:r>
            <a:r>
              <a:rPr lang="en-US" sz="2000" b="1" dirty="0"/>
              <a:t>dual-layer security</a:t>
            </a:r>
            <a:r>
              <a:rPr lang="en-US" sz="2000" dirty="0"/>
              <a:t>—combining </a:t>
            </a:r>
            <a:r>
              <a:rPr lang="en-US" sz="2000" b="1" dirty="0"/>
              <a:t>Caesar Cipher encryption</a:t>
            </a:r>
            <a:r>
              <a:rPr lang="en-US" sz="2000" dirty="0"/>
              <a:t> with </a:t>
            </a:r>
            <a:r>
              <a:rPr lang="en-US" sz="2000" b="1" dirty="0"/>
              <a:t>LSB steganography</a:t>
            </a:r>
            <a:r>
              <a:rPr lang="en-US" sz="2000" dirty="0"/>
              <a:t>. Even if someone detects hidden data in the image, they still need to decrypt the encrypted message, adding an extra layer of protection!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6"/>
            <a:ext cx="11029615" cy="1755499"/>
          </a:xfrm>
        </p:spPr>
        <p:txBody>
          <a:bodyPr/>
          <a:lstStyle/>
          <a:p>
            <a:r>
              <a:rPr lang="en-IN" dirty="0"/>
              <a:t>General Public</a:t>
            </a:r>
          </a:p>
          <a:p>
            <a:r>
              <a:rPr lang="en-IN" dirty="0"/>
              <a:t>Developers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AB4799C-9C81-4D0F-886B-55DF7ACC9F3D}"/>
              </a:ext>
            </a:extLst>
          </p:cNvPr>
          <p:cNvPicPr>
            <a:picLocks noGrp="1" noChangeAspect="1"/>
          </p:cNvPicPr>
          <p:nvPr>
            <p:ph idx="1"/>
          </p:nvPr>
        </p:nvPicPr>
        <p:blipFill>
          <a:blip r:embed="rId2"/>
          <a:stretch>
            <a:fillRect/>
          </a:stretch>
        </p:blipFill>
        <p:spPr>
          <a:xfrm>
            <a:off x="693483" y="1232452"/>
            <a:ext cx="4430967" cy="2818028"/>
          </a:xfrm>
        </p:spPr>
      </p:pic>
      <p:pic>
        <p:nvPicPr>
          <p:cNvPr id="7" name="Picture 6">
            <a:extLst>
              <a:ext uri="{FF2B5EF4-FFF2-40B4-BE49-F238E27FC236}">
                <a16:creationId xmlns:a16="http://schemas.microsoft.com/office/drawing/2014/main" id="{33A58953-9EA5-418D-8B01-833FE6B33558}"/>
              </a:ext>
            </a:extLst>
          </p:cNvPr>
          <p:cNvPicPr>
            <a:picLocks noChangeAspect="1"/>
          </p:cNvPicPr>
          <p:nvPr/>
        </p:nvPicPr>
        <p:blipFill>
          <a:blip r:embed="rId3"/>
          <a:stretch>
            <a:fillRect/>
          </a:stretch>
        </p:blipFill>
        <p:spPr>
          <a:xfrm>
            <a:off x="6096000" y="1175302"/>
            <a:ext cx="5072556" cy="2932329"/>
          </a:xfrm>
          <a:prstGeom prst="rect">
            <a:avLst/>
          </a:prstGeom>
        </p:spPr>
      </p:pic>
      <p:pic>
        <p:nvPicPr>
          <p:cNvPr id="9" name="Picture 8">
            <a:extLst>
              <a:ext uri="{FF2B5EF4-FFF2-40B4-BE49-F238E27FC236}">
                <a16:creationId xmlns:a16="http://schemas.microsoft.com/office/drawing/2014/main" id="{3C4B90B7-82E1-43D6-8A0F-337F512F12B3}"/>
              </a:ext>
            </a:extLst>
          </p:cNvPr>
          <p:cNvPicPr>
            <a:picLocks noChangeAspect="1"/>
          </p:cNvPicPr>
          <p:nvPr/>
        </p:nvPicPr>
        <p:blipFill>
          <a:blip r:embed="rId4"/>
          <a:stretch>
            <a:fillRect/>
          </a:stretch>
        </p:blipFill>
        <p:spPr>
          <a:xfrm>
            <a:off x="3381375" y="4234449"/>
            <a:ext cx="4189526" cy="230778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428750"/>
            <a:ext cx="11029616" cy="2114826"/>
          </a:xfrm>
        </p:spPr>
        <p:txBody>
          <a:bodyPr/>
          <a:lstStyle/>
          <a:p>
            <a:r>
              <a:rPr lang="en-US" dirty="0">
                <a:latin typeface="Times New Roman" panose="02020603050405020304" pitchFamily="18" charset="0"/>
                <a:cs typeface="Times New Roman" panose="02020603050405020304" pitchFamily="18" charset="0"/>
              </a:rPr>
              <a:t>In conclusion, our project successfully addresses the challenge of </a:t>
            </a:r>
            <a:r>
              <a:rPr lang="en-US" b="1" dirty="0">
                <a:latin typeface="Times New Roman" panose="02020603050405020304" pitchFamily="18" charset="0"/>
                <a:cs typeface="Times New Roman" panose="02020603050405020304" pitchFamily="18" charset="0"/>
              </a:rPr>
              <a:t>secure data hiding in images using steganography</a:t>
            </a:r>
            <a:r>
              <a:rPr lang="en-US" dirty="0">
                <a:latin typeface="Times New Roman" panose="02020603050405020304" pitchFamily="18" charset="0"/>
                <a:cs typeface="Times New Roman" panose="02020603050405020304" pitchFamily="18" charset="0"/>
              </a:rPr>
              <a:t> by integrating </a:t>
            </a:r>
            <a:r>
              <a:rPr lang="en-US" b="1" dirty="0">
                <a:latin typeface="Times New Roman" panose="02020603050405020304" pitchFamily="18" charset="0"/>
                <a:cs typeface="Times New Roman" panose="02020603050405020304" pitchFamily="18" charset="0"/>
              </a:rPr>
              <a:t>LSB-based image encoding with Caesar Cipher encryption</a:t>
            </a:r>
            <a:r>
              <a:rPr lang="en-US" dirty="0">
                <a:latin typeface="Times New Roman" panose="02020603050405020304" pitchFamily="18" charset="0"/>
                <a:cs typeface="Times New Roman" panose="02020603050405020304" pitchFamily="18" charset="0"/>
              </a:rPr>
              <a:t>. This dual-layer approach ensures that sensitive messages remain </a:t>
            </a:r>
            <a:r>
              <a:rPr lang="en-US" b="1" dirty="0">
                <a:latin typeface="Times New Roman" panose="02020603050405020304" pitchFamily="18" charset="0"/>
                <a:cs typeface="Times New Roman" panose="02020603050405020304" pitchFamily="18" charset="0"/>
              </a:rPr>
              <a:t>concealed and encrypted</a:t>
            </a:r>
            <a:r>
              <a:rPr lang="en-US" dirty="0">
                <a:latin typeface="Times New Roman" panose="02020603050405020304" pitchFamily="18" charset="0"/>
                <a:cs typeface="Times New Roman" panose="02020603050405020304" pitchFamily="18" charset="0"/>
              </a:rPr>
              <a:t>, providing enhanced security against unauthorized access. By implementing a user-friendly web application, we enable seamless encryption, embedding, extraction, and decryption of hidden messages, making this solution practical for </a:t>
            </a:r>
            <a:r>
              <a:rPr lang="en-US" b="1" dirty="0">
                <a:latin typeface="Times New Roman" panose="02020603050405020304" pitchFamily="18" charset="0"/>
                <a:cs typeface="Times New Roman" panose="02020603050405020304" pitchFamily="18" charset="0"/>
              </a:rPr>
              <a:t>secure communication</a:t>
            </a:r>
            <a:r>
              <a:rPr lang="en-US" dirty="0">
                <a:latin typeface="Times New Roman" panose="02020603050405020304" pitchFamily="18" charset="0"/>
                <a:cs typeface="Times New Roman" panose="02020603050405020304" pitchFamily="18" charset="0"/>
              </a:rPr>
              <a:t> in real-world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1717399"/>
          </a:xfrm>
        </p:spPr>
        <p:txBody>
          <a:bodyPr/>
          <a:lstStyle/>
          <a:p>
            <a:pPr marL="0" indent="0">
              <a:buNone/>
            </a:pPr>
            <a:r>
              <a:rPr lang="en-IN" dirty="0"/>
              <a:t>https://github.com/Akram110201/Secure_Data_Hiding_in_Image_Using_Steganography.git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47</TotalTime>
  <Words>412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SYED AKRAM HUSSAIN</cp:lastModifiedBy>
  <cp:revision>28</cp:revision>
  <dcterms:created xsi:type="dcterms:W3CDTF">2021-05-26T16:50:10Z</dcterms:created>
  <dcterms:modified xsi:type="dcterms:W3CDTF">2025-02-16T12:28:46Z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