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64" r:id="rId2"/>
    <p:sldId id="266" r:id="rId3"/>
    <p:sldId id="265" r:id="rId4"/>
    <p:sldId id="257" r:id="rId5"/>
    <p:sldId id="258" r:id="rId6"/>
    <p:sldId id="259" r:id="rId7"/>
    <p:sldId id="260" r:id="rId8"/>
    <p:sldId id="261" r:id="rId9"/>
    <p:sldId id="262" r:id="rId10"/>
    <p:sldId id="263"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B59927-6772-4B0A-883D-C265C81525FA}" type="datetimeFigureOut">
              <a:rPr lang="zh-CN" altLang="en-US" smtClean="0"/>
              <a:pPr/>
              <a:t>2018/12/18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B08598-AC20-48D0-BAEB-4CF24973EEC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CAB08598-AC20-48D0-BAEB-4CF24973EECE}"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ltLang="zh-CN"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ltLang="zh-CN"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ltLang="zh-CN"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ltLang="zh-CN"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ltLang="zh-CN"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ltLang="zh-CN"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ltLang="zh-CN"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12/18/2018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ltLang="zh-CN"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athworks.com/products/statistics/apps.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2.mathworks.cn/help/stats/examples/fitting-custom-univariate-distribution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2.mathworks.cn/help/symbolic/statistical-visualization.html" TargetMode="External"/><Relationship Id="rId2" Type="http://schemas.openxmlformats.org/officeDocument/2006/relationships/hyperlink" Target="https://ww2.mathworks.cn/help/stats/supported-distribu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2.mathworks.cn/help/stats/discrete-distributions.html" TargetMode="External"/><Relationship Id="rId2" Type="http://schemas.openxmlformats.org/officeDocument/2006/relationships/hyperlink" Target="https://ww2.mathworks.cn/help/stats/supported-distributions.html" TargetMode="External"/><Relationship Id="rId1" Type="http://schemas.openxmlformats.org/officeDocument/2006/relationships/slideLayout" Target="../slideLayouts/slideLayout2.xml"/><Relationship Id="rId5" Type="http://schemas.openxmlformats.org/officeDocument/2006/relationships/hyperlink" Target="https://ww2.mathworks.cn/help/stats/multivariate-distributions.html" TargetMode="External"/><Relationship Id="rId4" Type="http://schemas.openxmlformats.org/officeDocument/2006/relationships/hyperlink" Target="https://ww2.mathworks.cn/help/stats/continuous-distributions.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2.mathworks.cn/help/stats/model-data-using-the-distribution-fitting-tool.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2.mathworks.cn/help/stats/fit-a-distribution-using-the-distribution-fitting-app.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Statistics and Machine Learning Toolbox</a:t>
            </a:r>
            <a:endParaRPr lang="zh-CN" altLang="en-US" dirty="0"/>
          </a:p>
        </p:txBody>
      </p:sp>
      <p:sp>
        <p:nvSpPr>
          <p:cNvPr id="3" name="Content Placeholder 2"/>
          <p:cNvSpPr>
            <a:spLocks noGrp="1"/>
          </p:cNvSpPr>
          <p:nvPr>
            <p:ph idx="1"/>
          </p:nvPr>
        </p:nvSpPr>
        <p:spPr/>
        <p:txBody>
          <a:bodyPr>
            <a:normAutofit fontScale="77500" lnSpcReduction="20000"/>
          </a:bodyPr>
          <a:lstStyle/>
          <a:p>
            <a:r>
              <a:rPr lang="en-US" altLang="zh-CN" sz="4600" dirty="0" smtClean="0"/>
              <a:t>it</a:t>
            </a:r>
            <a:r>
              <a:rPr lang="en-US" sz="4600" dirty="0" smtClean="0"/>
              <a:t> provides functions and </a:t>
            </a:r>
            <a:r>
              <a:rPr lang="en-US" sz="4600" dirty="0" smtClean="0">
                <a:hlinkClick r:id="rId2"/>
              </a:rPr>
              <a:t>apps</a:t>
            </a:r>
            <a:r>
              <a:rPr lang="en-US" sz="4600" dirty="0" smtClean="0"/>
              <a:t> to describe, analyze, and model data. You can use descriptive statistics and plots for exploratory data analysis, fit probability distributions to data, generate random numbers for Monte Carlo simulations, and perform hypothesis tests. Regression and classification algorithms let you draw inferences from data and build predictive models.</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1828800"/>
          </a:xfrm>
        </p:spPr>
        <p:txBody>
          <a:bodyPr>
            <a:normAutofit/>
          </a:bodyPr>
          <a:lstStyle/>
          <a:p>
            <a:pPr marL="914400" indent="-914400" algn="ctr"/>
            <a:r>
              <a:rPr lang="en-US" dirty="0" smtClean="0">
                <a:hlinkClick r:id="rId2"/>
              </a:rPr>
              <a:t>Fitting Custom </a:t>
            </a:r>
            <a:r>
              <a:rPr lang="en-US" dirty="0" err="1" smtClean="0">
                <a:hlinkClick r:id="rId2"/>
              </a:rPr>
              <a:t>Univariate</a:t>
            </a:r>
            <a:r>
              <a:rPr lang="en-US" dirty="0" smtClean="0">
                <a:hlinkClick r:id="rId2"/>
              </a:rPr>
              <a:t> Distributions </a:t>
            </a:r>
            <a:r>
              <a:rPr lang="zh-CN" altLang="en-US" dirty="0" smtClean="0"/>
              <a:t/>
            </a:r>
            <a:br>
              <a:rPr lang="zh-CN" altLang="en-US" dirty="0" smtClean="0"/>
            </a:br>
            <a:endParaRPr lang="zh-CN" altLang="en-US" dirty="0"/>
          </a:p>
        </p:txBody>
      </p:sp>
      <p:sp>
        <p:nvSpPr>
          <p:cNvPr id="3" name="Content Placeholder 2"/>
          <p:cNvSpPr>
            <a:spLocks noGrp="1"/>
          </p:cNvSpPr>
          <p:nvPr>
            <p:ph idx="1"/>
          </p:nvPr>
        </p:nvSpPr>
        <p:spPr>
          <a:xfrm>
            <a:off x="457200" y="2286000"/>
            <a:ext cx="8229600" cy="4038600"/>
          </a:xfrm>
        </p:spPr>
        <p:txBody>
          <a:bodyPr/>
          <a:lstStyle/>
          <a:p>
            <a:r>
              <a:rPr lang="en-US" dirty="0" smtClean="0"/>
              <a:t>Perform maximum likelihood estimation on truncated, weighted, or bimodal data. </a:t>
            </a:r>
            <a:endParaRPr lang="zh-CN" altLang="en-US" dirty="0" smtClean="0"/>
          </a:p>
          <a:p>
            <a:endParaRPr lang="zh-CN" altLang="en-US" dirty="0"/>
          </a:p>
        </p:txBody>
      </p:sp>
      <p:pic>
        <p:nvPicPr>
          <p:cNvPr id="4" name="Picture 3" descr="Fitting Custom Univariate Distributions">
            <a:hlinkClick r:id="rId2" tooltip="&quot;Fitting Custom Univariate Distributions&quot;"/>
          </p:cNvPr>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09800" y="3276600"/>
            <a:ext cx="3810000" cy="22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lstStyle/>
          <a:p>
            <a:pPr>
              <a:buNone/>
            </a:pPr>
            <a:r>
              <a:rPr lang="zh-CN" altLang="en-US" dirty="0" smtClean="0"/>
              <a:t>                                </a:t>
            </a:r>
            <a:endParaRPr lang="en-US" altLang="zh-CN" dirty="0" smtClean="0"/>
          </a:p>
          <a:p>
            <a:pPr>
              <a:buNone/>
            </a:pPr>
            <a:endParaRPr lang="en-US" altLang="zh-CN" dirty="0" smtClean="0"/>
          </a:p>
          <a:p>
            <a:pPr algn="ctr">
              <a:buNone/>
            </a:pPr>
            <a:endParaRPr lang="en-US" altLang="zh-CN" dirty="0" smtClean="0"/>
          </a:p>
          <a:p>
            <a:pPr>
              <a:buNone/>
            </a:pPr>
            <a:r>
              <a:rPr lang="en-US" altLang="zh-CN" sz="4400" dirty="0" smtClean="0"/>
              <a:t>     </a:t>
            </a:r>
          </a:p>
          <a:p>
            <a:pPr>
              <a:buNone/>
            </a:pPr>
            <a:r>
              <a:rPr lang="en-US" altLang="zh-CN" sz="4400" dirty="0" smtClean="0"/>
              <a:t>                    </a:t>
            </a:r>
            <a:r>
              <a:rPr lang="en-US" altLang="zh-CN" sz="5400" dirty="0" smtClean="0"/>
              <a:t> </a:t>
            </a:r>
            <a:r>
              <a:rPr lang="zh-CN" altLang="en-US" sz="5400" dirty="0" smtClean="0"/>
              <a:t>谢谢大家    </a:t>
            </a:r>
            <a:endParaRPr lang="zh-CN" alt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Statistics and Machine Learning Toolbox</a:t>
            </a:r>
            <a:endParaRPr lang="zh-CN" altLang="en-US" dirty="0"/>
          </a:p>
        </p:txBody>
      </p:sp>
      <p:sp>
        <p:nvSpPr>
          <p:cNvPr id="3" name="Content Placeholder 2"/>
          <p:cNvSpPr>
            <a:spLocks noGrp="1"/>
          </p:cNvSpPr>
          <p:nvPr>
            <p:ph idx="1"/>
          </p:nvPr>
        </p:nvSpPr>
        <p:spPr/>
        <p:txBody>
          <a:bodyPr/>
          <a:lstStyle/>
          <a:p>
            <a:r>
              <a:rPr lang="en-US" dirty="0" smtClean="0"/>
              <a:t>For multidimensional data analysis, Statistics and Machine Learning Toolbox provides feature selection, stepwise regression, principal component analysis (PCA), regularization, and other dimensionality reduction methods that let you identify variables or features that impact your model</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Statistics and Machine Learning Toolbox</a:t>
            </a:r>
            <a:endParaRPr lang="zh-CN" altLang="en-US" dirty="0"/>
          </a:p>
        </p:txBody>
      </p:sp>
      <p:sp>
        <p:nvSpPr>
          <p:cNvPr id="3" name="Content Placeholder 2"/>
          <p:cNvSpPr>
            <a:spLocks noGrp="1"/>
          </p:cNvSpPr>
          <p:nvPr>
            <p:ph idx="1"/>
          </p:nvPr>
        </p:nvSpPr>
        <p:spPr/>
        <p:txBody>
          <a:bodyPr>
            <a:normAutofit lnSpcReduction="10000"/>
          </a:bodyPr>
          <a:lstStyle/>
          <a:p>
            <a:r>
              <a:rPr lang="en-US" dirty="0" smtClean="0"/>
              <a:t>The toolbox provides supervised and unsupervised machine learning algorithms, including support vector machines (SVMs), boosted and bagged decision trees, k-nearest neighbor, k-means, k-</a:t>
            </a:r>
            <a:r>
              <a:rPr lang="en-US" dirty="0" err="1" smtClean="0"/>
              <a:t>medoids</a:t>
            </a:r>
            <a:r>
              <a:rPr lang="en-US" dirty="0" smtClean="0"/>
              <a:t>, hierarchical clustering, Gaussian mixture models, and hidden Markov models. Many of the statistics and machine learning algorithms can be used for computations on data sets that are too big to be stored in memory.</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Probability Distributions</a:t>
            </a:r>
            <a:r>
              <a:rPr lang="zh-CN" altLang="en-US" dirty="0" smtClean="0"/>
              <a:t/>
            </a:r>
            <a:br>
              <a:rPr lang="zh-CN" altLang="en-US" dirty="0" smtClean="0"/>
            </a:br>
            <a:endParaRPr lang="zh-CN" altLang="en-US" dirty="0"/>
          </a:p>
        </p:txBody>
      </p:sp>
      <p:sp>
        <p:nvSpPr>
          <p:cNvPr id="3" name="Content Placeholder 2"/>
          <p:cNvSpPr>
            <a:spLocks noGrp="1"/>
          </p:cNvSpPr>
          <p:nvPr>
            <p:ph idx="1"/>
          </p:nvPr>
        </p:nvSpPr>
        <p:spPr/>
        <p:txBody>
          <a:bodyPr>
            <a:normAutofit lnSpcReduction="10000"/>
          </a:bodyPr>
          <a:lstStyle/>
          <a:p>
            <a:r>
              <a:rPr lang="en-US" dirty="0" smtClean="0"/>
              <a:t>Statistics and Machine Learning Toolbox provides functions and an app to work with parametric and nonparametric probability distributions. With these tools, you can fit </a:t>
            </a:r>
            <a:r>
              <a:rPr lang="en-US" dirty="0" smtClean="0">
                <a:hlinkClick r:id="rId2"/>
              </a:rPr>
              <a:t>continuous and discrete distributions</a:t>
            </a:r>
            <a:r>
              <a:rPr lang="en-US" dirty="0" smtClean="0"/>
              <a:t>, use </a:t>
            </a:r>
            <a:r>
              <a:rPr lang="en-US" dirty="0" smtClean="0">
                <a:hlinkClick r:id="rId3"/>
              </a:rPr>
              <a:t>statistical plots</a:t>
            </a:r>
            <a:r>
              <a:rPr lang="en-US" dirty="0" smtClean="0"/>
              <a:t> to evaluate goodness-of-fit, compute probability density functions and cumulative distribution functions, and generate random and quasi-random numbers from probability distributions.</a:t>
            </a:r>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86000"/>
          </a:xfrm>
        </p:spPr>
        <p:txBody>
          <a:bodyPr>
            <a:noAutofit/>
          </a:bodyPr>
          <a:lstStyle/>
          <a:p>
            <a:pPr algn="ctr"/>
            <a:r>
              <a:rPr lang="en-US" sz="3200" dirty="0" smtClean="0"/>
              <a:t>The toolbox lets you compute, fit, generate random and pseudorandom number streams, and evaluate goodness-of-fit for </a:t>
            </a:r>
            <a:r>
              <a:rPr lang="en-US" sz="3200" dirty="0" smtClean="0">
                <a:hlinkClick r:id="rId2"/>
              </a:rPr>
              <a:t>over 40 different distributions</a:t>
            </a:r>
            <a:r>
              <a:rPr lang="en-US" sz="3200" dirty="0" smtClean="0"/>
              <a:t>, including:</a:t>
            </a:r>
            <a:r>
              <a:rPr lang="zh-CN" altLang="en-US" sz="2400" dirty="0" smtClean="0"/>
              <a:t/>
            </a:r>
            <a:br>
              <a:rPr lang="zh-CN" altLang="en-US" sz="2400" dirty="0" smtClean="0"/>
            </a:br>
            <a:endParaRPr lang="zh-CN" altLang="en-US" sz="2400" dirty="0"/>
          </a:p>
        </p:txBody>
      </p:sp>
      <p:sp>
        <p:nvSpPr>
          <p:cNvPr id="3" name="Content Placeholder 2"/>
          <p:cNvSpPr>
            <a:spLocks noGrp="1"/>
          </p:cNvSpPr>
          <p:nvPr>
            <p:ph idx="1"/>
          </p:nvPr>
        </p:nvSpPr>
        <p:spPr>
          <a:xfrm>
            <a:off x="457200" y="2667000"/>
            <a:ext cx="8229600" cy="3657600"/>
          </a:xfrm>
        </p:spPr>
        <p:txBody>
          <a:bodyPr/>
          <a:lstStyle/>
          <a:p>
            <a:r>
              <a:rPr lang="en-US" sz="3200" dirty="0" smtClean="0">
                <a:hlinkClick r:id="rId3"/>
              </a:rPr>
              <a:t>Discrete distributions</a:t>
            </a:r>
            <a:r>
              <a:rPr lang="en-US" sz="3200" dirty="0" smtClean="0"/>
              <a:t> (samples are integer-valued)</a:t>
            </a:r>
            <a:endParaRPr lang="zh-CN" altLang="en-US" sz="3200" dirty="0" smtClean="0"/>
          </a:p>
          <a:p>
            <a:r>
              <a:rPr lang="en-US" sz="3200" dirty="0" smtClean="0">
                <a:hlinkClick r:id="rId4"/>
              </a:rPr>
              <a:t>Continuous distributions</a:t>
            </a:r>
            <a:r>
              <a:rPr lang="en-US" sz="3200" dirty="0" smtClean="0"/>
              <a:t> (samples are real-valued)</a:t>
            </a:r>
            <a:endParaRPr lang="zh-CN" altLang="en-US" sz="3200" dirty="0" smtClean="0"/>
          </a:p>
          <a:p>
            <a:r>
              <a:rPr lang="en-US" sz="3200" dirty="0" smtClean="0">
                <a:hlinkClick r:id="rId5"/>
              </a:rPr>
              <a:t>Multivariate distributions</a:t>
            </a:r>
            <a:r>
              <a:rPr lang="en-US" sz="3200" dirty="0" smtClean="0"/>
              <a:t> (samples are vector-valued</a:t>
            </a:r>
            <a:r>
              <a:rPr lang="en-US" dirty="0" smtClean="0"/>
              <a:t>)</a:t>
            </a:r>
            <a:endParaRPr lang="zh-CN" altLang="en-US"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Fitting Distributions to Data</a:t>
            </a:r>
            <a:r>
              <a:rPr lang="zh-CN" altLang="en-US" dirty="0" smtClean="0"/>
              <a:t/>
            </a:r>
            <a:br>
              <a:rPr lang="zh-CN" altLang="en-US" dirty="0" smtClean="0"/>
            </a:br>
            <a:endParaRPr lang="zh-CN" alt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smtClean="0">
                <a:hlinkClick r:id="rId3"/>
              </a:rPr>
              <a:t>Distribution Fitting app</a:t>
            </a:r>
            <a:r>
              <a:rPr lang="en-US" dirty="0" smtClean="0"/>
              <a:t> enables you to fit data using predefined </a:t>
            </a:r>
            <a:r>
              <a:rPr lang="en-US" dirty="0" err="1" smtClean="0"/>
              <a:t>univariate</a:t>
            </a:r>
            <a:r>
              <a:rPr lang="en-US" dirty="0" smtClean="0"/>
              <a:t> probability distributions, a nonparametric (kernel-smoothing) estimator, or a custom distribution that you define. This app supports both complete data and censored (reliability) data. You can exclude data, save and load sessions, and generate MATLAB code. You can also estimate distribution parameters at the command line or construct probability distributions that correspond to the governing parameters.</a:t>
            </a:r>
            <a:endParaRPr lang="zh-CN" altLang="en-US"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2468562"/>
          </a:xfrm>
        </p:spPr>
        <p:txBody>
          <a:bodyPr>
            <a:normAutofit fontScale="90000"/>
          </a:bodyPr>
          <a:lstStyle/>
          <a:p>
            <a:r>
              <a:rPr lang="en-US" sz="3100" dirty="0" smtClean="0">
                <a:hlinkClick r:id="rId2"/>
              </a:rPr>
              <a:t>Fit a Distribution Using the Distribution Fitting App </a:t>
            </a:r>
            <a:r>
              <a:rPr lang="zh-CN" altLang="en-US" sz="3100" dirty="0" smtClean="0"/>
              <a:t/>
            </a:r>
            <a:br>
              <a:rPr lang="zh-CN" altLang="en-US" sz="3100" dirty="0" smtClean="0"/>
            </a:br>
            <a:r>
              <a:rPr lang="en-US" sz="3100" dirty="0" smtClean="0"/>
              <a:t>Use the Distribution Fitting app to interactively fit a probability distribution to data</a:t>
            </a:r>
            <a:r>
              <a:rPr lang="en-US" dirty="0" smtClean="0"/>
              <a:t>.</a:t>
            </a:r>
            <a:endParaRPr lang="zh-CN" altLang="en-US" b="1" dirty="0"/>
          </a:p>
        </p:txBody>
      </p:sp>
      <p:pic>
        <p:nvPicPr>
          <p:cNvPr id="4" name="Content Placeholder 3" descr="Fit a Distribution Using the Distribution Fitting App">
            <a:hlinkClick r:id="rId2" tooltip="&quot;Fit a Distribution Using the Distribution Fitting App&quot;"/>
          </p:cNvPr>
          <p:cNvPicPr>
            <a:picLocks noGrp="1"/>
          </p:cNvPicPr>
          <p:nvPr>
            <p:ph idx="1"/>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14400" y="3200400"/>
            <a:ext cx="4419600" cy="213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Evaluating Goodness of Fit</a:t>
            </a:r>
            <a:r>
              <a:rPr lang="zh-CN" altLang="en-US" dirty="0" smtClean="0"/>
              <a:t/>
            </a:r>
            <a:br>
              <a:rPr lang="zh-CN" altLang="en-US" dirty="0" smtClean="0"/>
            </a:br>
            <a:endParaRPr lang="zh-CN" altLang="en-US" dirty="0"/>
          </a:p>
        </p:txBody>
      </p:sp>
      <p:sp>
        <p:nvSpPr>
          <p:cNvPr id="3" name="Content Placeholder 2"/>
          <p:cNvSpPr>
            <a:spLocks noGrp="1"/>
          </p:cNvSpPr>
          <p:nvPr>
            <p:ph idx="1"/>
          </p:nvPr>
        </p:nvSpPr>
        <p:spPr/>
        <p:txBody>
          <a:bodyPr>
            <a:normAutofit fontScale="92500" lnSpcReduction="20000"/>
          </a:bodyPr>
          <a:lstStyle/>
          <a:p>
            <a:r>
              <a:rPr lang="en-US" dirty="0" smtClean="0"/>
              <a:t>Statistics and Machine Learning Toolbox provides statistical plots to evaluate how well a data set matches a specific distribution. The toolbox includes probability plots for a variety of standard distributions, including normal, exponential, extreme value, lognormal, Rayleigh, and </a:t>
            </a:r>
            <a:r>
              <a:rPr lang="en-US" dirty="0" err="1" smtClean="0"/>
              <a:t>Weibull</a:t>
            </a:r>
            <a:r>
              <a:rPr lang="en-US" dirty="0" smtClean="0"/>
              <a:t>. You can generate probability plots from complete data sets and censored data sets. Additionally, you can use </a:t>
            </a:r>
            <a:r>
              <a:rPr lang="en-US" dirty="0" err="1" smtClean="0"/>
              <a:t>quantile-quantile</a:t>
            </a:r>
            <a:r>
              <a:rPr lang="en-US" dirty="0" smtClean="0"/>
              <a:t> plots to evaluate how well a given distribution matches a standard normal distribution.</a:t>
            </a:r>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Statistics and Machine Learning Toolbox</a:t>
            </a:r>
            <a:endParaRPr lang="zh-CN" altLang="en-US" dirty="0"/>
          </a:p>
        </p:txBody>
      </p:sp>
      <p:sp>
        <p:nvSpPr>
          <p:cNvPr id="3" name="Content Placeholder 2"/>
          <p:cNvSpPr>
            <a:spLocks noGrp="1"/>
          </p:cNvSpPr>
          <p:nvPr>
            <p:ph idx="1"/>
          </p:nvPr>
        </p:nvSpPr>
        <p:spPr>
          <a:xfrm>
            <a:off x="457200" y="1905000"/>
            <a:ext cx="8229600" cy="4389120"/>
          </a:xfrm>
        </p:spPr>
        <p:txBody>
          <a:bodyPr>
            <a:normAutofit fontScale="55000" lnSpcReduction="20000"/>
          </a:bodyPr>
          <a:lstStyle/>
          <a:p>
            <a:r>
              <a:rPr lang="en-US" sz="4600" dirty="0" smtClean="0"/>
              <a:t>Statistics and Machine Learning Toolbox also provides hypothesis tests to determine whether a data set is consistent with different probability distributions. Specific distribution tests include:</a:t>
            </a:r>
            <a:endParaRPr lang="zh-CN" altLang="en-US" sz="4600" dirty="0" smtClean="0"/>
          </a:p>
          <a:p>
            <a:r>
              <a:rPr lang="en-US" sz="4600" dirty="0" smtClean="0"/>
              <a:t>Anderson-Darling tests</a:t>
            </a:r>
            <a:endParaRPr lang="zh-CN" altLang="en-US" sz="4600" dirty="0" smtClean="0"/>
          </a:p>
          <a:p>
            <a:r>
              <a:rPr lang="en-US" sz="4600" dirty="0" smtClean="0"/>
              <a:t>One-sided and two-sided </a:t>
            </a:r>
            <a:r>
              <a:rPr lang="en-US" sz="4600" dirty="0" err="1" smtClean="0"/>
              <a:t>Kolmogorov</a:t>
            </a:r>
            <a:r>
              <a:rPr lang="en-US" sz="4600" dirty="0" smtClean="0"/>
              <a:t>-Smirnov tests</a:t>
            </a:r>
            <a:endParaRPr lang="zh-CN" altLang="en-US" sz="4600" dirty="0" smtClean="0"/>
          </a:p>
          <a:p>
            <a:r>
              <a:rPr lang="en-US" sz="4600" dirty="0" smtClean="0"/>
              <a:t>Chi-square goodness-of-fit tests</a:t>
            </a:r>
            <a:endParaRPr lang="zh-CN" altLang="en-US" sz="4600" dirty="0" smtClean="0"/>
          </a:p>
          <a:p>
            <a:r>
              <a:rPr lang="en-US" sz="4600" dirty="0" err="1" smtClean="0"/>
              <a:t>Lilliefors</a:t>
            </a:r>
            <a:r>
              <a:rPr lang="en-US" sz="4600" dirty="0" smtClean="0"/>
              <a:t> tests</a:t>
            </a:r>
            <a:endParaRPr lang="zh-CN" altLang="en-US" sz="4600" dirty="0" smtClean="0"/>
          </a:p>
          <a:p>
            <a:r>
              <a:rPr lang="en-US" sz="4600" dirty="0" err="1" smtClean="0"/>
              <a:t>Ansari</a:t>
            </a:r>
            <a:r>
              <a:rPr lang="en-US" sz="4600" dirty="0" smtClean="0"/>
              <a:t>-Bradley tests</a:t>
            </a:r>
          </a:p>
          <a:p>
            <a:r>
              <a:rPr lang="en-US" sz="4600" dirty="0" err="1" smtClean="0"/>
              <a:t>Jarque-Bera</a:t>
            </a:r>
            <a:r>
              <a:rPr lang="en-US" sz="4600" dirty="0" smtClean="0"/>
              <a:t> tests</a:t>
            </a:r>
            <a:endParaRPr lang="zh-CN" altLang="en-US" sz="4600" dirty="0" smtClean="0"/>
          </a:p>
          <a:p>
            <a:r>
              <a:rPr lang="en-US" sz="4600" dirty="0" smtClean="0"/>
              <a:t>Durbin-Watson tests</a:t>
            </a:r>
            <a:endParaRPr lang="zh-CN" altLang="en-US" sz="4600" dirty="0" smtClean="0"/>
          </a:p>
          <a:p>
            <a:endParaRPr lang="zh-CN" altLang="en-US" dirty="0" smtClean="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1073</TotalTime>
  <Words>369</Words>
  <Application>Microsoft Office PowerPoint</Application>
  <PresentationFormat>On-screen Show (4:3)</PresentationFormat>
  <Paragraphs>34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Trek</vt:lpstr>
      <vt:lpstr>Statistics and Machine Learning Toolbox</vt:lpstr>
      <vt:lpstr>Statistics and Machine Learning Toolbox</vt:lpstr>
      <vt:lpstr>Statistics and Machine Learning Toolbox</vt:lpstr>
      <vt:lpstr>Probability Distributions </vt:lpstr>
      <vt:lpstr>The toolbox lets you compute, fit, generate random and pseudorandom number streams, and evaluate goodness-of-fit for over 40 different distributions, including: </vt:lpstr>
      <vt:lpstr>Fitting Distributions to Data </vt:lpstr>
      <vt:lpstr>Fit a Distribution Using the Distribution Fitting App  Use the Distribution Fitting app to interactively fit a probability distribution to data.</vt:lpstr>
      <vt:lpstr>Evaluating Goodness of Fit </vt:lpstr>
      <vt:lpstr>Statistics and Machine Learning Toolbox</vt:lpstr>
      <vt:lpstr>Fitting Custom Univariate Distributions  </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Distributions </dc:title>
  <dc:creator>AKRAM</dc:creator>
  <cp:lastModifiedBy>Windows 用户</cp:lastModifiedBy>
  <cp:revision>8</cp:revision>
  <dcterms:created xsi:type="dcterms:W3CDTF">2006-08-16T00:00:00Z</dcterms:created>
  <dcterms:modified xsi:type="dcterms:W3CDTF">2018-12-18T16:24:10Z</dcterms:modified>
</cp:coreProperties>
</file>