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Roca One Heavy" charset="1" panose="00000A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Heavy" charset="1" panose="00000A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jpe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false" rot="-665651">
            <a:off x="-374163" y="7063110"/>
            <a:ext cx="3363430" cy="4223485"/>
          </a:xfrm>
          <a:custGeom>
            <a:avLst/>
            <a:gdLst/>
            <a:ahLst/>
            <a:cxnLst/>
            <a:rect r="r" b="b" t="t" l="l"/>
            <a:pathLst>
              <a:path h="4223485" w="3363430">
                <a:moveTo>
                  <a:pt x="0" y="0"/>
                </a:moveTo>
                <a:lnTo>
                  <a:pt x="3363430" y="0"/>
                </a:lnTo>
                <a:lnTo>
                  <a:pt x="3363430" y="4223485"/>
                </a:lnTo>
                <a:lnTo>
                  <a:pt x="0" y="42234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63469">
            <a:off x="699475" y="1272652"/>
            <a:ext cx="16255606" cy="7982552"/>
            <a:chOff x="0" y="0"/>
            <a:chExt cx="4281312" cy="2102401"/>
          </a:xfrm>
        </p:grpSpPr>
        <p:sp>
          <p:nvSpPr>
            <p:cNvPr name="Freeform 4" id="4"/>
            <p:cNvSpPr/>
            <p:nvPr/>
          </p:nvSpPr>
          <p:spPr>
            <a:xfrm flipH="false" flipV="false" rot="0">
              <a:off x="0" y="0"/>
              <a:ext cx="4281312" cy="2102401"/>
            </a:xfrm>
            <a:custGeom>
              <a:avLst/>
              <a:gdLst/>
              <a:ahLst/>
              <a:cxnLst/>
              <a:rect r="r" b="b" t="t" l="l"/>
              <a:pathLst>
                <a:path h="2102401" w="4281312">
                  <a:moveTo>
                    <a:pt x="0" y="0"/>
                  </a:moveTo>
                  <a:lnTo>
                    <a:pt x="4281312" y="0"/>
                  </a:lnTo>
                  <a:lnTo>
                    <a:pt x="4281312" y="2102401"/>
                  </a:lnTo>
                  <a:lnTo>
                    <a:pt x="0" y="2102401"/>
                  </a:lnTo>
                  <a:close/>
                </a:path>
              </a:pathLst>
            </a:custGeom>
            <a:solidFill>
              <a:srgbClr val="FAD02C"/>
            </a:solidFill>
            <a:ln w="19050" cap="sq">
              <a:solidFill>
                <a:srgbClr val="000000"/>
              </a:solidFill>
              <a:prstDash val="solid"/>
              <a:miter/>
            </a:ln>
          </p:spPr>
        </p:sp>
        <p:sp>
          <p:nvSpPr>
            <p:cNvPr name="TextBox 5" id="5"/>
            <p:cNvSpPr txBox="true"/>
            <p:nvPr/>
          </p:nvSpPr>
          <p:spPr>
            <a:xfrm>
              <a:off x="0" y="28575"/>
              <a:ext cx="4281312" cy="2073826"/>
            </a:xfrm>
            <a:prstGeom prst="rect">
              <a:avLst/>
            </a:prstGeom>
          </p:spPr>
          <p:txBody>
            <a:bodyPr anchor="ctr" rtlCol="false" tIns="50800" lIns="50800" bIns="50800" rIns="50800"/>
            <a:lstStyle/>
            <a:p>
              <a:pPr algn="ctr" marL="0" indent="0" lvl="0">
                <a:lnSpc>
                  <a:spcPts val="2694"/>
                </a:lnSpc>
                <a:spcBef>
                  <a:spcPct val="0"/>
                </a:spcBef>
              </a:pPr>
            </a:p>
          </p:txBody>
        </p:sp>
      </p:grpSp>
      <p:sp>
        <p:nvSpPr>
          <p:cNvPr name="Freeform 6" id="6"/>
          <p:cNvSpPr/>
          <p:nvPr/>
        </p:nvSpPr>
        <p:spPr>
          <a:xfrm flipH="false" flipV="false" rot="553988">
            <a:off x="13519037" y="3915441"/>
            <a:ext cx="5448532" cy="4937732"/>
          </a:xfrm>
          <a:custGeom>
            <a:avLst/>
            <a:gdLst/>
            <a:ahLst/>
            <a:cxnLst/>
            <a:rect r="r" b="b" t="t" l="l"/>
            <a:pathLst>
              <a:path h="4937732" w="5448532">
                <a:moveTo>
                  <a:pt x="0" y="0"/>
                </a:moveTo>
                <a:lnTo>
                  <a:pt x="5448532" y="0"/>
                </a:lnTo>
                <a:lnTo>
                  <a:pt x="5448532" y="4937732"/>
                </a:lnTo>
                <a:lnTo>
                  <a:pt x="0" y="4937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799252">
            <a:off x="-648845" y="-154798"/>
            <a:ext cx="3658709" cy="1234814"/>
          </a:xfrm>
          <a:custGeom>
            <a:avLst/>
            <a:gdLst/>
            <a:ahLst/>
            <a:cxnLst/>
            <a:rect r="r" b="b" t="t" l="l"/>
            <a:pathLst>
              <a:path h="1234814" w="3658709">
                <a:moveTo>
                  <a:pt x="0" y="0"/>
                </a:moveTo>
                <a:lnTo>
                  <a:pt x="3658709" y="0"/>
                </a:lnTo>
                <a:lnTo>
                  <a:pt x="3658709" y="1234814"/>
                </a:lnTo>
                <a:lnTo>
                  <a:pt x="0" y="12348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16278">
            <a:off x="10442914" y="8763903"/>
            <a:ext cx="3829835" cy="988794"/>
          </a:xfrm>
          <a:custGeom>
            <a:avLst/>
            <a:gdLst/>
            <a:ahLst/>
            <a:cxnLst/>
            <a:rect r="r" b="b" t="t" l="l"/>
            <a:pathLst>
              <a:path h="988794" w="3829835">
                <a:moveTo>
                  <a:pt x="0" y="0"/>
                </a:moveTo>
                <a:lnTo>
                  <a:pt x="3829835" y="0"/>
                </a:lnTo>
                <a:lnTo>
                  <a:pt x="3829835" y="988794"/>
                </a:lnTo>
                <a:lnTo>
                  <a:pt x="0" y="988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262115">
            <a:off x="11282301" y="2160614"/>
            <a:ext cx="7354870" cy="5852290"/>
            <a:chOff x="0" y="0"/>
            <a:chExt cx="1021487" cy="812800"/>
          </a:xfrm>
        </p:grpSpPr>
        <p:sp>
          <p:nvSpPr>
            <p:cNvPr name="Freeform 10" id="10"/>
            <p:cNvSpPr/>
            <p:nvPr/>
          </p:nvSpPr>
          <p:spPr>
            <a:xfrm flipH="false" flipV="false" rot="0">
              <a:off x="0" y="0"/>
              <a:ext cx="1021487" cy="812800"/>
            </a:xfrm>
            <a:custGeom>
              <a:avLst/>
              <a:gdLst/>
              <a:ahLst/>
              <a:cxnLst/>
              <a:rect r="r" b="b" t="t" l="l"/>
              <a:pathLst>
                <a:path h="812800" w="1021487">
                  <a:moveTo>
                    <a:pt x="0" y="0"/>
                  </a:moveTo>
                  <a:lnTo>
                    <a:pt x="1021487" y="0"/>
                  </a:lnTo>
                  <a:lnTo>
                    <a:pt x="1021487" y="812800"/>
                  </a:lnTo>
                  <a:lnTo>
                    <a:pt x="0" y="812800"/>
                  </a:lnTo>
                  <a:close/>
                </a:path>
              </a:pathLst>
            </a:custGeom>
            <a:solidFill>
              <a:srgbClr val="FAD02C"/>
            </a:solidFill>
            <a:ln w="19050" cap="sq">
              <a:solidFill>
                <a:srgbClr val="000000"/>
              </a:solidFill>
              <a:prstDash val="solid"/>
              <a:miter/>
            </a:ln>
          </p:spPr>
        </p:sp>
        <p:sp>
          <p:nvSpPr>
            <p:cNvPr name="TextBox 11" id="11"/>
            <p:cNvSpPr txBox="true"/>
            <p:nvPr/>
          </p:nvSpPr>
          <p:spPr>
            <a:xfrm>
              <a:off x="0" y="28575"/>
              <a:ext cx="1021487" cy="784225"/>
            </a:xfrm>
            <a:prstGeom prst="rect">
              <a:avLst/>
            </a:prstGeom>
          </p:spPr>
          <p:txBody>
            <a:bodyPr anchor="ctr" rtlCol="false" tIns="52802" lIns="52802" bIns="52802" rIns="52802"/>
            <a:lstStyle/>
            <a:p>
              <a:pPr algn="ctr" marL="0" indent="0" lvl="0">
                <a:lnSpc>
                  <a:spcPts val="2694"/>
                </a:lnSpc>
                <a:spcBef>
                  <a:spcPct val="0"/>
                </a:spcBef>
              </a:pPr>
            </a:p>
          </p:txBody>
        </p:sp>
      </p:grpSp>
      <p:grpSp>
        <p:nvGrpSpPr>
          <p:cNvPr name="Group 12" id="12"/>
          <p:cNvGrpSpPr/>
          <p:nvPr/>
        </p:nvGrpSpPr>
        <p:grpSpPr>
          <a:xfrm rot="274619">
            <a:off x="11570764" y="2466396"/>
            <a:ext cx="7079319" cy="5277879"/>
            <a:chOff x="0" y="0"/>
            <a:chExt cx="1090224" cy="812800"/>
          </a:xfrm>
        </p:grpSpPr>
        <p:sp>
          <p:nvSpPr>
            <p:cNvPr name="Freeform 13" id="13"/>
            <p:cNvSpPr/>
            <p:nvPr/>
          </p:nvSpPr>
          <p:spPr>
            <a:xfrm flipH="false" flipV="false" rot="0">
              <a:off x="0" y="0"/>
              <a:ext cx="1090224" cy="812800"/>
            </a:xfrm>
            <a:custGeom>
              <a:avLst/>
              <a:gdLst/>
              <a:ahLst/>
              <a:cxnLst/>
              <a:rect r="r" b="b" t="t" l="l"/>
              <a:pathLst>
                <a:path h="812800" w="1090224">
                  <a:moveTo>
                    <a:pt x="0" y="0"/>
                  </a:moveTo>
                  <a:lnTo>
                    <a:pt x="1090224" y="0"/>
                  </a:lnTo>
                  <a:lnTo>
                    <a:pt x="1090224" y="812800"/>
                  </a:lnTo>
                  <a:lnTo>
                    <a:pt x="0" y="812800"/>
                  </a:lnTo>
                  <a:close/>
                </a:path>
              </a:pathLst>
            </a:custGeom>
            <a:blipFill>
              <a:blip r:embed="rId10"/>
              <a:stretch>
                <a:fillRect l="-7570" t="0" r="-7570" b="0"/>
              </a:stretch>
            </a:blipFill>
          </p:spPr>
        </p:sp>
      </p:grpSp>
      <p:sp>
        <p:nvSpPr>
          <p:cNvPr name="Freeform 14" id="14"/>
          <p:cNvSpPr/>
          <p:nvPr/>
        </p:nvSpPr>
        <p:spPr>
          <a:xfrm flipH="false" flipV="false" rot="1450879">
            <a:off x="16607390" y="1094854"/>
            <a:ext cx="839984" cy="1957590"/>
          </a:xfrm>
          <a:custGeom>
            <a:avLst/>
            <a:gdLst/>
            <a:ahLst/>
            <a:cxnLst/>
            <a:rect r="r" b="b" t="t" l="l"/>
            <a:pathLst>
              <a:path h="1957590" w="839984">
                <a:moveTo>
                  <a:pt x="0" y="0"/>
                </a:moveTo>
                <a:lnTo>
                  <a:pt x="839984" y="0"/>
                </a:lnTo>
                <a:lnTo>
                  <a:pt x="839984" y="1957590"/>
                </a:lnTo>
                <a:lnTo>
                  <a:pt x="0" y="19575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329893">
            <a:off x="2083007" y="1027757"/>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6" id="16"/>
          <p:cNvGrpSpPr/>
          <p:nvPr/>
        </p:nvGrpSpPr>
        <p:grpSpPr>
          <a:xfrm rot="0">
            <a:off x="1633632" y="3505235"/>
            <a:ext cx="9305768" cy="3517386"/>
            <a:chOff x="0" y="0"/>
            <a:chExt cx="12407691" cy="4689847"/>
          </a:xfrm>
        </p:grpSpPr>
        <p:sp>
          <p:nvSpPr>
            <p:cNvPr name="TextBox 17" id="17"/>
            <p:cNvSpPr txBox="true"/>
            <p:nvPr/>
          </p:nvSpPr>
          <p:spPr>
            <a:xfrm rot="0">
              <a:off x="0" y="171450"/>
              <a:ext cx="12407691" cy="3126740"/>
            </a:xfrm>
            <a:prstGeom prst="rect">
              <a:avLst/>
            </a:prstGeom>
          </p:spPr>
          <p:txBody>
            <a:bodyPr anchor="t" rtlCol="false" tIns="0" lIns="0" bIns="0" rIns="0">
              <a:spAutoFit/>
            </a:bodyPr>
            <a:lstStyle/>
            <a:p>
              <a:pPr algn="l" marL="0" indent="0" lvl="0">
                <a:lnSpc>
                  <a:spcPts val="8887"/>
                </a:lnSpc>
              </a:pPr>
              <a:r>
                <a:rPr lang="en-US" b="true" sz="8887">
                  <a:solidFill>
                    <a:srgbClr val="0E1114"/>
                  </a:solidFill>
                  <a:latin typeface="Roca One Heavy"/>
                  <a:ea typeface="Roca One Heavy"/>
                  <a:cs typeface="Roca One Heavy"/>
                  <a:sym typeface="Roca One Heavy"/>
                </a:rPr>
                <a:t>ModifAI </a:t>
              </a:r>
            </a:p>
            <a:p>
              <a:pPr algn="l" marL="0" indent="0" lvl="0">
                <a:lnSpc>
                  <a:spcPts val="8887"/>
                </a:lnSpc>
              </a:pPr>
              <a:r>
                <a:rPr lang="en-US" b="true" sz="8887">
                  <a:solidFill>
                    <a:srgbClr val="0E1114"/>
                  </a:solidFill>
                  <a:latin typeface="Roca One Heavy"/>
                  <a:ea typeface="Roca One Heavy"/>
                  <a:cs typeface="Roca One Heavy"/>
                  <a:sym typeface="Roca One Heavy"/>
                </a:rPr>
                <a:t>Project Update 5</a:t>
              </a:r>
            </a:p>
          </p:txBody>
        </p:sp>
        <p:sp>
          <p:nvSpPr>
            <p:cNvPr name="TextBox 18" id="18"/>
            <p:cNvSpPr txBox="true"/>
            <p:nvPr/>
          </p:nvSpPr>
          <p:spPr>
            <a:xfrm rot="0">
              <a:off x="0" y="3372222"/>
              <a:ext cx="11651476" cy="1317625"/>
            </a:xfrm>
            <a:prstGeom prst="rect">
              <a:avLst/>
            </a:prstGeom>
          </p:spPr>
          <p:txBody>
            <a:bodyPr anchor="t" rtlCol="false" tIns="0" lIns="0" bIns="0" rIns="0">
              <a:spAutoFit/>
            </a:bodyPr>
            <a:lstStyle/>
            <a:p>
              <a:pPr algn="l" marL="0" indent="0" lvl="0">
                <a:lnSpc>
                  <a:spcPts val="3900"/>
                </a:lnSpc>
              </a:pPr>
              <a:r>
                <a:rPr lang="en-US" sz="3000">
                  <a:solidFill>
                    <a:srgbClr val="0E1114"/>
                  </a:solidFill>
                  <a:latin typeface="Now"/>
                  <a:ea typeface="Now"/>
                  <a:cs typeface="Now"/>
                  <a:sym typeface="Now"/>
                </a:rPr>
                <a:t>Overview</a:t>
              </a:r>
              <a:r>
                <a:rPr lang="en-US" sz="3000">
                  <a:solidFill>
                    <a:srgbClr val="0E1114"/>
                  </a:solidFill>
                  <a:latin typeface="Now"/>
                  <a:ea typeface="Now"/>
                  <a:cs typeface="Now"/>
                  <a:sym typeface="Now"/>
                </a:rPr>
                <a:t> of progress and future plans for our AI-powered interior decor app</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736354"/>
            <a:ext cx="6353727" cy="4686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Mehedi Hasan Dip – 2232167042</a:t>
            </a:r>
          </a:p>
        </p:txBody>
      </p:sp>
      <p:sp>
        <p:nvSpPr>
          <p:cNvPr name="TextBox 14" id="14"/>
          <p:cNvSpPr txBox="true"/>
          <p:nvPr/>
        </p:nvSpPr>
        <p:spPr>
          <a:xfrm rot="0">
            <a:off x="2194498" y="4507754"/>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Akram Hossain Apu Khan – 2231090642</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Together, we are transforming interior decor through AI technology.</a:t>
            </a:r>
          </a:p>
        </p:txBody>
      </p:sp>
      <p:sp>
        <p:nvSpPr>
          <p:cNvPr name="TextBox 22" id="22"/>
          <p:cNvSpPr txBox="true"/>
          <p:nvPr/>
        </p:nvSpPr>
        <p:spPr>
          <a:xfrm rot="0">
            <a:off x="2194498"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Hacibull Hashan Tosher – 2111626642</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01211"/>
                </a:solidFill>
                <a:latin typeface="Roca One Heavy"/>
                <a:ea typeface="Roca One Heavy"/>
                <a:cs typeface="Roca One Heavy"/>
                <a:sym typeface="Roca One Heavy"/>
              </a:rPr>
              <a:t>Team Introduction for ModifAI Project Update 5</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333652"/>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333652"/>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F5F6F7"/>
                </a:solidFill>
                <a:latin typeface="Now"/>
                <a:ea typeface="Now"/>
                <a:cs typeface="Now"/>
                <a:sym typeface="Now"/>
              </a:rPr>
              <a:t>Efficient algorithms streamline the </a:t>
            </a:r>
            <a:r>
              <a:rPr lang="en-US" b="true" sz="3000">
                <a:solidFill>
                  <a:srgbClr val="F5F6F7"/>
                </a:solidFill>
                <a:latin typeface="Now Bold"/>
                <a:ea typeface="Now Bold"/>
                <a:cs typeface="Now Bold"/>
                <a:sym typeface="Now Bold"/>
              </a:rPr>
              <a:t>decor selection process</a:t>
            </a:r>
            <a:r>
              <a:rPr lang="en-US" sz="3000">
                <a:solidFill>
                  <a:srgbClr val="F5F6F7"/>
                </a:solidFill>
                <a:latin typeface="Now"/>
                <a:ea typeface="Now"/>
                <a:cs typeface="Now"/>
                <a:sym typeface="Now"/>
              </a:rPr>
              <a:t>, saving users time.</a:t>
            </a:r>
          </a:p>
        </p:txBody>
      </p:sp>
      <p:sp>
        <p:nvSpPr>
          <p:cNvPr name="TextBox 14" id="14"/>
          <p:cNvSpPr txBox="true"/>
          <p:nvPr/>
        </p:nvSpPr>
        <p:spPr>
          <a:xfrm rot="0">
            <a:off x="2194498"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F5F6F7"/>
                </a:solidFill>
                <a:latin typeface="Now"/>
                <a:ea typeface="Now"/>
                <a:cs typeface="Now"/>
                <a:sym typeface="Now"/>
              </a:rPr>
              <a:t>AI-driven insights provide </a:t>
            </a:r>
            <a:r>
              <a:rPr lang="en-US" b="true" sz="3000">
                <a:solidFill>
                  <a:srgbClr val="F5F6F7"/>
                </a:solidFill>
                <a:latin typeface="Now Bold"/>
                <a:ea typeface="Now Bold"/>
                <a:cs typeface="Now Bold"/>
                <a:sym typeface="Now Bold"/>
              </a:rPr>
              <a:t>personalized decor options</a:t>
            </a:r>
            <a:r>
              <a:rPr lang="en-US" sz="3000">
                <a:solidFill>
                  <a:srgbClr val="F5F6F7"/>
                </a:solidFill>
                <a:latin typeface="Now"/>
                <a:ea typeface="Now"/>
                <a:cs typeface="Now"/>
                <a:sym typeface="Now"/>
              </a:rPr>
              <a:t> for every taste.</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333652"/>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333652"/>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F5F6F7"/>
                </a:solidFill>
                <a:latin typeface="Now"/>
                <a:ea typeface="Now"/>
                <a:cs typeface="Now"/>
                <a:sym typeface="Now"/>
              </a:rPr>
              <a:t>ModifAI fosters creativity by offering </a:t>
            </a:r>
            <a:r>
              <a:rPr lang="en-US" b="true" sz="3000">
                <a:solidFill>
                  <a:srgbClr val="F5F6F7"/>
                </a:solidFill>
                <a:latin typeface="Now Bold"/>
                <a:ea typeface="Now Bold"/>
                <a:cs typeface="Now Bold"/>
                <a:sym typeface="Now Bold"/>
              </a:rPr>
              <a:t>inspired design solutions</a:t>
            </a:r>
            <a:r>
              <a:rPr lang="en-US" sz="3000">
                <a:solidFill>
                  <a:srgbClr val="F5F6F7"/>
                </a:solidFill>
                <a:latin typeface="Now"/>
                <a:ea typeface="Now"/>
                <a:cs typeface="Now"/>
                <a:sym typeface="Now"/>
              </a:rPr>
              <a:t> tailored to individual needs.</a:t>
            </a:r>
          </a:p>
        </p:txBody>
      </p:sp>
      <p:sp>
        <p:nvSpPr>
          <p:cNvPr name="TextBox 22" id="22"/>
          <p:cNvSpPr txBox="true"/>
          <p:nvPr/>
        </p:nvSpPr>
        <p:spPr>
          <a:xfrm rot="0">
            <a:off x="2194498"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F5F6F7"/>
                </a:solidFill>
                <a:latin typeface="Now"/>
                <a:ea typeface="Now"/>
                <a:cs typeface="Now"/>
                <a:sym typeface="Now"/>
              </a:rPr>
              <a:t>User-friendly interface ensures a </a:t>
            </a:r>
            <a:r>
              <a:rPr lang="en-US" b="true" sz="3000">
                <a:solidFill>
                  <a:srgbClr val="F5F6F7"/>
                </a:solidFill>
                <a:latin typeface="Now Bold"/>
                <a:ea typeface="Now Bold"/>
                <a:cs typeface="Now Bold"/>
                <a:sym typeface="Now Bold"/>
              </a:rPr>
              <a:t>seamless experience</a:t>
            </a:r>
            <a:r>
              <a:rPr lang="en-US" sz="3000">
                <a:solidFill>
                  <a:srgbClr val="F5F6F7"/>
                </a:solidFill>
                <a:latin typeface="Now"/>
                <a:ea typeface="Now"/>
                <a:cs typeface="Now"/>
                <a:sym typeface="Now"/>
              </a:rPr>
              <a:t> for all users.</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01112"/>
                </a:solidFill>
                <a:latin typeface="Roca One Heavy"/>
                <a:ea typeface="Roca One Heavy"/>
                <a:cs typeface="Roca One Heavy"/>
                <a:sym typeface="Roca One Heavy"/>
              </a:rPr>
              <a:t>Key Concepts Behind ModifAI's Interior Decor Revolution</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false" rot="-4846624">
            <a:off x="14398905" y="1144247"/>
            <a:ext cx="3941787" cy="3246599"/>
          </a:xfrm>
          <a:custGeom>
            <a:avLst/>
            <a:gdLst/>
            <a:ahLst/>
            <a:cxnLst/>
            <a:rect r="r" b="b" t="t" l="l"/>
            <a:pathLst>
              <a:path h="3246599" w="3941787">
                <a:moveTo>
                  <a:pt x="0" y="0"/>
                </a:moveTo>
                <a:lnTo>
                  <a:pt x="3941787" y="0"/>
                </a:lnTo>
                <a:lnTo>
                  <a:pt x="3941787" y="3246598"/>
                </a:lnTo>
                <a:lnTo>
                  <a:pt x="0" y="3246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5508" y="7632865"/>
            <a:ext cx="5134940" cy="4653539"/>
          </a:xfrm>
          <a:custGeom>
            <a:avLst/>
            <a:gdLst/>
            <a:ahLst/>
            <a:cxnLst/>
            <a:rect r="r" b="b" t="t" l="l"/>
            <a:pathLst>
              <a:path h="4653539" w="5134940">
                <a:moveTo>
                  <a:pt x="0" y="0"/>
                </a:moveTo>
                <a:lnTo>
                  <a:pt x="5134940" y="0"/>
                </a:lnTo>
                <a:lnTo>
                  <a:pt x="5134940" y="4653539"/>
                </a:lnTo>
                <a:lnTo>
                  <a:pt x="0" y="4653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76270">
            <a:off x="-71226" y="9370721"/>
            <a:ext cx="1737942" cy="993607"/>
          </a:xfrm>
          <a:custGeom>
            <a:avLst/>
            <a:gdLst/>
            <a:ahLst/>
            <a:cxnLst/>
            <a:rect r="r" b="b" t="t" l="l"/>
            <a:pathLst>
              <a:path h="993607" w="1737942">
                <a:moveTo>
                  <a:pt x="0" y="0"/>
                </a:moveTo>
                <a:lnTo>
                  <a:pt x="1737942" y="0"/>
                </a:lnTo>
                <a:lnTo>
                  <a:pt x="1737942" y="993608"/>
                </a:lnTo>
                <a:lnTo>
                  <a:pt x="0" y="993608"/>
                </a:lnTo>
                <a:lnTo>
                  <a:pt x="0" y="0"/>
                </a:lnTo>
                <a:close/>
              </a:path>
            </a:pathLst>
          </a:custGeom>
          <a:blipFill>
            <a:blip r:embed="rId6">
              <a:extLst>
                <a:ext uri="{96DAC541-7B7A-43D3-8B79-37D633B846F1}">
                  <asvg:svgBlip xmlns:asvg="http://schemas.microsoft.com/office/drawing/2016/SVG/main" r:embed="rId7"/>
                </a:ext>
              </a:extLst>
            </a:blip>
            <a:stretch>
              <a:fillRect l="-69397" t="0" r="0" b="0"/>
            </a:stretch>
          </a:blipFill>
        </p:spPr>
      </p:sp>
      <p:sp>
        <p:nvSpPr>
          <p:cNvPr name="TextBox 5" id="5"/>
          <p:cNvSpPr txBox="true"/>
          <p:nvPr/>
        </p:nvSpPr>
        <p:spPr>
          <a:xfrm rot="0">
            <a:off x="3883898" y="728835"/>
            <a:ext cx="10520204" cy="971550"/>
          </a:xfrm>
          <a:prstGeom prst="rect">
            <a:avLst/>
          </a:prstGeom>
        </p:spPr>
        <p:txBody>
          <a:bodyPr anchor="t" rtlCol="false" tIns="0" lIns="0" bIns="0" rIns="0">
            <a:spAutoFit/>
          </a:bodyPr>
          <a:lstStyle/>
          <a:p>
            <a:pPr algn="ctr" marL="0" indent="0" lvl="0">
              <a:lnSpc>
                <a:spcPts val="7679"/>
              </a:lnSpc>
            </a:pPr>
            <a:r>
              <a:rPr lang="en-US" b="true" sz="6399">
                <a:solidFill>
                  <a:srgbClr val="101112"/>
                </a:solidFill>
                <a:latin typeface="Roca One Heavy"/>
                <a:ea typeface="Roca One Heavy"/>
                <a:cs typeface="Roca One Heavy"/>
                <a:sym typeface="Roca One Heavy"/>
              </a:rPr>
              <a:t>This Week's Progress</a:t>
            </a:r>
          </a:p>
        </p:txBody>
      </p:sp>
      <p:grpSp>
        <p:nvGrpSpPr>
          <p:cNvPr name="Group 6" id="6"/>
          <p:cNvGrpSpPr/>
          <p:nvPr/>
        </p:nvGrpSpPr>
        <p:grpSpPr>
          <a:xfrm rot="0">
            <a:off x="801784" y="1963398"/>
            <a:ext cx="4037096" cy="7280870"/>
            <a:chOff x="0" y="0"/>
            <a:chExt cx="1063268" cy="1917595"/>
          </a:xfrm>
        </p:grpSpPr>
        <p:sp>
          <p:nvSpPr>
            <p:cNvPr name="Freeform 7" id="7"/>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333652"/>
            </a:solidFill>
            <a:ln w="19050" cap="rnd">
              <a:solidFill>
                <a:srgbClr val="000000"/>
              </a:solidFill>
              <a:prstDash val="solid"/>
              <a:round/>
            </a:ln>
          </p:spPr>
        </p:sp>
        <p:sp>
          <p:nvSpPr>
            <p:cNvPr name="TextBox 8" id="8"/>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63822" y="2637623"/>
            <a:ext cx="3313021" cy="3947979"/>
            <a:chOff x="0" y="0"/>
            <a:chExt cx="4417361" cy="5263973"/>
          </a:xfrm>
        </p:grpSpPr>
        <p:sp>
          <p:nvSpPr>
            <p:cNvPr name="TextBox 10" id="10"/>
            <p:cNvSpPr txBox="true"/>
            <p:nvPr/>
          </p:nvSpPr>
          <p:spPr>
            <a:xfrm rot="0">
              <a:off x="0" y="1382948"/>
              <a:ext cx="4417361" cy="3881025"/>
            </a:xfrm>
            <a:prstGeom prst="rect">
              <a:avLst/>
            </a:prstGeom>
          </p:spPr>
          <p:txBody>
            <a:bodyPr anchor="t" rtlCol="false" tIns="0" lIns="0" bIns="0" rIns="0">
              <a:spAutoFit/>
            </a:bodyPr>
            <a:lstStyle/>
            <a:p>
              <a:pPr algn="ctr" marL="0" indent="0" lvl="0">
                <a:lnSpc>
                  <a:spcPts val="2591"/>
                </a:lnSpc>
              </a:pPr>
              <a:r>
                <a:rPr lang="en-US" sz="1993">
                  <a:solidFill>
                    <a:srgbClr val="F5F6F7"/>
                  </a:solidFill>
                  <a:latin typeface="Now"/>
                  <a:ea typeface="Now"/>
                  <a:cs typeface="Now"/>
                  <a:sym typeface="Now"/>
                </a:rPr>
                <a:t>We have successfully </a:t>
              </a:r>
              <a:r>
                <a:rPr lang="en-US" b="true" sz="1993">
                  <a:solidFill>
                    <a:srgbClr val="F5F6F7"/>
                  </a:solidFill>
                  <a:latin typeface="Now Bold"/>
                  <a:ea typeface="Now Bold"/>
                  <a:cs typeface="Now Bold"/>
                  <a:sym typeface="Now Bold"/>
                </a:rPr>
                <a:t>implemented Firebase authentication</a:t>
              </a:r>
              <a:r>
                <a:rPr lang="en-US" sz="1993">
                  <a:solidFill>
                    <a:srgbClr val="F5F6F7"/>
                  </a:solidFill>
                  <a:latin typeface="Now"/>
                  <a:ea typeface="Now"/>
                  <a:cs typeface="Now"/>
                  <a:sym typeface="Now"/>
                </a:rPr>
                <a:t>, enhancing the security and user experience of ModifAI. This feature allows users to create accounts and log in securely, ensuring data protection.</a:t>
              </a:r>
            </a:p>
          </p:txBody>
        </p:sp>
        <p:sp>
          <p:nvSpPr>
            <p:cNvPr name="TextBox 11" id="11"/>
            <p:cNvSpPr txBox="true"/>
            <p:nvPr/>
          </p:nvSpPr>
          <p:spPr>
            <a:xfrm rot="0">
              <a:off x="0" y="19050"/>
              <a:ext cx="4417361" cy="937538"/>
            </a:xfrm>
            <a:prstGeom prst="rect">
              <a:avLst/>
            </a:prstGeom>
          </p:spPr>
          <p:txBody>
            <a:bodyPr anchor="t" rtlCol="false" tIns="0" lIns="0" bIns="0" rIns="0">
              <a:spAutoFit/>
            </a:bodyPr>
            <a:lstStyle/>
            <a:p>
              <a:pPr algn="ctr" marL="0" indent="0" lvl="0">
                <a:lnSpc>
                  <a:spcPts val="2740"/>
                </a:lnSpc>
              </a:pPr>
              <a:r>
                <a:rPr lang="en-US" b="true" sz="2491">
                  <a:solidFill>
                    <a:srgbClr val="F5F6F7"/>
                  </a:solidFill>
                  <a:latin typeface="Now Heavy"/>
                  <a:ea typeface="Now Heavy"/>
                  <a:cs typeface="Now Heavy"/>
                  <a:sym typeface="Now Heavy"/>
                </a:rPr>
                <a:t>New Authentication System</a:t>
              </a:r>
            </a:p>
          </p:txBody>
        </p:sp>
      </p:grpSp>
      <p:grpSp>
        <p:nvGrpSpPr>
          <p:cNvPr name="Group 12" id="12"/>
          <p:cNvGrpSpPr/>
          <p:nvPr/>
        </p:nvGrpSpPr>
        <p:grpSpPr>
          <a:xfrm rot="0">
            <a:off x="9173780" y="1963398"/>
            <a:ext cx="4037096" cy="7280870"/>
            <a:chOff x="0" y="0"/>
            <a:chExt cx="1063268" cy="1917595"/>
          </a:xfrm>
        </p:grpSpPr>
        <p:sp>
          <p:nvSpPr>
            <p:cNvPr name="Freeform 13" id="13"/>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333652"/>
            </a:solidFill>
            <a:ln w="19050" cap="rnd">
              <a:solidFill>
                <a:srgbClr val="000000"/>
              </a:solidFill>
              <a:prstDash val="solid"/>
              <a:round/>
            </a:ln>
          </p:spPr>
        </p:sp>
        <p:sp>
          <p:nvSpPr>
            <p:cNvPr name="TextBox 14" id="14"/>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15" id="15"/>
          <p:cNvGrpSpPr/>
          <p:nvPr/>
        </p:nvGrpSpPr>
        <p:grpSpPr>
          <a:xfrm rot="0">
            <a:off x="9535818" y="2637623"/>
            <a:ext cx="3313021" cy="4271829"/>
            <a:chOff x="0" y="0"/>
            <a:chExt cx="4417361" cy="5695773"/>
          </a:xfrm>
        </p:grpSpPr>
        <p:sp>
          <p:nvSpPr>
            <p:cNvPr name="TextBox 16" id="16"/>
            <p:cNvSpPr txBox="true"/>
            <p:nvPr/>
          </p:nvSpPr>
          <p:spPr>
            <a:xfrm rot="0">
              <a:off x="0" y="1382948"/>
              <a:ext cx="4417361" cy="4312825"/>
            </a:xfrm>
            <a:prstGeom prst="rect">
              <a:avLst/>
            </a:prstGeom>
          </p:spPr>
          <p:txBody>
            <a:bodyPr anchor="t" rtlCol="false" tIns="0" lIns="0" bIns="0" rIns="0">
              <a:spAutoFit/>
            </a:bodyPr>
            <a:lstStyle/>
            <a:p>
              <a:pPr algn="ctr" marL="0" indent="0" lvl="0">
                <a:lnSpc>
                  <a:spcPts val="2591"/>
                </a:lnSpc>
              </a:pPr>
              <a:r>
                <a:rPr lang="en-US" sz="1993">
                  <a:solidFill>
                    <a:srgbClr val="F5F6F7"/>
                  </a:solidFill>
                  <a:latin typeface="Now"/>
                  <a:ea typeface="Now"/>
                  <a:cs typeface="Now"/>
                  <a:sym typeface="Now"/>
                </a:rPr>
                <a:t>We have updated the user-to-user chat system, providing a more </a:t>
              </a:r>
              <a:r>
                <a:rPr lang="en-US" b="true" sz="1993">
                  <a:solidFill>
                    <a:srgbClr val="F5F6F7"/>
                  </a:solidFill>
                  <a:latin typeface="Now Bold"/>
                  <a:ea typeface="Now Bold"/>
                  <a:cs typeface="Now Bold"/>
                  <a:sym typeface="Now Bold"/>
                </a:rPr>
                <a:t>interactive experience</a:t>
              </a:r>
              <a:r>
                <a:rPr lang="en-US" sz="1993">
                  <a:solidFill>
                    <a:srgbClr val="F5F6F7"/>
                  </a:solidFill>
                  <a:latin typeface="Now"/>
                  <a:ea typeface="Now"/>
                  <a:cs typeface="Now"/>
                  <a:sym typeface="Now"/>
                </a:rPr>
                <a:t> for users. This enhancement encourages communication and collaboration among users, fostering a strong community.</a:t>
              </a:r>
            </a:p>
          </p:txBody>
        </p:sp>
        <p:sp>
          <p:nvSpPr>
            <p:cNvPr name="TextBox 17" id="17"/>
            <p:cNvSpPr txBox="true"/>
            <p:nvPr/>
          </p:nvSpPr>
          <p:spPr>
            <a:xfrm rot="0">
              <a:off x="0" y="19050"/>
              <a:ext cx="4417361" cy="937538"/>
            </a:xfrm>
            <a:prstGeom prst="rect">
              <a:avLst/>
            </a:prstGeom>
          </p:spPr>
          <p:txBody>
            <a:bodyPr anchor="t" rtlCol="false" tIns="0" lIns="0" bIns="0" rIns="0">
              <a:spAutoFit/>
            </a:bodyPr>
            <a:lstStyle/>
            <a:p>
              <a:pPr algn="ctr" marL="0" indent="0" lvl="0">
                <a:lnSpc>
                  <a:spcPts val="2740"/>
                </a:lnSpc>
              </a:pPr>
              <a:r>
                <a:rPr lang="en-US" b="true" sz="2491">
                  <a:solidFill>
                    <a:srgbClr val="F5F6F7"/>
                  </a:solidFill>
                  <a:latin typeface="Now Heavy"/>
                  <a:ea typeface="Now Heavy"/>
                  <a:cs typeface="Now Heavy"/>
                  <a:sym typeface="Now Heavy"/>
                </a:rPr>
                <a:t>Updated Chat Features</a:t>
              </a:r>
            </a:p>
          </p:txBody>
        </p:sp>
      </p:grpSp>
      <p:grpSp>
        <p:nvGrpSpPr>
          <p:cNvPr name="Group 18" id="18"/>
          <p:cNvGrpSpPr/>
          <p:nvPr/>
        </p:nvGrpSpPr>
        <p:grpSpPr>
          <a:xfrm rot="0">
            <a:off x="4987782" y="1963398"/>
            <a:ext cx="4037096" cy="7280870"/>
            <a:chOff x="0" y="0"/>
            <a:chExt cx="1063268" cy="1917595"/>
          </a:xfrm>
        </p:grpSpPr>
        <p:sp>
          <p:nvSpPr>
            <p:cNvPr name="Freeform 19" id="19"/>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333652"/>
            </a:solidFill>
            <a:ln w="19050" cap="rnd">
              <a:solidFill>
                <a:srgbClr val="000000"/>
              </a:solidFill>
              <a:prstDash val="solid"/>
              <a:round/>
            </a:ln>
          </p:spPr>
        </p:sp>
        <p:sp>
          <p:nvSpPr>
            <p:cNvPr name="TextBox 20" id="20"/>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21" id="21"/>
          <p:cNvGrpSpPr/>
          <p:nvPr/>
        </p:nvGrpSpPr>
        <p:grpSpPr>
          <a:xfrm rot="0">
            <a:off x="5349820" y="2637623"/>
            <a:ext cx="3313021" cy="4271829"/>
            <a:chOff x="0" y="0"/>
            <a:chExt cx="4417361" cy="5695773"/>
          </a:xfrm>
        </p:grpSpPr>
        <p:sp>
          <p:nvSpPr>
            <p:cNvPr name="TextBox 22" id="22"/>
            <p:cNvSpPr txBox="true"/>
            <p:nvPr/>
          </p:nvSpPr>
          <p:spPr>
            <a:xfrm rot="0">
              <a:off x="0" y="1382948"/>
              <a:ext cx="4417361" cy="4312825"/>
            </a:xfrm>
            <a:prstGeom prst="rect">
              <a:avLst/>
            </a:prstGeom>
          </p:spPr>
          <p:txBody>
            <a:bodyPr anchor="t" rtlCol="false" tIns="0" lIns="0" bIns="0" rIns="0">
              <a:spAutoFit/>
            </a:bodyPr>
            <a:lstStyle/>
            <a:p>
              <a:pPr algn="ctr" marL="0" indent="0" lvl="0">
                <a:lnSpc>
                  <a:spcPts val="2591"/>
                </a:lnSpc>
              </a:pPr>
              <a:r>
                <a:rPr lang="en-US" sz="1993">
                  <a:solidFill>
                    <a:srgbClr val="F5F6F7"/>
                  </a:solidFill>
                  <a:latin typeface="Now"/>
                  <a:ea typeface="Now"/>
                  <a:cs typeface="Now"/>
                  <a:sym typeface="Now"/>
                </a:rPr>
                <a:t>The integration of Firebase Firestore has been completed, allowing for efficient data storage and retrieval. This improvement streamlines information management within the app, making it more responsive and reliable.</a:t>
              </a:r>
            </a:p>
          </p:txBody>
        </p:sp>
        <p:sp>
          <p:nvSpPr>
            <p:cNvPr name="TextBox 23" id="23"/>
            <p:cNvSpPr txBox="true"/>
            <p:nvPr/>
          </p:nvSpPr>
          <p:spPr>
            <a:xfrm rot="0">
              <a:off x="0" y="19050"/>
              <a:ext cx="4417361" cy="937538"/>
            </a:xfrm>
            <a:prstGeom prst="rect">
              <a:avLst/>
            </a:prstGeom>
          </p:spPr>
          <p:txBody>
            <a:bodyPr anchor="t" rtlCol="false" tIns="0" lIns="0" bIns="0" rIns="0">
              <a:spAutoFit/>
            </a:bodyPr>
            <a:lstStyle/>
            <a:p>
              <a:pPr algn="ctr" marL="0" indent="0" lvl="0">
                <a:lnSpc>
                  <a:spcPts val="2740"/>
                </a:lnSpc>
              </a:pPr>
              <a:r>
                <a:rPr lang="en-US" b="true" sz="2491">
                  <a:solidFill>
                    <a:srgbClr val="F5F6F7"/>
                  </a:solidFill>
                  <a:latin typeface="Now Bold"/>
                  <a:ea typeface="Now Bold"/>
                  <a:cs typeface="Now Bold"/>
                  <a:sym typeface="Now Bold"/>
                </a:rPr>
                <a:t>Enhanced Firestore Integration</a:t>
              </a:r>
            </a:p>
          </p:txBody>
        </p:sp>
      </p:grpSp>
      <p:grpSp>
        <p:nvGrpSpPr>
          <p:cNvPr name="Group 24" id="24"/>
          <p:cNvGrpSpPr/>
          <p:nvPr/>
        </p:nvGrpSpPr>
        <p:grpSpPr>
          <a:xfrm rot="0">
            <a:off x="13359778" y="1963398"/>
            <a:ext cx="4037096" cy="7280870"/>
            <a:chOff x="0" y="0"/>
            <a:chExt cx="1063268" cy="1917595"/>
          </a:xfrm>
        </p:grpSpPr>
        <p:sp>
          <p:nvSpPr>
            <p:cNvPr name="Freeform 25" id="25"/>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333652"/>
            </a:solidFill>
            <a:ln w="19050" cap="rnd">
              <a:solidFill>
                <a:srgbClr val="000000"/>
              </a:solidFill>
              <a:prstDash val="solid"/>
              <a:round/>
            </a:ln>
          </p:spPr>
        </p:sp>
        <p:sp>
          <p:nvSpPr>
            <p:cNvPr name="TextBox 26" id="26"/>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27" id="27"/>
          <p:cNvGrpSpPr/>
          <p:nvPr/>
        </p:nvGrpSpPr>
        <p:grpSpPr>
          <a:xfrm rot="0">
            <a:off x="13721816" y="2637623"/>
            <a:ext cx="3313021" cy="3947979"/>
            <a:chOff x="0" y="0"/>
            <a:chExt cx="4417361" cy="5263973"/>
          </a:xfrm>
        </p:grpSpPr>
        <p:sp>
          <p:nvSpPr>
            <p:cNvPr name="TextBox 28" id="28"/>
            <p:cNvSpPr txBox="true"/>
            <p:nvPr/>
          </p:nvSpPr>
          <p:spPr>
            <a:xfrm rot="0">
              <a:off x="0" y="1382948"/>
              <a:ext cx="4417361" cy="3881025"/>
            </a:xfrm>
            <a:prstGeom prst="rect">
              <a:avLst/>
            </a:prstGeom>
          </p:spPr>
          <p:txBody>
            <a:bodyPr anchor="t" rtlCol="false" tIns="0" lIns="0" bIns="0" rIns="0">
              <a:spAutoFit/>
            </a:bodyPr>
            <a:lstStyle/>
            <a:p>
              <a:pPr algn="ctr" marL="0" indent="0" lvl="0">
                <a:lnSpc>
                  <a:spcPts val="2591"/>
                </a:lnSpc>
              </a:pPr>
              <a:r>
                <a:rPr lang="en-US" sz="1993">
                  <a:solidFill>
                    <a:srgbClr val="F5F6F7"/>
                  </a:solidFill>
                  <a:latin typeface="Now"/>
                  <a:ea typeface="Now"/>
                  <a:cs typeface="Now"/>
                  <a:sym typeface="Now"/>
                </a:rPr>
                <a:t>Currently, we are facing challenges </a:t>
              </a:r>
              <a:r>
                <a:rPr lang="en-US" b="true" sz="1993">
                  <a:solidFill>
                    <a:srgbClr val="F5F6F7"/>
                  </a:solidFill>
                  <a:latin typeface="Now Bold"/>
                  <a:ea typeface="Now Bold"/>
                  <a:cs typeface="Now Bold"/>
                  <a:sym typeface="Now Bold"/>
                </a:rPr>
                <a:t>fetching user data</a:t>
              </a:r>
              <a:r>
                <a:rPr lang="en-US" sz="1993">
                  <a:solidFill>
                    <a:srgbClr val="F5F6F7"/>
                  </a:solidFill>
                  <a:latin typeface="Now"/>
                  <a:ea typeface="Now"/>
                  <a:cs typeface="Now"/>
                  <a:sym typeface="Now"/>
                </a:rPr>
                <a:t> for the user-to-user homepage. Addressing this issue is crucial to ensure that users can access their information seamlessly and engage fully with the platform.</a:t>
              </a:r>
            </a:p>
          </p:txBody>
        </p:sp>
        <p:sp>
          <p:nvSpPr>
            <p:cNvPr name="TextBox 29" id="29"/>
            <p:cNvSpPr txBox="true"/>
            <p:nvPr/>
          </p:nvSpPr>
          <p:spPr>
            <a:xfrm rot="0">
              <a:off x="0" y="19050"/>
              <a:ext cx="4417361" cy="937538"/>
            </a:xfrm>
            <a:prstGeom prst="rect">
              <a:avLst/>
            </a:prstGeom>
          </p:spPr>
          <p:txBody>
            <a:bodyPr anchor="t" rtlCol="false" tIns="0" lIns="0" bIns="0" rIns="0">
              <a:spAutoFit/>
            </a:bodyPr>
            <a:lstStyle/>
            <a:p>
              <a:pPr algn="ctr" marL="0" indent="0" lvl="0">
                <a:lnSpc>
                  <a:spcPts val="2740"/>
                </a:lnSpc>
              </a:pPr>
              <a:r>
                <a:rPr lang="en-US" b="true" sz="2491">
                  <a:solidFill>
                    <a:srgbClr val="F5F6F7"/>
                  </a:solidFill>
                  <a:latin typeface="Now Heavy"/>
                  <a:ea typeface="Now Heavy"/>
                  <a:cs typeface="Now Heavy"/>
                  <a:sym typeface="Now Heavy"/>
                </a:rPr>
                <a:t>Ongoing User Data Issues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3158" y="-775715"/>
            <a:ext cx="2490572" cy="3407499"/>
          </a:xfrm>
          <a:custGeom>
            <a:avLst/>
            <a:gdLst/>
            <a:ahLst/>
            <a:cxnLst/>
            <a:rect r="r" b="b" t="t" l="l"/>
            <a:pathLst>
              <a:path h="3407499" w="2490572">
                <a:moveTo>
                  <a:pt x="0" y="0"/>
                </a:moveTo>
                <a:lnTo>
                  <a:pt x="2490572" y="0"/>
                </a:lnTo>
                <a:lnTo>
                  <a:pt x="2490572" y="3407499"/>
                </a:lnTo>
                <a:lnTo>
                  <a:pt x="0" y="34074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0282" y="693781"/>
            <a:ext cx="16777495" cy="8899439"/>
            <a:chOff x="0" y="0"/>
            <a:chExt cx="4418764" cy="2343885"/>
          </a:xfrm>
        </p:grpSpPr>
        <p:sp>
          <p:nvSpPr>
            <p:cNvPr name="Freeform 4" id="4"/>
            <p:cNvSpPr/>
            <p:nvPr/>
          </p:nvSpPr>
          <p:spPr>
            <a:xfrm flipH="false" flipV="false" rot="0">
              <a:off x="0" y="0"/>
              <a:ext cx="4418764" cy="2343885"/>
            </a:xfrm>
            <a:custGeom>
              <a:avLst/>
              <a:gdLst/>
              <a:ahLst/>
              <a:cxnLst/>
              <a:rect r="r" b="b" t="t" l="l"/>
              <a:pathLst>
                <a:path h="2343885" w="4418764">
                  <a:moveTo>
                    <a:pt x="18458" y="0"/>
                  </a:moveTo>
                  <a:lnTo>
                    <a:pt x="4400306" y="0"/>
                  </a:lnTo>
                  <a:cubicBezTo>
                    <a:pt x="4410500" y="0"/>
                    <a:pt x="4418764" y="8264"/>
                    <a:pt x="4418764" y="18458"/>
                  </a:cubicBezTo>
                  <a:lnTo>
                    <a:pt x="4418764" y="2325427"/>
                  </a:lnTo>
                  <a:cubicBezTo>
                    <a:pt x="4418764" y="2335621"/>
                    <a:pt x="4410500" y="2343885"/>
                    <a:pt x="4400306" y="2343885"/>
                  </a:cubicBezTo>
                  <a:lnTo>
                    <a:pt x="18458" y="2343885"/>
                  </a:lnTo>
                  <a:cubicBezTo>
                    <a:pt x="8264" y="2343885"/>
                    <a:pt x="0" y="2335621"/>
                    <a:pt x="0" y="2325427"/>
                  </a:cubicBezTo>
                  <a:lnTo>
                    <a:pt x="0" y="18458"/>
                  </a:lnTo>
                  <a:cubicBezTo>
                    <a:pt x="0" y="8264"/>
                    <a:pt x="8264" y="0"/>
                    <a:pt x="18458" y="0"/>
                  </a:cubicBezTo>
                  <a:close/>
                </a:path>
              </a:pathLst>
            </a:custGeom>
            <a:solidFill>
              <a:srgbClr val="4A4D6A"/>
            </a:solidFill>
            <a:ln w="19050" cap="rnd">
              <a:solidFill>
                <a:srgbClr val="000000"/>
              </a:solidFill>
              <a:prstDash val="solid"/>
              <a:round/>
            </a:ln>
          </p:spPr>
        </p:sp>
        <p:sp>
          <p:nvSpPr>
            <p:cNvPr name="TextBox 5" id="5"/>
            <p:cNvSpPr txBox="true"/>
            <p:nvPr/>
          </p:nvSpPr>
          <p:spPr>
            <a:xfrm>
              <a:off x="0" y="28575"/>
              <a:ext cx="4418764" cy="2315310"/>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2106105" y="4123034"/>
            <a:ext cx="4519738" cy="4800061"/>
            <a:chOff x="0" y="0"/>
            <a:chExt cx="1190384" cy="1264214"/>
          </a:xfrm>
        </p:grpSpPr>
        <p:sp>
          <p:nvSpPr>
            <p:cNvPr name="Freeform 7" id="7"/>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AD02C"/>
            </a:solidFill>
            <a:ln w="19050" cap="rnd">
              <a:solidFill>
                <a:srgbClr val="000000"/>
              </a:solidFill>
              <a:prstDash val="solid"/>
              <a:round/>
            </a:ln>
          </p:spPr>
        </p:sp>
        <p:sp>
          <p:nvSpPr>
            <p:cNvPr name="TextBox 8" id="8"/>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661044" y="4123034"/>
            <a:ext cx="4519738" cy="4800061"/>
            <a:chOff x="0" y="0"/>
            <a:chExt cx="1190384" cy="1264214"/>
          </a:xfrm>
        </p:grpSpPr>
        <p:sp>
          <p:nvSpPr>
            <p:cNvPr name="Freeform 10" id="10"/>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AD02C"/>
            </a:solidFill>
            <a:ln w="19050" cap="rnd">
              <a:solidFill>
                <a:srgbClr val="000000"/>
              </a:solidFill>
              <a:prstDash val="solid"/>
              <a:round/>
            </a:ln>
          </p:spPr>
        </p:sp>
        <p:sp>
          <p:nvSpPr>
            <p:cNvPr name="TextBox 11" id="11"/>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12" id="12"/>
          <p:cNvGrpSpPr/>
          <p:nvPr/>
        </p:nvGrpSpPr>
        <p:grpSpPr>
          <a:xfrm rot="0">
            <a:off x="6884131" y="4123034"/>
            <a:ext cx="4519738" cy="4800061"/>
            <a:chOff x="0" y="0"/>
            <a:chExt cx="1190384" cy="1264214"/>
          </a:xfrm>
        </p:grpSpPr>
        <p:sp>
          <p:nvSpPr>
            <p:cNvPr name="Freeform 13" id="13"/>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AD02C"/>
            </a:solidFill>
            <a:ln w="19050" cap="rnd">
              <a:solidFill>
                <a:srgbClr val="000000"/>
              </a:solidFill>
              <a:prstDash val="solid"/>
              <a:round/>
            </a:ln>
          </p:spPr>
        </p:sp>
        <p:sp>
          <p:nvSpPr>
            <p:cNvPr name="TextBox 14" id="14"/>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sp>
        <p:nvSpPr>
          <p:cNvPr name="Freeform 15" id="15"/>
          <p:cNvSpPr/>
          <p:nvPr/>
        </p:nvSpPr>
        <p:spPr>
          <a:xfrm flipH="false" flipV="false" rot="0">
            <a:off x="16423421" y="7799020"/>
            <a:ext cx="668646" cy="2270094"/>
          </a:xfrm>
          <a:custGeom>
            <a:avLst/>
            <a:gdLst/>
            <a:ahLst/>
            <a:cxnLst/>
            <a:rect r="r" b="b" t="t" l="l"/>
            <a:pathLst>
              <a:path h="2270094" w="668646">
                <a:moveTo>
                  <a:pt x="0" y="0"/>
                </a:moveTo>
                <a:lnTo>
                  <a:pt x="668645" y="0"/>
                </a:lnTo>
                <a:lnTo>
                  <a:pt x="668645" y="2270094"/>
                </a:lnTo>
                <a:lnTo>
                  <a:pt x="0" y="22700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2660342" y="1571168"/>
            <a:ext cx="12967317" cy="1891325"/>
            <a:chOff x="0" y="0"/>
            <a:chExt cx="17289756" cy="2521767"/>
          </a:xfrm>
        </p:grpSpPr>
        <p:sp>
          <p:nvSpPr>
            <p:cNvPr name="TextBox 17" id="17"/>
            <p:cNvSpPr txBox="true"/>
            <p:nvPr/>
          </p:nvSpPr>
          <p:spPr>
            <a:xfrm rot="0">
              <a:off x="0" y="1394218"/>
              <a:ext cx="17289756" cy="1127548"/>
            </a:xfrm>
            <a:prstGeom prst="rect">
              <a:avLst/>
            </a:prstGeom>
          </p:spPr>
          <p:txBody>
            <a:bodyPr anchor="t" rtlCol="false" tIns="0" lIns="0" bIns="0" rIns="0">
              <a:spAutoFit/>
            </a:bodyPr>
            <a:lstStyle/>
            <a:p>
              <a:pPr algn="ctr" marL="0" indent="0" lvl="0">
                <a:lnSpc>
                  <a:spcPts val="3380"/>
                </a:lnSpc>
              </a:pPr>
              <a:r>
                <a:rPr lang="en-US" sz="2600">
                  <a:solidFill>
                    <a:srgbClr val="101112"/>
                  </a:solidFill>
                  <a:latin typeface="Now"/>
                  <a:ea typeface="Now"/>
                  <a:cs typeface="Now"/>
                  <a:sym typeface="Now"/>
                </a:rPr>
                <a:t>Addressing user data fetching issues is crucial for enhancing user experience in our interior decor app.</a:t>
              </a:r>
            </a:p>
          </p:txBody>
        </p:sp>
        <p:sp>
          <p:nvSpPr>
            <p:cNvPr name="TextBox 18" id="18"/>
            <p:cNvSpPr txBox="true"/>
            <p:nvPr/>
          </p:nvSpPr>
          <p:spPr>
            <a:xfrm rot="0">
              <a:off x="0" y="57150"/>
              <a:ext cx="17289756" cy="1232323"/>
            </a:xfrm>
            <a:prstGeom prst="rect">
              <a:avLst/>
            </a:prstGeom>
          </p:spPr>
          <p:txBody>
            <a:bodyPr anchor="t" rtlCol="false" tIns="0" lIns="0" bIns="0" rIns="0">
              <a:spAutoFit/>
            </a:bodyPr>
            <a:lstStyle/>
            <a:p>
              <a:pPr algn="ctr" marL="0" indent="0" lvl="0">
                <a:lnSpc>
                  <a:spcPts val="7039"/>
                </a:lnSpc>
              </a:pPr>
              <a:r>
                <a:rPr lang="en-US" b="true" sz="6399">
                  <a:solidFill>
                    <a:srgbClr val="F5F6F7"/>
                  </a:solidFill>
                  <a:latin typeface="Roca One Heavy"/>
                  <a:ea typeface="Roca One Heavy"/>
                  <a:cs typeface="Roca One Heavy"/>
                  <a:sym typeface="Roca One Heavy"/>
                </a:rPr>
                <a:t>Current Challenges in ModifAI</a:t>
              </a:r>
            </a:p>
          </p:txBody>
        </p:sp>
      </p:grpSp>
      <p:grpSp>
        <p:nvGrpSpPr>
          <p:cNvPr name="Group 19" id="19"/>
          <p:cNvGrpSpPr/>
          <p:nvPr/>
        </p:nvGrpSpPr>
        <p:grpSpPr>
          <a:xfrm rot="0">
            <a:off x="2398692" y="4589344"/>
            <a:ext cx="3934563" cy="2536834"/>
            <a:chOff x="0" y="0"/>
            <a:chExt cx="5246085" cy="3382445"/>
          </a:xfrm>
        </p:grpSpPr>
        <p:sp>
          <p:nvSpPr>
            <p:cNvPr name="TextBox 20" id="20"/>
            <p:cNvSpPr txBox="true"/>
            <p:nvPr/>
          </p:nvSpPr>
          <p:spPr>
            <a:xfrm rot="0">
              <a:off x="0" y="0"/>
              <a:ext cx="5246085" cy="482600"/>
            </a:xfrm>
            <a:prstGeom prst="rect">
              <a:avLst/>
            </a:prstGeom>
          </p:spPr>
          <p:txBody>
            <a:bodyPr anchor="t" rtlCol="false" tIns="0" lIns="0" bIns="0" rIns="0">
              <a:spAutoFit/>
            </a:bodyPr>
            <a:lstStyle/>
            <a:p>
              <a:pPr algn="ctr" marL="0" indent="0" lvl="0">
                <a:lnSpc>
                  <a:spcPts val="2880"/>
                </a:lnSpc>
              </a:pPr>
              <a:r>
                <a:rPr lang="en-US" b="true" sz="2400">
                  <a:solidFill>
                    <a:srgbClr val="101112"/>
                  </a:solidFill>
                  <a:latin typeface="Now Bold"/>
                  <a:ea typeface="Now Bold"/>
                  <a:cs typeface="Now Bold"/>
                  <a:sym typeface="Now Bold"/>
                </a:rPr>
                <a:t>Data Fetching Errors</a:t>
              </a:r>
            </a:p>
          </p:txBody>
        </p:sp>
        <p:sp>
          <p:nvSpPr>
            <p:cNvPr name="TextBox 21" id="21"/>
            <p:cNvSpPr txBox="true"/>
            <p:nvPr/>
          </p:nvSpPr>
          <p:spPr>
            <a:xfrm rot="0">
              <a:off x="346574" y="791010"/>
              <a:ext cx="4552936" cy="2591435"/>
            </a:xfrm>
            <a:prstGeom prst="rect">
              <a:avLst/>
            </a:prstGeom>
          </p:spPr>
          <p:txBody>
            <a:bodyPr anchor="t" rtlCol="false" tIns="0" lIns="0" bIns="0" rIns="0">
              <a:spAutoFit/>
            </a:bodyPr>
            <a:lstStyle/>
            <a:p>
              <a:pPr algn="ctr" marL="0" indent="0" lvl="0">
                <a:lnSpc>
                  <a:spcPts val="3120"/>
                </a:lnSpc>
              </a:pPr>
              <a:r>
                <a:rPr lang="en-US" sz="2400">
                  <a:solidFill>
                    <a:srgbClr val="101112"/>
                  </a:solidFill>
                  <a:latin typeface="Now"/>
                  <a:ea typeface="Now"/>
                  <a:cs typeface="Now"/>
                  <a:sym typeface="Now"/>
                </a:rPr>
                <a:t>We are encountering </a:t>
              </a:r>
              <a:r>
                <a:rPr lang="en-US" b="true" sz="2400">
                  <a:solidFill>
                    <a:srgbClr val="101112"/>
                  </a:solidFill>
                  <a:latin typeface="Now Bold"/>
                  <a:ea typeface="Now Bold"/>
                  <a:cs typeface="Now Bold"/>
                  <a:sym typeface="Now Bold"/>
                </a:rPr>
                <a:t>significant challenges</a:t>
              </a:r>
              <a:r>
                <a:rPr lang="en-US" sz="2400">
                  <a:solidFill>
                    <a:srgbClr val="101112"/>
                  </a:solidFill>
                  <a:latin typeface="Now"/>
                  <a:ea typeface="Now"/>
                  <a:cs typeface="Now"/>
                  <a:sym typeface="Now"/>
                </a:rPr>
                <a:t> in fetching user data, which affects functionality.</a:t>
              </a:r>
            </a:p>
          </p:txBody>
        </p:sp>
      </p:grpSp>
      <p:grpSp>
        <p:nvGrpSpPr>
          <p:cNvPr name="Group 22" id="22"/>
          <p:cNvGrpSpPr/>
          <p:nvPr/>
        </p:nvGrpSpPr>
        <p:grpSpPr>
          <a:xfrm rot="0">
            <a:off x="7288894" y="4589344"/>
            <a:ext cx="3710212" cy="3086390"/>
            <a:chOff x="0" y="0"/>
            <a:chExt cx="4946949" cy="4115187"/>
          </a:xfrm>
        </p:grpSpPr>
        <p:sp>
          <p:nvSpPr>
            <p:cNvPr name="TextBox 23" id="23"/>
            <p:cNvSpPr txBox="true"/>
            <p:nvPr/>
          </p:nvSpPr>
          <p:spPr>
            <a:xfrm rot="0">
              <a:off x="0" y="0"/>
              <a:ext cx="4946949" cy="482600"/>
            </a:xfrm>
            <a:prstGeom prst="rect">
              <a:avLst/>
            </a:prstGeom>
          </p:spPr>
          <p:txBody>
            <a:bodyPr anchor="t" rtlCol="false" tIns="0" lIns="0" bIns="0" rIns="0">
              <a:spAutoFit/>
            </a:bodyPr>
            <a:lstStyle/>
            <a:p>
              <a:pPr algn="ctr" marL="0" indent="0" lvl="0">
                <a:lnSpc>
                  <a:spcPts val="2880"/>
                </a:lnSpc>
                <a:spcBef>
                  <a:spcPct val="0"/>
                </a:spcBef>
              </a:pPr>
              <a:r>
                <a:rPr lang="en-US" b="true" sz="2400">
                  <a:solidFill>
                    <a:srgbClr val="101112"/>
                  </a:solidFill>
                  <a:latin typeface="Now Bold"/>
                  <a:ea typeface="Now Bold"/>
                  <a:cs typeface="Now Bold"/>
                  <a:sym typeface="Now Bold"/>
                </a:rPr>
                <a:t>Impact on Users</a:t>
              </a:r>
            </a:p>
          </p:txBody>
        </p:sp>
        <p:sp>
          <p:nvSpPr>
            <p:cNvPr name="TextBox 24" id="24"/>
            <p:cNvSpPr txBox="true"/>
            <p:nvPr/>
          </p:nvSpPr>
          <p:spPr>
            <a:xfrm rot="0">
              <a:off x="247809" y="1003052"/>
              <a:ext cx="4451331" cy="3112135"/>
            </a:xfrm>
            <a:prstGeom prst="rect">
              <a:avLst/>
            </a:prstGeom>
          </p:spPr>
          <p:txBody>
            <a:bodyPr anchor="t" rtlCol="false" tIns="0" lIns="0" bIns="0" rIns="0">
              <a:spAutoFit/>
            </a:bodyPr>
            <a:lstStyle/>
            <a:p>
              <a:pPr algn="ctr" marL="0" indent="0" lvl="0">
                <a:lnSpc>
                  <a:spcPts val="3120"/>
                </a:lnSpc>
              </a:pPr>
              <a:r>
                <a:rPr lang="en-US" sz="2400">
                  <a:solidFill>
                    <a:srgbClr val="101112"/>
                  </a:solidFill>
                  <a:latin typeface="Now"/>
                  <a:ea typeface="Now"/>
                  <a:cs typeface="Now"/>
                  <a:sym typeface="Now"/>
                </a:rPr>
                <a:t>These issues </a:t>
              </a:r>
              <a:r>
                <a:rPr lang="en-US" b="true" sz="2400">
                  <a:solidFill>
                    <a:srgbClr val="101112"/>
                  </a:solidFill>
                  <a:latin typeface="Now Bold"/>
                  <a:ea typeface="Now Bold"/>
                  <a:cs typeface="Now Bold"/>
                  <a:sym typeface="Now Bold"/>
                </a:rPr>
                <a:t>hinder user experience</a:t>
              </a:r>
              <a:r>
                <a:rPr lang="en-US" sz="2400">
                  <a:solidFill>
                    <a:srgbClr val="101112"/>
                  </a:solidFill>
                  <a:latin typeface="Now"/>
                  <a:ea typeface="Now"/>
                  <a:cs typeface="Now"/>
                  <a:sym typeface="Now"/>
                </a:rPr>
                <a:t>, making it difficult for users to access personalized decor suggestions.</a:t>
              </a:r>
            </a:p>
          </p:txBody>
        </p:sp>
      </p:grpSp>
      <p:grpSp>
        <p:nvGrpSpPr>
          <p:cNvPr name="Group 25" id="25"/>
          <p:cNvGrpSpPr/>
          <p:nvPr/>
        </p:nvGrpSpPr>
        <p:grpSpPr>
          <a:xfrm rot="0">
            <a:off x="12214167" y="4589344"/>
            <a:ext cx="3413492" cy="3470284"/>
            <a:chOff x="0" y="0"/>
            <a:chExt cx="4551322" cy="4627045"/>
          </a:xfrm>
        </p:grpSpPr>
        <p:sp>
          <p:nvSpPr>
            <p:cNvPr name="TextBox 26" id="26"/>
            <p:cNvSpPr txBox="true"/>
            <p:nvPr/>
          </p:nvSpPr>
          <p:spPr>
            <a:xfrm rot="0">
              <a:off x="177343" y="0"/>
              <a:ext cx="4196636" cy="965200"/>
            </a:xfrm>
            <a:prstGeom prst="rect">
              <a:avLst/>
            </a:prstGeom>
          </p:spPr>
          <p:txBody>
            <a:bodyPr anchor="t" rtlCol="false" tIns="0" lIns="0" bIns="0" rIns="0">
              <a:spAutoFit/>
            </a:bodyPr>
            <a:lstStyle/>
            <a:p>
              <a:pPr algn="ctr" marL="0" indent="0" lvl="0">
                <a:lnSpc>
                  <a:spcPts val="2880"/>
                </a:lnSpc>
                <a:spcBef>
                  <a:spcPct val="0"/>
                </a:spcBef>
              </a:pPr>
              <a:r>
                <a:rPr lang="en-US" b="true" sz="2400">
                  <a:solidFill>
                    <a:srgbClr val="101112"/>
                  </a:solidFill>
                  <a:latin typeface="Now Bold"/>
                  <a:ea typeface="Now Bold"/>
                  <a:cs typeface="Now Bold"/>
                  <a:sym typeface="Now Bold"/>
                </a:rPr>
                <a:t>Solutions in Progress</a:t>
              </a:r>
            </a:p>
          </p:txBody>
        </p:sp>
        <p:sp>
          <p:nvSpPr>
            <p:cNvPr name="TextBox 27" id="27"/>
            <p:cNvSpPr txBox="true"/>
            <p:nvPr/>
          </p:nvSpPr>
          <p:spPr>
            <a:xfrm rot="0">
              <a:off x="0" y="1514910"/>
              <a:ext cx="4551322" cy="3112135"/>
            </a:xfrm>
            <a:prstGeom prst="rect">
              <a:avLst/>
            </a:prstGeom>
          </p:spPr>
          <p:txBody>
            <a:bodyPr anchor="t" rtlCol="false" tIns="0" lIns="0" bIns="0" rIns="0">
              <a:spAutoFit/>
            </a:bodyPr>
            <a:lstStyle/>
            <a:p>
              <a:pPr algn="ctr" marL="0" indent="0" lvl="0">
                <a:lnSpc>
                  <a:spcPts val="3120"/>
                </a:lnSpc>
              </a:pPr>
              <a:r>
                <a:rPr lang="en-US" sz="2400">
                  <a:solidFill>
                    <a:srgbClr val="101112"/>
                  </a:solidFill>
                  <a:latin typeface="Now"/>
                  <a:ea typeface="Now"/>
                  <a:cs typeface="Now"/>
                  <a:sym typeface="Now"/>
                </a:rPr>
                <a:t>Our team is actively working on resolving these errors to ensure a </a:t>
              </a:r>
              <a:r>
                <a:rPr lang="en-US" b="true" sz="2400">
                  <a:solidFill>
                    <a:srgbClr val="101112"/>
                  </a:solidFill>
                  <a:latin typeface="Now Bold"/>
                  <a:ea typeface="Now Bold"/>
                  <a:cs typeface="Now Bold"/>
                  <a:sym typeface="Now Bold"/>
                </a:rPr>
                <a:t>seamless experience</a:t>
              </a:r>
              <a:r>
                <a:rPr lang="en-US" sz="2400">
                  <a:solidFill>
                    <a:srgbClr val="101112"/>
                  </a:solidFill>
                  <a:latin typeface="Now"/>
                  <a:ea typeface="Now"/>
                  <a:cs typeface="Now"/>
                  <a:sym typeface="Now"/>
                </a:rPr>
                <a:t> for all ModifAI users.</a:t>
              </a:r>
            </a:p>
          </p:txBody>
        </p:sp>
      </p:grpSp>
      <p:sp>
        <p:nvSpPr>
          <p:cNvPr name="Freeform 28" id="28"/>
          <p:cNvSpPr/>
          <p:nvPr/>
        </p:nvSpPr>
        <p:spPr>
          <a:xfrm flipH="false" flipV="false" rot="0">
            <a:off x="-485886" y="2762837"/>
            <a:ext cx="2482277" cy="837768"/>
          </a:xfrm>
          <a:custGeom>
            <a:avLst/>
            <a:gdLst/>
            <a:ahLst/>
            <a:cxnLst/>
            <a:rect r="r" b="b" t="t" l="l"/>
            <a:pathLst>
              <a:path h="837768" w="2482277">
                <a:moveTo>
                  <a:pt x="0" y="0"/>
                </a:moveTo>
                <a:lnTo>
                  <a:pt x="2482277" y="0"/>
                </a:lnTo>
                <a:lnTo>
                  <a:pt x="2482277" y="837769"/>
                </a:lnTo>
                <a:lnTo>
                  <a:pt x="0" y="837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false" rot="0">
            <a:off x="13284446" y="7363394"/>
            <a:ext cx="6316353" cy="3789812"/>
          </a:xfrm>
          <a:custGeom>
            <a:avLst/>
            <a:gdLst/>
            <a:ahLst/>
            <a:cxnLst/>
            <a:rect r="r" b="b" t="t" l="l"/>
            <a:pathLst>
              <a:path h="3789812" w="6316353">
                <a:moveTo>
                  <a:pt x="0" y="0"/>
                </a:moveTo>
                <a:lnTo>
                  <a:pt x="6316353" y="0"/>
                </a:lnTo>
                <a:lnTo>
                  <a:pt x="6316353" y="3789812"/>
                </a:lnTo>
                <a:lnTo>
                  <a:pt x="0" y="378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525361" y="1715763"/>
            <a:ext cx="14733939" cy="7866042"/>
            <a:chOff x="0" y="0"/>
            <a:chExt cx="4271803" cy="2280597"/>
          </a:xfrm>
        </p:grpSpPr>
        <p:sp>
          <p:nvSpPr>
            <p:cNvPr name="Freeform 4" id="4"/>
            <p:cNvSpPr/>
            <p:nvPr/>
          </p:nvSpPr>
          <p:spPr>
            <a:xfrm flipH="false" flipV="false" rot="0">
              <a:off x="0" y="0"/>
              <a:ext cx="4271803" cy="2280597"/>
            </a:xfrm>
            <a:custGeom>
              <a:avLst/>
              <a:gdLst/>
              <a:ahLst/>
              <a:cxnLst/>
              <a:rect r="r" b="b" t="t" l="l"/>
              <a:pathLst>
                <a:path h="2280597" w="4271803">
                  <a:moveTo>
                    <a:pt x="21018" y="0"/>
                  </a:moveTo>
                  <a:lnTo>
                    <a:pt x="4250785" y="0"/>
                  </a:lnTo>
                  <a:cubicBezTo>
                    <a:pt x="4256360" y="0"/>
                    <a:pt x="4261706" y="2214"/>
                    <a:pt x="4265647" y="6156"/>
                  </a:cubicBezTo>
                  <a:cubicBezTo>
                    <a:pt x="4269589" y="10098"/>
                    <a:pt x="4271803" y="15444"/>
                    <a:pt x="4271803" y="21018"/>
                  </a:cubicBezTo>
                  <a:lnTo>
                    <a:pt x="4271803" y="2259579"/>
                  </a:lnTo>
                  <a:cubicBezTo>
                    <a:pt x="4271803" y="2265154"/>
                    <a:pt x="4269589" y="2270500"/>
                    <a:pt x="4265647" y="2274441"/>
                  </a:cubicBezTo>
                  <a:cubicBezTo>
                    <a:pt x="4261706" y="2278383"/>
                    <a:pt x="4256360" y="2280597"/>
                    <a:pt x="4250785" y="2280597"/>
                  </a:cubicBezTo>
                  <a:lnTo>
                    <a:pt x="21018" y="2280597"/>
                  </a:lnTo>
                  <a:cubicBezTo>
                    <a:pt x="15444" y="2280597"/>
                    <a:pt x="10098" y="2278383"/>
                    <a:pt x="6156" y="2274441"/>
                  </a:cubicBezTo>
                  <a:cubicBezTo>
                    <a:pt x="2214" y="2270500"/>
                    <a:pt x="0" y="2265154"/>
                    <a:pt x="0" y="2259579"/>
                  </a:cubicBezTo>
                  <a:lnTo>
                    <a:pt x="0" y="21018"/>
                  </a:lnTo>
                  <a:cubicBezTo>
                    <a:pt x="0" y="15444"/>
                    <a:pt x="2214" y="10098"/>
                    <a:pt x="6156" y="6156"/>
                  </a:cubicBezTo>
                  <a:cubicBezTo>
                    <a:pt x="10098" y="2214"/>
                    <a:pt x="15444" y="0"/>
                    <a:pt x="21018" y="0"/>
                  </a:cubicBezTo>
                  <a:close/>
                </a:path>
              </a:pathLst>
            </a:custGeom>
            <a:solidFill>
              <a:srgbClr val="4A4D6A"/>
            </a:solidFill>
            <a:ln w="19050" cap="rnd">
              <a:solidFill>
                <a:srgbClr val="000000"/>
              </a:solidFill>
              <a:prstDash val="solid"/>
              <a:round/>
            </a:ln>
          </p:spPr>
        </p:sp>
        <p:sp>
          <p:nvSpPr>
            <p:cNvPr name="TextBox 5" id="5"/>
            <p:cNvSpPr txBox="true"/>
            <p:nvPr/>
          </p:nvSpPr>
          <p:spPr>
            <a:xfrm>
              <a:off x="0" y="28575"/>
              <a:ext cx="4271803" cy="2252022"/>
            </a:xfrm>
            <a:prstGeom prst="rect">
              <a:avLst/>
            </a:prstGeom>
          </p:spPr>
          <p:txBody>
            <a:bodyPr anchor="ctr" rtlCol="false" tIns="50800" lIns="50800" bIns="50800" rIns="50800"/>
            <a:lstStyle/>
            <a:p>
              <a:pPr algn="ctr">
                <a:lnSpc>
                  <a:spcPts val="2694"/>
                </a:lnSpc>
              </a:pPr>
            </a:p>
          </p:txBody>
        </p:sp>
      </p:grpSp>
      <p:sp>
        <p:nvSpPr>
          <p:cNvPr name="Freeform 6" id="6"/>
          <p:cNvSpPr/>
          <p:nvPr/>
        </p:nvSpPr>
        <p:spPr>
          <a:xfrm flipH="false" flipV="false" rot="-158673">
            <a:off x="4287628" y="4061478"/>
            <a:ext cx="4980492" cy="4513571"/>
          </a:xfrm>
          <a:custGeom>
            <a:avLst/>
            <a:gdLst/>
            <a:ahLst/>
            <a:cxnLst/>
            <a:rect r="r" b="b" t="t" l="l"/>
            <a:pathLst>
              <a:path h="4513571" w="4980492">
                <a:moveTo>
                  <a:pt x="0" y="0"/>
                </a:moveTo>
                <a:lnTo>
                  <a:pt x="4980492" y="0"/>
                </a:lnTo>
                <a:lnTo>
                  <a:pt x="4980492" y="4513571"/>
                </a:lnTo>
                <a:lnTo>
                  <a:pt x="0" y="45135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141951" y="631161"/>
            <a:ext cx="7593420" cy="7035261"/>
            <a:chOff x="0" y="0"/>
            <a:chExt cx="1999913" cy="1852908"/>
          </a:xfrm>
        </p:grpSpPr>
        <p:sp>
          <p:nvSpPr>
            <p:cNvPr name="Freeform 8" id="8"/>
            <p:cNvSpPr/>
            <p:nvPr/>
          </p:nvSpPr>
          <p:spPr>
            <a:xfrm flipH="false" flipV="false" rot="0">
              <a:off x="0" y="0"/>
              <a:ext cx="1999913" cy="1852908"/>
            </a:xfrm>
            <a:custGeom>
              <a:avLst/>
              <a:gdLst/>
              <a:ahLst/>
              <a:cxnLst/>
              <a:rect r="r" b="b" t="t" l="l"/>
              <a:pathLst>
                <a:path h="1852908" w="1999913">
                  <a:moveTo>
                    <a:pt x="40782" y="0"/>
                  </a:moveTo>
                  <a:lnTo>
                    <a:pt x="1959131" y="0"/>
                  </a:lnTo>
                  <a:cubicBezTo>
                    <a:pt x="1969947" y="0"/>
                    <a:pt x="1980320" y="4297"/>
                    <a:pt x="1987968" y="11945"/>
                  </a:cubicBezTo>
                  <a:cubicBezTo>
                    <a:pt x="1995616" y="19593"/>
                    <a:pt x="1999913" y="29966"/>
                    <a:pt x="1999913" y="40782"/>
                  </a:cubicBezTo>
                  <a:lnTo>
                    <a:pt x="1999913" y="1812126"/>
                  </a:lnTo>
                  <a:cubicBezTo>
                    <a:pt x="1999913" y="1834649"/>
                    <a:pt x="1981654" y="1852908"/>
                    <a:pt x="1959131" y="1852908"/>
                  </a:cubicBezTo>
                  <a:lnTo>
                    <a:pt x="40782" y="1852908"/>
                  </a:lnTo>
                  <a:cubicBezTo>
                    <a:pt x="29966" y="1852908"/>
                    <a:pt x="19593" y="1848612"/>
                    <a:pt x="11945" y="1840963"/>
                  </a:cubicBezTo>
                  <a:cubicBezTo>
                    <a:pt x="4297" y="1833315"/>
                    <a:pt x="0" y="1822942"/>
                    <a:pt x="0" y="1812126"/>
                  </a:cubicBezTo>
                  <a:lnTo>
                    <a:pt x="0" y="40782"/>
                  </a:lnTo>
                  <a:cubicBezTo>
                    <a:pt x="0" y="29966"/>
                    <a:pt x="4297" y="19593"/>
                    <a:pt x="11945" y="11945"/>
                  </a:cubicBezTo>
                  <a:cubicBezTo>
                    <a:pt x="19593" y="4297"/>
                    <a:pt x="29966" y="0"/>
                    <a:pt x="40782" y="0"/>
                  </a:cubicBezTo>
                  <a:close/>
                </a:path>
              </a:pathLst>
            </a:custGeom>
            <a:solidFill>
              <a:srgbClr val="333652"/>
            </a:solidFill>
            <a:ln w="19050" cap="rnd">
              <a:solidFill>
                <a:srgbClr val="000000"/>
              </a:solidFill>
              <a:prstDash val="solid"/>
              <a:round/>
            </a:ln>
          </p:spPr>
        </p:sp>
        <p:sp>
          <p:nvSpPr>
            <p:cNvPr name="TextBox 9" id="9"/>
            <p:cNvSpPr txBox="true"/>
            <p:nvPr/>
          </p:nvSpPr>
          <p:spPr>
            <a:xfrm>
              <a:off x="0" y="28575"/>
              <a:ext cx="1999913" cy="1824333"/>
            </a:xfrm>
            <a:prstGeom prst="rect">
              <a:avLst/>
            </a:prstGeom>
          </p:spPr>
          <p:txBody>
            <a:bodyPr anchor="ctr" rtlCol="false" tIns="50800" lIns="50800" bIns="50800" rIns="50800"/>
            <a:lstStyle/>
            <a:p>
              <a:pPr algn="ctr">
                <a:lnSpc>
                  <a:spcPts val="2694"/>
                </a:lnSpc>
              </a:pPr>
            </a:p>
          </p:txBody>
        </p:sp>
      </p:grpSp>
      <p:sp>
        <p:nvSpPr>
          <p:cNvPr name="Freeform 10" id="10"/>
          <p:cNvSpPr/>
          <p:nvPr/>
        </p:nvSpPr>
        <p:spPr>
          <a:xfrm flipH="false" flipV="false" rot="0">
            <a:off x="677384" y="8116791"/>
            <a:ext cx="3393677" cy="1141509"/>
          </a:xfrm>
          <a:custGeom>
            <a:avLst/>
            <a:gdLst/>
            <a:ahLst/>
            <a:cxnLst/>
            <a:rect r="r" b="b" t="t" l="l"/>
            <a:pathLst>
              <a:path h="1141509" w="3393677">
                <a:moveTo>
                  <a:pt x="0" y="0"/>
                </a:moveTo>
                <a:lnTo>
                  <a:pt x="3393677" y="0"/>
                </a:lnTo>
                <a:lnTo>
                  <a:pt x="3393677" y="1141509"/>
                </a:lnTo>
                <a:lnTo>
                  <a:pt x="0" y="11415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0112309" y="2672681"/>
            <a:ext cx="5986067" cy="3678555"/>
          </a:xfrm>
          <a:prstGeom prst="rect">
            <a:avLst/>
          </a:prstGeom>
        </p:spPr>
        <p:txBody>
          <a:bodyPr anchor="t" rtlCol="false" tIns="0" lIns="0" bIns="0" rIns="0">
            <a:spAutoFit/>
          </a:bodyPr>
          <a:lstStyle/>
          <a:p>
            <a:pPr algn="l" marL="518160" indent="-259080" lvl="1">
              <a:lnSpc>
                <a:spcPts val="3240"/>
              </a:lnSpc>
              <a:buFont typeface="Arial"/>
              <a:buChar char="•"/>
            </a:pPr>
            <a:r>
              <a:rPr lang="en-US" sz="2400" strike="noStrike" u="none">
                <a:solidFill>
                  <a:srgbClr val="F5F6F7"/>
                </a:solidFill>
                <a:latin typeface="Now"/>
                <a:ea typeface="Now"/>
                <a:cs typeface="Now"/>
                <a:sym typeface="Now"/>
              </a:rPr>
              <a:t>Fix user data fetching problem</a:t>
            </a:r>
          </a:p>
          <a:p>
            <a:pPr algn="l" marL="518160" indent="-259080" lvl="1">
              <a:lnSpc>
                <a:spcPts val="3240"/>
              </a:lnSpc>
              <a:buFont typeface="Arial"/>
              <a:buChar char="•"/>
            </a:pPr>
            <a:r>
              <a:rPr lang="en-US" sz="2400" strike="noStrike" u="none">
                <a:solidFill>
                  <a:srgbClr val="F5F6F7"/>
                </a:solidFill>
                <a:latin typeface="Now"/>
                <a:ea typeface="Now"/>
                <a:cs typeface="Now"/>
                <a:sym typeface="Now"/>
              </a:rPr>
              <a:t>Successfully connect user-to-user chat</a:t>
            </a:r>
          </a:p>
          <a:p>
            <a:pPr algn="l" marL="518160" indent="-259080" lvl="1">
              <a:lnSpc>
                <a:spcPts val="3240"/>
              </a:lnSpc>
              <a:buFont typeface="Arial"/>
              <a:buChar char="•"/>
            </a:pPr>
            <a:r>
              <a:rPr lang="en-US" sz="2400" strike="noStrike" u="none">
                <a:solidFill>
                  <a:srgbClr val="F5F6F7"/>
                </a:solidFill>
                <a:latin typeface="Now"/>
                <a:ea typeface="Now"/>
                <a:cs typeface="Now"/>
                <a:sym typeface="Now"/>
              </a:rPr>
              <a:t>Enhance user interface for better usability</a:t>
            </a:r>
          </a:p>
          <a:p>
            <a:pPr algn="l" marL="518160" indent="-259080" lvl="1">
              <a:lnSpc>
                <a:spcPts val="3240"/>
              </a:lnSpc>
              <a:buFont typeface="Arial"/>
              <a:buChar char="•"/>
            </a:pPr>
            <a:r>
              <a:rPr lang="en-US" sz="2400" strike="noStrike" u="none">
                <a:solidFill>
                  <a:srgbClr val="F5F6F7"/>
                </a:solidFill>
                <a:latin typeface="Now"/>
                <a:ea typeface="Now"/>
                <a:cs typeface="Now"/>
                <a:sym typeface="Now"/>
              </a:rPr>
              <a:t>Incorporate user feedback for improvements</a:t>
            </a:r>
          </a:p>
          <a:p>
            <a:pPr algn="l" marL="518160" indent="-259080" lvl="1">
              <a:lnSpc>
                <a:spcPts val="3240"/>
              </a:lnSpc>
              <a:buFont typeface="Arial"/>
              <a:buChar char="•"/>
            </a:pPr>
            <a:r>
              <a:rPr lang="en-US" sz="2400" strike="noStrike" u="none">
                <a:solidFill>
                  <a:srgbClr val="F5F6F7"/>
                </a:solidFill>
                <a:latin typeface="Now"/>
                <a:ea typeface="Now"/>
                <a:cs typeface="Now"/>
                <a:sym typeface="Now"/>
              </a:rPr>
              <a:t>Explore additional AI features for personalization</a:t>
            </a:r>
          </a:p>
        </p:txBody>
      </p:sp>
      <p:grpSp>
        <p:nvGrpSpPr>
          <p:cNvPr name="Group 12" id="12"/>
          <p:cNvGrpSpPr/>
          <p:nvPr/>
        </p:nvGrpSpPr>
        <p:grpSpPr>
          <a:xfrm rot="0">
            <a:off x="1776530" y="1403905"/>
            <a:ext cx="6296879" cy="3999921"/>
            <a:chOff x="0" y="0"/>
            <a:chExt cx="8395839" cy="5333228"/>
          </a:xfrm>
        </p:grpSpPr>
        <p:sp>
          <p:nvSpPr>
            <p:cNvPr name="TextBox 13" id="13"/>
            <p:cNvSpPr txBox="true"/>
            <p:nvPr/>
          </p:nvSpPr>
          <p:spPr>
            <a:xfrm rot="0">
              <a:off x="0" y="47625"/>
              <a:ext cx="8395839" cy="3589333"/>
            </a:xfrm>
            <a:prstGeom prst="rect">
              <a:avLst/>
            </a:prstGeom>
          </p:spPr>
          <p:txBody>
            <a:bodyPr anchor="t" rtlCol="false" tIns="0" lIns="0" bIns="0" rIns="0">
              <a:spAutoFit/>
            </a:bodyPr>
            <a:lstStyle/>
            <a:p>
              <a:pPr algn="l" marL="0" indent="0" lvl="0">
                <a:lnSpc>
                  <a:spcPts val="5259"/>
                </a:lnSpc>
                <a:spcBef>
                  <a:spcPct val="0"/>
                </a:spcBef>
              </a:pPr>
              <a:r>
                <a:rPr lang="en-US" b="true" sz="4780" strike="noStrike" u="none">
                  <a:solidFill>
                    <a:srgbClr val="F5F6F7"/>
                  </a:solidFill>
                  <a:latin typeface="Roca One Heavy"/>
                  <a:ea typeface="Roca One Heavy"/>
                  <a:cs typeface="Roca One Heavy"/>
                  <a:sym typeface="Roca One Heavy"/>
                </a:rPr>
                <a:t>Next Steps for Enhancing ModifAI's Functionality and Performance</a:t>
              </a:r>
            </a:p>
          </p:txBody>
        </p:sp>
        <p:sp>
          <p:nvSpPr>
            <p:cNvPr name="TextBox 14" id="14"/>
            <p:cNvSpPr txBox="true"/>
            <p:nvPr/>
          </p:nvSpPr>
          <p:spPr>
            <a:xfrm rot="0">
              <a:off x="0" y="3980678"/>
              <a:ext cx="8395839" cy="1352550"/>
            </a:xfrm>
            <a:prstGeom prst="rect">
              <a:avLst/>
            </a:prstGeom>
          </p:spPr>
          <p:txBody>
            <a:bodyPr anchor="t" rtlCol="false" tIns="0" lIns="0" bIns="0" rIns="0">
              <a:spAutoFit/>
            </a:bodyPr>
            <a:lstStyle/>
            <a:p>
              <a:pPr algn="l" marL="0" indent="0" lvl="0">
                <a:lnSpc>
                  <a:spcPts val="4050"/>
                </a:lnSpc>
                <a:spcBef>
                  <a:spcPct val="0"/>
                </a:spcBef>
              </a:pPr>
              <a:r>
                <a:rPr lang="en-US" sz="3000" strike="noStrike" u="none">
                  <a:solidFill>
                    <a:srgbClr val="F5F6F7"/>
                  </a:solidFill>
                  <a:latin typeface="Now"/>
                  <a:ea typeface="Now"/>
                  <a:cs typeface="Now"/>
                  <a:sym typeface="Now"/>
                </a:rPr>
                <a:t>These steps aim to improve user experience and app reliability.</a:t>
              </a:r>
            </a:p>
          </p:txBody>
        </p:sp>
      </p:grpSp>
      <p:sp>
        <p:nvSpPr>
          <p:cNvPr name="Freeform 15" id="15"/>
          <p:cNvSpPr/>
          <p:nvPr/>
        </p:nvSpPr>
        <p:spPr>
          <a:xfrm flipH="false" flipV="false" rot="0">
            <a:off x="16477366" y="631161"/>
            <a:ext cx="668646" cy="2270094"/>
          </a:xfrm>
          <a:custGeom>
            <a:avLst/>
            <a:gdLst/>
            <a:ahLst/>
            <a:cxnLst/>
            <a:rect r="r" b="b" t="t" l="l"/>
            <a:pathLst>
              <a:path h="2270094" w="668646">
                <a:moveTo>
                  <a:pt x="0" y="0"/>
                </a:moveTo>
                <a:lnTo>
                  <a:pt x="668646" y="0"/>
                </a:lnTo>
                <a:lnTo>
                  <a:pt x="668646" y="2270094"/>
                </a:lnTo>
                <a:lnTo>
                  <a:pt x="0" y="22700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4715516" y="2267407"/>
            <a:ext cx="2960821" cy="3717926"/>
          </a:xfrm>
          <a:custGeom>
            <a:avLst/>
            <a:gdLst/>
            <a:ahLst/>
            <a:cxnLst/>
            <a:rect r="r" b="b" t="t" l="l"/>
            <a:pathLst>
              <a:path h="3717926" w="2960821">
                <a:moveTo>
                  <a:pt x="0" y="0"/>
                </a:moveTo>
                <a:lnTo>
                  <a:pt x="2960821" y="0"/>
                </a:lnTo>
                <a:lnTo>
                  <a:pt x="2960821" y="3717926"/>
                </a:lnTo>
                <a:lnTo>
                  <a:pt x="0" y="3717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3234" y="2796157"/>
            <a:ext cx="5959385" cy="5510065"/>
            <a:chOff x="0" y="0"/>
            <a:chExt cx="879080" cy="812800"/>
          </a:xfrm>
        </p:grpSpPr>
        <p:sp>
          <p:nvSpPr>
            <p:cNvPr name="Freeform 4" id="4"/>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1D213B"/>
            </a:solidFill>
            <a:ln w="19050" cap="sq">
              <a:solidFill>
                <a:srgbClr val="000000"/>
              </a:solidFill>
              <a:prstDash val="solid"/>
              <a:miter/>
            </a:ln>
          </p:spPr>
        </p:sp>
        <p:sp>
          <p:nvSpPr>
            <p:cNvPr name="TextBox 5" id="5"/>
            <p:cNvSpPr txBox="true"/>
            <p:nvPr/>
          </p:nvSpPr>
          <p:spPr>
            <a:xfrm>
              <a:off x="0" y="28575"/>
              <a:ext cx="879080" cy="784225"/>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9675576" cy="8756789"/>
            <a:chOff x="0" y="0"/>
            <a:chExt cx="2548300" cy="2306315"/>
          </a:xfrm>
        </p:grpSpPr>
        <p:sp>
          <p:nvSpPr>
            <p:cNvPr name="Freeform 7" id="7"/>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1D213B"/>
            </a:solidFill>
            <a:ln w="19050" cap="rnd">
              <a:solidFill>
                <a:srgbClr val="000000"/>
              </a:solidFill>
              <a:prstDash val="solid"/>
              <a:round/>
            </a:ln>
          </p:spPr>
        </p:sp>
        <p:sp>
          <p:nvSpPr>
            <p:cNvPr name="TextBox 8" id="8"/>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427378" y="3079585"/>
            <a:ext cx="5391099" cy="4943208"/>
            <a:chOff x="0" y="0"/>
            <a:chExt cx="886446" cy="812800"/>
          </a:xfrm>
        </p:grpSpPr>
        <p:sp>
          <p:nvSpPr>
            <p:cNvPr name="Freeform 10" id="10"/>
            <p:cNvSpPr/>
            <p:nvPr/>
          </p:nvSpPr>
          <p:spPr>
            <a:xfrm flipH="false" flipV="false" rot="0">
              <a:off x="0" y="0"/>
              <a:ext cx="886446" cy="812800"/>
            </a:xfrm>
            <a:custGeom>
              <a:avLst/>
              <a:gdLst/>
              <a:ahLst/>
              <a:cxnLst/>
              <a:rect r="r" b="b" t="t" l="l"/>
              <a:pathLst>
                <a:path h="812800" w="886446">
                  <a:moveTo>
                    <a:pt x="0" y="0"/>
                  </a:moveTo>
                  <a:lnTo>
                    <a:pt x="886446" y="0"/>
                  </a:lnTo>
                  <a:lnTo>
                    <a:pt x="886446" y="812800"/>
                  </a:lnTo>
                  <a:lnTo>
                    <a:pt x="0" y="812800"/>
                  </a:lnTo>
                  <a:close/>
                </a:path>
              </a:pathLst>
            </a:custGeom>
            <a:blipFill>
              <a:blip r:embed="rId4"/>
              <a:stretch>
                <a:fillRect l="-18747" t="0" r="-18747" b="0"/>
              </a:stretch>
            </a:blipFill>
          </p:spPr>
        </p:sp>
      </p:grpSp>
      <p:sp>
        <p:nvSpPr>
          <p:cNvPr name="Freeform 11" id="11"/>
          <p:cNvSpPr/>
          <p:nvPr/>
        </p:nvSpPr>
        <p:spPr>
          <a:xfrm flipH="false" flipV="false" rot="-134584">
            <a:off x="12798350" y="2454175"/>
            <a:ext cx="2649154" cy="683963"/>
          </a:xfrm>
          <a:custGeom>
            <a:avLst/>
            <a:gdLst/>
            <a:ahLst/>
            <a:cxnLst/>
            <a:rect r="r" b="b" t="t" l="l"/>
            <a:pathLst>
              <a:path h="683963" w="2649154">
                <a:moveTo>
                  <a:pt x="0" y="0"/>
                </a:moveTo>
                <a:lnTo>
                  <a:pt x="2649154" y="0"/>
                </a:lnTo>
                <a:lnTo>
                  <a:pt x="2649154" y="683964"/>
                </a:lnTo>
                <a:lnTo>
                  <a:pt x="0" y="6839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904775" y="1572545"/>
            <a:ext cx="7923426" cy="7141910"/>
            <a:chOff x="0" y="0"/>
            <a:chExt cx="10564568" cy="9522546"/>
          </a:xfrm>
        </p:grpSpPr>
        <p:sp>
          <p:nvSpPr>
            <p:cNvPr name="TextBox 13" id="13"/>
            <p:cNvSpPr txBox="true"/>
            <p:nvPr/>
          </p:nvSpPr>
          <p:spPr>
            <a:xfrm rot="0">
              <a:off x="0" y="4084406"/>
              <a:ext cx="10564568" cy="5438140"/>
            </a:xfrm>
            <a:prstGeom prst="rect">
              <a:avLst/>
            </a:prstGeom>
          </p:spPr>
          <p:txBody>
            <a:bodyPr anchor="t" rtlCol="false" tIns="0" lIns="0" bIns="0" rIns="0">
              <a:spAutoFit/>
            </a:bodyPr>
            <a:lstStyle/>
            <a:p>
              <a:pPr algn="l" marL="0" indent="0" lvl="0">
                <a:lnSpc>
                  <a:spcPts val="3240"/>
                </a:lnSpc>
              </a:pPr>
              <a:r>
                <a:rPr lang="en-US" sz="2400">
                  <a:solidFill>
                    <a:srgbClr val="F5F6F7"/>
                  </a:solidFill>
                  <a:latin typeface="Now"/>
                  <a:ea typeface="Now"/>
                  <a:cs typeface="Now"/>
                  <a:sym typeface="Now"/>
                </a:rPr>
                <a:t>ModifAI is making </a:t>
              </a:r>
              <a:r>
                <a:rPr lang="en-US" b="true" sz="2400">
                  <a:solidFill>
                    <a:srgbClr val="F5F6F7"/>
                  </a:solidFill>
                  <a:latin typeface="Now Bold"/>
                  <a:ea typeface="Now Bold"/>
                  <a:cs typeface="Now Bold"/>
                  <a:sym typeface="Now Bold"/>
                </a:rPr>
                <a:t>significant progress</a:t>
              </a:r>
              <a:r>
                <a:rPr lang="en-US" sz="2400">
                  <a:solidFill>
                    <a:srgbClr val="F5F6F7"/>
                  </a:solidFill>
                  <a:latin typeface="Now"/>
                  <a:ea typeface="Now"/>
                  <a:cs typeface="Now"/>
                  <a:sym typeface="Now"/>
                </a:rPr>
                <a:t> with the introduction of new features and improvements. Our focus on creating a personalized and efficient user experience drives us forward. As we continue to enhance our AI capabilities, we aim to offer seamless decor suggestions tailored to individual preferences. Future work will include incorporating </a:t>
              </a:r>
              <a:r>
                <a:rPr lang="en-US" b="true" sz="2400">
                  <a:solidFill>
                    <a:srgbClr val="F5F6F7"/>
                  </a:solidFill>
                  <a:latin typeface="Now Bold"/>
                  <a:ea typeface="Now Bold"/>
                  <a:cs typeface="Now Bold"/>
                  <a:sym typeface="Now Bold"/>
                </a:rPr>
                <a:t>more innovative features</a:t>
              </a:r>
              <a:r>
                <a:rPr lang="en-US" sz="2400">
                  <a:solidFill>
                    <a:srgbClr val="F5F6F7"/>
                  </a:solidFill>
                  <a:latin typeface="Now"/>
                  <a:ea typeface="Now"/>
                  <a:cs typeface="Now"/>
                  <a:sym typeface="Now"/>
                </a:rPr>
                <a:t> and refining the overall user interface to ensure that every interaction is enjoyable and intuitive.</a:t>
              </a:r>
            </a:p>
          </p:txBody>
        </p:sp>
        <p:sp>
          <p:nvSpPr>
            <p:cNvPr name="TextBox 14" id="14"/>
            <p:cNvSpPr txBox="true"/>
            <p:nvPr/>
          </p:nvSpPr>
          <p:spPr>
            <a:xfrm rot="0">
              <a:off x="0" y="57150"/>
              <a:ext cx="10564568" cy="3555069"/>
            </a:xfrm>
            <a:prstGeom prst="rect">
              <a:avLst/>
            </a:prstGeom>
          </p:spPr>
          <p:txBody>
            <a:bodyPr anchor="t" rtlCol="false" tIns="0" lIns="0" bIns="0" rIns="0">
              <a:spAutoFit/>
            </a:bodyPr>
            <a:lstStyle/>
            <a:p>
              <a:pPr algn="l" marL="0" indent="0" lvl="0">
                <a:lnSpc>
                  <a:spcPts val="6951"/>
                </a:lnSpc>
              </a:pPr>
              <a:r>
                <a:rPr lang="en-US" b="true" sz="6319">
                  <a:solidFill>
                    <a:srgbClr val="F5F6F7"/>
                  </a:solidFill>
                  <a:latin typeface="Roca One Heavy"/>
                  <a:ea typeface="Roca One Heavy"/>
                  <a:cs typeface="Roca One Heavy"/>
                  <a:sym typeface="Roca One Heavy"/>
                </a:rPr>
                <a:t>Progressing Towards User-Friendly Experience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ModifAI: Revolutionizing Interior Decor</dc:description>
  <dc:identifier>DAGvCIddTMA</dc:identifier>
  <dcterms:modified xsi:type="dcterms:W3CDTF">2011-08-01T06:04:30Z</dcterms:modified>
  <cp:revision>1</cp:revision>
  <dc:title>Presentation - ModifAI: Revolutionizing Interior Decor</dc:title>
</cp:coreProperties>
</file>