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Roca One Heavy" charset="1" panose="00000A00000000000000"/>
      <p:regular r:id="rId13"/>
    </p:embeddedFont>
    <p:embeddedFont>
      <p:font typeface="Now" charset="1" panose="00000500000000000000"/>
      <p:regular r:id="rId14"/>
    </p:embeddedFont>
    <p:embeddedFont>
      <p:font typeface="Now Bold"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38.jpe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3.jpe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52.png" Type="http://schemas.openxmlformats.org/officeDocument/2006/relationships/image"/><Relationship Id="rId13" Target="../media/image53.svg" Type="http://schemas.openxmlformats.org/officeDocument/2006/relationships/image"/><Relationship Id="rId14" Target="../media/image54.png" Type="http://schemas.openxmlformats.org/officeDocument/2006/relationships/image"/><Relationship Id="rId15" Target="../media/image55.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sv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77656"/>
        </a:solidFill>
      </p:bgPr>
    </p:bg>
    <p:spTree>
      <p:nvGrpSpPr>
        <p:cNvPr id="1" name=""/>
        <p:cNvGrpSpPr/>
        <p:nvPr/>
      </p:nvGrpSpPr>
      <p:grpSpPr>
        <a:xfrm>
          <a:off x="0" y="0"/>
          <a:ext cx="0" cy="0"/>
          <a:chOff x="0" y="0"/>
          <a:chExt cx="0" cy="0"/>
        </a:xfrm>
      </p:grpSpPr>
      <p:sp>
        <p:nvSpPr>
          <p:cNvPr name="Freeform 2" id="2"/>
          <p:cNvSpPr/>
          <p:nvPr/>
        </p:nvSpPr>
        <p:spPr>
          <a:xfrm flipH="false" flipV="false" rot="-665651">
            <a:off x="-374163" y="7063110"/>
            <a:ext cx="3363430" cy="4223485"/>
          </a:xfrm>
          <a:custGeom>
            <a:avLst/>
            <a:gdLst/>
            <a:ahLst/>
            <a:cxnLst/>
            <a:rect r="r" b="b" t="t" l="l"/>
            <a:pathLst>
              <a:path h="4223485" w="3363430">
                <a:moveTo>
                  <a:pt x="0" y="0"/>
                </a:moveTo>
                <a:lnTo>
                  <a:pt x="3363430" y="0"/>
                </a:lnTo>
                <a:lnTo>
                  <a:pt x="3363430" y="4223485"/>
                </a:lnTo>
                <a:lnTo>
                  <a:pt x="0" y="42234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63469">
            <a:off x="699475" y="1272652"/>
            <a:ext cx="16255606" cy="7982552"/>
            <a:chOff x="0" y="0"/>
            <a:chExt cx="4281312" cy="2102401"/>
          </a:xfrm>
        </p:grpSpPr>
        <p:sp>
          <p:nvSpPr>
            <p:cNvPr name="Freeform 4" id="4"/>
            <p:cNvSpPr/>
            <p:nvPr/>
          </p:nvSpPr>
          <p:spPr>
            <a:xfrm flipH="false" flipV="false" rot="0">
              <a:off x="0" y="0"/>
              <a:ext cx="4281312" cy="2102401"/>
            </a:xfrm>
            <a:custGeom>
              <a:avLst/>
              <a:gdLst/>
              <a:ahLst/>
              <a:cxnLst/>
              <a:rect r="r" b="b" t="t" l="l"/>
              <a:pathLst>
                <a:path h="2102401" w="4281312">
                  <a:moveTo>
                    <a:pt x="0" y="0"/>
                  </a:moveTo>
                  <a:lnTo>
                    <a:pt x="4281312" y="0"/>
                  </a:lnTo>
                  <a:lnTo>
                    <a:pt x="4281312" y="2102401"/>
                  </a:lnTo>
                  <a:lnTo>
                    <a:pt x="0" y="2102401"/>
                  </a:lnTo>
                  <a:close/>
                </a:path>
              </a:pathLst>
            </a:custGeom>
            <a:solidFill>
              <a:srgbClr val="F2E9DF"/>
            </a:solidFill>
            <a:ln w="19050" cap="sq">
              <a:solidFill>
                <a:srgbClr val="000000"/>
              </a:solidFill>
              <a:prstDash val="solid"/>
              <a:miter/>
            </a:ln>
          </p:spPr>
        </p:sp>
        <p:sp>
          <p:nvSpPr>
            <p:cNvPr name="TextBox 5" id="5"/>
            <p:cNvSpPr txBox="true"/>
            <p:nvPr/>
          </p:nvSpPr>
          <p:spPr>
            <a:xfrm>
              <a:off x="0" y="28575"/>
              <a:ext cx="4281312" cy="2073826"/>
            </a:xfrm>
            <a:prstGeom prst="rect">
              <a:avLst/>
            </a:prstGeom>
          </p:spPr>
          <p:txBody>
            <a:bodyPr anchor="ctr" rtlCol="false" tIns="50800" lIns="50800" bIns="50800" rIns="50800"/>
            <a:lstStyle/>
            <a:p>
              <a:pPr algn="ctr" marL="0" indent="0" lvl="0">
                <a:lnSpc>
                  <a:spcPts val="2694"/>
                </a:lnSpc>
                <a:spcBef>
                  <a:spcPct val="0"/>
                </a:spcBef>
              </a:pPr>
            </a:p>
          </p:txBody>
        </p:sp>
      </p:grpSp>
      <p:sp>
        <p:nvSpPr>
          <p:cNvPr name="Freeform 6" id="6"/>
          <p:cNvSpPr/>
          <p:nvPr/>
        </p:nvSpPr>
        <p:spPr>
          <a:xfrm flipH="false" flipV="false" rot="553988">
            <a:off x="13519037" y="3915441"/>
            <a:ext cx="5448532" cy="4937732"/>
          </a:xfrm>
          <a:custGeom>
            <a:avLst/>
            <a:gdLst/>
            <a:ahLst/>
            <a:cxnLst/>
            <a:rect r="r" b="b" t="t" l="l"/>
            <a:pathLst>
              <a:path h="4937732" w="5448532">
                <a:moveTo>
                  <a:pt x="0" y="0"/>
                </a:moveTo>
                <a:lnTo>
                  <a:pt x="5448532" y="0"/>
                </a:lnTo>
                <a:lnTo>
                  <a:pt x="5448532" y="4937732"/>
                </a:lnTo>
                <a:lnTo>
                  <a:pt x="0" y="4937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799252">
            <a:off x="-648845" y="-154798"/>
            <a:ext cx="3658709" cy="1234814"/>
          </a:xfrm>
          <a:custGeom>
            <a:avLst/>
            <a:gdLst/>
            <a:ahLst/>
            <a:cxnLst/>
            <a:rect r="r" b="b" t="t" l="l"/>
            <a:pathLst>
              <a:path h="1234814" w="3658709">
                <a:moveTo>
                  <a:pt x="0" y="0"/>
                </a:moveTo>
                <a:lnTo>
                  <a:pt x="3658709" y="0"/>
                </a:lnTo>
                <a:lnTo>
                  <a:pt x="3658709" y="1234814"/>
                </a:lnTo>
                <a:lnTo>
                  <a:pt x="0" y="12348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16278">
            <a:off x="10442914" y="8763903"/>
            <a:ext cx="3829835" cy="988794"/>
          </a:xfrm>
          <a:custGeom>
            <a:avLst/>
            <a:gdLst/>
            <a:ahLst/>
            <a:cxnLst/>
            <a:rect r="r" b="b" t="t" l="l"/>
            <a:pathLst>
              <a:path h="988794" w="3829835">
                <a:moveTo>
                  <a:pt x="0" y="0"/>
                </a:moveTo>
                <a:lnTo>
                  <a:pt x="3829835" y="0"/>
                </a:lnTo>
                <a:lnTo>
                  <a:pt x="3829835" y="988794"/>
                </a:lnTo>
                <a:lnTo>
                  <a:pt x="0" y="988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262115">
            <a:off x="11282301" y="2160614"/>
            <a:ext cx="7354870" cy="5852290"/>
            <a:chOff x="0" y="0"/>
            <a:chExt cx="1021487" cy="812800"/>
          </a:xfrm>
        </p:grpSpPr>
        <p:sp>
          <p:nvSpPr>
            <p:cNvPr name="Freeform 10" id="10"/>
            <p:cNvSpPr/>
            <p:nvPr/>
          </p:nvSpPr>
          <p:spPr>
            <a:xfrm flipH="false" flipV="false" rot="0">
              <a:off x="0" y="0"/>
              <a:ext cx="1021487" cy="812800"/>
            </a:xfrm>
            <a:custGeom>
              <a:avLst/>
              <a:gdLst/>
              <a:ahLst/>
              <a:cxnLst/>
              <a:rect r="r" b="b" t="t" l="l"/>
              <a:pathLst>
                <a:path h="812800" w="1021487">
                  <a:moveTo>
                    <a:pt x="0" y="0"/>
                  </a:moveTo>
                  <a:lnTo>
                    <a:pt x="1021487" y="0"/>
                  </a:lnTo>
                  <a:lnTo>
                    <a:pt x="1021487" y="812800"/>
                  </a:lnTo>
                  <a:lnTo>
                    <a:pt x="0" y="812800"/>
                  </a:lnTo>
                  <a:close/>
                </a:path>
              </a:pathLst>
            </a:custGeom>
            <a:solidFill>
              <a:srgbClr val="F2E9DF"/>
            </a:solidFill>
            <a:ln w="19050" cap="sq">
              <a:solidFill>
                <a:srgbClr val="000000"/>
              </a:solidFill>
              <a:prstDash val="solid"/>
              <a:miter/>
            </a:ln>
          </p:spPr>
        </p:sp>
        <p:sp>
          <p:nvSpPr>
            <p:cNvPr name="TextBox 11" id="11"/>
            <p:cNvSpPr txBox="true"/>
            <p:nvPr/>
          </p:nvSpPr>
          <p:spPr>
            <a:xfrm>
              <a:off x="0" y="28575"/>
              <a:ext cx="1021487" cy="784225"/>
            </a:xfrm>
            <a:prstGeom prst="rect">
              <a:avLst/>
            </a:prstGeom>
          </p:spPr>
          <p:txBody>
            <a:bodyPr anchor="ctr" rtlCol="false" tIns="52802" lIns="52802" bIns="52802" rIns="52802"/>
            <a:lstStyle/>
            <a:p>
              <a:pPr algn="ctr" marL="0" indent="0" lvl="0">
                <a:lnSpc>
                  <a:spcPts val="2694"/>
                </a:lnSpc>
                <a:spcBef>
                  <a:spcPct val="0"/>
                </a:spcBef>
              </a:pPr>
            </a:p>
          </p:txBody>
        </p:sp>
      </p:grpSp>
      <p:grpSp>
        <p:nvGrpSpPr>
          <p:cNvPr name="Group 12" id="12"/>
          <p:cNvGrpSpPr/>
          <p:nvPr/>
        </p:nvGrpSpPr>
        <p:grpSpPr>
          <a:xfrm rot="274619">
            <a:off x="11570764" y="2466396"/>
            <a:ext cx="7079319" cy="5277879"/>
            <a:chOff x="0" y="0"/>
            <a:chExt cx="1090224" cy="812800"/>
          </a:xfrm>
        </p:grpSpPr>
        <p:sp>
          <p:nvSpPr>
            <p:cNvPr name="Freeform 13" id="13"/>
            <p:cNvSpPr/>
            <p:nvPr/>
          </p:nvSpPr>
          <p:spPr>
            <a:xfrm flipH="false" flipV="false" rot="0">
              <a:off x="0" y="0"/>
              <a:ext cx="1090224" cy="812800"/>
            </a:xfrm>
            <a:custGeom>
              <a:avLst/>
              <a:gdLst/>
              <a:ahLst/>
              <a:cxnLst/>
              <a:rect r="r" b="b" t="t" l="l"/>
              <a:pathLst>
                <a:path h="812800" w="1090224">
                  <a:moveTo>
                    <a:pt x="0" y="0"/>
                  </a:moveTo>
                  <a:lnTo>
                    <a:pt x="1090224" y="0"/>
                  </a:lnTo>
                  <a:lnTo>
                    <a:pt x="1090224" y="812800"/>
                  </a:lnTo>
                  <a:lnTo>
                    <a:pt x="0" y="812800"/>
                  </a:lnTo>
                  <a:close/>
                </a:path>
              </a:pathLst>
            </a:custGeom>
            <a:blipFill>
              <a:blip r:embed="rId10"/>
              <a:stretch>
                <a:fillRect l="-7570" t="0" r="-7570" b="0"/>
              </a:stretch>
            </a:blipFill>
          </p:spPr>
        </p:sp>
      </p:grpSp>
      <p:sp>
        <p:nvSpPr>
          <p:cNvPr name="Freeform 14" id="14"/>
          <p:cNvSpPr/>
          <p:nvPr/>
        </p:nvSpPr>
        <p:spPr>
          <a:xfrm flipH="false" flipV="false" rot="1450879">
            <a:off x="16607390" y="1094854"/>
            <a:ext cx="839984" cy="1957590"/>
          </a:xfrm>
          <a:custGeom>
            <a:avLst/>
            <a:gdLst/>
            <a:ahLst/>
            <a:cxnLst/>
            <a:rect r="r" b="b" t="t" l="l"/>
            <a:pathLst>
              <a:path h="1957590" w="839984">
                <a:moveTo>
                  <a:pt x="0" y="0"/>
                </a:moveTo>
                <a:lnTo>
                  <a:pt x="839984" y="0"/>
                </a:lnTo>
                <a:lnTo>
                  <a:pt x="839984" y="1957590"/>
                </a:lnTo>
                <a:lnTo>
                  <a:pt x="0" y="19575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329893">
            <a:off x="2083007" y="1027757"/>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6" id="16"/>
          <p:cNvGrpSpPr/>
          <p:nvPr/>
        </p:nvGrpSpPr>
        <p:grpSpPr>
          <a:xfrm rot="0">
            <a:off x="1633632" y="3505235"/>
            <a:ext cx="9305768" cy="3517386"/>
            <a:chOff x="0" y="0"/>
            <a:chExt cx="12407691" cy="4689847"/>
          </a:xfrm>
        </p:grpSpPr>
        <p:sp>
          <p:nvSpPr>
            <p:cNvPr name="TextBox 17" id="17"/>
            <p:cNvSpPr txBox="true"/>
            <p:nvPr/>
          </p:nvSpPr>
          <p:spPr>
            <a:xfrm rot="0">
              <a:off x="0" y="171450"/>
              <a:ext cx="12407691" cy="3126740"/>
            </a:xfrm>
            <a:prstGeom prst="rect">
              <a:avLst/>
            </a:prstGeom>
          </p:spPr>
          <p:txBody>
            <a:bodyPr anchor="t" rtlCol="false" tIns="0" lIns="0" bIns="0" rIns="0">
              <a:spAutoFit/>
            </a:bodyPr>
            <a:lstStyle/>
            <a:p>
              <a:pPr algn="l" marL="0" indent="0" lvl="0">
                <a:lnSpc>
                  <a:spcPts val="8887"/>
                </a:lnSpc>
              </a:pPr>
              <a:r>
                <a:rPr lang="en-US" b="true" sz="8887">
                  <a:solidFill>
                    <a:srgbClr val="0E1114"/>
                  </a:solidFill>
                  <a:latin typeface="Roca One Heavy"/>
                  <a:ea typeface="Roca One Heavy"/>
                  <a:cs typeface="Roca One Heavy"/>
                  <a:sym typeface="Roca One Heavy"/>
                </a:rPr>
                <a:t>ModifAI </a:t>
              </a:r>
            </a:p>
            <a:p>
              <a:pPr algn="l" marL="0" indent="0" lvl="0">
                <a:lnSpc>
                  <a:spcPts val="8887"/>
                </a:lnSpc>
              </a:pPr>
              <a:r>
                <a:rPr lang="en-US" b="true" sz="8887">
                  <a:solidFill>
                    <a:srgbClr val="0E1114"/>
                  </a:solidFill>
                  <a:latin typeface="Roca One Heavy"/>
                  <a:ea typeface="Roca One Heavy"/>
                  <a:cs typeface="Roca One Heavy"/>
                  <a:sym typeface="Roca One Heavy"/>
                </a:rPr>
                <a:t>Project Update 6</a:t>
              </a:r>
            </a:p>
          </p:txBody>
        </p:sp>
        <p:sp>
          <p:nvSpPr>
            <p:cNvPr name="TextBox 18" id="18"/>
            <p:cNvSpPr txBox="true"/>
            <p:nvPr/>
          </p:nvSpPr>
          <p:spPr>
            <a:xfrm rot="0">
              <a:off x="0" y="3372222"/>
              <a:ext cx="11651476" cy="1317625"/>
            </a:xfrm>
            <a:prstGeom prst="rect">
              <a:avLst/>
            </a:prstGeom>
          </p:spPr>
          <p:txBody>
            <a:bodyPr anchor="t" rtlCol="false" tIns="0" lIns="0" bIns="0" rIns="0">
              <a:spAutoFit/>
            </a:bodyPr>
            <a:lstStyle/>
            <a:p>
              <a:pPr algn="l" marL="0" indent="0" lvl="0">
                <a:lnSpc>
                  <a:spcPts val="3900"/>
                </a:lnSpc>
              </a:pPr>
              <a:r>
                <a:rPr lang="en-US" sz="3000">
                  <a:solidFill>
                    <a:srgbClr val="0E1114"/>
                  </a:solidFill>
                  <a:latin typeface="Now"/>
                  <a:ea typeface="Now"/>
                  <a:cs typeface="Now"/>
                  <a:sym typeface="Now"/>
                </a:rPr>
                <a:t>Overview</a:t>
              </a:r>
              <a:r>
                <a:rPr lang="en-US" sz="3000">
                  <a:solidFill>
                    <a:srgbClr val="0E1114"/>
                  </a:solidFill>
                  <a:latin typeface="Now"/>
                  <a:ea typeface="Now"/>
                  <a:cs typeface="Now"/>
                  <a:sym typeface="Now"/>
                </a:rPr>
                <a:t> of progress and future plans for our AI-powered interior decor app</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2906F"/>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736354"/>
            <a:ext cx="6353727" cy="4686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Mehedi Hasan Dip – 2232167042</a:t>
            </a:r>
          </a:p>
        </p:txBody>
      </p:sp>
      <p:sp>
        <p:nvSpPr>
          <p:cNvPr name="TextBox 14" id="14"/>
          <p:cNvSpPr txBox="true"/>
          <p:nvPr/>
        </p:nvSpPr>
        <p:spPr>
          <a:xfrm rot="0">
            <a:off x="2194498" y="4507754"/>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Akram Hossain Apu Khan – 2231090642</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Together, we are transforming interior decor through AI technology.</a:t>
            </a:r>
          </a:p>
        </p:txBody>
      </p:sp>
      <p:sp>
        <p:nvSpPr>
          <p:cNvPr name="TextBox 22" id="22"/>
          <p:cNvSpPr txBox="true"/>
          <p:nvPr/>
        </p:nvSpPr>
        <p:spPr>
          <a:xfrm rot="0">
            <a:off x="2194498"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Hacibull Hashan Tosher – 2111626642</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01211"/>
                </a:solidFill>
                <a:latin typeface="Roca One Heavy"/>
                <a:ea typeface="Roca One Heavy"/>
                <a:cs typeface="Roca One Heavy"/>
                <a:sym typeface="Roca One Heavy"/>
              </a:rPr>
              <a:t>Team Introduction for ModifAI Project Update 6</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2906F"/>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2E9DF"/>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2E9DF"/>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A0F08"/>
                </a:solidFill>
                <a:latin typeface="Now"/>
                <a:ea typeface="Now"/>
                <a:cs typeface="Now"/>
                <a:sym typeface="Now"/>
              </a:rPr>
              <a:t>Efficient algorithms streamline decor suggestions tailored to individual preferences.</a:t>
            </a:r>
          </a:p>
        </p:txBody>
      </p:sp>
      <p:sp>
        <p:nvSpPr>
          <p:cNvPr name="TextBox 14" id="14"/>
          <p:cNvSpPr txBox="true"/>
          <p:nvPr/>
        </p:nvSpPr>
        <p:spPr>
          <a:xfrm rot="0">
            <a:off x="2194498" y="4279154"/>
            <a:ext cx="6353727" cy="1383030"/>
          </a:xfrm>
          <a:prstGeom prst="rect">
            <a:avLst/>
          </a:prstGeom>
        </p:spPr>
        <p:txBody>
          <a:bodyPr anchor="t" rtlCol="false" tIns="0" lIns="0" bIns="0" rIns="0">
            <a:spAutoFit/>
          </a:bodyPr>
          <a:lstStyle/>
          <a:p>
            <a:pPr algn="ctr" marL="0" indent="0" lvl="0">
              <a:lnSpc>
                <a:spcPts val="3660"/>
              </a:lnSpc>
            </a:pPr>
            <a:r>
              <a:rPr lang="en-US" b="true" sz="3000">
                <a:solidFill>
                  <a:srgbClr val="1A0F08"/>
                </a:solidFill>
                <a:latin typeface="Now Bold"/>
                <a:ea typeface="Now Bold"/>
                <a:cs typeface="Now Bold"/>
                <a:sym typeface="Now Bold"/>
              </a:rPr>
              <a:t>AI-driven design</a:t>
            </a:r>
            <a:r>
              <a:rPr lang="en-US" sz="3000">
                <a:solidFill>
                  <a:srgbClr val="1A0F08"/>
                </a:solidFill>
                <a:latin typeface="Now"/>
                <a:ea typeface="Now"/>
                <a:cs typeface="Now"/>
                <a:sym typeface="Now"/>
              </a:rPr>
              <a:t> enhances creativity and personalization for users.</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2E9DF"/>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2E9DF"/>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A0F08"/>
                </a:solidFill>
                <a:latin typeface="Now"/>
                <a:ea typeface="Now"/>
                <a:cs typeface="Now"/>
                <a:sym typeface="Now"/>
              </a:rPr>
              <a:t>Real-time communication fosters community engagement among users.</a:t>
            </a:r>
          </a:p>
        </p:txBody>
      </p:sp>
      <p:sp>
        <p:nvSpPr>
          <p:cNvPr name="TextBox 22" id="22"/>
          <p:cNvSpPr txBox="true"/>
          <p:nvPr/>
        </p:nvSpPr>
        <p:spPr>
          <a:xfrm rot="0">
            <a:off x="2194498"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A0F08"/>
                </a:solidFill>
                <a:latin typeface="Now"/>
                <a:ea typeface="Now"/>
                <a:cs typeface="Now"/>
                <a:sym typeface="Now"/>
              </a:rPr>
              <a:t>User-friendly interface ensures ease of navigation and interaction.</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FFFFFF"/>
                </a:solidFill>
                <a:latin typeface="Roca One Heavy"/>
                <a:ea typeface="Roca One Heavy"/>
                <a:cs typeface="Roca One Heavy"/>
                <a:sym typeface="Roca One Heavy"/>
              </a:rPr>
              <a:t>Key Concepts Behind ModifAI's Innovation in Interior Decor</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2906F"/>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4715516" y="2267407"/>
            <a:ext cx="2960821" cy="3717926"/>
          </a:xfrm>
          <a:custGeom>
            <a:avLst/>
            <a:gdLst/>
            <a:ahLst/>
            <a:cxnLst/>
            <a:rect r="r" b="b" t="t" l="l"/>
            <a:pathLst>
              <a:path h="3717926" w="2960821">
                <a:moveTo>
                  <a:pt x="0" y="0"/>
                </a:moveTo>
                <a:lnTo>
                  <a:pt x="2960821" y="0"/>
                </a:lnTo>
                <a:lnTo>
                  <a:pt x="2960821" y="3717926"/>
                </a:lnTo>
                <a:lnTo>
                  <a:pt x="0" y="3717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3234" y="2796157"/>
            <a:ext cx="5959385" cy="5510065"/>
            <a:chOff x="0" y="0"/>
            <a:chExt cx="879080" cy="812800"/>
          </a:xfrm>
        </p:grpSpPr>
        <p:sp>
          <p:nvSpPr>
            <p:cNvPr name="Freeform 4" id="4"/>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F2E9DF"/>
            </a:solidFill>
            <a:ln w="19050" cap="sq">
              <a:solidFill>
                <a:srgbClr val="000000"/>
              </a:solidFill>
              <a:prstDash val="solid"/>
              <a:miter/>
            </a:ln>
          </p:spPr>
        </p:sp>
        <p:sp>
          <p:nvSpPr>
            <p:cNvPr name="TextBox 5" id="5"/>
            <p:cNvSpPr txBox="true"/>
            <p:nvPr/>
          </p:nvSpPr>
          <p:spPr>
            <a:xfrm>
              <a:off x="0" y="28575"/>
              <a:ext cx="879080" cy="784225"/>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9675576" cy="8756789"/>
            <a:chOff x="0" y="0"/>
            <a:chExt cx="2548300" cy="2306315"/>
          </a:xfrm>
        </p:grpSpPr>
        <p:sp>
          <p:nvSpPr>
            <p:cNvPr name="Freeform 7" id="7"/>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F2E9DF"/>
            </a:solidFill>
            <a:ln w="19050" cap="rnd">
              <a:solidFill>
                <a:srgbClr val="000000"/>
              </a:solidFill>
              <a:prstDash val="solid"/>
              <a:round/>
            </a:ln>
          </p:spPr>
        </p:sp>
        <p:sp>
          <p:nvSpPr>
            <p:cNvPr name="TextBox 8" id="8"/>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427378" y="3079585"/>
            <a:ext cx="5391099" cy="4943208"/>
            <a:chOff x="0" y="0"/>
            <a:chExt cx="886446" cy="812800"/>
          </a:xfrm>
        </p:grpSpPr>
        <p:sp>
          <p:nvSpPr>
            <p:cNvPr name="Freeform 10" id="10"/>
            <p:cNvSpPr/>
            <p:nvPr/>
          </p:nvSpPr>
          <p:spPr>
            <a:xfrm flipH="false" flipV="false" rot="0">
              <a:off x="0" y="0"/>
              <a:ext cx="886446" cy="812800"/>
            </a:xfrm>
            <a:custGeom>
              <a:avLst/>
              <a:gdLst/>
              <a:ahLst/>
              <a:cxnLst/>
              <a:rect r="r" b="b" t="t" l="l"/>
              <a:pathLst>
                <a:path h="812800" w="886446">
                  <a:moveTo>
                    <a:pt x="0" y="0"/>
                  </a:moveTo>
                  <a:lnTo>
                    <a:pt x="886446" y="0"/>
                  </a:lnTo>
                  <a:lnTo>
                    <a:pt x="886446" y="812800"/>
                  </a:lnTo>
                  <a:lnTo>
                    <a:pt x="0" y="812800"/>
                  </a:lnTo>
                  <a:close/>
                </a:path>
              </a:pathLst>
            </a:custGeom>
            <a:blipFill>
              <a:blip r:embed="rId4"/>
              <a:stretch>
                <a:fillRect l="-18747" t="0" r="-18747" b="0"/>
              </a:stretch>
            </a:blipFill>
          </p:spPr>
        </p:sp>
      </p:grpSp>
      <p:sp>
        <p:nvSpPr>
          <p:cNvPr name="Freeform 11" id="11"/>
          <p:cNvSpPr/>
          <p:nvPr/>
        </p:nvSpPr>
        <p:spPr>
          <a:xfrm flipH="false" flipV="false" rot="-134584">
            <a:off x="12798350" y="2454175"/>
            <a:ext cx="2649154" cy="683963"/>
          </a:xfrm>
          <a:custGeom>
            <a:avLst/>
            <a:gdLst/>
            <a:ahLst/>
            <a:cxnLst/>
            <a:rect r="r" b="b" t="t" l="l"/>
            <a:pathLst>
              <a:path h="683963" w="2649154">
                <a:moveTo>
                  <a:pt x="0" y="0"/>
                </a:moveTo>
                <a:lnTo>
                  <a:pt x="2649154" y="0"/>
                </a:lnTo>
                <a:lnTo>
                  <a:pt x="2649154" y="683964"/>
                </a:lnTo>
                <a:lnTo>
                  <a:pt x="0" y="6839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904775" y="1795875"/>
            <a:ext cx="7923426" cy="6695251"/>
            <a:chOff x="0" y="0"/>
            <a:chExt cx="10564568" cy="8927001"/>
          </a:xfrm>
        </p:grpSpPr>
        <p:sp>
          <p:nvSpPr>
            <p:cNvPr name="TextBox 13" id="13"/>
            <p:cNvSpPr txBox="true"/>
            <p:nvPr/>
          </p:nvSpPr>
          <p:spPr>
            <a:xfrm rot="0">
              <a:off x="0" y="2942761"/>
              <a:ext cx="10564568" cy="5984240"/>
            </a:xfrm>
            <a:prstGeom prst="rect">
              <a:avLst/>
            </a:prstGeom>
          </p:spPr>
          <p:txBody>
            <a:bodyPr anchor="t" rtlCol="false" tIns="0" lIns="0" bIns="0" rIns="0">
              <a:spAutoFit/>
            </a:bodyPr>
            <a:lstStyle/>
            <a:p>
              <a:pPr algn="l" marL="0" indent="0" lvl="0">
                <a:lnSpc>
                  <a:spcPts val="3240"/>
                </a:lnSpc>
              </a:pPr>
              <a:r>
                <a:rPr lang="en-US" sz="2400">
                  <a:solidFill>
                    <a:srgbClr val="1A0F08"/>
                  </a:solidFill>
                  <a:latin typeface="Now"/>
                  <a:ea typeface="Now"/>
                  <a:cs typeface="Now"/>
                  <a:sym typeface="Now"/>
                </a:rPr>
                <a:t>In Update 6, our team has made significant strides. We have </a:t>
              </a:r>
              <a:r>
                <a:rPr lang="en-US" b="true" sz="2400">
                  <a:solidFill>
                    <a:srgbClr val="1A0F08"/>
                  </a:solidFill>
                  <a:latin typeface="Now Bold"/>
                  <a:ea typeface="Now Bold"/>
                  <a:cs typeface="Now Bold"/>
                  <a:sym typeface="Now Bold"/>
                </a:rPr>
                <a:t>successfully fixed</a:t>
              </a:r>
              <a:r>
                <a:rPr lang="en-US" sz="2400">
                  <a:solidFill>
                    <a:srgbClr val="1A0F08"/>
                  </a:solidFill>
                  <a:latin typeface="Now"/>
                  <a:ea typeface="Now"/>
                  <a:cs typeface="Now"/>
                  <a:sym typeface="Now"/>
                </a:rPr>
                <a:t> all previous errors that were affecting functionality. In addition, we developed a </a:t>
              </a:r>
              <a:r>
                <a:rPr lang="en-US" b="true" sz="2400">
                  <a:solidFill>
                    <a:srgbClr val="1A0F08"/>
                  </a:solidFill>
                  <a:latin typeface="Now Bold"/>
                  <a:ea typeface="Now Bold"/>
                  <a:cs typeface="Now Bold"/>
                  <a:sym typeface="Now Bold"/>
                </a:rPr>
                <a:t>user-to-user chat system</a:t>
              </a:r>
              <a:r>
                <a:rPr lang="en-US" sz="2400">
                  <a:solidFill>
                    <a:srgbClr val="1A0F08"/>
                  </a:solidFill>
                  <a:latin typeface="Now"/>
                  <a:ea typeface="Now"/>
                  <a:cs typeface="Now"/>
                  <a:sym typeface="Now"/>
                </a:rPr>
                <a:t> that allows users to communicate in real time. This enhancement is pivotal for user engagement, enabling seamless interactions. Our focus remains on creating a </a:t>
              </a:r>
              <a:r>
                <a:rPr lang="en-US" b="true" sz="2400">
                  <a:solidFill>
                    <a:srgbClr val="1A0F08"/>
                  </a:solidFill>
                  <a:latin typeface="Now Bold"/>
                  <a:ea typeface="Now Bold"/>
                  <a:cs typeface="Now Bold"/>
                  <a:sym typeface="Now Bold"/>
                </a:rPr>
                <a:t>user-friendly experience</a:t>
              </a:r>
              <a:r>
                <a:rPr lang="en-US" sz="2400">
                  <a:solidFill>
                    <a:srgbClr val="1A0F08"/>
                  </a:solidFill>
                  <a:latin typeface="Now"/>
                  <a:ea typeface="Now"/>
                  <a:cs typeface="Now"/>
                  <a:sym typeface="Now"/>
                </a:rPr>
                <a:t> as we continue to refine and enhance the ModifAI app. We are excited about these improvements and look forward to showcasing them in our upcoming demo.</a:t>
              </a:r>
            </a:p>
          </p:txBody>
        </p:sp>
        <p:sp>
          <p:nvSpPr>
            <p:cNvPr name="TextBox 14" id="14"/>
            <p:cNvSpPr txBox="true"/>
            <p:nvPr/>
          </p:nvSpPr>
          <p:spPr>
            <a:xfrm rot="0">
              <a:off x="0" y="57150"/>
              <a:ext cx="10564568" cy="2413423"/>
            </a:xfrm>
            <a:prstGeom prst="rect">
              <a:avLst/>
            </a:prstGeom>
          </p:spPr>
          <p:txBody>
            <a:bodyPr anchor="t" rtlCol="false" tIns="0" lIns="0" bIns="0" rIns="0">
              <a:spAutoFit/>
            </a:bodyPr>
            <a:lstStyle/>
            <a:p>
              <a:pPr algn="l" marL="0" indent="0" lvl="0">
                <a:lnSpc>
                  <a:spcPts val="7039"/>
                </a:lnSpc>
              </a:pPr>
              <a:r>
                <a:rPr lang="en-US" b="true" sz="6399">
                  <a:solidFill>
                    <a:srgbClr val="1A0F08"/>
                  </a:solidFill>
                  <a:latin typeface="Roca One Heavy"/>
                  <a:ea typeface="Roca One Heavy"/>
                  <a:cs typeface="Roca One Heavy"/>
                  <a:sym typeface="Roca One Heavy"/>
                </a:rPr>
                <a:t>This Week's Progress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77656"/>
        </a:solidFill>
      </p:bgPr>
    </p:bg>
    <p:spTree>
      <p:nvGrpSpPr>
        <p:cNvPr id="1" name=""/>
        <p:cNvGrpSpPr/>
        <p:nvPr/>
      </p:nvGrpSpPr>
      <p:grpSpPr>
        <a:xfrm>
          <a:off x="0" y="0"/>
          <a:ext cx="0" cy="0"/>
          <a:chOff x="0" y="0"/>
          <a:chExt cx="0" cy="0"/>
        </a:xfrm>
      </p:grpSpPr>
      <p:grpSp>
        <p:nvGrpSpPr>
          <p:cNvPr name="Group 2" id="2"/>
          <p:cNvGrpSpPr/>
          <p:nvPr/>
        </p:nvGrpSpPr>
        <p:grpSpPr>
          <a:xfrm rot="0">
            <a:off x="1293982" y="765105"/>
            <a:ext cx="7965984" cy="8756789"/>
            <a:chOff x="0" y="0"/>
            <a:chExt cx="2098037" cy="2306315"/>
          </a:xfrm>
        </p:grpSpPr>
        <p:sp>
          <p:nvSpPr>
            <p:cNvPr name="Freeform 3" id="3"/>
            <p:cNvSpPr/>
            <p:nvPr/>
          </p:nvSpPr>
          <p:spPr>
            <a:xfrm flipH="false" flipV="false" rot="0">
              <a:off x="0" y="0"/>
              <a:ext cx="2098037" cy="2306315"/>
            </a:xfrm>
            <a:custGeom>
              <a:avLst/>
              <a:gdLst/>
              <a:ahLst/>
              <a:cxnLst/>
              <a:rect r="r" b="b" t="t" l="l"/>
              <a:pathLst>
                <a:path h="2306315" w="2098037">
                  <a:moveTo>
                    <a:pt x="38875" y="0"/>
                  </a:moveTo>
                  <a:lnTo>
                    <a:pt x="2059162" y="0"/>
                  </a:lnTo>
                  <a:cubicBezTo>
                    <a:pt x="2069473" y="0"/>
                    <a:pt x="2079360" y="4096"/>
                    <a:pt x="2086651" y="11386"/>
                  </a:cubicBezTo>
                  <a:cubicBezTo>
                    <a:pt x="2093941" y="18677"/>
                    <a:pt x="2098037" y="28565"/>
                    <a:pt x="2098037" y="38875"/>
                  </a:cubicBezTo>
                  <a:lnTo>
                    <a:pt x="2098037" y="2267440"/>
                  </a:lnTo>
                  <a:cubicBezTo>
                    <a:pt x="2098037" y="2288910"/>
                    <a:pt x="2080632" y="2306315"/>
                    <a:pt x="2059162" y="2306315"/>
                  </a:cubicBezTo>
                  <a:lnTo>
                    <a:pt x="38875" y="2306315"/>
                  </a:lnTo>
                  <a:cubicBezTo>
                    <a:pt x="17405" y="2306315"/>
                    <a:pt x="0" y="2288910"/>
                    <a:pt x="0" y="2267440"/>
                  </a:cubicBezTo>
                  <a:lnTo>
                    <a:pt x="0" y="38875"/>
                  </a:lnTo>
                  <a:cubicBezTo>
                    <a:pt x="0" y="17405"/>
                    <a:pt x="17405" y="0"/>
                    <a:pt x="38875" y="0"/>
                  </a:cubicBezTo>
                  <a:close/>
                </a:path>
              </a:pathLst>
            </a:custGeom>
            <a:solidFill>
              <a:srgbClr val="F2E9DF"/>
            </a:solidFill>
            <a:ln w="19050" cap="rnd">
              <a:solidFill>
                <a:srgbClr val="000000"/>
              </a:solidFill>
              <a:prstDash val="solid"/>
              <a:round/>
            </a:ln>
          </p:spPr>
        </p:sp>
        <p:sp>
          <p:nvSpPr>
            <p:cNvPr name="TextBox 4" id="4"/>
            <p:cNvSpPr txBox="true"/>
            <p:nvPr/>
          </p:nvSpPr>
          <p:spPr>
            <a:xfrm>
              <a:off x="0" y="28575"/>
              <a:ext cx="2098037" cy="2277740"/>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10196393">
            <a:off x="13589680" y="1880977"/>
            <a:ext cx="3586254" cy="4906567"/>
          </a:xfrm>
          <a:custGeom>
            <a:avLst/>
            <a:gdLst/>
            <a:ahLst/>
            <a:cxnLst/>
            <a:rect r="r" b="b" t="t" l="l"/>
            <a:pathLst>
              <a:path h="4906567" w="3586254">
                <a:moveTo>
                  <a:pt x="0" y="0"/>
                </a:moveTo>
                <a:lnTo>
                  <a:pt x="3586254" y="0"/>
                </a:lnTo>
                <a:lnTo>
                  <a:pt x="3586254" y="4906567"/>
                </a:lnTo>
                <a:lnTo>
                  <a:pt x="0" y="4906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9958770" y="1373797"/>
            <a:ext cx="6194259" cy="5727229"/>
            <a:chOff x="0" y="0"/>
            <a:chExt cx="879080" cy="812800"/>
          </a:xfrm>
        </p:grpSpPr>
        <p:sp>
          <p:nvSpPr>
            <p:cNvPr name="Freeform 7" id="7"/>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F2E9DF"/>
            </a:solidFill>
            <a:ln w="19050" cap="sq">
              <a:solidFill>
                <a:srgbClr val="000000"/>
              </a:solidFill>
              <a:prstDash val="solid"/>
              <a:miter/>
            </a:ln>
          </p:spPr>
        </p:sp>
        <p:sp>
          <p:nvSpPr>
            <p:cNvPr name="TextBox 8" id="8"/>
            <p:cNvSpPr txBox="true"/>
            <p:nvPr/>
          </p:nvSpPr>
          <p:spPr>
            <a:xfrm>
              <a:off x="0" y="28575"/>
              <a:ext cx="879080" cy="784225"/>
            </a:xfrm>
            <a:prstGeom prst="rect">
              <a:avLst/>
            </a:prstGeom>
          </p:spPr>
          <p:txBody>
            <a:bodyPr anchor="ctr" rtlCol="false" tIns="52802" lIns="52802" bIns="52802" rIns="52802"/>
            <a:lstStyle/>
            <a:p>
              <a:pPr algn="ctr" marL="0" indent="0" lvl="0">
                <a:lnSpc>
                  <a:spcPts val="2694"/>
                </a:lnSpc>
                <a:spcBef>
                  <a:spcPct val="0"/>
                </a:spcBef>
              </a:pPr>
            </a:p>
          </p:txBody>
        </p:sp>
      </p:grpSp>
      <p:grpSp>
        <p:nvGrpSpPr>
          <p:cNvPr name="Group 9" id="9"/>
          <p:cNvGrpSpPr/>
          <p:nvPr/>
        </p:nvGrpSpPr>
        <p:grpSpPr>
          <a:xfrm rot="0">
            <a:off x="9958770" y="7295216"/>
            <a:ext cx="6194259" cy="1617987"/>
            <a:chOff x="0" y="0"/>
            <a:chExt cx="1569550" cy="409978"/>
          </a:xfrm>
        </p:grpSpPr>
        <p:sp>
          <p:nvSpPr>
            <p:cNvPr name="Freeform 10" id="10"/>
            <p:cNvSpPr/>
            <p:nvPr/>
          </p:nvSpPr>
          <p:spPr>
            <a:xfrm flipH="false" flipV="false" rot="0">
              <a:off x="0" y="0"/>
              <a:ext cx="1569550" cy="409978"/>
            </a:xfrm>
            <a:custGeom>
              <a:avLst/>
              <a:gdLst/>
              <a:ahLst/>
              <a:cxnLst/>
              <a:rect r="r" b="b" t="t" l="l"/>
              <a:pathLst>
                <a:path h="409978" w="1569550">
                  <a:moveTo>
                    <a:pt x="14998" y="0"/>
                  </a:moveTo>
                  <a:lnTo>
                    <a:pt x="1554552" y="0"/>
                  </a:lnTo>
                  <a:cubicBezTo>
                    <a:pt x="1558529" y="0"/>
                    <a:pt x="1562344" y="1580"/>
                    <a:pt x="1565157" y="4393"/>
                  </a:cubicBezTo>
                  <a:cubicBezTo>
                    <a:pt x="1567970" y="7206"/>
                    <a:pt x="1569550" y="11020"/>
                    <a:pt x="1569550" y="14998"/>
                  </a:cubicBezTo>
                  <a:lnTo>
                    <a:pt x="1569550" y="394980"/>
                  </a:lnTo>
                  <a:cubicBezTo>
                    <a:pt x="1569550" y="403263"/>
                    <a:pt x="1562835" y="409978"/>
                    <a:pt x="1554552" y="409978"/>
                  </a:cubicBezTo>
                  <a:lnTo>
                    <a:pt x="14998" y="409978"/>
                  </a:lnTo>
                  <a:cubicBezTo>
                    <a:pt x="6715" y="409978"/>
                    <a:pt x="0" y="403263"/>
                    <a:pt x="0" y="394980"/>
                  </a:cubicBezTo>
                  <a:lnTo>
                    <a:pt x="0" y="14998"/>
                  </a:lnTo>
                  <a:cubicBezTo>
                    <a:pt x="0" y="6715"/>
                    <a:pt x="6715" y="0"/>
                    <a:pt x="14998" y="0"/>
                  </a:cubicBezTo>
                  <a:close/>
                </a:path>
              </a:pathLst>
            </a:custGeom>
            <a:solidFill>
              <a:srgbClr val="F2E9DF"/>
            </a:solidFill>
            <a:ln w="19050" cap="sq">
              <a:solidFill>
                <a:srgbClr val="000000"/>
              </a:solidFill>
              <a:prstDash val="solid"/>
              <a:miter/>
            </a:ln>
          </p:spPr>
        </p:sp>
        <p:sp>
          <p:nvSpPr>
            <p:cNvPr name="TextBox 11" id="11"/>
            <p:cNvSpPr txBox="true"/>
            <p:nvPr/>
          </p:nvSpPr>
          <p:spPr>
            <a:xfrm>
              <a:off x="0" y="-66675"/>
              <a:ext cx="1569550" cy="476653"/>
            </a:xfrm>
            <a:prstGeom prst="rect">
              <a:avLst/>
            </a:prstGeom>
          </p:spPr>
          <p:txBody>
            <a:bodyPr anchor="ctr" rtlCol="false" tIns="50800" lIns="50800" bIns="50800" rIns="50800"/>
            <a:lstStyle/>
            <a:p>
              <a:pPr algn="ctr" marL="0" indent="0" lvl="0">
                <a:lnSpc>
                  <a:spcPts val="3576"/>
                </a:lnSpc>
                <a:spcBef>
                  <a:spcPct val="0"/>
                </a:spcBef>
              </a:pPr>
            </a:p>
          </p:txBody>
        </p:sp>
      </p:grpSp>
      <p:grpSp>
        <p:nvGrpSpPr>
          <p:cNvPr name="Group 12" id="12"/>
          <p:cNvGrpSpPr/>
          <p:nvPr/>
        </p:nvGrpSpPr>
        <p:grpSpPr>
          <a:xfrm rot="0">
            <a:off x="2034325" y="1698031"/>
            <a:ext cx="6629753" cy="7035456"/>
            <a:chOff x="0" y="0"/>
            <a:chExt cx="8839671" cy="9380608"/>
          </a:xfrm>
        </p:grpSpPr>
        <p:sp>
          <p:nvSpPr>
            <p:cNvPr name="TextBox 13" id="13"/>
            <p:cNvSpPr txBox="true"/>
            <p:nvPr/>
          </p:nvSpPr>
          <p:spPr>
            <a:xfrm rot="0">
              <a:off x="0" y="3503090"/>
              <a:ext cx="8839671" cy="5877518"/>
            </a:xfrm>
            <a:prstGeom prst="rect">
              <a:avLst/>
            </a:prstGeom>
          </p:spPr>
          <p:txBody>
            <a:bodyPr anchor="t" rtlCol="false" tIns="0" lIns="0" bIns="0" rIns="0">
              <a:spAutoFit/>
            </a:bodyPr>
            <a:lstStyle/>
            <a:p>
              <a:pPr algn="l" marL="0" indent="0" lvl="0">
                <a:lnSpc>
                  <a:spcPts val="3217"/>
                </a:lnSpc>
                <a:spcBef>
                  <a:spcPct val="0"/>
                </a:spcBef>
              </a:pPr>
              <a:r>
                <a:rPr lang="en-US" sz="2637" strike="noStrike" u="none">
                  <a:solidFill>
                    <a:srgbClr val="1A0F08"/>
                  </a:solidFill>
                  <a:latin typeface="Now"/>
                  <a:ea typeface="Now"/>
                  <a:cs typeface="Now"/>
                  <a:sym typeface="Now"/>
                </a:rPr>
                <a:t>ModifAI introduces a </a:t>
              </a:r>
              <a:r>
                <a:rPr lang="en-US" b="true" sz="2637" strike="noStrike" u="none">
                  <a:solidFill>
                    <a:srgbClr val="1A0F08"/>
                  </a:solidFill>
                  <a:latin typeface="Now Bold"/>
                  <a:ea typeface="Now Bold"/>
                  <a:cs typeface="Now Bold"/>
                  <a:sym typeface="Now Bold"/>
                </a:rPr>
                <a:t>real-time messaging system</a:t>
              </a:r>
              <a:r>
                <a:rPr lang="en-US" sz="2637" strike="noStrike" u="none">
                  <a:solidFill>
                    <a:srgbClr val="1A0F08"/>
                  </a:solidFill>
                  <a:latin typeface="Now"/>
                  <a:ea typeface="Now"/>
                  <a:cs typeface="Now"/>
                  <a:sym typeface="Now"/>
                </a:rPr>
                <a:t> that allows users to communicate seamlessly. This feature enhances user interaction, making it easier to share ideas and suggestions while decorating their spaces. The intuitive interface ensures that conversations are smooth and effective, elevating the overall user experience and fostering a collaborative environment.</a:t>
              </a:r>
            </a:p>
          </p:txBody>
        </p:sp>
        <p:sp>
          <p:nvSpPr>
            <p:cNvPr name="TextBox 14" id="14"/>
            <p:cNvSpPr txBox="true"/>
            <p:nvPr/>
          </p:nvSpPr>
          <p:spPr>
            <a:xfrm rot="0">
              <a:off x="0" y="57150"/>
              <a:ext cx="8839671" cy="2770022"/>
            </a:xfrm>
            <a:prstGeom prst="rect">
              <a:avLst/>
            </a:prstGeom>
          </p:spPr>
          <p:txBody>
            <a:bodyPr anchor="t" rtlCol="false" tIns="0" lIns="0" bIns="0" rIns="0">
              <a:spAutoFit/>
            </a:bodyPr>
            <a:lstStyle/>
            <a:p>
              <a:pPr algn="l" marL="0" indent="0" lvl="0">
                <a:lnSpc>
                  <a:spcPts val="5454"/>
                </a:lnSpc>
                <a:spcBef>
                  <a:spcPct val="0"/>
                </a:spcBef>
              </a:pPr>
              <a:r>
                <a:rPr lang="en-US" b="true" sz="4959" strike="noStrike" u="none">
                  <a:solidFill>
                    <a:srgbClr val="1A0F08"/>
                  </a:solidFill>
                  <a:latin typeface="Roca One Heavy"/>
                  <a:ea typeface="Roca One Heavy"/>
                  <a:cs typeface="Roca One Heavy"/>
                  <a:sym typeface="Roca One Heavy"/>
                </a:rPr>
                <a:t>Enhancing Communication with Real-Time Messaging</a:t>
              </a:r>
            </a:p>
          </p:txBody>
        </p:sp>
      </p:grpSp>
      <p:sp>
        <p:nvSpPr>
          <p:cNvPr name="TextBox 15" id="15"/>
          <p:cNvSpPr txBox="true"/>
          <p:nvPr/>
        </p:nvSpPr>
        <p:spPr>
          <a:xfrm rot="0">
            <a:off x="10238220" y="7727655"/>
            <a:ext cx="5634223" cy="724535"/>
          </a:xfrm>
          <a:prstGeom prst="rect">
            <a:avLst/>
          </a:prstGeom>
        </p:spPr>
        <p:txBody>
          <a:bodyPr anchor="t" rtlCol="false" tIns="0" lIns="0" bIns="0" rIns="0">
            <a:spAutoFit/>
          </a:bodyPr>
          <a:lstStyle/>
          <a:p>
            <a:pPr algn="ctr" marL="0" indent="0" lvl="0">
              <a:lnSpc>
                <a:spcPts val="2860"/>
              </a:lnSpc>
            </a:pPr>
            <a:r>
              <a:rPr lang="en-US" sz="2200" strike="noStrike" u="none">
                <a:solidFill>
                  <a:srgbClr val="1A0F08"/>
                </a:solidFill>
                <a:latin typeface="Now"/>
                <a:ea typeface="Now"/>
                <a:cs typeface="Now"/>
                <a:sym typeface="Now"/>
              </a:rPr>
              <a:t>Connect and collaborate effortlessly with ModifAI's messaging system.</a:t>
            </a:r>
          </a:p>
        </p:txBody>
      </p:sp>
      <p:grpSp>
        <p:nvGrpSpPr>
          <p:cNvPr name="Group 16" id="16"/>
          <p:cNvGrpSpPr/>
          <p:nvPr/>
        </p:nvGrpSpPr>
        <p:grpSpPr>
          <a:xfrm rot="0">
            <a:off x="10239355" y="1654865"/>
            <a:ext cx="5633088" cy="5165093"/>
            <a:chOff x="0" y="0"/>
            <a:chExt cx="886446" cy="812800"/>
          </a:xfrm>
        </p:grpSpPr>
        <p:sp>
          <p:nvSpPr>
            <p:cNvPr name="Freeform 17" id="17"/>
            <p:cNvSpPr/>
            <p:nvPr/>
          </p:nvSpPr>
          <p:spPr>
            <a:xfrm flipH="false" flipV="false" rot="0">
              <a:off x="0" y="0"/>
              <a:ext cx="886446" cy="812800"/>
            </a:xfrm>
            <a:custGeom>
              <a:avLst/>
              <a:gdLst/>
              <a:ahLst/>
              <a:cxnLst/>
              <a:rect r="r" b="b" t="t" l="l"/>
              <a:pathLst>
                <a:path h="812800" w="886446">
                  <a:moveTo>
                    <a:pt x="0" y="0"/>
                  </a:moveTo>
                  <a:lnTo>
                    <a:pt x="886446" y="0"/>
                  </a:lnTo>
                  <a:lnTo>
                    <a:pt x="886446" y="812800"/>
                  </a:lnTo>
                  <a:lnTo>
                    <a:pt x="0" y="812800"/>
                  </a:lnTo>
                  <a:close/>
                </a:path>
              </a:pathLst>
            </a:custGeom>
            <a:blipFill>
              <a:blip r:embed="rId4"/>
              <a:stretch>
                <a:fillRect l="-18706" t="0" r="-18706" b="0"/>
              </a:stretch>
            </a:blipFill>
          </p:spPr>
        </p:sp>
      </p:grpSp>
      <p:sp>
        <p:nvSpPr>
          <p:cNvPr name="Freeform 18" id="18"/>
          <p:cNvSpPr/>
          <p:nvPr/>
        </p:nvSpPr>
        <p:spPr>
          <a:xfrm flipH="false" flipV="false" rot="0">
            <a:off x="12178790" y="252455"/>
            <a:ext cx="1754218" cy="1803402"/>
          </a:xfrm>
          <a:custGeom>
            <a:avLst/>
            <a:gdLst/>
            <a:ahLst/>
            <a:cxnLst/>
            <a:rect r="r" b="b" t="t" l="l"/>
            <a:pathLst>
              <a:path h="1803402" w="1754218">
                <a:moveTo>
                  <a:pt x="0" y="0"/>
                </a:moveTo>
                <a:lnTo>
                  <a:pt x="1754218" y="0"/>
                </a:lnTo>
                <a:lnTo>
                  <a:pt x="1754218" y="1803402"/>
                </a:lnTo>
                <a:lnTo>
                  <a:pt x="0" y="18034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77656"/>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2E9DF"/>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2E9DF"/>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507754"/>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A0F08"/>
                </a:solidFill>
                <a:latin typeface="Now"/>
                <a:ea typeface="Now"/>
                <a:cs typeface="Now"/>
                <a:sym typeface="Now"/>
              </a:rPr>
              <a:t>Implement image sharing to enrich </a:t>
            </a:r>
            <a:r>
              <a:rPr lang="en-US" b="true" sz="3000">
                <a:solidFill>
                  <a:srgbClr val="1A0F08"/>
                </a:solidFill>
                <a:latin typeface="Now Bold"/>
                <a:ea typeface="Now Bold"/>
                <a:cs typeface="Now Bold"/>
                <a:sym typeface="Now Bold"/>
              </a:rPr>
              <a:t>user interactions</a:t>
            </a:r>
            <a:r>
              <a:rPr lang="en-US" sz="3000">
                <a:solidFill>
                  <a:srgbClr val="1A0F08"/>
                </a:solidFill>
                <a:latin typeface="Now"/>
                <a:ea typeface="Now"/>
                <a:cs typeface="Now"/>
                <a:sym typeface="Now"/>
              </a:rPr>
              <a:t> in chats.</a:t>
            </a:r>
          </a:p>
        </p:txBody>
      </p:sp>
      <p:sp>
        <p:nvSpPr>
          <p:cNvPr name="TextBox 14" id="14"/>
          <p:cNvSpPr txBox="true"/>
          <p:nvPr/>
        </p:nvSpPr>
        <p:spPr>
          <a:xfrm rot="0">
            <a:off x="2194498"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A0F08"/>
                </a:solidFill>
                <a:latin typeface="Now"/>
                <a:ea typeface="Now"/>
                <a:cs typeface="Now"/>
                <a:sym typeface="Now"/>
              </a:rPr>
              <a:t>Add a group chat feature for </a:t>
            </a:r>
            <a:r>
              <a:rPr lang="en-US" b="true" sz="3000">
                <a:solidFill>
                  <a:srgbClr val="1A0F08"/>
                </a:solidFill>
                <a:latin typeface="Now Bold"/>
                <a:ea typeface="Now Bold"/>
                <a:cs typeface="Now Bold"/>
                <a:sym typeface="Now Bold"/>
              </a:rPr>
              <a:t>enhanced communication</a:t>
            </a:r>
            <a:r>
              <a:rPr lang="en-US" sz="3000">
                <a:solidFill>
                  <a:srgbClr val="1A0F08"/>
                </a:solidFill>
                <a:latin typeface="Now"/>
                <a:ea typeface="Now"/>
                <a:cs typeface="Now"/>
                <a:sym typeface="Now"/>
              </a:rPr>
              <a:t> among users.</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2E9DF"/>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2E9DF"/>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A0F08"/>
                </a:solidFill>
                <a:latin typeface="Now"/>
                <a:ea typeface="Now"/>
                <a:cs typeface="Now"/>
                <a:sym typeface="Now"/>
              </a:rPr>
              <a:t>Refine user interface for a more </a:t>
            </a:r>
            <a:r>
              <a:rPr lang="en-US" b="true" sz="3000">
                <a:solidFill>
                  <a:srgbClr val="1A0F08"/>
                </a:solidFill>
                <a:latin typeface="Now Bold"/>
                <a:ea typeface="Now Bold"/>
                <a:cs typeface="Now Bold"/>
                <a:sym typeface="Now Bold"/>
              </a:rPr>
              <a:t>seamless experience</a:t>
            </a:r>
            <a:r>
              <a:rPr lang="en-US" sz="3000">
                <a:solidFill>
                  <a:srgbClr val="1A0F08"/>
                </a:solidFill>
                <a:latin typeface="Now"/>
                <a:ea typeface="Now"/>
                <a:cs typeface="Now"/>
                <a:sym typeface="Now"/>
              </a:rPr>
              <a:t> overall.</a:t>
            </a:r>
          </a:p>
        </p:txBody>
      </p:sp>
      <p:sp>
        <p:nvSpPr>
          <p:cNvPr name="TextBox 22" id="22"/>
          <p:cNvSpPr txBox="true"/>
          <p:nvPr/>
        </p:nvSpPr>
        <p:spPr>
          <a:xfrm rot="0">
            <a:off x="2194498"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A0F08"/>
                </a:solidFill>
                <a:latin typeface="Now"/>
                <a:ea typeface="Now"/>
                <a:cs typeface="Now"/>
                <a:sym typeface="Now"/>
              </a:rPr>
              <a:t>Improve AI algorithms to provide </a:t>
            </a:r>
            <a:r>
              <a:rPr lang="en-US" b="true" sz="3000">
                <a:solidFill>
                  <a:srgbClr val="1A0F08"/>
                </a:solidFill>
                <a:latin typeface="Now Bold"/>
                <a:ea typeface="Now Bold"/>
                <a:cs typeface="Now Bold"/>
                <a:sym typeface="Now Bold"/>
              </a:rPr>
              <a:t>smart decor recommendations</a:t>
            </a:r>
            <a:r>
              <a:rPr lang="en-US" sz="3000">
                <a:solidFill>
                  <a:srgbClr val="1A0F08"/>
                </a:solidFill>
                <a:latin typeface="Now"/>
                <a:ea typeface="Now"/>
                <a:cs typeface="Now"/>
                <a:sym typeface="Now"/>
              </a:rPr>
              <a:t>.</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FFFFFF"/>
                </a:solidFill>
                <a:latin typeface="Roca One Heavy"/>
                <a:ea typeface="Roca One Heavy"/>
                <a:cs typeface="Roca One Heavy"/>
                <a:sym typeface="Roca One Heavy"/>
              </a:rPr>
              <a:t>Our Next Steps: Exciting Features and Enhancements Ahead</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2906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3158" y="-775715"/>
            <a:ext cx="2490572" cy="3407499"/>
          </a:xfrm>
          <a:custGeom>
            <a:avLst/>
            <a:gdLst/>
            <a:ahLst/>
            <a:cxnLst/>
            <a:rect r="r" b="b" t="t" l="l"/>
            <a:pathLst>
              <a:path h="3407499" w="2490572">
                <a:moveTo>
                  <a:pt x="0" y="0"/>
                </a:moveTo>
                <a:lnTo>
                  <a:pt x="2490572" y="0"/>
                </a:lnTo>
                <a:lnTo>
                  <a:pt x="2490572" y="3407499"/>
                </a:lnTo>
                <a:lnTo>
                  <a:pt x="0" y="34074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0282" y="693781"/>
            <a:ext cx="16777495" cy="8899439"/>
            <a:chOff x="0" y="0"/>
            <a:chExt cx="4418764" cy="2343885"/>
          </a:xfrm>
        </p:grpSpPr>
        <p:sp>
          <p:nvSpPr>
            <p:cNvPr name="Freeform 4" id="4"/>
            <p:cNvSpPr/>
            <p:nvPr/>
          </p:nvSpPr>
          <p:spPr>
            <a:xfrm flipH="false" flipV="false" rot="0">
              <a:off x="0" y="0"/>
              <a:ext cx="4418764" cy="2343885"/>
            </a:xfrm>
            <a:custGeom>
              <a:avLst/>
              <a:gdLst/>
              <a:ahLst/>
              <a:cxnLst/>
              <a:rect r="r" b="b" t="t" l="l"/>
              <a:pathLst>
                <a:path h="2343885" w="4418764">
                  <a:moveTo>
                    <a:pt x="18458" y="0"/>
                  </a:moveTo>
                  <a:lnTo>
                    <a:pt x="4400306" y="0"/>
                  </a:lnTo>
                  <a:cubicBezTo>
                    <a:pt x="4410500" y="0"/>
                    <a:pt x="4418764" y="8264"/>
                    <a:pt x="4418764" y="18458"/>
                  </a:cubicBezTo>
                  <a:lnTo>
                    <a:pt x="4418764" y="2325427"/>
                  </a:lnTo>
                  <a:cubicBezTo>
                    <a:pt x="4418764" y="2335621"/>
                    <a:pt x="4410500" y="2343885"/>
                    <a:pt x="4400306" y="2343885"/>
                  </a:cubicBezTo>
                  <a:lnTo>
                    <a:pt x="18458" y="2343885"/>
                  </a:lnTo>
                  <a:cubicBezTo>
                    <a:pt x="8264" y="2343885"/>
                    <a:pt x="0" y="2335621"/>
                    <a:pt x="0" y="2325427"/>
                  </a:cubicBezTo>
                  <a:lnTo>
                    <a:pt x="0" y="18458"/>
                  </a:lnTo>
                  <a:cubicBezTo>
                    <a:pt x="0" y="8264"/>
                    <a:pt x="8264" y="0"/>
                    <a:pt x="18458" y="0"/>
                  </a:cubicBezTo>
                  <a:close/>
                </a:path>
              </a:pathLst>
            </a:custGeom>
            <a:solidFill>
              <a:srgbClr val="CEAB89"/>
            </a:solidFill>
            <a:ln w="19050" cap="rnd">
              <a:solidFill>
                <a:srgbClr val="000000"/>
              </a:solidFill>
              <a:prstDash val="solid"/>
              <a:round/>
            </a:ln>
          </p:spPr>
        </p:sp>
        <p:sp>
          <p:nvSpPr>
            <p:cNvPr name="TextBox 5" id="5"/>
            <p:cNvSpPr txBox="true"/>
            <p:nvPr/>
          </p:nvSpPr>
          <p:spPr>
            <a:xfrm>
              <a:off x="0" y="28575"/>
              <a:ext cx="4418764" cy="2315310"/>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2106105" y="4123034"/>
            <a:ext cx="4519738" cy="4800061"/>
            <a:chOff x="0" y="0"/>
            <a:chExt cx="1190384" cy="1264214"/>
          </a:xfrm>
        </p:grpSpPr>
        <p:sp>
          <p:nvSpPr>
            <p:cNvPr name="Freeform 7" id="7"/>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2E9DF"/>
            </a:solidFill>
            <a:ln w="19050" cap="rnd">
              <a:solidFill>
                <a:srgbClr val="000000"/>
              </a:solidFill>
              <a:prstDash val="solid"/>
              <a:round/>
            </a:ln>
          </p:spPr>
        </p:sp>
        <p:sp>
          <p:nvSpPr>
            <p:cNvPr name="TextBox 8" id="8"/>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661044" y="4123034"/>
            <a:ext cx="4519738" cy="4800061"/>
            <a:chOff x="0" y="0"/>
            <a:chExt cx="1190384" cy="1264214"/>
          </a:xfrm>
        </p:grpSpPr>
        <p:sp>
          <p:nvSpPr>
            <p:cNvPr name="Freeform 10" id="10"/>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2E9DF"/>
            </a:solidFill>
            <a:ln w="19050" cap="rnd">
              <a:solidFill>
                <a:srgbClr val="000000"/>
              </a:solidFill>
              <a:prstDash val="solid"/>
              <a:round/>
            </a:ln>
          </p:spPr>
        </p:sp>
        <p:sp>
          <p:nvSpPr>
            <p:cNvPr name="TextBox 11" id="11"/>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12" id="12"/>
          <p:cNvGrpSpPr/>
          <p:nvPr/>
        </p:nvGrpSpPr>
        <p:grpSpPr>
          <a:xfrm rot="0">
            <a:off x="6884131" y="4123034"/>
            <a:ext cx="4519738" cy="4800061"/>
            <a:chOff x="0" y="0"/>
            <a:chExt cx="1190384" cy="1264214"/>
          </a:xfrm>
        </p:grpSpPr>
        <p:sp>
          <p:nvSpPr>
            <p:cNvPr name="Freeform 13" id="13"/>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2E9DF"/>
            </a:solidFill>
            <a:ln w="19050" cap="rnd">
              <a:solidFill>
                <a:srgbClr val="000000"/>
              </a:solidFill>
              <a:prstDash val="solid"/>
              <a:round/>
            </a:ln>
          </p:spPr>
        </p:sp>
        <p:sp>
          <p:nvSpPr>
            <p:cNvPr name="TextBox 14" id="14"/>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sp>
        <p:nvSpPr>
          <p:cNvPr name="Freeform 15" id="15"/>
          <p:cNvSpPr/>
          <p:nvPr/>
        </p:nvSpPr>
        <p:spPr>
          <a:xfrm flipH="false" flipV="false" rot="0">
            <a:off x="16423421" y="7799020"/>
            <a:ext cx="668646" cy="2270094"/>
          </a:xfrm>
          <a:custGeom>
            <a:avLst/>
            <a:gdLst/>
            <a:ahLst/>
            <a:cxnLst/>
            <a:rect r="r" b="b" t="t" l="l"/>
            <a:pathLst>
              <a:path h="2270094" w="668646">
                <a:moveTo>
                  <a:pt x="0" y="0"/>
                </a:moveTo>
                <a:lnTo>
                  <a:pt x="668645" y="0"/>
                </a:lnTo>
                <a:lnTo>
                  <a:pt x="668645" y="2270094"/>
                </a:lnTo>
                <a:lnTo>
                  <a:pt x="0" y="22700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2660342" y="1664913"/>
            <a:ext cx="12967317" cy="1703835"/>
            <a:chOff x="0" y="0"/>
            <a:chExt cx="17289756" cy="2271780"/>
          </a:xfrm>
        </p:grpSpPr>
        <p:sp>
          <p:nvSpPr>
            <p:cNvPr name="TextBox 17" id="17"/>
            <p:cNvSpPr txBox="true"/>
            <p:nvPr/>
          </p:nvSpPr>
          <p:spPr>
            <a:xfrm rot="0">
              <a:off x="0" y="1144232"/>
              <a:ext cx="17289756" cy="1127548"/>
            </a:xfrm>
            <a:prstGeom prst="rect">
              <a:avLst/>
            </a:prstGeom>
          </p:spPr>
          <p:txBody>
            <a:bodyPr anchor="t" rtlCol="false" tIns="0" lIns="0" bIns="0" rIns="0">
              <a:spAutoFit/>
            </a:bodyPr>
            <a:lstStyle/>
            <a:p>
              <a:pPr algn="ctr" marL="0" indent="0" lvl="0">
                <a:lnSpc>
                  <a:spcPts val="3380"/>
                </a:lnSpc>
              </a:pPr>
              <a:r>
                <a:rPr lang="en-US" sz="2600">
                  <a:solidFill>
                    <a:srgbClr val="1A0F08"/>
                  </a:solidFill>
                  <a:latin typeface="Now"/>
                  <a:ea typeface="Now"/>
                  <a:cs typeface="Now"/>
                  <a:sym typeface="Now"/>
                </a:rPr>
                <a:t>As ModifAI evolves, we aim to enhance user experience by adding innovative features and improving AI capabilities for better interior decor solutions.</a:t>
              </a:r>
            </a:p>
          </p:txBody>
        </p:sp>
        <p:sp>
          <p:nvSpPr>
            <p:cNvPr name="TextBox 18" id="18"/>
            <p:cNvSpPr txBox="true"/>
            <p:nvPr/>
          </p:nvSpPr>
          <p:spPr>
            <a:xfrm rot="0">
              <a:off x="0" y="47625"/>
              <a:ext cx="17289756" cy="991861"/>
            </a:xfrm>
            <a:prstGeom prst="rect">
              <a:avLst/>
            </a:prstGeom>
          </p:spPr>
          <p:txBody>
            <a:bodyPr anchor="t" rtlCol="false" tIns="0" lIns="0" bIns="0" rIns="0">
              <a:spAutoFit/>
            </a:bodyPr>
            <a:lstStyle/>
            <a:p>
              <a:pPr algn="ctr" marL="0" indent="0" lvl="0">
                <a:lnSpc>
                  <a:spcPts val="5650"/>
                </a:lnSpc>
              </a:pPr>
              <a:r>
                <a:rPr lang="en-US" b="true" sz="5136">
                  <a:solidFill>
                    <a:srgbClr val="1A0F08"/>
                  </a:solidFill>
                  <a:latin typeface="Roca One Heavy"/>
                  <a:ea typeface="Roca One Heavy"/>
                  <a:cs typeface="Roca One Heavy"/>
                  <a:sym typeface="Roca One Heavy"/>
                </a:rPr>
                <a:t>Conclusion and Future Work for ModifAI</a:t>
              </a:r>
            </a:p>
          </p:txBody>
        </p:sp>
      </p:grpSp>
      <p:grpSp>
        <p:nvGrpSpPr>
          <p:cNvPr name="Group 19" id="19"/>
          <p:cNvGrpSpPr/>
          <p:nvPr/>
        </p:nvGrpSpPr>
        <p:grpSpPr>
          <a:xfrm rot="0">
            <a:off x="2398692" y="4589344"/>
            <a:ext cx="3934563" cy="2824489"/>
            <a:chOff x="0" y="0"/>
            <a:chExt cx="5246085" cy="3765985"/>
          </a:xfrm>
        </p:grpSpPr>
        <p:sp>
          <p:nvSpPr>
            <p:cNvPr name="TextBox 20" id="20"/>
            <p:cNvSpPr txBox="true"/>
            <p:nvPr/>
          </p:nvSpPr>
          <p:spPr>
            <a:xfrm rot="0">
              <a:off x="0" y="0"/>
              <a:ext cx="5246085" cy="965200"/>
            </a:xfrm>
            <a:prstGeom prst="rect">
              <a:avLst/>
            </a:prstGeom>
          </p:spPr>
          <p:txBody>
            <a:bodyPr anchor="t" rtlCol="false" tIns="0" lIns="0" bIns="0" rIns="0">
              <a:spAutoFit/>
            </a:bodyPr>
            <a:lstStyle/>
            <a:p>
              <a:pPr algn="ctr" marL="0" indent="0" lvl="0">
                <a:lnSpc>
                  <a:spcPts val="2880"/>
                </a:lnSpc>
              </a:pPr>
              <a:r>
                <a:rPr lang="en-US" b="true" sz="2400">
                  <a:solidFill>
                    <a:srgbClr val="1A0F08"/>
                  </a:solidFill>
                  <a:latin typeface="Now Bold"/>
                  <a:ea typeface="Now Bold"/>
                  <a:cs typeface="Now Bold"/>
                  <a:sym typeface="Now Bold"/>
                </a:rPr>
                <a:t>Enhanced Communication</a:t>
              </a:r>
            </a:p>
          </p:txBody>
        </p:sp>
        <p:sp>
          <p:nvSpPr>
            <p:cNvPr name="TextBox 21" id="21"/>
            <p:cNvSpPr txBox="true"/>
            <p:nvPr/>
          </p:nvSpPr>
          <p:spPr>
            <a:xfrm rot="0">
              <a:off x="346574" y="1273610"/>
              <a:ext cx="4552936" cy="2492375"/>
            </a:xfrm>
            <a:prstGeom prst="rect">
              <a:avLst/>
            </a:prstGeom>
          </p:spPr>
          <p:txBody>
            <a:bodyPr anchor="t" rtlCol="false" tIns="0" lIns="0" bIns="0" rIns="0">
              <a:spAutoFit/>
            </a:bodyPr>
            <a:lstStyle/>
            <a:p>
              <a:pPr algn="ctr" marL="0" indent="0" lvl="0">
                <a:lnSpc>
                  <a:spcPts val="2925"/>
                </a:lnSpc>
              </a:pPr>
              <a:r>
                <a:rPr lang="en-US" sz="2250">
                  <a:solidFill>
                    <a:srgbClr val="1A0F08"/>
                  </a:solidFill>
                  <a:latin typeface="Now"/>
                  <a:ea typeface="Now"/>
                  <a:cs typeface="Now"/>
                  <a:sym typeface="Now"/>
                </a:rPr>
                <a:t>Implementing a </a:t>
              </a:r>
              <a:r>
                <a:rPr lang="en-US" b="true" sz="2250">
                  <a:solidFill>
                    <a:srgbClr val="1A0F08"/>
                  </a:solidFill>
                  <a:latin typeface="Now Bold"/>
                  <a:ea typeface="Now Bold"/>
                  <a:cs typeface="Now Bold"/>
                  <a:sym typeface="Now Bold"/>
                </a:rPr>
                <a:t>group chat feature</a:t>
              </a:r>
              <a:r>
                <a:rPr lang="en-US" sz="2250">
                  <a:solidFill>
                    <a:srgbClr val="1A0F08"/>
                  </a:solidFill>
                  <a:latin typeface="Now"/>
                  <a:ea typeface="Now"/>
                  <a:cs typeface="Now"/>
                  <a:sym typeface="Now"/>
                </a:rPr>
                <a:t> will allow users to collaborate effortlessly and share ideas with one another.</a:t>
              </a:r>
            </a:p>
          </p:txBody>
        </p:sp>
      </p:grpSp>
      <p:grpSp>
        <p:nvGrpSpPr>
          <p:cNvPr name="Group 22" id="22"/>
          <p:cNvGrpSpPr/>
          <p:nvPr/>
        </p:nvGrpSpPr>
        <p:grpSpPr>
          <a:xfrm rot="0">
            <a:off x="7288894" y="4589344"/>
            <a:ext cx="3710212" cy="2973995"/>
            <a:chOff x="0" y="0"/>
            <a:chExt cx="4946949" cy="3965327"/>
          </a:xfrm>
        </p:grpSpPr>
        <p:sp>
          <p:nvSpPr>
            <p:cNvPr name="TextBox 23" id="23"/>
            <p:cNvSpPr txBox="true"/>
            <p:nvPr/>
          </p:nvSpPr>
          <p:spPr>
            <a:xfrm rot="0">
              <a:off x="0" y="-9525"/>
              <a:ext cx="4946949" cy="466725"/>
            </a:xfrm>
            <a:prstGeom prst="rect">
              <a:avLst/>
            </a:prstGeom>
          </p:spPr>
          <p:txBody>
            <a:bodyPr anchor="t" rtlCol="false" tIns="0" lIns="0" bIns="0" rIns="0">
              <a:spAutoFit/>
            </a:bodyPr>
            <a:lstStyle/>
            <a:p>
              <a:pPr algn="ctr" marL="0" indent="0" lvl="0">
                <a:lnSpc>
                  <a:spcPts val="2700"/>
                </a:lnSpc>
                <a:spcBef>
                  <a:spcPct val="0"/>
                </a:spcBef>
              </a:pPr>
              <a:r>
                <a:rPr lang="en-US" b="true" sz="2250">
                  <a:solidFill>
                    <a:srgbClr val="1A0F08"/>
                  </a:solidFill>
                  <a:latin typeface="Now Bold"/>
                  <a:ea typeface="Now Bold"/>
                  <a:cs typeface="Now Bold"/>
                  <a:sym typeface="Now Bold"/>
                </a:rPr>
                <a:t>Improved Features</a:t>
              </a:r>
            </a:p>
          </p:txBody>
        </p:sp>
        <p:sp>
          <p:nvSpPr>
            <p:cNvPr name="TextBox 24" id="24"/>
            <p:cNvSpPr txBox="true"/>
            <p:nvPr/>
          </p:nvSpPr>
          <p:spPr>
            <a:xfrm rot="0">
              <a:off x="247809" y="977652"/>
              <a:ext cx="4451331" cy="2987675"/>
            </a:xfrm>
            <a:prstGeom prst="rect">
              <a:avLst/>
            </a:prstGeom>
          </p:spPr>
          <p:txBody>
            <a:bodyPr anchor="t" rtlCol="false" tIns="0" lIns="0" bIns="0" rIns="0">
              <a:spAutoFit/>
            </a:bodyPr>
            <a:lstStyle/>
            <a:p>
              <a:pPr algn="ctr" marL="0" indent="0" lvl="0">
                <a:lnSpc>
                  <a:spcPts val="2925"/>
                </a:lnSpc>
              </a:pPr>
              <a:r>
                <a:rPr lang="en-US" sz="2250">
                  <a:solidFill>
                    <a:srgbClr val="1A0F08"/>
                  </a:solidFill>
                  <a:latin typeface="Now"/>
                  <a:ea typeface="Now"/>
                  <a:cs typeface="Now"/>
                  <a:sym typeface="Now"/>
                </a:rPr>
                <a:t>Our focus will be on integrating </a:t>
              </a:r>
              <a:r>
                <a:rPr lang="en-US" b="true" sz="2250">
                  <a:solidFill>
                    <a:srgbClr val="1A0F08"/>
                  </a:solidFill>
                  <a:latin typeface="Now Bold"/>
                  <a:ea typeface="Now Bold"/>
                  <a:cs typeface="Now Bold"/>
                  <a:sym typeface="Now Bold"/>
                </a:rPr>
                <a:t>image sharing</a:t>
              </a:r>
              <a:r>
                <a:rPr lang="en-US" sz="2250">
                  <a:solidFill>
                    <a:srgbClr val="1A0F08"/>
                  </a:solidFill>
                  <a:latin typeface="Now"/>
                  <a:ea typeface="Now"/>
                  <a:cs typeface="Now"/>
                  <a:sym typeface="Now"/>
                </a:rPr>
                <a:t>, allowing users to send and receive decor inspirations instantly.</a:t>
              </a:r>
            </a:p>
          </p:txBody>
        </p:sp>
      </p:grpSp>
      <p:grpSp>
        <p:nvGrpSpPr>
          <p:cNvPr name="Group 25" id="25"/>
          <p:cNvGrpSpPr/>
          <p:nvPr/>
        </p:nvGrpSpPr>
        <p:grpSpPr>
          <a:xfrm rot="0">
            <a:off x="12214167" y="4589344"/>
            <a:ext cx="3413492" cy="3338839"/>
            <a:chOff x="0" y="0"/>
            <a:chExt cx="4551322" cy="4451785"/>
          </a:xfrm>
        </p:grpSpPr>
        <p:sp>
          <p:nvSpPr>
            <p:cNvPr name="TextBox 26" id="26"/>
            <p:cNvSpPr txBox="true"/>
            <p:nvPr/>
          </p:nvSpPr>
          <p:spPr>
            <a:xfrm rot="0">
              <a:off x="177343" y="-9525"/>
              <a:ext cx="4196636" cy="923925"/>
            </a:xfrm>
            <a:prstGeom prst="rect">
              <a:avLst/>
            </a:prstGeom>
          </p:spPr>
          <p:txBody>
            <a:bodyPr anchor="t" rtlCol="false" tIns="0" lIns="0" bIns="0" rIns="0">
              <a:spAutoFit/>
            </a:bodyPr>
            <a:lstStyle/>
            <a:p>
              <a:pPr algn="ctr" marL="0" indent="0" lvl="0">
                <a:lnSpc>
                  <a:spcPts val="2700"/>
                </a:lnSpc>
                <a:spcBef>
                  <a:spcPct val="0"/>
                </a:spcBef>
              </a:pPr>
              <a:r>
                <a:rPr lang="en-US" b="true" sz="2250">
                  <a:solidFill>
                    <a:srgbClr val="1A0F08"/>
                  </a:solidFill>
                  <a:latin typeface="Now Bold"/>
                  <a:ea typeface="Now Bold"/>
                  <a:cs typeface="Now Bold"/>
                  <a:sym typeface="Now Bold"/>
                </a:rPr>
                <a:t>Future AI Developments</a:t>
              </a:r>
            </a:p>
          </p:txBody>
        </p:sp>
        <p:sp>
          <p:nvSpPr>
            <p:cNvPr name="TextBox 27" id="27"/>
            <p:cNvSpPr txBox="true"/>
            <p:nvPr/>
          </p:nvSpPr>
          <p:spPr>
            <a:xfrm rot="0">
              <a:off x="0" y="1464110"/>
              <a:ext cx="4551322" cy="2987675"/>
            </a:xfrm>
            <a:prstGeom prst="rect">
              <a:avLst/>
            </a:prstGeom>
          </p:spPr>
          <p:txBody>
            <a:bodyPr anchor="t" rtlCol="false" tIns="0" lIns="0" bIns="0" rIns="0">
              <a:spAutoFit/>
            </a:bodyPr>
            <a:lstStyle/>
            <a:p>
              <a:pPr algn="ctr" marL="0" indent="0" lvl="0">
                <a:lnSpc>
                  <a:spcPts val="2925"/>
                </a:lnSpc>
              </a:pPr>
              <a:r>
                <a:rPr lang="en-US" sz="2250">
                  <a:solidFill>
                    <a:srgbClr val="1A0F08"/>
                  </a:solidFill>
                  <a:latin typeface="Now"/>
                  <a:ea typeface="Now"/>
                  <a:cs typeface="Now"/>
                  <a:sym typeface="Now"/>
                </a:rPr>
                <a:t>We strive to enhance our AI capabilities, ensuring </a:t>
              </a:r>
              <a:r>
                <a:rPr lang="en-US" b="true" sz="2250">
                  <a:solidFill>
                    <a:srgbClr val="1A0F08"/>
                  </a:solidFill>
                  <a:latin typeface="Now Bold"/>
                  <a:ea typeface="Now Bold"/>
                  <a:cs typeface="Now Bold"/>
                  <a:sym typeface="Now Bold"/>
                </a:rPr>
                <a:t>personalized decor suggestions</a:t>
              </a:r>
              <a:r>
                <a:rPr lang="en-US" sz="2250">
                  <a:solidFill>
                    <a:srgbClr val="1A0F08"/>
                  </a:solidFill>
                  <a:latin typeface="Now"/>
                  <a:ea typeface="Now"/>
                  <a:cs typeface="Now"/>
                  <a:sym typeface="Now"/>
                </a:rPr>
                <a:t> that cater to each user's unique style and needs.</a:t>
              </a:r>
            </a:p>
          </p:txBody>
        </p:sp>
      </p:grpSp>
      <p:sp>
        <p:nvSpPr>
          <p:cNvPr name="Freeform 28" id="28"/>
          <p:cNvSpPr/>
          <p:nvPr/>
        </p:nvSpPr>
        <p:spPr>
          <a:xfrm flipH="false" flipV="false" rot="0">
            <a:off x="-485886" y="2762837"/>
            <a:ext cx="2482277" cy="837768"/>
          </a:xfrm>
          <a:custGeom>
            <a:avLst/>
            <a:gdLst/>
            <a:ahLst/>
            <a:cxnLst/>
            <a:rect r="r" b="b" t="t" l="l"/>
            <a:pathLst>
              <a:path h="837768" w="2482277">
                <a:moveTo>
                  <a:pt x="0" y="0"/>
                </a:moveTo>
                <a:lnTo>
                  <a:pt x="2482277" y="0"/>
                </a:lnTo>
                <a:lnTo>
                  <a:pt x="2482277" y="837769"/>
                </a:lnTo>
                <a:lnTo>
                  <a:pt x="0" y="837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ModifAI: Transforming Interior Decor</dc:description>
  <dc:identifier>DAGvCKJnRys</dc:identifier>
  <dcterms:modified xsi:type="dcterms:W3CDTF">2011-08-01T06:04:30Z</dcterms:modified>
  <cp:revision>1</cp:revision>
  <dc:title>Presentation - ModifAI: Transforming Interior Decor</dc:title>
</cp:coreProperties>
</file>