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oca One Heavy" charset="1" panose="00000A00000000000000"/>
      <p:regular r:id="rId13"/>
    </p:embeddedFont>
    <p:embeddedFont>
      <p:font typeface="Now" charset="1" panose="00000500000000000000"/>
      <p:regular r:id="rId14"/>
    </p:embeddedFont>
    <p:embeddedFont>
      <p:font typeface="Now Bold" charset="1" panose="000008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33.svg" Type="http://schemas.openxmlformats.org/officeDocument/2006/relationships/image"/><Relationship Id="rId14" Target="../media/image12.png" Type="http://schemas.openxmlformats.org/officeDocument/2006/relationships/image"/><Relationship Id="rId15" Target="../media/image13.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jpe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9.jpe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40.jpe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41.jpe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121"/>
        </a:solidFill>
      </p:bgPr>
    </p:bg>
    <p:spTree>
      <p:nvGrpSpPr>
        <p:cNvPr id="1" name=""/>
        <p:cNvGrpSpPr/>
        <p:nvPr/>
      </p:nvGrpSpPr>
      <p:grpSpPr>
        <a:xfrm>
          <a:off x="0" y="0"/>
          <a:ext cx="0" cy="0"/>
          <a:chOff x="0" y="0"/>
          <a:chExt cx="0" cy="0"/>
        </a:xfrm>
      </p:grpSpPr>
      <p:sp>
        <p:nvSpPr>
          <p:cNvPr name="Freeform 2" id="2"/>
          <p:cNvSpPr/>
          <p:nvPr/>
        </p:nvSpPr>
        <p:spPr>
          <a:xfrm flipH="false" flipV="false" rot="-665651">
            <a:off x="-374163" y="7063110"/>
            <a:ext cx="3363430" cy="4223485"/>
          </a:xfrm>
          <a:custGeom>
            <a:avLst/>
            <a:gdLst/>
            <a:ahLst/>
            <a:cxnLst/>
            <a:rect r="r" b="b" t="t" l="l"/>
            <a:pathLst>
              <a:path h="4223485" w="3363430">
                <a:moveTo>
                  <a:pt x="0" y="0"/>
                </a:moveTo>
                <a:lnTo>
                  <a:pt x="3363430" y="0"/>
                </a:lnTo>
                <a:lnTo>
                  <a:pt x="3363430" y="4223485"/>
                </a:lnTo>
                <a:lnTo>
                  <a:pt x="0" y="42234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63469">
            <a:off x="699475" y="1272652"/>
            <a:ext cx="16255606" cy="7982552"/>
            <a:chOff x="0" y="0"/>
            <a:chExt cx="4281312" cy="2102401"/>
          </a:xfrm>
        </p:grpSpPr>
        <p:sp>
          <p:nvSpPr>
            <p:cNvPr name="Freeform 4" id="4"/>
            <p:cNvSpPr/>
            <p:nvPr/>
          </p:nvSpPr>
          <p:spPr>
            <a:xfrm flipH="false" flipV="false" rot="0">
              <a:off x="0" y="0"/>
              <a:ext cx="4281312" cy="2102401"/>
            </a:xfrm>
            <a:custGeom>
              <a:avLst/>
              <a:gdLst/>
              <a:ahLst/>
              <a:cxnLst/>
              <a:rect r="r" b="b" t="t" l="l"/>
              <a:pathLst>
                <a:path h="2102401" w="4281312">
                  <a:moveTo>
                    <a:pt x="0" y="0"/>
                  </a:moveTo>
                  <a:lnTo>
                    <a:pt x="4281312" y="0"/>
                  </a:lnTo>
                  <a:lnTo>
                    <a:pt x="4281312" y="2102401"/>
                  </a:lnTo>
                  <a:lnTo>
                    <a:pt x="0" y="2102401"/>
                  </a:lnTo>
                  <a:close/>
                </a:path>
              </a:pathLst>
            </a:custGeom>
            <a:solidFill>
              <a:srgbClr val="FAFAFA"/>
            </a:solidFill>
            <a:ln w="19050" cap="sq">
              <a:solidFill>
                <a:srgbClr val="000000"/>
              </a:solidFill>
              <a:prstDash val="solid"/>
              <a:miter/>
            </a:ln>
          </p:spPr>
        </p:sp>
        <p:sp>
          <p:nvSpPr>
            <p:cNvPr name="TextBox 5" id="5"/>
            <p:cNvSpPr txBox="true"/>
            <p:nvPr/>
          </p:nvSpPr>
          <p:spPr>
            <a:xfrm>
              <a:off x="0" y="28575"/>
              <a:ext cx="4281312" cy="2073826"/>
            </a:xfrm>
            <a:prstGeom prst="rect">
              <a:avLst/>
            </a:prstGeom>
          </p:spPr>
          <p:txBody>
            <a:bodyPr anchor="ctr" rtlCol="false" tIns="50800" lIns="50800" bIns="50800" rIns="50800"/>
            <a:lstStyle/>
            <a:p>
              <a:pPr algn="ctr" marL="0" indent="0" lvl="0">
                <a:lnSpc>
                  <a:spcPts val="2694"/>
                </a:lnSpc>
                <a:spcBef>
                  <a:spcPct val="0"/>
                </a:spcBef>
              </a:pPr>
            </a:p>
          </p:txBody>
        </p:sp>
      </p:grpSp>
      <p:sp>
        <p:nvSpPr>
          <p:cNvPr name="Freeform 6" id="6"/>
          <p:cNvSpPr/>
          <p:nvPr/>
        </p:nvSpPr>
        <p:spPr>
          <a:xfrm flipH="false" flipV="false" rot="553988">
            <a:off x="13519037" y="3915441"/>
            <a:ext cx="5448532" cy="4937732"/>
          </a:xfrm>
          <a:custGeom>
            <a:avLst/>
            <a:gdLst/>
            <a:ahLst/>
            <a:cxnLst/>
            <a:rect r="r" b="b" t="t" l="l"/>
            <a:pathLst>
              <a:path h="4937732" w="5448532">
                <a:moveTo>
                  <a:pt x="0" y="0"/>
                </a:moveTo>
                <a:lnTo>
                  <a:pt x="5448532" y="0"/>
                </a:lnTo>
                <a:lnTo>
                  <a:pt x="5448532" y="4937732"/>
                </a:lnTo>
                <a:lnTo>
                  <a:pt x="0" y="49377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9799252">
            <a:off x="-648845" y="-154798"/>
            <a:ext cx="3658709" cy="1234814"/>
          </a:xfrm>
          <a:custGeom>
            <a:avLst/>
            <a:gdLst/>
            <a:ahLst/>
            <a:cxnLst/>
            <a:rect r="r" b="b" t="t" l="l"/>
            <a:pathLst>
              <a:path h="1234814" w="3658709">
                <a:moveTo>
                  <a:pt x="0" y="0"/>
                </a:moveTo>
                <a:lnTo>
                  <a:pt x="3658709" y="0"/>
                </a:lnTo>
                <a:lnTo>
                  <a:pt x="3658709" y="1234814"/>
                </a:lnTo>
                <a:lnTo>
                  <a:pt x="0" y="12348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16278">
            <a:off x="10442914" y="8763903"/>
            <a:ext cx="3829835" cy="988794"/>
          </a:xfrm>
          <a:custGeom>
            <a:avLst/>
            <a:gdLst/>
            <a:ahLst/>
            <a:cxnLst/>
            <a:rect r="r" b="b" t="t" l="l"/>
            <a:pathLst>
              <a:path h="988794" w="3829835">
                <a:moveTo>
                  <a:pt x="0" y="0"/>
                </a:moveTo>
                <a:lnTo>
                  <a:pt x="3829835" y="0"/>
                </a:lnTo>
                <a:lnTo>
                  <a:pt x="3829835" y="988794"/>
                </a:lnTo>
                <a:lnTo>
                  <a:pt x="0" y="9887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p:nvPr/>
        </p:nvGrpSpPr>
        <p:grpSpPr>
          <a:xfrm rot="262115">
            <a:off x="11282301" y="2160614"/>
            <a:ext cx="7354870" cy="5852290"/>
            <a:chOff x="0" y="0"/>
            <a:chExt cx="1021487" cy="812800"/>
          </a:xfrm>
        </p:grpSpPr>
        <p:sp>
          <p:nvSpPr>
            <p:cNvPr name="Freeform 10" id="10"/>
            <p:cNvSpPr/>
            <p:nvPr/>
          </p:nvSpPr>
          <p:spPr>
            <a:xfrm flipH="false" flipV="false" rot="0">
              <a:off x="0" y="0"/>
              <a:ext cx="1021487" cy="812800"/>
            </a:xfrm>
            <a:custGeom>
              <a:avLst/>
              <a:gdLst/>
              <a:ahLst/>
              <a:cxnLst/>
              <a:rect r="r" b="b" t="t" l="l"/>
              <a:pathLst>
                <a:path h="812800" w="1021487">
                  <a:moveTo>
                    <a:pt x="0" y="0"/>
                  </a:moveTo>
                  <a:lnTo>
                    <a:pt x="1021487" y="0"/>
                  </a:lnTo>
                  <a:lnTo>
                    <a:pt x="1021487" y="812800"/>
                  </a:lnTo>
                  <a:lnTo>
                    <a:pt x="0" y="812800"/>
                  </a:lnTo>
                  <a:close/>
                </a:path>
              </a:pathLst>
            </a:custGeom>
            <a:solidFill>
              <a:srgbClr val="FAFAFA"/>
            </a:solidFill>
            <a:ln w="19050" cap="sq">
              <a:solidFill>
                <a:srgbClr val="000000"/>
              </a:solidFill>
              <a:prstDash val="solid"/>
              <a:miter/>
            </a:ln>
          </p:spPr>
        </p:sp>
        <p:sp>
          <p:nvSpPr>
            <p:cNvPr name="TextBox 11" id="11"/>
            <p:cNvSpPr txBox="true"/>
            <p:nvPr/>
          </p:nvSpPr>
          <p:spPr>
            <a:xfrm>
              <a:off x="0" y="28575"/>
              <a:ext cx="1021487" cy="784225"/>
            </a:xfrm>
            <a:prstGeom prst="rect">
              <a:avLst/>
            </a:prstGeom>
          </p:spPr>
          <p:txBody>
            <a:bodyPr anchor="ctr" rtlCol="false" tIns="52802" lIns="52802" bIns="52802" rIns="52802"/>
            <a:lstStyle/>
            <a:p>
              <a:pPr algn="ctr" marL="0" indent="0" lvl="0">
                <a:lnSpc>
                  <a:spcPts val="2694"/>
                </a:lnSpc>
                <a:spcBef>
                  <a:spcPct val="0"/>
                </a:spcBef>
              </a:pPr>
            </a:p>
          </p:txBody>
        </p:sp>
      </p:grpSp>
      <p:grpSp>
        <p:nvGrpSpPr>
          <p:cNvPr name="Group 12" id="12"/>
          <p:cNvGrpSpPr/>
          <p:nvPr/>
        </p:nvGrpSpPr>
        <p:grpSpPr>
          <a:xfrm rot="274619">
            <a:off x="11570764" y="2466396"/>
            <a:ext cx="7079319" cy="5277879"/>
            <a:chOff x="0" y="0"/>
            <a:chExt cx="1090224" cy="812800"/>
          </a:xfrm>
        </p:grpSpPr>
        <p:sp>
          <p:nvSpPr>
            <p:cNvPr name="Freeform 13" id="13"/>
            <p:cNvSpPr/>
            <p:nvPr/>
          </p:nvSpPr>
          <p:spPr>
            <a:xfrm flipH="false" flipV="false" rot="0">
              <a:off x="0" y="0"/>
              <a:ext cx="1090224" cy="812800"/>
            </a:xfrm>
            <a:custGeom>
              <a:avLst/>
              <a:gdLst/>
              <a:ahLst/>
              <a:cxnLst/>
              <a:rect r="r" b="b" t="t" l="l"/>
              <a:pathLst>
                <a:path h="812800" w="1090224">
                  <a:moveTo>
                    <a:pt x="0" y="0"/>
                  </a:moveTo>
                  <a:lnTo>
                    <a:pt x="1090224" y="0"/>
                  </a:lnTo>
                  <a:lnTo>
                    <a:pt x="1090224" y="812800"/>
                  </a:lnTo>
                  <a:lnTo>
                    <a:pt x="0" y="812800"/>
                  </a:lnTo>
                  <a:close/>
                </a:path>
              </a:pathLst>
            </a:custGeom>
            <a:blipFill>
              <a:blip r:embed="rId10"/>
              <a:stretch>
                <a:fillRect l="-7570" t="0" r="-7570" b="0"/>
              </a:stretch>
            </a:blipFill>
          </p:spPr>
        </p:sp>
      </p:grpSp>
      <p:sp>
        <p:nvSpPr>
          <p:cNvPr name="Freeform 14" id="14"/>
          <p:cNvSpPr/>
          <p:nvPr/>
        </p:nvSpPr>
        <p:spPr>
          <a:xfrm flipH="false" flipV="false" rot="1450879">
            <a:off x="16607390" y="1094854"/>
            <a:ext cx="839984" cy="1957590"/>
          </a:xfrm>
          <a:custGeom>
            <a:avLst/>
            <a:gdLst/>
            <a:ahLst/>
            <a:cxnLst/>
            <a:rect r="r" b="b" t="t" l="l"/>
            <a:pathLst>
              <a:path h="1957590" w="839984">
                <a:moveTo>
                  <a:pt x="0" y="0"/>
                </a:moveTo>
                <a:lnTo>
                  <a:pt x="839984" y="0"/>
                </a:lnTo>
                <a:lnTo>
                  <a:pt x="839984" y="1957590"/>
                </a:lnTo>
                <a:lnTo>
                  <a:pt x="0" y="19575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329893">
            <a:off x="2083007" y="1027757"/>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6" id="16"/>
          <p:cNvGrpSpPr/>
          <p:nvPr/>
        </p:nvGrpSpPr>
        <p:grpSpPr>
          <a:xfrm rot="0">
            <a:off x="1633632" y="3505235"/>
            <a:ext cx="9305768" cy="3517386"/>
            <a:chOff x="0" y="0"/>
            <a:chExt cx="12407691" cy="4689847"/>
          </a:xfrm>
        </p:grpSpPr>
        <p:sp>
          <p:nvSpPr>
            <p:cNvPr name="TextBox 17" id="17"/>
            <p:cNvSpPr txBox="true"/>
            <p:nvPr/>
          </p:nvSpPr>
          <p:spPr>
            <a:xfrm rot="0">
              <a:off x="0" y="171450"/>
              <a:ext cx="12407691" cy="3126740"/>
            </a:xfrm>
            <a:prstGeom prst="rect">
              <a:avLst/>
            </a:prstGeom>
          </p:spPr>
          <p:txBody>
            <a:bodyPr anchor="t" rtlCol="false" tIns="0" lIns="0" bIns="0" rIns="0">
              <a:spAutoFit/>
            </a:bodyPr>
            <a:lstStyle/>
            <a:p>
              <a:pPr algn="l" marL="0" indent="0" lvl="0">
                <a:lnSpc>
                  <a:spcPts val="8887"/>
                </a:lnSpc>
              </a:pPr>
              <a:r>
                <a:rPr lang="en-US" b="true" sz="8887">
                  <a:solidFill>
                    <a:srgbClr val="0E1114"/>
                  </a:solidFill>
                  <a:latin typeface="Roca One Heavy"/>
                  <a:ea typeface="Roca One Heavy"/>
                  <a:cs typeface="Roca One Heavy"/>
                  <a:sym typeface="Roca One Heavy"/>
                </a:rPr>
                <a:t>ModifAI </a:t>
              </a:r>
            </a:p>
            <a:p>
              <a:pPr algn="l" marL="0" indent="0" lvl="0">
                <a:lnSpc>
                  <a:spcPts val="8887"/>
                </a:lnSpc>
              </a:pPr>
              <a:r>
                <a:rPr lang="en-US" b="true" sz="8887">
                  <a:solidFill>
                    <a:srgbClr val="0E1114"/>
                  </a:solidFill>
                  <a:latin typeface="Roca One Heavy"/>
                  <a:ea typeface="Roca One Heavy"/>
                  <a:cs typeface="Roca One Heavy"/>
                  <a:sym typeface="Roca One Heavy"/>
                </a:rPr>
                <a:t>Project Update 4</a:t>
              </a:r>
            </a:p>
          </p:txBody>
        </p:sp>
        <p:sp>
          <p:nvSpPr>
            <p:cNvPr name="TextBox 18" id="18"/>
            <p:cNvSpPr txBox="true"/>
            <p:nvPr/>
          </p:nvSpPr>
          <p:spPr>
            <a:xfrm rot="0">
              <a:off x="0" y="3381747"/>
              <a:ext cx="11651476" cy="1308100"/>
            </a:xfrm>
            <a:prstGeom prst="rect">
              <a:avLst/>
            </a:prstGeom>
          </p:spPr>
          <p:txBody>
            <a:bodyPr anchor="t" rtlCol="false" tIns="0" lIns="0" bIns="0" rIns="0">
              <a:spAutoFit/>
            </a:bodyPr>
            <a:lstStyle/>
            <a:p>
              <a:pPr algn="l" marL="0" indent="0" lvl="0">
                <a:lnSpc>
                  <a:spcPts val="3900"/>
                </a:lnSpc>
              </a:pPr>
              <a:r>
                <a:rPr lang="en-US" sz="3000">
                  <a:solidFill>
                    <a:srgbClr val="0E1114"/>
                  </a:solidFill>
                  <a:latin typeface="Now"/>
                  <a:ea typeface="Now"/>
                  <a:cs typeface="Now"/>
                  <a:sym typeface="Now"/>
                </a:rPr>
                <a:t>Overview</a:t>
              </a:r>
              <a:r>
                <a:rPr lang="en-US" sz="3000">
                  <a:solidFill>
                    <a:srgbClr val="0E1114"/>
                  </a:solidFill>
                  <a:latin typeface="Now"/>
                  <a:ea typeface="Now"/>
                  <a:cs typeface="Now"/>
                  <a:sym typeface="Now"/>
                </a:rPr>
                <a:t> of progress and future plans for our AI-powered interior decor app</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745879"/>
            <a:ext cx="6353727" cy="459105"/>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Mehedi Hasan Dip – 2232167042</a:t>
            </a:r>
          </a:p>
        </p:txBody>
      </p:sp>
      <p:sp>
        <p:nvSpPr>
          <p:cNvPr name="TextBox 14" id="14"/>
          <p:cNvSpPr txBox="true"/>
          <p:nvPr/>
        </p:nvSpPr>
        <p:spPr>
          <a:xfrm rot="0">
            <a:off x="2194498" y="4517279"/>
            <a:ext cx="6353727" cy="916305"/>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Akram Hossain Apu Khan – 2231090642</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F5F4EF"/>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030776"/>
            <a:ext cx="6353727" cy="1373505"/>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Together, we are transforming interior decor through AI technology.</a:t>
            </a:r>
          </a:p>
        </p:txBody>
      </p:sp>
      <p:sp>
        <p:nvSpPr>
          <p:cNvPr name="TextBox 22" id="22"/>
          <p:cNvSpPr txBox="true"/>
          <p:nvPr/>
        </p:nvSpPr>
        <p:spPr>
          <a:xfrm rot="0">
            <a:off x="2194498" y="7259376"/>
            <a:ext cx="6353727" cy="916305"/>
          </a:xfrm>
          <a:prstGeom prst="rect">
            <a:avLst/>
          </a:prstGeom>
        </p:spPr>
        <p:txBody>
          <a:bodyPr anchor="t" rtlCol="false" tIns="0" lIns="0" bIns="0" rIns="0">
            <a:spAutoFit/>
          </a:bodyPr>
          <a:lstStyle/>
          <a:p>
            <a:pPr algn="ctr" marL="0" indent="0" lvl="0">
              <a:lnSpc>
                <a:spcPts val="3660"/>
              </a:lnSpc>
            </a:pPr>
            <a:r>
              <a:rPr lang="en-US" sz="3000">
                <a:solidFill>
                  <a:srgbClr val="101211"/>
                </a:solidFill>
                <a:latin typeface="Now"/>
                <a:ea typeface="Now"/>
                <a:cs typeface="Now"/>
                <a:sym typeface="Now"/>
              </a:rPr>
              <a:t>Hacibull Hashan Tosher – 2111626642</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01211"/>
                </a:solidFill>
                <a:latin typeface="Roca One Heavy"/>
                <a:ea typeface="Roca One Heavy"/>
                <a:cs typeface="Roca One Heavy"/>
                <a:sym typeface="Roca One Heavy"/>
              </a:rPr>
              <a:t>Team Introduction for ModifAI Project Update 2</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389305">
            <a:off x="16825028" y="1429891"/>
            <a:ext cx="3870256" cy="2322153"/>
          </a:xfrm>
          <a:custGeom>
            <a:avLst/>
            <a:gdLst/>
            <a:ahLst/>
            <a:cxnLst/>
            <a:rect r="r" b="b" t="t" l="l"/>
            <a:pathLst>
              <a:path h="2322153" w="3870256">
                <a:moveTo>
                  <a:pt x="0" y="0"/>
                </a:moveTo>
                <a:lnTo>
                  <a:pt x="3870255" y="0"/>
                </a:lnTo>
                <a:lnTo>
                  <a:pt x="3870255" y="2322153"/>
                </a:lnTo>
                <a:lnTo>
                  <a:pt x="0" y="2322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40080" y="5143500"/>
            <a:ext cx="2482277" cy="837768"/>
          </a:xfrm>
          <a:custGeom>
            <a:avLst/>
            <a:gdLst/>
            <a:ahLst/>
            <a:cxnLst/>
            <a:rect r="r" b="b" t="t" l="l"/>
            <a:pathLst>
              <a:path h="837768" w="2482277">
                <a:moveTo>
                  <a:pt x="0" y="0"/>
                </a:moveTo>
                <a:lnTo>
                  <a:pt x="2482277" y="0"/>
                </a:lnTo>
                <a:lnTo>
                  <a:pt x="2482277" y="837768"/>
                </a:lnTo>
                <a:lnTo>
                  <a:pt x="0" y="8377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935705">
            <a:off x="17055529" y="-597206"/>
            <a:ext cx="2818696" cy="3539458"/>
          </a:xfrm>
          <a:custGeom>
            <a:avLst/>
            <a:gdLst/>
            <a:ahLst/>
            <a:cxnLst/>
            <a:rect r="r" b="b" t="t" l="l"/>
            <a:pathLst>
              <a:path h="3539458" w="2818696">
                <a:moveTo>
                  <a:pt x="0" y="0"/>
                </a:moveTo>
                <a:lnTo>
                  <a:pt x="2818696" y="0"/>
                </a:lnTo>
                <a:lnTo>
                  <a:pt x="2818696" y="3539458"/>
                </a:lnTo>
                <a:lnTo>
                  <a:pt x="0" y="35394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282823">
            <a:off x="15367039" y="7622175"/>
            <a:ext cx="3163993" cy="4328846"/>
          </a:xfrm>
          <a:custGeom>
            <a:avLst/>
            <a:gdLst/>
            <a:ahLst/>
            <a:cxnLst/>
            <a:rect r="r" b="b" t="t" l="l"/>
            <a:pathLst>
              <a:path h="4328846" w="3163993">
                <a:moveTo>
                  <a:pt x="0" y="0"/>
                </a:moveTo>
                <a:lnTo>
                  <a:pt x="3163994" y="0"/>
                </a:lnTo>
                <a:lnTo>
                  <a:pt x="3163994" y="4328846"/>
                </a:lnTo>
                <a:lnTo>
                  <a:pt x="0" y="43288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00365" y="8485864"/>
            <a:ext cx="5251977" cy="4759605"/>
          </a:xfrm>
          <a:custGeom>
            <a:avLst/>
            <a:gdLst/>
            <a:ahLst/>
            <a:cxnLst/>
            <a:rect r="r" b="b" t="t" l="l"/>
            <a:pathLst>
              <a:path h="4759605" w="5251977">
                <a:moveTo>
                  <a:pt x="0" y="0"/>
                </a:moveTo>
                <a:lnTo>
                  <a:pt x="5251978" y="0"/>
                </a:lnTo>
                <a:lnTo>
                  <a:pt x="5251978" y="4759604"/>
                </a:lnTo>
                <a:lnTo>
                  <a:pt x="0" y="4759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270180" y="3700708"/>
            <a:ext cx="7292917" cy="2558973"/>
            <a:chOff x="0" y="0"/>
            <a:chExt cx="1742040" cy="611255"/>
          </a:xfrm>
        </p:grpSpPr>
        <p:sp>
          <p:nvSpPr>
            <p:cNvPr name="Freeform 8" id="8"/>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222121"/>
            </a:solidFill>
            <a:ln w="19050" cap="sq">
              <a:solidFill>
                <a:srgbClr val="000000"/>
              </a:solidFill>
              <a:prstDash val="solid"/>
              <a:miter/>
            </a:ln>
          </p:spPr>
        </p:sp>
        <p:sp>
          <p:nvSpPr>
            <p:cNvPr name="TextBox 9" id="9"/>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0" id="10"/>
          <p:cNvGrpSpPr/>
          <p:nvPr/>
        </p:nvGrpSpPr>
        <p:grpSpPr>
          <a:xfrm rot="0">
            <a:off x="1724903" y="3700708"/>
            <a:ext cx="7292917" cy="2558973"/>
            <a:chOff x="0" y="0"/>
            <a:chExt cx="1742040" cy="611255"/>
          </a:xfrm>
        </p:grpSpPr>
        <p:sp>
          <p:nvSpPr>
            <p:cNvPr name="Freeform 11" id="11"/>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222121"/>
            </a:solidFill>
            <a:ln w="19050" cap="sq">
              <a:solidFill>
                <a:srgbClr val="000000"/>
              </a:solidFill>
              <a:prstDash val="solid"/>
              <a:miter/>
            </a:ln>
          </p:spPr>
        </p:sp>
        <p:sp>
          <p:nvSpPr>
            <p:cNvPr name="TextBox 12" id="12"/>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13" id="13"/>
          <p:cNvSpPr txBox="true"/>
          <p:nvPr/>
        </p:nvSpPr>
        <p:spPr>
          <a:xfrm rot="0">
            <a:off x="9739775" y="4288679"/>
            <a:ext cx="6353727" cy="1373505"/>
          </a:xfrm>
          <a:prstGeom prst="rect">
            <a:avLst/>
          </a:prstGeom>
        </p:spPr>
        <p:txBody>
          <a:bodyPr anchor="t" rtlCol="false" tIns="0" lIns="0" bIns="0" rIns="0">
            <a:spAutoFit/>
          </a:bodyPr>
          <a:lstStyle/>
          <a:p>
            <a:pPr algn="ctr" marL="0" indent="0" lvl="0">
              <a:lnSpc>
                <a:spcPts val="3660"/>
              </a:lnSpc>
            </a:pPr>
            <a:r>
              <a:rPr lang="en-US" sz="3000">
                <a:solidFill>
                  <a:srgbClr val="F6F6F6"/>
                </a:solidFill>
                <a:latin typeface="Now"/>
                <a:ea typeface="Now"/>
                <a:cs typeface="Now"/>
                <a:sym typeface="Now"/>
              </a:rPr>
              <a:t>Personalized suggestions enhance user satisfaction and </a:t>
            </a:r>
            <a:r>
              <a:rPr lang="en-US" b="true" sz="3000">
                <a:solidFill>
                  <a:srgbClr val="F6F6F6"/>
                </a:solidFill>
                <a:latin typeface="Now Bold"/>
                <a:ea typeface="Now Bold"/>
                <a:cs typeface="Now Bold"/>
                <a:sym typeface="Now Bold"/>
              </a:rPr>
              <a:t>design effectiveness</a:t>
            </a:r>
            <a:r>
              <a:rPr lang="en-US" sz="3000">
                <a:solidFill>
                  <a:srgbClr val="F6F6F6"/>
                </a:solidFill>
                <a:latin typeface="Now"/>
                <a:ea typeface="Now"/>
                <a:cs typeface="Now"/>
                <a:sym typeface="Now"/>
              </a:rPr>
              <a:t>.</a:t>
            </a:r>
          </a:p>
        </p:txBody>
      </p:sp>
      <p:sp>
        <p:nvSpPr>
          <p:cNvPr name="TextBox 14" id="14"/>
          <p:cNvSpPr txBox="true"/>
          <p:nvPr/>
        </p:nvSpPr>
        <p:spPr>
          <a:xfrm rot="0">
            <a:off x="2194498" y="4288679"/>
            <a:ext cx="6353727" cy="1373505"/>
          </a:xfrm>
          <a:prstGeom prst="rect">
            <a:avLst/>
          </a:prstGeom>
        </p:spPr>
        <p:txBody>
          <a:bodyPr anchor="t" rtlCol="false" tIns="0" lIns="0" bIns="0" rIns="0">
            <a:spAutoFit/>
          </a:bodyPr>
          <a:lstStyle/>
          <a:p>
            <a:pPr algn="ctr" marL="0" indent="0" lvl="0">
              <a:lnSpc>
                <a:spcPts val="3660"/>
              </a:lnSpc>
            </a:pPr>
            <a:r>
              <a:rPr lang="en-US" sz="3000">
                <a:solidFill>
                  <a:srgbClr val="F6F6F6"/>
                </a:solidFill>
                <a:latin typeface="Now"/>
                <a:ea typeface="Now"/>
                <a:cs typeface="Now"/>
                <a:sym typeface="Now"/>
              </a:rPr>
              <a:t>AI transforms </a:t>
            </a:r>
            <a:r>
              <a:rPr lang="en-US" b="true" sz="3000">
                <a:solidFill>
                  <a:srgbClr val="F6F6F6"/>
                </a:solidFill>
                <a:latin typeface="Now Bold"/>
                <a:ea typeface="Now Bold"/>
                <a:cs typeface="Now Bold"/>
                <a:sym typeface="Now Bold"/>
              </a:rPr>
              <a:t>traditional</a:t>
            </a:r>
            <a:r>
              <a:rPr lang="en-US" sz="3000">
                <a:solidFill>
                  <a:srgbClr val="F6F6F6"/>
                </a:solidFill>
                <a:latin typeface="Now"/>
                <a:ea typeface="Now"/>
                <a:cs typeface="Now"/>
                <a:sym typeface="Now"/>
              </a:rPr>
              <a:t> interior decor processes into streamlined experiences.</a:t>
            </a:r>
          </a:p>
        </p:txBody>
      </p:sp>
      <p:grpSp>
        <p:nvGrpSpPr>
          <p:cNvPr name="Group 15" id="15"/>
          <p:cNvGrpSpPr/>
          <p:nvPr/>
        </p:nvGrpSpPr>
        <p:grpSpPr>
          <a:xfrm rot="0">
            <a:off x="9270180" y="6436683"/>
            <a:ext cx="7292917" cy="2558973"/>
            <a:chOff x="0" y="0"/>
            <a:chExt cx="1742040" cy="611255"/>
          </a:xfrm>
        </p:grpSpPr>
        <p:sp>
          <p:nvSpPr>
            <p:cNvPr name="Freeform 16" id="16"/>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222121"/>
            </a:solidFill>
            <a:ln w="19050" cap="sq">
              <a:solidFill>
                <a:srgbClr val="000000"/>
              </a:solidFill>
              <a:prstDash val="solid"/>
              <a:miter/>
            </a:ln>
          </p:spPr>
        </p:sp>
        <p:sp>
          <p:nvSpPr>
            <p:cNvPr name="TextBox 17" id="17"/>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grpSp>
        <p:nvGrpSpPr>
          <p:cNvPr name="Group 18" id="18"/>
          <p:cNvGrpSpPr/>
          <p:nvPr/>
        </p:nvGrpSpPr>
        <p:grpSpPr>
          <a:xfrm rot="0">
            <a:off x="1724903" y="6436683"/>
            <a:ext cx="7292917" cy="2558973"/>
            <a:chOff x="0" y="0"/>
            <a:chExt cx="1742040" cy="611255"/>
          </a:xfrm>
        </p:grpSpPr>
        <p:sp>
          <p:nvSpPr>
            <p:cNvPr name="Freeform 19" id="19"/>
            <p:cNvSpPr/>
            <p:nvPr/>
          </p:nvSpPr>
          <p:spPr>
            <a:xfrm flipH="false" flipV="false" rot="0">
              <a:off x="0" y="0"/>
              <a:ext cx="1742041" cy="611255"/>
            </a:xfrm>
            <a:custGeom>
              <a:avLst/>
              <a:gdLst/>
              <a:ahLst/>
              <a:cxnLst/>
              <a:rect r="r" b="b" t="t" l="l"/>
              <a:pathLst>
                <a:path h="611255" w="1742041">
                  <a:moveTo>
                    <a:pt x="12739" y="0"/>
                  </a:moveTo>
                  <a:lnTo>
                    <a:pt x="1729302" y="0"/>
                  </a:lnTo>
                  <a:cubicBezTo>
                    <a:pt x="1736337" y="0"/>
                    <a:pt x="1742041" y="5703"/>
                    <a:pt x="1742041" y="12739"/>
                  </a:cubicBezTo>
                  <a:lnTo>
                    <a:pt x="1742041" y="598517"/>
                  </a:lnTo>
                  <a:cubicBezTo>
                    <a:pt x="1742041" y="605552"/>
                    <a:pt x="1736337" y="611255"/>
                    <a:pt x="1729302" y="611255"/>
                  </a:cubicBezTo>
                  <a:lnTo>
                    <a:pt x="12739" y="611255"/>
                  </a:lnTo>
                  <a:cubicBezTo>
                    <a:pt x="5703" y="611255"/>
                    <a:pt x="0" y="605552"/>
                    <a:pt x="0" y="598517"/>
                  </a:cubicBezTo>
                  <a:lnTo>
                    <a:pt x="0" y="12739"/>
                  </a:lnTo>
                  <a:cubicBezTo>
                    <a:pt x="0" y="5703"/>
                    <a:pt x="5703" y="0"/>
                    <a:pt x="12739" y="0"/>
                  </a:cubicBezTo>
                  <a:close/>
                </a:path>
              </a:pathLst>
            </a:custGeom>
            <a:solidFill>
              <a:srgbClr val="222121"/>
            </a:solidFill>
            <a:ln w="19050" cap="sq">
              <a:solidFill>
                <a:srgbClr val="000000"/>
              </a:solidFill>
              <a:prstDash val="solid"/>
              <a:miter/>
            </a:ln>
          </p:spPr>
        </p:sp>
        <p:sp>
          <p:nvSpPr>
            <p:cNvPr name="TextBox 20" id="20"/>
            <p:cNvSpPr txBox="true"/>
            <p:nvPr/>
          </p:nvSpPr>
          <p:spPr>
            <a:xfrm>
              <a:off x="0" y="-123825"/>
              <a:ext cx="1742040" cy="735080"/>
            </a:xfrm>
            <a:prstGeom prst="rect">
              <a:avLst/>
            </a:prstGeom>
          </p:spPr>
          <p:txBody>
            <a:bodyPr anchor="ctr" rtlCol="false" tIns="50800" lIns="50800" bIns="50800" rIns="50800"/>
            <a:lstStyle/>
            <a:p>
              <a:pPr algn="ctr" marL="0" indent="0" lvl="2">
                <a:lnSpc>
                  <a:spcPts val="5852"/>
                </a:lnSpc>
              </a:pPr>
            </a:p>
          </p:txBody>
        </p:sp>
      </p:grpSp>
      <p:sp>
        <p:nvSpPr>
          <p:cNvPr name="TextBox 21" id="21"/>
          <p:cNvSpPr txBox="true"/>
          <p:nvPr/>
        </p:nvSpPr>
        <p:spPr>
          <a:xfrm rot="0">
            <a:off x="9739775" y="7259376"/>
            <a:ext cx="6353727" cy="916305"/>
          </a:xfrm>
          <a:prstGeom prst="rect">
            <a:avLst/>
          </a:prstGeom>
        </p:spPr>
        <p:txBody>
          <a:bodyPr anchor="t" rtlCol="false" tIns="0" lIns="0" bIns="0" rIns="0">
            <a:spAutoFit/>
          </a:bodyPr>
          <a:lstStyle/>
          <a:p>
            <a:pPr algn="ctr" marL="0" indent="0" lvl="0">
              <a:lnSpc>
                <a:spcPts val="3660"/>
              </a:lnSpc>
            </a:pPr>
            <a:r>
              <a:rPr lang="en-US" sz="3000">
                <a:solidFill>
                  <a:srgbClr val="F6F6F6"/>
                </a:solidFill>
                <a:latin typeface="Now"/>
                <a:ea typeface="Now"/>
                <a:cs typeface="Now"/>
                <a:sym typeface="Now"/>
              </a:rPr>
              <a:t>User-friendly interfaces ensure accessibility for all demographics.</a:t>
            </a:r>
          </a:p>
        </p:txBody>
      </p:sp>
      <p:sp>
        <p:nvSpPr>
          <p:cNvPr name="TextBox 22" id="22"/>
          <p:cNvSpPr txBox="true"/>
          <p:nvPr/>
        </p:nvSpPr>
        <p:spPr>
          <a:xfrm rot="0">
            <a:off x="2194498" y="7259376"/>
            <a:ext cx="6353727" cy="916305"/>
          </a:xfrm>
          <a:prstGeom prst="rect">
            <a:avLst/>
          </a:prstGeom>
        </p:spPr>
        <p:txBody>
          <a:bodyPr anchor="t" rtlCol="false" tIns="0" lIns="0" bIns="0" rIns="0">
            <a:spAutoFit/>
          </a:bodyPr>
          <a:lstStyle/>
          <a:p>
            <a:pPr algn="ctr" marL="0" indent="0" lvl="0">
              <a:lnSpc>
                <a:spcPts val="3660"/>
              </a:lnSpc>
            </a:pPr>
            <a:r>
              <a:rPr lang="en-US" sz="3000">
                <a:solidFill>
                  <a:srgbClr val="F6F6F6"/>
                </a:solidFill>
                <a:latin typeface="Now"/>
                <a:ea typeface="Now"/>
                <a:cs typeface="Now"/>
                <a:sym typeface="Now"/>
              </a:rPr>
              <a:t>Efficient decor solutions save time and resources for users.</a:t>
            </a:r>
          </a:p>
        </p:txBody>
      </p:sp>
      <p:sp>
        <p:nvSpPr>
          <p:cNvPr name="TextBox 23" id="23"/>
          <p:cNvSpPr txBox="true"/>
          <p:nvPr/>
        </p:nvSpPr>
        <p:spPr>
          <a:xfrm rot="0">
            <a:off x="2125624" y="1319208"/>
            <a:ext cx="14036752" cy="1795780"/>
          </a:xfrm>
          <a:prstGeom prst="rect">
            <a:avLst/>
          </a:prstGeom>
        </p:spPr>
        <p:txBody>
          <a:bodyPr anchor="t" rtlCol="false" tIns="0" lIns="0" bIns="0" rIns="0">
            <a:spAutoFit/>
          </a:bodyPr>
          <a:lstStyle/>
          <a:p>
            <a:pPr algn="ctr" marL="0" indent="0" lvl="0">
              <a:lnSpc>
                <a:spcPts val="7039"/>
              </a:lnSpc>
            </a:pPr>
            <a:r>
              <a:rPr lang="en-US" b="true" sz="6399" strike="noStrike" u="none">
                <a:solidFill>
                  <a:srgbClr val="111111"/>
                </a:solidFill>
                <a:latin typeface="Roca One Heavy"/>
                <a:ea typeface="Roca One Heavy"/>
                <a:cs typeface="Roca One Heavy"/>
                <a:sym typeface="Roca One Heavy"/>
              </a:rPr>
              <a:t>Exploring Four Key Concepts of ModifAI's Impact</a:t>
            </a:r>
          </a:p>
        </p:txBody>
      </p:sp>
      <p:sp>
        <p:nvSpPr>
          <p:cNvPr name="Freeform 24" id="24"/>
          <p:cNvSpPr/>
          <p:nvPr/>
        </p:nvSpPr>
        <p:spPr>
          <a:xfrm flipH="false" flipV="false" rot="0">
            <a:off x="360054" y="7596340"/>
            <a:ext cx="668646" cy="2270094"/>
          </a:xfrm>
          <a:custGeom>
            <a:avLst/>
            <a:gdLst/>
            <a:ahLst/>
            <a:cxnLst/>
            <a:rect r="r" b="b" t="t" l="l"/>
            <a:pathLst>
              <a:path h="2270094" w="668646">
                <a:moveTo>
                  <a:pt x="0" y="0"/>
                </a:moveTo>
                <a:lnTo>
                  <a:pt x="668646" y="0"/>
                </a:lnTo>
                <a:lnTo>
                  <a:pt x="668646" y="2270093"/>
                </a:lnTo>
                <a:lnTo>
                  <a:pt x="0" y="22700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573341">
            <a:off x="-1064377" y="427372"/>
            <a:ext cx="3423594" cy="883910"/>
          </a:xfrm>
          <a:custGeom>
            <a:avLst/>
            <a:gdLst/>
            <a:ahLst/>
            <a:cxnLst/>
            <a:rect r="r" b="b" t="t" l="l"/>
            <a:pathLst>
              <a:path h="883910" w="3423594">
                <a:moveTo>
                  <a:pt x="0" y="0"/>
                </a:moveTo>
                <a:lnTo>
                  <a:pt x="3423594" y="0"/>
                </a:lnTo>
                <a:lnTo>
                  <a:pt x="3423594" y="883910"/>
                </a:lnTo>
                <a:lnTo>
                  <a:pt x="0" y="88391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222121"/>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222121"/>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812" t="0" r="-18812"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2000662"/>
            <a:ext cx="7923426" cy="6285676"/>
            <a:chOff x="0" y="0"/>
            <a:chExt cx="10564568" cy="8380901"/>
          </a:xfrm>
        </p:grpSpPr>
        <p:sp>
          <p:nvSpPr>
            <p:cNvPr name="TextBox 13" id="13"/>
            <p:cNvSpPr txBox="true"/>
            <p:nvPr/>
          </p:nvSpPr>
          <p:spPr>
            <a:xfrm rot="0">
              <a:off x="0" y="2952286"/>
              <a:ext cx="10564568" cy="5428615"/>
            </a:xfrm>
            <a:prstGeom prst="rect">
              <a:avLst/>
            </a:prstGeom>
          </p:spPr>
          <p:txBody>
            <a:bodyPr anchor="t" rtlCol="false" tIns="0" lIns="0" bIns="0" rIns="0">
              <a:spAutoFit/>
            </a:bodyPr>
            <a:lstStyle/>
            <a:p>
              <a:pPr algn="l" marL="0" indent="0" lvl="0">
                <a:lnSpc>
                  <a:spcPts val="3240"/>
                </a:lnSpc>
              </a:pPr>
              <a:r>
                <a:rPr lang="en-US" sz="2400">
                  <a:solidFill>
                    <a:srgbClr val="F6F6F6"/>
                  </a:solidFill>
                  <a:latin typeface="Now"/>
                  <a:ea typeface="Now"/>
                  <a:cs typeface="Now"/>
                  <a:sym typeface="Now"/>
                </a:rPr>
                <a:t>This week, we successfully </a:t>
              </a:r>
              <a:r>
                <a:rPr lang="en-US" b="true" sz="2400">
                  <a:solidFill>
                    <a:srgbClr val="F6F6F6"/>
                  </a:solidFill>
                  <a:latin typeface="Now Bold"/>
                  <a:ea typeface="Now Bold"/>
                  <a:cs typeface="Now Bold"/>
                  <a:sym typeface="Now Bold"/>
                </a:rPr>
                <a:t>connected ModifAI</a:t>
              </a:r>
              <a:r>
                <a:rPr lang="en-US" sz="2400">
                  <a:solidFill>
                    <a:srgbClr val="F6F6F6"/>
                  </a:solidFill>
                  <a:latin typeface="Now"/>
                  <a:ea typeface="Now"/>
                  <a:cs typeface="Now"/>
                  <a:sym typeface="Now"/>
                </a:rPr>
                <a:t> with Firebase, enabling secure data storage and user authentication. The signup and login pages are now fully integrated into the Firebase database, providing users with a seamless experience. This integration allows us to manage user data efficiently and enhances the overall functionality of our app. As we move forward, we will focus on optimizing these connections to ensure the app remains responsive and user-friendly.</a:t>
              </a:r>
            </a:p>
          </p:txBody>
        </p:sp>
        <p:sp>
          <p:nvSpPr>
            <p:cNvPr name="TextBox 14" id="14"/>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F6F6F6"/>
                  </a:solidFill>
                  <a:latin typeface="Roca One Heavy"/>
                  <a:ea typeface="Roca One Heavy"/>
                  <a:cs typeface="Roca One Heavy"/>
                  <a:sym typeface="Roca One Heavy"/>
                </a:rPr>
                <a:t>This Week's Progress Update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222121"/>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222121"/>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683" t="0" r="-18683"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2000662"/>
            <a:ext cx="7923426" cy="6285676"/>
            <a:chOff x="0" y="0"/>
            <a:chExt cx="10564568" cy="8380901"/>
          </a:xfrm>
        </p:grpSpPr>
        <p:sp>
          <p:nvSpPr>
            <p:cNvPr name="TextBox 13" id="13"/>
            <p:cNvSpPr txBox="true"/>
            <p:nvPr/>
          </p:nvSpPr>
          <p:spPr>
            <a:xfrm rot="0">
              <a:off x="0" y="2952286"/>
              <a:ext cx="10564568" cy="5428615"/>
            </a:xfrm>
            <a:prstGeom prst="rect">
              <a:avLst/>
            </a:prstGeom>
          </p:spPr>
          <p:txBody>
            <a:bodyPr anchor="t" rtlCol="false" tIns="0" lIns="0" bIns="0" rIns="0">
              <a:spAutoFit/>
            </a:bodyPr>
            <a:lstStyle/>
            <a:p>
              <a:pPr algn="l" marL="0" indent="0" lvl="0">
                <a:lnSpc>
                  <a:spcPts val="3240"/>
                </a:lnSpc>
              </a:pPr>
              <a:r>
                <a:rPr lang="en-US" sz="2400">
                  <a:solidFill>
                    <a:srgbClr val="F6F6F6"/>
                  </a:solidFill>
                  <a:latin typeface="Now"/>
                  <a:ea typeface="Now"/>
                  <a:cs typeface="Now"/>
                  <a:sym typeface="Now"/>
                </a:rPr>
                <a:t>Our team is currently facing </a:t>
              </a:r>
              <a:r>
                <a:rPr lang="en-US" b="true" sz="2400">
                  <a:solidFill>
                    <a:srgbClr val="F6F6F6"/>
                  </a:solidFill>
                  <a:latin typeface="Now Bold"/>
                  <a:ea typeface="Now Bold"/>
                  <a:cs typeface="Now Bold"/>
                  <a:sym typeface="Now Bold"/>
                </a:rPr>
                <a:t>significant challenges</a:t>
              </a:r>
              <a:r>
                <a:rPr lang="en-US" sz="2400">
                  <a:solidFill>
                    <a:srgbClr val="F6F6F6"/>
                  </a:solidFill>
                  <a:latin typeface="Now"/>
                  <a:ea typeface="Now"/>
                  <a:cs typeface="Now"/>
                  <a:sym typeface="Now"/>
                </a:rPr>
                <a:t> with writing and reading user data from the Firebase database. This issue is impacting user experience, as our app's functionality relies heavily on seamless data management. It's crucial to address these matters promptly to ensure that users can </a:t>
              </a:r>
              <a:r>
                <a:rPr lang="en-US" b="true" sz="2400">
                  <a:solidFill>
                    <a:srgbClr val="F6F6F6"/>
                  </a:solidFill>
                  <a:latin typeface="Now Bold"/>
                  <a:ea typeface="Now Bold"/>
                  <a:cs typeface="Now Bold"/>
                  <a:sym typeface="Now Bold"/>
                </a:rPr>
                <a:t>efficiently interact</a:t>
              </a:r>
              <a:r>
                <a:rPr lang="en-US" sz="2400">
                  <a:solidFill>
                    <a:srgbClr val="F6F6F6"/>
                  </a:solidFill>
                  <a:latin typeface="Now"/>
                  <a:ea typeface="Now"/>
                  <a:cs typeface="Now"/>
                  <a:sym typeface="Now"/>
                </a:rPr>
                <a:t> with their personalized decor suggestions. Our goal is to resolve these issues quickly and effectively to enhance the overall performance and reliability of ModifAI.</a:t>
              </a:r>
            </a:p>
          </p:txBody>
        </p:sp>
        <p:sp>
          <p:nvSpPr>
            <p:cNvPr name="TextBox 14" id="14"/>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F6F6F6"/>
                  </a:solidFill>
                  <a:latin typeface="Roca One Heavy"/>
                  <a:ea typeface="Roca One Heavy"/>
                  <a:cs typeface="Roca One Heavy"/>
                  <a:sym typeface="Roca One Heavy"/>
                </a:rPr>
                <a:t>Current Challenges in ModifAI</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222121"/>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222121"/>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8769" t="0" r="-18769"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1795875"/>
            <a:ext cx="7923426" cy="6695251"/>
            <a:chOff x="0" y="0"/>
            <a:chExt cx="10564568" cy="8927001"/>
          </a:xfrm>
        </p:grpSpPr>
        <p:sp>
          <p:nvSpPr>
            <p:cNvPr name="TextBox 13" id="13"/>
            <p:cNvSpPr txBox="true"/>
            <p:nvPr/>
          </p:nvSpPr>
          <p:spPr>
            <a:xfrm rot="0">
              <a:off x="0" y="2952286"/>
              <a:ext cx="10564568" cy="5974715"/>
            </a:xfrm>
            <a:prstGeom prst="rect">
              <a:avLst/>
            </a:prstGeom>
          </p:spPr>
          <p:txBody>
            <a:bodyPr anchor="t" rtlCol="false" tIns="0" lIns="0" bIns="0" rIns="0">
              <a:spAutoFit/>
            </a:bodyPr>
            <a:lstStyle/>
            <a:p>
              <a:pPr algn="l" marL="0" indent="0" lvl="0">
                <a:lnSpc>
                  <a:spcPts val="3240"/>
                </a:lnSpc>
              </a:pPr>
              <a:r>
                <a:rPr lang="en-US" sz="2400">
                  <a:solidFill>
                    <a:srgbClr val="F6F6F6"/>
                  </a:solidFill>
                  <a:latin typeface="Now"/>
                  <a:ea typeface="Now"/>
                  <a:cs typeface="Now"/>
                  <a:sym typeface="Now"/>
                </a:rPr>
                <a:t>To ensure the success of </a:t>
              </a:r>
              <a:r>
                <a:rPr lang="en-US" b="true" sz="2400">
                  <a:solidFill>
                    <a:srgbClr val="F6F6F6"/>
                  </a:solidFill>
                  <a:latin typeface="Now Bold"/>
                  <a:ea typeface="Now Bold"/>
                  <a:cs typeface="Now Bold"/>
                  <a:sym typeface="Now Bold"/>
                </a:rPr>
                <a:t>ModifAI</a:t>
              </a:r>
              <a:r>
                <a:rPr lang="en-US" sz="2400">
                  <a:solidFill>
                    <a:srgbClr val="F6F6F6"/>
                  </a:solidFill>
                  <a:latin typeface="Now"/>
                  <a:ea typeface="Now"/>
                  <a:cs typeface="Now"/>
                  <a:sym typeface="Now"/>
                </a:rPr>
                <a:t>, our immediate focus is to fix the database read/write issues that hinder user data management. Once these issues are resolved, we will focus on integrating machine learning capabilities to enhance user experience. This integration will provide users with </a:t>
              </a:r>
              <a:r>
                <a:rPr lang="en-US" b="true" sz="2400">
                  <a:solidFill>
                    <a:srgbClr val="F6F6F6"/>
                  </a:solidFill>
                  <a:latin typeface="Now Bold"/>
                  <a:ea typeface="Now Bold"/>
                  <a:cs typeface="Now Bold"/>
                  <a:sym typeface="Now Bold"/>
                </a:rPr>
                <a:t>smarter</a:t>
              </a:r>
              <a:r>
                <a:rPr lang="en-US" sz="2400">
                  <a:solidFill>
                    <a:srgbClr val="F6F6F6"/>
                  </a:solidFill>
                  <a:latin typeface="Now"/>
                  <a:ea typeface="Now"/>
                  <a:cs typeface="Now"/>
                  <a:sym typeface="Now"/>
                </a:rPr>
                <a:t> and more personalized decor suggestions, making the app not only efficient but also more intuitive. These improvements are essential for the app's overall functionality and will significantly elevate our project in the competitive landscape.</a:t>
              </a:r>
            </a:p>
          </p:txBody>
        </p:sp>
        <p:sp>
          <p:nvSpPr>
            <p:cNvPr name="TextBox 14" id="14"/>
            <p:cNvSpPr txBox="true"/>
            <p:nvPr/>
          </p:nvSpPr>
          <p:spPr>
            <a:xfrm rot="0">
              <a:off x="0" y="57150"/>
              <a:ext cx="10564568" cy="2413423"/>
            </a:xfrm>
            <a:prstGeom prst="rect">
              <a:avLst/>
            </a:prstGeom>
          </p:spPr>
          <p:txBody>
            <a:bodyPr anchor="t" rtlCol="false" tIns="0" lIns="0" bIns="0" rIns="0">
              <a:spAutoFit/>
            </a:bodyPr>
            <a:lstStyle/>
            <a:p>
              <a:pPr algn="l" marL="0" indent="0" lvl="0">
                <a:lnSpc>
                  <a:spcPts val="7039"/>
                </a:lnSpc>
              </a:pPr>
              <a:r>
                <a:rPr lang="en-US" b="true" sz="6399">
                  <a:solidFill>
                    <a:srgbClr val="F6F6F6"/>
                  </a:solidFill>
                  <a:latin typeface="Roca One Heavy"/>
                  <a:ea typeface="Roca One Heavy"/>
                  <a:cs typeface="Roca One Heavy"/>
                  <a:sym typeface="Roca One Heavy"/>
                </a:rPr>
                <a:t>Next Steps for ModifAI</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AFAFA"/>
        </a:solidFill>
      </p:bgPr>
    </p:bg>
    <p:spTree>
      <p:nvGrpSpPr>
        <p:cNvPr id="1" name=""/>
        <p:cNvGrpSpPr/>
        <p:nvPr/>
      </p:nvGrpSpPr>
      <p:grpSpPr>
        <a:xfrm>
          <a:off x="0" y="0"/>
          <a:ext cx="0" cy="0"/>
          <a:chOff x="0" y="0"/>
          <a:chExt cx="0" cy="0"/>
        </a:xfrm>
      </p:grpSpPr>
      <p:sp>
        <p:nvSpPr>
          <p:cNvPr name="Freeform 2" id="2"/>
          <p:cNvSpPr/>
          <p:nvPr/>
        </p:nvSpPr>
        <p:spPr>
          <a:xfrm flipH="false" flipV="false" rot="173729">
            <a:off x="14715516" y="2267407"/>
            <a:ext cx="2960821" cy="3717926"/>
          </a:xfrm>
          <a:custGeom>
            <a:avLst/>
            <a:gdLst/>
            <a:ahLst/>
            <a:cxnLst/>
            <a:rect r="r" b="b" t="t" l="l"/>
            <a:pathLst>
              <a:path h="3717926" w="2960821">
                <a:moveTo>
                  <a:pt x="0" y="0"/>
                </a:moveTo>
                <a:lnTo>
                  <a:pt x="2960821" y="0"/>
                </a:lnTo>
                <a:lnTo>
                  <a:pt x="2960821" y="3717926"/>
                </a:lnTo>
                <a:lnTo>
                  <a:pt x="0" y="3717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143234" y="2796157"/>
            <a:ext cx="5959385" cy="5510065"/>
            <a:chOff x="0" y="0"/>
            <a:chExt cx="879080" cy="812800"/>
          </a:xfrm>
        </p:grpSpPr>
        <p:sp>
          <p:nvSpPr>
            <p:cNvPr name="Freeform 4" id="4"/>
            <p:cNvSpPr/>
            <p:nvPr/>
          </p:nvSpPr>
          <p:spPr>
            <a:xfrm flipH="false" flipV="false" rot="0">
              <a:off x="0" y="0"/>
              <a:ext cx="879080" cy="812800"/>
            </a:xfrm>
            <a:custGeom>
              <a:avLst/>
              <a:gdLst/>
              <a:ahLst/>
              <a:cxnLst/>
              <a:rect r="r" b="b" t="t" l="l"/>
              <a:pathLst>
                <a:path h="812800" w="879080">
                  <a:moveTo>
                    <a:pt x="0" y="0"/>
                  </a:moveTo>
                  <a:lnTo>
                    <a:pt x="879080" y="0"/>
                  </a:lnTo>
                  <a:lnTo>
                    <a:pt x="879080" y="812800"/>
                  </a:lnTo>
                  <a:lnTo>
                    <a:pt x="0" y="812800"/>
                  </a:lnTo>
                  <a:close/>
                </a:path>
              </a:pathLst>
            </a:custGeom>
            <a:solidFill>
              <a:srgbClr val="222121"/>
            </a:solidFill>
            <a:ln w="19050" cap="sq">
              <a:solidFill>
                <a:srgbClr val="000000"/>
              </a:solidFill>
              <a:prstDash val="solid"/>
              <a:miter/>
            </a:ln>
          </p:spPr>
        </p:sp>
        <p:sp>
          <p:nvSpPr>
            <p:cNvPr name="TextBox 5" id="5"/>
            <p:cNvSpPr txBox="true"/>
            <p:nvPr/>
          </p:nvSpPr>
          <p:spPr>
            <a:xfrm>
              <a:off x="0" y="28575"/>
              <a:ext cx="879080" cy="784225"/>
            </a:xfrm>
            <a:prstGeom prst="rect">
              <a:avLst/>
            </a:prstGeom>
          </p:spPr>
          <p:txBody>
            <a:bodyPr anchor="ctr" rtlCol="false" tIns="50800" lIns="50800" bIns="50800" rIns="50800"/>
            <a:lstStyle/>
            <a:p>
              <a:pPr algn="ctr">
                <a:lnSpc>
                  <a:spcPts val="2694"/>
                </a:lnSpc>
              </a:pPr>
            </a:p>
          </p:txBody>
        </p:sp>
      </p:grpSp>
      <p:grpSp>
        <p:nvGrpSpPr>
          <p:cNvPr name="Group 6" id="6"/>
          <p:cNvGrpSpPr/>
          <p:nvPr/>
        </p:nvGrpSpPr>
        <p:grpSpPr>
          <a:xfrm rot="0">
            <a:off x="1028700" y="765105"/>
            <a:ext cx="9675576" cy="8756789"/>
            <a:chOff x="0" y="0"/>
            <a:chExt cx="2548300" cy="2306315"/>
          </a:xfrm>
        </p:grpSpPr>
        <p:sp>
          <p:nvSpPr>
            <p:cNvPr name="Freeform 7" id="7"/>
            <p:cNvSpPr/>
            <p:nvPr/>
          </p:nvSpPr>
          <p:spPr>
            <a:xfrm flipH="false" flipV="false" rot="0">
              <a:off x="0" y="0"/>
              <a:ext cx="2548300" cy="2306315"/>
            </a:xfrm>
            <a:custGeom>
              <a:avLst/>
              <a:gdLst/>
              <a:ahLst/>
              <a:cxnLst/>
              <a:rect r="r" b="b" t="t" l="l"/>
              <a:pathLst>
                <a:path h="2306315" w="2548300">
                  <a:moveTo>
                    <a:pt x="32006" y="0"/>
                  </a:moveTo>
                  <a:lnTo>
                    <a:pt x="2516294" y="0"/>
                  </a:lnTo>
                  <a:cubicBezTo>
                    <a:pt x="2524782" y="0"/>
                    <a:pt x="2532923" y="3372"/>
                    <a:pt x="2538925" y="9374"/>
                  </a:cubicBezTo>
                  <a:cubicBezTo>
                    <a:pt x="2544928" y="15377"/>
                    <a:pt x="2548300" y="23518"/>
                    <a:pt x="2548300" y="32006"/>
                  </a:cubicBezTo>
                  <a:lnTo>
                    <a:pt x="2548300" y="2274309"/>
                  </a:lnTo>
                  <a:cubicBezTo>
                    <a:pt x="2548300" y="2282797"/>
                    <a:pt x="2544928" y="2290938"/>
                    <a:pt x="2538925" y="2296940"/>
                  </a:cubicBezTo>
                  <a:cubicBezTo>
                    <a:pt x="2532923" y="2302943"/>
                    <a:pt x="2524782" y="2306315"/>
                    <a:pt x="2516294" y="2306315"/>
                  </a:cubicBezTo>
                  <a:lnTo>
                    <a:pt x="32006" y="2306315"/>
                  </a:lnTo>
                  <a:cubicBezTo>
                    <a:pt x="23518" y="2306315"/>
                    <a:pt x="15377" y="2302943"/>
                    <a:pt x="9374" y="2296940"/>
                  </a:cubicBezTo>
                  <a:cubicBezTo>
                    <a:pt x="3372" y="2290938"/>
                    <a:pt x="0" y="2282797"/>
                    <a:pt x="0" y="2274309"/>
                  </a:cubicBezTo>
                  <a:lnTo>
                    <a:pt x="0" y="32006"/>
                  </a:lnTo>
                  <a:cubicBezTo>
                    <a:pt x="0" y="23518"/>
                    <a:pt x="3372" y="15377"/>
                    <a:pt x="9374" y="9374"/>
                  </a:cubicBezTo>
                  <a:cubicBezTo>
                    <a:pt x="15377" y="3372"/>
                    <a:pt x="23518" y="0"/>
                    <a:pt x="32006" y="0"/>
                  </a:cubicBezTo>
                  <a:close/>
                </a:path>
              </a:pathLst>
            </a:custGeom>
            <a:solidFill>
              <a:srgbClr val="222121"/>
            </a:solidFill>
            <a:ln w="19050" cap="rnd">
              <a:solidFill>
                <a:srgbClr val="000000"/>
              </a:solidFill>
              <a:prstDash val="solid"/>
              <a:round/>
            </a:ln>
          </p:spPr>
        </p:sp>
        <p:sp>
          <p:nvSpPr>
            <p:cNvPr name="TextBox 8" id="8"/>
            <p:cNvSpPr txBox="true"/>
            <p:nvPr/>
          </p:nvSpPr>
          <p:spPr>
            <a:xfrm>
              <a:off x="0" y="28575"/>
              <a:ext cx="2548300" cy="2277740"/>
            </a:xfrm>
            <a:prstGeom prst="rect">
              <a:avLst/>
            </a:prstGeom>
          </p:spPr>
          <p:txBody>
            <a:bodyPr anchor="ctr" rtlCol="false" tIns="50800" lIns="50800" bIns="50800" rIns="50800"/>
            <a:lstStyle/>
            <a:p>
              <a:pPr algn="ctr">
                <a:lnSpc>
                  <a:spcPts val="2694"/>
                </a:lnSpc>
              </a:pPr>
            </a:p>
          </p:txBody>
        </p:sp>
      </p:grpSp>
      <p:grpSp>
        <p:nvGrpSpPr>
          <p:cNvPr name="Group 9" id="9"/>
          <p:cNvGrpSpPr/>
          <p:nvPr/>
        </p:nvGrpSpPr>
        <p:grpSpPr>
          <a:xfrm rot="0">
            <a:off x="11427378" y="3079585"/>
            <a:ext cx="5391099" cy="4943208"/>
            <a:chOff x="0" y="0"/>
            <a:chExt cx="886446" cy="812800"/>
          </a:xfrm>
        </p:grpSpPr>
        <p:sp>
          <p:nvSpPr>
            <p:cNvPr name="Freeform 10" id="10"/>
            <p:cNvSpPr/>
            <p:nvPr/>
          </p:nvSpPr>
          <p:spPr>
            <a:xfrm flipH="false" flipV="false" rot="0">
              <a:off x="0" y="0"/>
              <a:ext cx="886446" cy="812800"/>
            </a:xfrm>
            <a:custGeom>
              <a:avLst/>
              <a:gdLst/>
              <a:ahLst/>
              <a:cxnLst/>
              <a:rect r="r" b="b" t="t" l="l"/>
              <a:pathLst>
                <a:path h="812800" w="886446">
                  <a:moveTo>
                    <a:pt x="0" y="0"/>
                  </a:moveTo>
                  <a:lnTo>
                    <a:pt x="886446" y="0"/>
                  </a:lnTo>
                  <a:lnTo>
                    <a:pt x="886446" y="812800"/>
                  </a:lnTo>
                  <a:lnTo>
                    <a:pt x="0" y="812800"/>
                  </a:lnTo>
                  <a:close/>
                </a:path>
              </a:pathLst>
            </a:custGeom>
            <a:blipFill>
              <a:blip r:embed="rId4"/>
              <a:stretch>
                <a:fillRect l="-19272" t="0" r="-19272" b="0"/>
              </a:stretch>
            </a:blipFill>
          </p:spPr>
        </p:sp>
      </p:grpSp>
      <p:sp>
        <p:nvSpPr>
          <p:cNvPr name="Freeform 11" id="11"/>
          <p:cNvSpPr/>
          <p:nvPr/>
        </p:nvSpPr>
        <p:spPr>
          <a:xfrm flipH="false" flipV="false" rot="-134584">
            <a:off x="12798350" y="2454175"/>
            <a:ext cx="2649154" cy="683963"/>
          </a:xfrm>
          <a:custGeom>
            <a:avLst/>
            <a:gdLst/>
            <a:ahLst/>
            <a:cxnLst/>
            <a:rect r="r" b="b" t="t" l="l"/>
            <a:pathLst>
              <a:path h="683963" w="2649154">
                <a:moveTo>
                  <a:pt x="0" y="0"/>
                </a:moveTo>
                <a:lnTo>
                  <a:pt x="2649154" y="0"/>
                </a:lnTo>
                <a:lnTo>
                  <a:pt x="2649154" y="683964"/>
                </a:lnTo>
                <a:lnTo>
                  <a:pt x="0" y="6839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2" id="12"/>
          <p:cNvGrpSpPr/>
          <p:nvPr/>
        </p:nvGrpSpPr>
        <p:grpSpPr>
          <a:xfrm rot="0">
            <a:off x="1904775" y="1557750"/>
            <a:ext cx="7923426" cy="7171501"/>
            <a:chOff x="0" y="0"/>
            <a:chExt cx="10564568" cy="9562001"/>
          </a:xfrm>
        </p:grpSpPr>
        <p:sp>
          <p:nvSpPr>
            <p:cNvPr name="TextBox 13" id="13"/>
            <p:cNvSpPr txBox="true"/>
            <p:nvPr/>
          </p:nvSpPr>
          <p:spPr>
            <a:xfrm rot="0">
              <a:off x="0" y="4133386"/>
              <a:ext cx="10564568" cy="5428615"/>
            </a:xfrm>
            <a:prstGeom prst="rect">
              <a:avLst/>
            </a:prstGeom>
          </p:spPr>
          <p:txBody>
            <a:bodyPr anchor="t" rtlCol="false" tIns="0" lIns="0" bIns="0" rIns="0">
              <a:spAutoFit/>
            </a:bodyPr>
            <a:lstStyle/>
            <a:p>
              <a:pPr algn="l" marL="0" indent="0" lvl="0">
                <a:lnSpc>
                  <a:spcPts val="3240"/>
                </a:lnSpc>
              </a:pPr>
              <a:r>
                <a:rPr lang="en-US" sz="2400">
                  <a:solidFill>
                    <a:srgbClr val="F6F6F6"/>
                  </a:solidFill>
                  <a:latin typeface="Now"/>
                  <a:ea typeface="Now"/>
                  <a:cs typeface="Now"/>
                  <a:sym typeface="Now"/>
                </a:rPr>
                <a:t>ModifAI is </a:t>
              </a:r>
              <a:r>
                <a:rPr lang="en-US" b="true" sz="2400">
                  <a:solidFill>
                    <a:srgbClr val="F6F6F6"/>
                  </a:solidFill>
                  <a:latin typeface="Now Bold"/>
                  <a:ea typeface="Now Bold"/>
                  <a:cs typeface="Now Bold"/>
                  <a:sym typeface="Now Bold"/>
                </a:rPr>
                <a:t>advancing quickly</a:t>
              </a:r>
              <a:r>
                <a:rPr lang="en-US" sz="2400">
                  <a:solidFill>
                    <a:srgbClr val="F6F6F6"/>
                  </a:solidFill>
                  <a:latin typeface="Now"/>
                  <a:ea typeface="Now"/>
                  <a:cs typeface="Now"/>
                  <a:sym typeface="Now"/>
                </a:rPr>
                <a:t> with various new integrations and improvements. Our focus is on enhancing the user experience through </a:t>
              </a:r>
              <a:r>
                <a:rPr lang="en-US" b="true" sz="2400">
                  <a:solidFill>
                    <a:srgbClr val="F6F6F6"/>
                  </a:solidFill>
                  <a:latin typeface="Now Bold"/>
                  <a:ea typeface="Now Bold"/>
                  <a:cs typeface="Now Bold"/>
                  <a:sym typeface="Now Bold"/>
                </a:rPr>
                <a:t>added features</a:t>
              </a:r>
              <a:r>
                <a:rPr lang="en-US" sz="2400">
                  <a:solidFill>
                    <a:srgbClr val="F6F6F6"/>
                  </a:solidFill>
                  <a:latin typeface="Now"/>
                  <a:ea typeface="Now"/>
                  <a:cs typeface="Now"/>
                  <a:sym typeface="Now"/>
                </a:rPr>
                <a:t> and more sophisticated AI capabilities. As we move forward, we will prioritize seamless interactions and personalized decor suggestions to cater to individual tastes more effectively. The journey ahead looks promising as we strive to redefine interior decor with our innovative approach and commitment to excellence.</a:t>
              </a:r>
            </a:p>
          </p:txBody>
        </p:sp>
        <p:sp>
          <p:nvSpPr>
            <p:cNvPr name="TextBox 14" id="14"/>
            <p:cNvSpPr txBox="true"/>
            <p:nvPr/>
          </p:nvSpPr>
          <p:spPr>
            <a:xfrm rot="0">
              <a:off x="0" y="57150"/>
              <a:ext cx="10564568" cy="3594523"/>
            </a:xfrm>
            <a:prstGeom prst="rect">
              <a:avLst/>
            </a:prstGeom>
          </p:spPr>
          <p:txBody>
            <a:bodyPr anchor="t" rtlCol="false" tIns="0" lIns="0" bIns="0" rIns="0">
              <a:spAutoFit/>
            </a:bodyPr>
            <a:lstStyle/>
            <a:p>
              <a:pPr algn="l" marL="0" indent="0" lvl="0">
                <a:lnSpc>
                  <a:spcPts val="7039"/>
                </a:lnSpc>
              </a:pPr>
              <a:r>
                <a:rPr lang="en-US" b="true" sz="6399">
                  <a:solidFill>
                    <a:srgbClr val="F6F6F6"/>
                  </a:solidFill>
                  <a:latin typeface="Roca One Heavy"/>
                  <a:ea typeface="Roca One Heavy"/>
                  <a:cs typeface="Roca One Heavy"/>
                  <a:sym typeface="Roca One Heavy"/>
                </a:rPr>
                <a:t>Conclusion and Future Enhancements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ModifAI: Revolutionizing Interior Decor</dc:description>
  <dc:identifier>DAGvCME4KFE</dc:identifier>
  <dcterms:modified xsi:type="dcterms:W3CDTF">2011-08-01T06:04:30Z</dcterms:modified>
  <cp:revision>1</cp:revision>
  <dc:title>Presentation - ModifAI: Revolutionizing Interior Decor</dc:title>
</cp:coreProperties>
</file>