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Roca One Heavy" charset="1" panose="00000A00000000000000"/>
      <p:regular r:id="rId13"/>
    </p:embeddedFont>
    <p:embeddedFont>
      <p:font typeface="Now" charset="1" panose="00000500000000000000"/>
      <p:regular r:id="rId14"/>
    </p:embeddedFont>
    <p:embeddedFont>
      <p:font typeface="Now Bold" charset="1" panose="000008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20.png" Type="http://schemas.openxmlformats.org/officeDocument/2006/relationships/image"/><Relationship Id="rId13" Target="../media/image21.svg" Type="http://schemas.openxmlformats.org/officeDocument/2006/relationships/image"/><Relationship Id="rId14" Target="../media/image22.png" Type="http://schemas.openxmlformats.org/officeDocument/2006/relationships/image"/><Relationship Id="rId15" Target="../media/image23.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20.png" Type="http://schemas.openxmlformats.org/officeDocument/2006/relationships/image"/><Relationship Id="rId13" Target="../media/image21.svg" Type="http://schemas.openxmlformats.org/officeDocument/2006/relationships/image"/><Relationship Id="rId14" Target="../media/image22.png" Type="http://schemas.openxmlformats.org/officeDocument/2006/relationships/image"/><Relationship Id="rId15" Target="../media/image23.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20.png" Type="http://schemas.openxmlformats.org/officeDocument/2006/relationships/image"/><Relationship Id="rId13" Target="../media/image21.svg" Type="http://schemas.openxmlformats.org/officeDocument/2006/relationships/image"/><Relationship Id="rId14" Target="../media/image22.png" Type="http://schemas.openxmlformats.org/officeDocument/2006/relationships/image"/><Relationship Id="rId15" Target="../media/image23.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20.png" Type="http://schemas.openxmlformats.org/officeDocument/2006/relationships/image"/><Relationship Id="rId13" Target="../media/image21.svg" Type="http://schemas.openxmlformats.org/officeDocument/2006/relationships/image"/><Relationship Id="rId14" Target="../media/image22.png" Type="http://schemas.openxmlformats.org/officeDocument/2006/relationships/image"/><Relationship Id="rId15" Target="../media/image23.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jpe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0B166"/>
        </a:solidFill>
      </p:bgPr>
    </p:bg>
    <p:spTree>
      <p:nvGrpSpPr>
        <p:cNvPr id="1" name=""/>
        <p:cNvGrpSpPr/>
        <p:nvPr/>
      </p:nvGrpSpPr>
      <p:grpSpPr>
        <a:xfrm>
          <a:off x="0" y="0"/>
          <a:ext cx="0" cy="0"/>
          <a:chOff x="0" y="0"/>
          <a:chExt cx="0" cy="0"/>
        </a:xfrm>
      </p:grpSpPr>
      <p:sp>
        <p:nvSpPr>
          <p:cNvPr name="Freeform 2" id="2"/>
          <p:cNvSpPr/>
          <p:nvPr/>
        </p:nvSpPr>
        <p:spPr>
          <a:xfrm flipH="false" flipV="false" rot="-665651">
            <a:off x="-374163" y="7063110"/>
            <a:ext cx="3363430" cy="4223485"/>
          </a:xfrm>
          <a:custGeom>
            <a:avLst/>
            <a:gdLst/>
            <a:ahLst/>
            <a:cxnLst/>
            <a:rect r="r" b="b" t="t" l="l"/>
            <a:pathLst>
              <a:path h="4223485" w="3363430">
                <a:moveTo>
                  <a:pt x="0" y="0"/>
                </a:moveTo>
                <a:lnTo>
                  <a:pt x="3363430" y="0"/>
                </a:lnTo>
                <a:lnTo>
                  <a:pt x="3363430" y="4223485"/>
                </a:lnTo>
                <a:lnTo>
                  <a:pt x="0" y="42234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63469">
            <a:off x="699475" y="1272652"/>
            <a:ext cx="16255606" cy="7982552"/>
            <a:chOff x="0" y="0"/>
            <a:chExt cx="4281312" cy="2102401"/>
          </a:xfrm>
        </p:grpSpPr>
        <p:sp>
          <p:nvSpPr>
            <p:cNvPr name="Freeform 4" id="4"/>
            <p:cNvSpPr/>
            <p:nvPr/>
          </p:nvSpPr>
          <p:spPr>
            <a:xfrm flipH="false" flipV="false" rot="0">
              <a:off x="0" y="0"/>
              <a:ext cx="4281312" cy="2102401"/>
            </a:xfrm>
            <a:custGeom>
              <a:avLst/>
              <a:gdLst/>
              <a:ahLst/>
              <a:cxnLst/>
              <a:rect r="r" b="b" t="t" l="l"/>
              <a:pathLst>
                <a:path h="2102401" w="4281312">
                  <a:moveTo>
                    <a:pt x="0" y="0"/>
                  </a:moveTo>
                  <a:lnTo>
                    <a:pt x="4281312" y="0"/>
                  </a:lnTo>
                  <a:lnTo>
                    <a:pt x="4281312" y="2102401"/>
                  </a:lnTo>
                  <a:lnTo>
                    <a:pt x="0" y="2102401"/>
                  </a:lnTo>
                  <a:close/>
                </a:path>
              </a:pathLst>
            </a:custGeom>
            <a:solidFill>
              <a:srgbClr val="EDCC80"/>
            </a:solidFill>
            <a:ln w="19050" cap="sq">
              <a:solidFill>
                <a:srgbClr val="000000"/>
              </a:solidFill>
              <a:prstDash val="solid"/>
              <a:miter/>
            </a:ln>
          </p:spPr>
        </p:sp>
        <p:sp>
          <p:nvSpPr>
            <p:cNvPr name="TextBox 5" id="5"/>
            <p:cNvSpPr txBox="true"/>
            <p:nvPr/>
          </p:nvSpPr>
          <p:spPr>
            <a:xfrm>
              <a:off x="0" y="28575"/>
              <a:ext cx="4281312" cy="2073826"/>
            </a:xfrm>
            <a:prstGeom prst="rect">
              <a:avLst/>
            </a:prstGeom>
          </p:spPr>
          <p:txBody>
            <a:bodyPr anchor="ctr" rtlCol="false" tIns="50800" lIns="50800" bIns="50800" rIns="50800"/>
            <a:lstStyle/>
            <a:p>
              <a:pPr algn="ctr" marL="0" indent="0" lvl="0">
                <a:lnSpc>
                  <a:spcPts val="2694"/>
                </a:lnSpc>
                <a:spcBef>
                  <a:spcPct val="0"/>
                </a:spcBef>
              </a:pPr>
            </a:p>
          </p:txBody>
        </p:sp>
      </p:grpSp>
      <p:sp>
        <p:nvSpPr>
          <p:cNvPr name="Freeform 6" id="6"/>
          <p:cNvSpPr/>
          <p:nvPr/>
        </p:nvSpPr>
        <p:spPr>
          <a:xfrm flipH="false" flipV="false" rot="553988">
            <a:off x="13519037" y="3915441"/>
            <a:ext cx="5448532" cy="4937732"/>
          </a:xfrm>
          <a:custGeom>
            <a:avLst/>
            <a:gdLst/>
            <a:ahLst/>
            <a:cxnLst/>
            <a:rect r="r" b="b" t="t" l="l"/>
            <a:pathLst>
              <a:path h="4937732" w="5448532">
                <a:moveTo>
                  <a:pt x="0" y="0"/>
                </a:moveTo>
                <a:lnTo>
                  <a:pt x="5448532" y="0"/>
                </a:lnTo>
                <a:lnTo>
                  <a:pt x="5448532" y="4937732"/>
                </a:lnTo>
                <a:lnTo>
                  <a:pt x="0" y="4937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9799252">
            <a:off x="-648845" y="-154798"/>
            <a:ext cx="3658709" cy="1234814"/>
          </a:xfrm>
          <a:custGeom>
            <a:avLst/>
            <a:gdLst/>
            <a:ahLst/>
            <a:cxnLst/>
            <a:rect r="r" b="b" t="t" l="l"/>
            <a:pathLst>
              <a:path h="1234814" w="3658709">
                <a:moveTo>
                  <a:pt x="0" y="0"/>
                </a:moveTo>
                <a:lnTo>
                  <a:pt x="3658709" y="0"/>
                </a:lnTo>
                <a:lnTo>
                  <a:pt x="3658709" y="1234814"/>
                </a:lnTo>
                <a:lnTo>
                  <a:pt x="0" y="12348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16278">
            <a:off x="10442914" y="8763903"/>
            <a:ext cx="3829835" cy="988794"/>
          </a:xfrm>
          <a:custGeom>
            <a:avLst/>
            <a:gdLst/>
            <a:ahLst/>
            <a:cxnLst/>
            <a:rect r="r" b="b" t="t" l="l"/>
            <a:pathLst>
              <a:path h="988794" w="3829835">
                <a:moveTo>
                  <a:pt x="0" y="0"/>
                </a:moveTo>
                <a:lnTo>
                  <a:pt x="3829835" y="0"/>
                </a:lnTo>
                <a:lnTo>
                  <a:pt x="3829835" y="988794"/>
                </a:lnTo>
                <a:lnTo>
                  <a:pt x="0" y="988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262115">
            <a:off x="11282301" y="2160614"/>
            <a:ext cx="7354870" cy="5852290"/>
            <a:chOff x="0" y="0"/>
            <a:chExt cx="1021487" cy="812800"/>
          </a:xfrm>
        </p:grpSpPr>
        <p:sp>
          <p:nvSpPr>
            <p:cNvPr name="Freeform 10" id="10"/>
            <p:cNvSpPr/>
            <p:nvPr/>
          </p:nvSpPr>
          <p:spPr>
            <a:xfrm flipH="false" flipV="false" rot="0">
              <a:off x="0" y="0"/>
              <a:ext cx="1021487" cy="812800"/>
            </a:xfrm>
            <a:custGeom>
              <a:avLst/>
              <a:gdLst/>
              <a:ahLst/>
              <a:cxnLst/>
              <a:rect r="r" b="b" t="t" l="l"/>
              <a:pathLst>
                <a:path h="812800" w="1021487">
                  <a:moveTo>
                    <a:pt x="0" y="0"/>
                  </a:moveTo>
                  <a:lnTo>
                    <a:pt x="1021487" y="0"/>
                  </a:lnTo>
                  <a:lnTo>
                    <a:pt x="1021487" y="812800"/>
                  </a:lnTo>
                  <a:lnTo>
                    <a:pt x="0" y="812800"/>
                  </a:lnTo>
                  <a:close/>
                </a:path>
              </a:pathLst>
            </a:custGeom>
            <a:solidFill>
              <a:srgbClr val="EDCC80"/>
            </a:solidFill>
            <a:ln w="19050" cap="sq">
              <a:solidFill>
                <a:srgbClr val="000000"/>
              </a:solidFill>
              <a:prstDash val="solid"/>
              <a:miter/>
            </a:ln>
          </p:spPr>
        </p:sp>
        <p:sp>
          <p:nvSpPr>
            <p:cNvPr name="TextBox 11" id="11"/>
            <p:cNvSpPr txBox="true"/>
            <p:nvPr/>
          </p:nvSpPr>
          <p:spPr>
            <a:xfrm>
              <a:off x="0" y="28575"/>
              <a:ext cx="1021487" cy="784225"/>
            </a:xfrm>
            <a:prstGeom prst="rect">
              <a:avLst/>
            </a:prstGeom>
          </p:spPr>
          <p:txBody>
            <a:bodyPr anchor="ctr" rtlCol="false" tIns="52802" lIns="52802" bIns="52802" rIns="52802"/>
            <a:lstStyle/>
            <a:p>
              <a:pPr algn="ctr" marL="0" indent="0" lvl="0">
                <a:lnSpc>
                  <a:spcPts val="2694"/>
                </a:lnSpc>
                <a:spcBef>
                  <a:spcPct val="0"/>
                </a:spcBef>
              </a:pPr>
            </a:p>
          </p:txBody>
        </p:sp>
      </p:grpSp>
      <p:grpSp>
        <p:nvGrpSpPr>
          <p:cNvPr name="Group 12" id="12"/>
          <p:cNvGrpSpPr/>
          <p:nvPr/>
        </p:nvGrpSpPr>
        <p:grpSpPr>
          <a:xfrm rot="274619">
            <a:off x="11570764" y="2466396"/>
            <a:ext cx="7079319" cy="5277879"/>
            <a:chOff x="0" y="0"/>
            <a:chExt cx="1090224" cy="812800"/>
          </a:xfrm>
        </p:grpSpPr>
        <p:sp>
          <p:nvSpPr>
            <p:cNvPr name="Freeform 13" id="13"/>
            <p:cNvSpPr/>
            <p:nvPr/>
          </p:nvSpPr>
          <p:spPr>
            <a:xfrm flipH="false" flipV="false" rot="0">
              <a:off x="0" y="0"/>
              <a:ext cx="1090224" cy="812800"/>
            </a:xfrm>
            <a:custGeom>
              <a:avLst/>
              <a:gdLst/>
              <a:ahLst/>
              <a:cxnLst/>
              <a:rect r="r" b="b" t="t" l="l"/>
              <a:pathLst>
                <a:path h="812800" w="1090224">
                  <a:moveTo>
                    <a:pt x="0" y="0"/>
                  </a:moveTo>
                  <a:lnTo>
                    <a:pt x="1090224" y="0"/>
                  </a:lnTo>
                  <a:lnTo>
                    <a:pt x="1090224" y="812800"/>
                  </a:lnTo>
                  <a:lnTo>
                    <a:pt x="0" y="812800"/>
                  </a:lnTo>
                  <a:close/>
                </a:path>
              </a:pathLst>
            </a:custGeom>
            <a:blipFill>
              <a:blip r:embed="rId10"/>
              <a:stretch>
                <a:fillRect l="-7570" t="0" r="-7570" b="0"/>
              </a:stretch>
            </a:blipFill>
          </p:spPr>
        </p:sp>
      </p:grpSp>
      <p:sp>
        <p:nvSpPr>
          <p:cNvPr name="Freeform 14" id="14"/>
          <p:cNvSpPr/>
          <p:nvPr/>
        </p:nvSpPr>
        <p:spPr>
          <a:xfrm flipH="false" flipV="false" rot="1450879">
            <a:off x="16607390" y="1094854"/>
            <a:ext cx="839984" cy="1957590"/>
          </a:xfrm>
          <a:custGeom>
            <a:avLst/>
            <a:gdLst/>
            <a:ahLst/>
            <a:cxnLst/>
            <a:rect r="r" b="b" t="t" l="l"/>
            <a:pathLst>
              <a:path h="1957590" w="839984">
                <a:moveTo>
                  <a:pt x="0" y="0"/>
                </a:moveTo>
                <a:lnTo>
                  <a:pt x="839984" y="0"/>
                </a:lnTo>
                <a:lnTo>
                  <a:pt x="839984" y="1957590"/>
                </a:lnTo>
                <a:lnTo>
                  <a:pt x="0" y="19575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5" id="15"/>
          <p:cNvGrpSpPr/>
          <p:nvPr/>
        </p:nvGrpSpPr>
        <p:grpSpPr>
          <a:xfrm rot="0">
            <a:off x="1633632" y="3484756"/>
            <a:ext cx="9054353" cy="3558343"/>
            <a:chOff x="0" y="0"/>
            <a:chExt cx="12072470" cy="4744457"/>
          </a:xfrm>
        </p:grpSpPr>
        <p:sp>
          <p:nvSpPr>
            <p:cNvPr name="TextBox 16" id="16"/>
            <p:cNvSpPr txBox="true"/>
            <p:nvPr/>
          </p:nvSpPr>
          <p:spPr>
            <a:xfrm rot="0">
              <a:off x="0" y="161925"/>
              <a:ext cx="12072470" cy="3190875"/>
            </a:xfrm>
            <a:prstGeom prst="rect">
              <a:avLst/>
            </a:prstGeom>
          </p:spPr>
          <p:txBody>
            <a:bodyPr anchor="t" rtlCol="false" tIns="0" lIns="0" bIns="0" rIns="0">
              <a:spAutoFit/>
            </a:bodyPr>
            <a:lstStyle/>
            <a:p>
              <a:pPr algn="l" marL="0" indent="0" lvl="0">
                <a:lnSpc>
                  <a:spcPts val="9000"/>
                </a:lnSpc>
              </a:pPr>
              <a:r>
                <a:rPr lang="en-US" b="true" sz="9000">
                  <a:solidFill>
                    <a:srgbClr val="1E1604"/>
                  </a:solidFill>
                  <a:latin typeface="Roca One Heavy"/>
                  <a:ea typeface="Roca One Heavy"/>
                  <a:cs typeface="Roca One Heavy"/>
                  <a:sym typeface="Roca One Heavy"/>
                </a:rPr>
                <a:t>ModifAI </a:t>
              </a:r>
            </a:p>
            <a:p>
              <a:pPr algn="l" marL="0" indent="0" lvl="0">
                <a:lnSpc>
                  <a:spcPts val="9000"/>
                </a:lnSpc>
              </a:pPr>
              <a:r>
                <a:rPr lang="en-US" b="true" sz="9000">
                  <a:solidFill>
                    <a:srgbClr val="1E1604"/>
                  </a:solidFill>
                  <a:latin typeface="Roca One Heavy"/>
                  <a:ea typeface="Roca One Heavy"/>
                  <a:cs typeface="Roca One Heavy"/>
                  <a:sym typeface="Roca One Heavy"/>
                </a:rPr>
                <a:t>Project Update 1</a:t>
              </a:r>
            </a:p>
          </p:txBody>
        </p:sp>
        <p:sp>
          <p:nvSpPr>
            <p:cNvPr name="TextBox 17" id="17"/>
            <p:cNvSpPr txBox="true"/>
            <p:nvPr/>
          </p:nvSpPr>
          <p:spPr>
            <a:xfrm rot="0">
              <a:off x="0" y="3426832"/>
              <a:ext cx="11336687" cy="1317625"/>
            </a:xfrm>
            <a:prstGeom prst="rect">
              <a:avLst/>
            </a:prstGeom>
          </p:spPr>
          <p:txBody>
            <a:bodyPr anchor="t" rtlCol="false" tIns="0" lIns="0" bIns="0" rIns="0">
              <a:spAutoFit/>
            </a:bodyPr>
            <a:lstStyle/>
            <a:p>
              <a:pPr algn="l" marL="0" indent="0" lvl="0">
                <a:lnSpc>
                  <a:spcPts val="3900"/>
                </a:lnSpc>
              </a:pPr>
              <a:r>
                <a:rPr lang="en-US" sz="3000">
                  <a:solidFill>
                    <a:srgbClr val="1E1604"/>
                  </a:solidFill>
                  <a:latin typeface="Now"/>
                  <a:ea typeface="Now"/>
                  <a:cs typeface="Now"/>
                  <a:sym typeface="Now"/>
                </a:rPr>
                <a:t>A concise overview of our interior decor app's progress and challenges</a:t>
              </a:r>
            </a:p>
          </p:txBody>
        </p:sp>
      </p:grpSp>
      <p:sp>
        <p:nvSpPr>
          <p:cNvPr name="Freeform 18" id="18"/>
          <p:cNvSpPr/>
          <p:nvPr/>
        </p:nvSpPr>
        <p:spPr>
          <a:xfrm flipH="false" flipV="false" rot="-329893">
            <a:off x="2083007" y="1027757"/>
            <a:ext cx="3423594" cy="883910"/>
          </a:xfrm>
          <a:custGeom>
            <a:avLst/>
            <a:gdLst/>
            <a:ahLst/>
            <a:cxnLst/>
            <a:rect r="r" b="b" t="t" l="l"/>
            <a:pathLst>
              <a:path h="883910" w="3423594">
                <a:moveTo>
                  <a:pt x="0" y="0"/>
                </a:moveTo>
                <a:lnTo>
                  <a:pt x="3423594" y="0"/>
                </a:lnTo>
                <a:lnTo>
                  <a:pt x="3423594" y="883910"/>
                </a:lnTo>
                <a:lnTo>
                  <a:pt x="0" y="88391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0B166"/>
        </a:solidFill>
      </p:bgPr>
    </p:bg>
    <p:spTree>
      <p:nvGrpSpPr>
        <p:cNvPr id="1" name=""/>
        <p:cNvGrpSpPr/>
        <p:nvPr/>
      </p:nvGrpSpPr>
      <p:grpSpPr>
        <a:xfrm>
          <a:off x="0" y="0"/>
          <a:ext cx="0" cy="0"/>
          <a:chOff x="0" y="0"/>
          <a:chExt cx="0" cy="0"/>
        </a:xfrm>
      </p:grpSpPr>
      <p:sp>
        <p:nvSpPr>
          <p:cNvPr name="Freeform 2" id="2"/>
          <p:cNvSpPr/>
          <p:nvPr/>
        </p:nvSpPr>
        <p:spPr>
          <a:xfrm flipH="false" flipV="false" rot="1389305">
            <a:off x="16825028" y="1429891"/>
            <a:ext cx="3870256" cy="2322153"/>
          </a:xfrm>
          <a:custGeom>
            <a:avLst/>
            <a:gdLst/>
            <a:ahLst/>
            <a:cxnLst/>
            <a:rect r="r" b="b" t="t" l="l"/>
            <a:pathLst>
              <a:path h="2322153" w="3870256">
                <a:moveTo>
                  <a:pt x="0" y="0"/>
                </a:moveTo>
                <a:lnTo>
                  <a:pt x="3870255" y="0"/>
                </a:lnTo>
                <a:lnTo>
                  <a:pt x="3870255" y="2322153"/>
                </a:lnTo>
                <a:lnTo>
                  <a:pt x="0" y="232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40080" y="5143500"/>
            <a:ext cx="2482277" cy="837768"/>
          </a:xfrm>
          <a:custGeom>
            <a:avLst/>
            <a:gdLst/>
            <a:ahLst/>
            <a:cxnLst/>
            <a:rect r="r" b="b" t="t" l="l"/>
            <a:pathLst>
              <a:path h="837768" w="2482277">
                <a:moveTo>
                  <a:pt x="0" y="0"/>
                </a:moveTo>
                <a:lnTo>
                  <a:pt x="2482277" y="0"/>
                </a:lnTo>
                <a:lnTo>
                  <a:pt x="2482277" y="837768"/>
                </a:lnTo>
                <a:lnTo>
                  <a:pt x="0" y="8377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935705">
            <a:off x="17055529" y="-597206"/>
            <a:ext cx="2818696" cy="3539458"/>
          </a:xfrm>
          <a:custGeom>
            <a:avLst/>
            <a:gdLst/>
            <a:ahLst/>
            <a:cxnLst/>
            <a:rect r="r" b="b" t="t" l="l"/>
            <a:pathLst>
              <a:path h="3539458" w="2818696">
                <a:moveTo>
                  <a:pt x="0" y="0"/>
                </a:moveTo>
                <a:lnTo>
                  <a:pt x="2818696" y="0"/>
                </a:lnTo>
                <a:lnTo>
                  <a:pt x="2818696" y="3539458"/>
                </a:lnTo>
                <a:lnTo>
                  <a:pt x="0" y="35394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282823">
            <a:off x="15367039" y="7622175"/>
            <a:ext cx="3163993" cy="4328846"/>
          </a:xfrm>
          <a:custGeom>
            <a:avLst/>
            <a:gdLst/>
            <a:ahLst/>
            <a:cxnLst/>
            <a:rect r="r" b="b" t="t" l="l"/>
            <a:pathLst>
              <a:path h="4328846" w="3163993">
                <a:moveTo>
                  <a:pt x="0" y="0"/>
                </a:moveTo>
                <a:lnTo>
                  <a:pt x="3163994" y="0"/>
                </a:lnTo>
                <a:lnTo>
                  <a:pt x="3163994" y="4328846"/>
                </a:lnTo>
                <a:lnTo>
                  <a:pt x="0" y="43288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00365" y="8485864"/>
            <a:ext cx="5251977" cy="4759605"/>
          </a:xfrm>
          <a:custGeom>
            <a:avLst/>
            <a:gdLst/>
            <a:ahLst/>
            <a:cxnLst/>
            <a:rect r="r" b="b" t="t" l="l"/>
            <a:pathLst>
              <a:path h="4759605" w="5251977">
                <a:moveTo>
                  <a:pt x="0" y="0"/>
                </a:moveTo>
                <a:lnTo>
                  <a:pt x="5251978" y="0"/>
                </a:lnTo>
                <a:lnTo>
                  <a:pt x="5251978" y="4759604"/>
                </a:lnTo>
                <a:lnTo>
                  <a:pt x="0" y="4759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270180" y="3700708"/>
            <a:ext cx="7292917" cy="2558973"/>
            <a:chOff x="0" y="0"/>
            <a:chExt cx="1742040" cy="611255"/>
          </a:xfrm>
        </p:grpSpPr>
        <p:sp>
          <p:nvSpPr>
            <p:cNvPr name="Freeform 8" id="8"/>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EDCC80"/>
            </a:solidFill>
            <a:ln w="19050" cap="sq">
              <a:solidFill>
                <a:srgbClr val="000000"/>
              </a:solidFill>
              <a:prstDash val="solid"/>
              <a:miter/>
            </a:ln>
          </p:spPr>
        </p:sp>
        <p:sp>
          <p:nvSpPr>
            <p:cNvPr name="TextBox 9" id="9"/>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0" id="10"/>
          <p:cNvGrpSpPr/>
          <p:nvPr/>
        </p:nvGrpSpPr>
        <p:grpSpPr>
          <a:xfrm rot="0">
            <a:off x="1724903" y="3700708"/>
            <a:ext cx="7292917" cy="2558973"/>
            <a:chOff x="0" y="0"/>
            <a:chExt cx="1742040" cy="611255"/>
          </a:xfrm>
        </p:grpSpPr>
        <p:sp>
          <p:nvSpPr>
            <p:cNvPr name="Freeform 11" id="11"/>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EDCC80"/>
            </a:solidFill>
            <a:ln w="19050" cap="sq">
              <a:solidFill>
                <a:srgbClr val="000000"/>
              </a:solidFill>
              <a:prstDash val="solid"/>
              <a:miter/>
            </a:ln>
          </p:spPr>
        </p:sp>
        <p:sp>
          <p:nvSpPr>
            <p:cNvPr name="TextBox 12" id="12"/>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13" id="13"/>
          <p:cNvSpPr txBox="true"/>
          <p:nvPr/>
        </p:nvSpPr>
        <p:spPr>
          <a:xfrm rot="0">
            <a:off x="9739775" y="4736354"/>
            <a:ext cx="6353727" cy="468630"/>
          </a:xfrm>
          <a:prstGeom prst="rect">
            <a:avLst/>
          </a:prstGeom>
        </p:spPr>
        <p:txBody>
          <a:bodyPr anchor="t" rtlCol="false" tIns="0" lIns="0" bIns="0" rIns="0">
            <a:spAutoFit/>
          </a:bodyPr>
          <a:lstStyle/>
          <a:p>
            <a:pPr algn="ctr" marL="0" indent="0" lvl="0">
              <a:lnSpc>
                <a:spcPts val="3660"/>
              </a:lnSpc>
            </a:pPr>
            <a:r>
              <a:rPr lang="en-US" sz="3000">
                <a:solidFill>
                  <a:srgbClr val="1E1604"/>
                </a:solidFill>
                <a:latin typeface="Now"/>
                <a:ea typeface="Now"/>
                <a:cs typeface="Now"/>
                <a:sym typeface="Now"/>
              </a:rPr>
              <a:t>Mehedi Hasan Dip – 2232167042</a:t>
            </a:r>
          </a:p>
        </p:txBody>
      </p:sp>
      <p:sp>
        <p:nvSpPr>
          <p:cNvPr name="TextBox 14" id="14"/>
          <p:cNvSpPr txBox="true"/>
          <p:nvPr/>
        </p:nvSpPr>
        <p:spPr>
          <a:xfrm rot="0">
            <a:off x="2194498" y="4507754"/>
            <a:ext cx="6353727" cy="925830"/>
          </a:xfrm>
          <a:prstGeom prst="rect">
            <a:avLst/>
          </a:prstGeom>
        </p:spPr>
        <p:txBody>
          <a:bodyPr anchor="t" rtlCol="false" tIns="0" lIns="0" bIns="0" rIns="0">
            <a:spAutoFit/>
          </a:bodyPr>
          <a:lstStyle/>
          <a:p>
            <a:pPr algn="ctr" marL="0" indent="0" lvl="0">
              <a:lnSpc>
                <a:spcPts val="3660"/>
              </a:lnSpc>
            </a:pPr>
            <a:r>
              <a:rPr lang="en-US" sz="3000">
                <a:solidFill>
                  <a:srgbClr val="1E1604"/>
                </a:solidFill>
                <a:latin typeface="Now"/>
                <a:ea typeface="Now"/>
                <a:cs typeface="Now"/>
                <a:sym typeface="Now"/>
              </a:rPr>
              <a:t>Akram Hossain Apu Khan – 2231090642</a:t>
            </a:r>
          </a:p>
        </p:txBody>
      </p:sp>
      <p:grpSp>
        <p:nvGrpSpPr>
          <p:cNvPr name="Group 15" id="15"/>
          <p:cNvGrpSpPr/>
          <p:nvPr/>
        </p:nvGrpSpPr>
        <p:grpSpPr>
          <a:xfrm rot="0">
            <a:off x="9270180" y="6436683"/>
            <a:ext cx="7292917" cy="2558973"/>
            <a:chOff x="0" y="0"/>
            <a:chExt cx="1742040" cy="611255"/>
          </a:xfrm>
        </p:grpSpPr>
        <p:sp>
          <p:nvSpPr>
            <p:cNvPr name="Freeform 16" id="16"/>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EDCC80"/>
            </a:solidFill>
            <a:ln w="19050" cap="sq">
              <a:solidFill>
                <a:srgbClr val="000000"/>
              </a:solidFill>
              <a:prstDash val="solid"/>
              <a:miter/>
            </a:ln>
          </p:spPr>
        </p:sp>
        <p:sp>
          <p:nvSpPr>
            <p:cNvPr name="TextBox 17" id="17"/>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8" id="18"/>
          <p:cNvGrpSpPr/>
          <p:nvPr/>
        </p:nvGrpSpPr>
        <p:grpSpPr>
          <a:xfrm rot="0">
            <a:off x="1724903" y="6436683"/>
            <a:ext cx="7292917" cy="2558973"/>
            <a:chOff x="0" y="0"/>
            <a:chExt cx="1742040" cy="611255"/>
          </a:xfrm>
        </p:grpSpPr>
        <p:sp>
          <p:nvSpPr>
            <p:cNvPr name="Freeform 19" id="19"/>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EDCC80"/>
            </a:solidFill>
            <a:ln w="19050" cap="sq">
              <a:solidFill>
                <a:srgbClr val="000000"/>
              </a:solidFill>
              <a:prstDash val="solid"/>
              <a:miter/>
            </a:ln>
          </p:spPr>
        </p:sp>
        <p:sp>
          <p:nvSpPr>
            <p:cNvPr name="TextBox 20" id="20"/>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21" id="21"/>
          <p:cNvSpPr txBox="true"/>
          <p:nvPr/>
        </p:nvSpPr>
        <p:spPr>
          <a:xfrm rot="0">
            <a:off x="9739775" y="7249851"/>
            <a:ext cx="6353727" cy="925830"/>
          </a:xfrm>
          <a:prstGeom prst="rect">
            <a:avLst/>
          </a:prstGeom>
        </p:spPr>
        <p:txBody>
          <a:bodyPr anchor="t" rtlCol="false" tIns="0" lIns="0" bIns="0" rIns="0">
            <a:spAutoFit/>
          </a:bodyPr>
          <a:lstStyle/>
          <a:p>
            <a:pPr algn="ctr" marL="0" indent="0" lvl="0">
              <a:lnSpc>
                <a:spcPts val="3660"/>
              </a:lnSpc>
            </a:pPr>
            <a:r>
              <a:rPr lang="en-US" sz="3000">
                <a:solidFill>
                  <a:srgbClr val="1E1604"/>
                </a:solidFill>
                <a:latin typeface="Now"/>
                <a:ea typeface="Now"/>
                <a:cs typeface="Now"/>
                <a:sym typeface="Now"/>
              </a:rPr>
              <a:t>Together, we create innovative solutions for interior decor!</a:t>
            </a:r>
          </a:p>
        </p:txBody>
      </p:sp>
      <p:sp>
        <p:nvSpPr>
          <p:cNvPr name="TextBox 22" id="22"/>
          <p:cNvSpPr txBox="true"/>
          <p:nvPr/>
        </p:nvSpPr>
        <p:spPr>
          <a:xfrm rot="0">
            <a:off x="2194498" y="7249851"/>
            <a:ext cx="6353727" cy="925830"/>
          </a:xfrm>
          <a:prstGeom prst="rect">
            <a:avLst/>
          </a:prstGeom>
        </p:spPr>
        <p:txBody>
          <a:bodyPr anchor="t" rtlCol="false" tIns="0" lIns="0" bIns="0" rIns="0">
            <a:spAutoFit/>
          </a:bodyPr>
          <a:lstStyle/>
          <a:p>
            <a:pPr algn="ctr" marL="0" indent="0" lvl="0">
              <a:lnSpc>
                <a:spcPts val="3660"/>
              </a:lnSpc>
            </a:pPr>
            <a:r>
              <a:rPr lang="en-US" sz="3000">
                <a:solidFill>
                  <a:srgbClr val="1E1604"/>
                </a:solidFill>
                <a:latin typeface="Now"/>
                <a:ea typeface="Now"/>
                <a:cs typeface="Now"/>
                <a:sym typeface="Now"/>
              </a:rPr>
              <a:t>Hacibull Hashan Tosher – 2111626642</a:t>
            </a:r>
          </a:p>
        </p:txBody>
      </p:sp>
      <p:sp>
        <p:nvSpPr>
          <p:cNvPr name="TextBox 23" id="23"/>
          <p:cNvSpPr txBox="true"/>
          <p:nvPr/>
        </p:nvSpPr>
        <p:spPr>
          <a:xfrm rot="0">
            <a:off x="2125624" y="1319208"/>
            <a:ext cx="14036752" cy="1795780"/>
          </a:xfrm>
          <a:prstGeom prst="rect">
            <a:avLst/>
          </a:prstGeom>
        </p:spPr>
        <p:txBody>
          <a:bodyPr anchor="t" rtlCol="false" tIns="0" lIns="0" bIns="0" rIns="0">
            <a:spAutoFit/>
          </a:bodyPr>
          <a:lstStyle/>
          <a:p>
            <a:pPr algn="ctr" marL="0" indent="0" lvl="0">
              <a:lnSpc>
                <a:spcPts val="7039"/>
              </a:lnSpc>
            </a:pPr>
            <a:r>
              <a:rPr lang="en-US" b="true" sz="6399" strike="noStrike" u="none">
                <a:solidFill>
                  <a:srgbClr val="1E1604"/>
                </a:solidFill>
                <a:latin typeface="Roca One Heavy"/>
                <a:ea typeface="Roca One Heavy"/>
                <a:cs typeface="Roca One Heavy"/>
                <a:sym typeface="Roca One Heavy"/>
              </a:rPr>
              <a:t>Group Introduction: Meet Our Team Members</a:t>
            </a:r>
          </a:p>
        </p:txBody>
      </p:sp>
      <p:sp>
        <p:nvSpPr>
          <p:cNvPr name="Freeform 24" id="24"/>
          <p:cNvSpPr/>
          <p:nvPr/>
        </p:nvSpPr>
        <p:spPr>
          <a:xfrm flipH="false" flipV="false" rot="0">
            <a:off x="360054" y="7596340"/>
            <a:ext cx="668646" cy="2270094"/>
          </a:xfrm>
          <a:custGeom>
            <a:avLst/>
            <a:gdLst/>
            <a:ahLst/>
            <a:cxnLst/>
            <a:rect r="r" b="b" t="t" l="l"/>
            <a:pathLst>
              <a:path h="2270094" w="668646">
                <a:moveTo>
                  <a:pt x="0" y="0"/>
                </a:moveTo>
                <a:lnTo>
                  <a:pt x="668646" y="0"/>
                </a:lnTo>
                <a:lnTo>
                  <a:pt x="668646" y="2270093"/>
                </a:lnTo>
                <a:lnTo>
                  <a:pt x="0" y="227009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573341">
            <a:off x="-1064377" y="427372"/>
            <a:ext cx="3423594" cy="883910"/>
          </a:xfrm>
          <a:custGeom>
            <a:avLst/>
            <a:gdLst/>
            <a:ahLst/>
            <a:cxnLst/>
            <a:rect r="r" b="b" t="t" l="l"/>
            <a:pathLst>
              <a:path h="883910" w="3423594">
                <a:moveTo>
                  <a:pt x="0" y="0"/>
                </a:moveTo>
                <a:lnTo>
                  <a:pt x="3423594" y="0"/>
                </a:lnTo>
                <a:lnTo>
                  <a:pt x="3423594" y="883910"/>
                </a:lnTo>
                <a:lnTo>
                  <a:pt x="0" y="88391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CC8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73158" y="-775715"/>
            <a:ext cx="2490572" cy="3407499"/>
          </a:xfrm>
          <a:custGeom>
            <a:avLst/>
            <a:gdLst/>
            <a:ahLst/>
            <a:cxnLst/>
            <a:rect r="r" b="b" t="t" l="l"/>
            <a:pathLst>
              <a:path h="3407499" w="2490572">
                <a:moveTo>
                  <a:pt x="0" y="0"/>
                </a:moveTo>
                <a:lnTo>
                  <a:pt x="2490572" y="0"/>
                </a:lnTo>
                <a:lnTo>
                  <a:pt x="2490572" y="3407499"/>
                </a:lnTo>
                <a:lnTo>
                  <a:pt x="0" y="34074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90282" y="693781"/>
            <a:ext cx="16777495" cy="8899439"/>
            <a:chOff x="0" y="0"/>
            <a:chExt cx="4418764" cy="2343885"/>
          </a:xfrm>
        </p:grpSpPr>
        <p:sp>
          <p:nvSpPr>
            <p:cNvPr name="Freeform 4" id="4"/>
            <p:cNvSpPr/>
            <p:nvPr/>
          </p:nvSpPr>
          <p:spPr>
            <a:xfrm flipH="false" flipV="false" rot="0">
              <a:off x="0" y="0"/>
              <a:ext cx="4418764" cy="2343885"/>
            </a:xfrm>
            <a:custGeom>
              <a:avLst/>
              <a:gdLst/>
              <a:ahLst/>
              <a:cxnLst/>
              <a:rect r="r" b="b" t="t" l="l"/>
              <a:pathLst>
                <a:path h="2343885" w="4418764">
                  <a:moveTo>
                    <a:pt x="18458" y="0"/>
                  </a:moveTo>
                  <a:lnTo>
                    <a:pt x="4400306" y="0"/>
                  </a:lnTo>
                  <a:cubicBezTo>
                    <a:pt x="4410500" y="0"/>
                    <a:pt x="4418764" y="8264"/>
                    <a:pt x="4418764" y="18458"/>
                  </a:cubicBezTo>
                  <a:lnTo>
                    <a:pt x="4418764" y="2325427"/>
                  </a:lnTo>
                  <a:cubicBezTo>
                    <a:pt x="4418764" y="2335621"/>
                    <a:pt x="4410500" y="2343885"/>
                    <a:pt x="4400306" y="2343885"/>
                  </a:cubicBezTo>
                  <a:lnTo>
                    <a:pt x="18458" y="2343885"/>
                  </a:lnTo>
                  <a:cubicBezTo>
                    <a:pt x="8264" y="2343885"/>
                    <a:pt x="0" y="2335621"/>
                    <a:pt x="0" y="2325427"/>
                  </a:cubicBezTo>
                  <a:lnTo>
                    <a:pt x="0" y="18458"/>
                  </a:lnTo>
                  <a:cubicBezTo>
                    <a:pt x="0" y="8264"/>
                    <a:pt x="8264" y="0"/>
                    <a:pt x="18458" y="0"/>
                  </a:cubicBezTo>
                  <a:close/>
                </a:path>
              </a:pathLst>
            </a:custGeom>
            <a:solidFill>
              <a:srgbClr val="D0B166"/>
            </a:solidFill>
            <a:ln w="19050" cap="rnd">
              <a:solidFill>
                <a:srgbClr val="000000"/>
              </a:solidFill>
              <a:prstDash val="solid"/>
              <a:round/>
            </a:ln>
          </p:spPr>
        </p:sp>
        <p:sp>
          <p:nvSpPr>
            <p:cNvPr name="TextBox 5" id="5"/>
            <p:cNvSpPr txBox="true"/>
            <p:nvPr/>
          </p:nvSpPr>
          <p:spPr>
            <a:xfrm>
              <a:off x="0" y="28575"/>
              <a:ext cx="4418764" cy="2315310"/>
            </a:xfrm>
            <a:prstGeom prst="rect">
              <a:avLst/>
            </a:prstGeom>
          </p:spPr>
          <p:txBody>
            <a:bodyPr anchor="ctr" rtlCol="false" tIns="50800" lIns="50800" bIns="50800" rIns="50800"/>
            <a:lstStyle/>
            <a:p>
              <a:pPr algn="ctr">
                <a:lnSpc>
                  <a:spcPts val="2694"/>
                </a:lnSpc>
              </a:pPr>
            </a:p>
          </p:txBody>
        </p:sp>
      </p:grpSp>
      <p:grpSp>
        <p:nvGrpSpPr>
          <p:cNvPr name="Group 6" id="6"/>
          <p:cNvGrpSpPr/>
          <p:nvPr/>
        </p:nvGrpSpPr>
        <p:grpSpPr>
          <a:xfrm rot="0">
            <a:off x="2106105" y="4123034"/>
            <a:ext cx="4519738" cy="4800061"/>
            <a:chOff x="0" y="0"/>
            <a:chExt cx="1190384" cy="1264214"/>
          </a:xfrm>
        </p:grpSpPr>
        <p:sp>
          <p:nvSpPr>
            <p:cNvPr name="Freeform 7" id="7"/>
            <p:cNvSpPr/>
            <p:nvPr/>
          </p:nvSpPr>
          <p:spPr>
            <a:xfrm flipH="false" flipV="false" rot="0">
              <a:off x="0" y="0"/>
              <a:ext cx="1190384" cy="1264214"/>
            </a:xfrm>
            <a:custGeom>
              <a:avLst/>
              <a:gdLst/>
              <a:ahLst/>
              <a:cxnLst/>
              <a:rect r="r" b="b" t="t" l="l"/>
              <a:pathLst>
                <a:path h="1264214" w="1190384">
                  <a:moveTo>
                    <a:pt x="68517" y="0"/>
                  </a:moveTo>
                  <a:lnTo>
                    <a:pt x="1121867" y="0"/>
                  </a:lnTo>
                  <a:cubicBezTo>
                    <a:pt x="1140039" y="0"/>
                    <a:pt x="1157466" y="7219"/>
                    <a:pt x="1170315" y="20068"/>
                  </a:cubicBezTo>
                  <a:cubicBezTo>
                    <a:pt x="1183165" y="32917"/>
                    <a:pt x="1190384" y="50345"/>
                    <a:pt x="1190384" y="68517"/>
                  </a:cubicBezTo>
                  <a:lnTo>
                    <a:pt x="1190384" y="1195697"/>
                  </a:lnTo>
                  <a:cubicBezTo>
                    <a:pt x="1190384" y="1213869"/>
                    <a:pt x="1183165" y="1231296"/>
                    <a:pt x="1170315" y="1244146"/>
                  </a:cubicBezTo>
                  <a:cubicBezTo>
                    <a:pt x="1157466" y="1256995"/>
                    <a:pt x="1140039" y="1264214"/>
                    <a:pt x="1121867" y="1264214"/>
                  </a:cubicBezTo>
                  <a:lnTo>
                    <a:pt x="68517" y="1264214"/>
                  </a:lnTo>
                  <a:cubicBezTo>
                    <a:pt x="30676" y="1264214"/>
                    <a:pt x="0" y="1233538"/>
                    <a:pt x="0" y="1195697"/>
                  </a:cubicBezTo>
                  <a:lnTo>
                    <a:pt x="0" y="68517"/>
                  </a:lnTo>
                  <a:cubicBezTo>
                    <a:pt x="0" y="30676"/>
                    <a:pt x="30676" y="0"/>
                    <a:pt x="68517" y="0"/>
                  </a:cubicBezTo>
                  <a:close/>
                </a:path>
              </a:pathLst>
            </a:custGeom>
            <a:solidFill>
              <a:srgbClr val="EDCC80"/>
            </a:solidFill>
            <a:ln w="19050" cap="rnd">
              <a:solidFill>
                <a:srgbClr val="000000"/>
              </a:solidFill>
              <a:prstDash val="solid"/>
              <a:round/>
            </a:ln>
          </p:spPr>
        </p:sp>
        <p:sp>
          <p:nvSpPr>
            <p:cNvPr name="TextBox 8" id="8"/>
            <p:cNvSpPr txBox="true"/>
            <p:nvPr/>
          </p:nvSpPr>
          <p:spPr>
            <a:xfrm>
              <a:off x="0" y="28575"/>
              <a:ext cx="1190384" cy="1235639"/>
            </a:xfrm>
            <a:prstGeom prst="rect">
              <a:avLst/>
            </a:prstGeom>
          </p:spPr>
          <p:txBody>
            <a:bodyPr anchor="ctr" rtlCol="false" tIns="50800" lIns="50800" bIns="50800" rIns="50800"/>
            <a:lstStyle/>
            <a:p>
              <a:pPr algn="ctr">
                <a:lnSpc>
                  <a:spcPts val="2694"/>
                </a:lnSpc>
              </a:pPr>
            </a:p>
          </p:txBody>
        </p:sp>
      </p:grpSp>
      <p:grpSp>
        <p:nvGrpSpPr>
          <p:cNvPr name="Group 9" id="9"/>
          <p:cNvGrpSpPr/>
          <p:nvPr/>
        </p:nvGrpSpPr>
        <p:grpSpPr>
          <a:xfrm rot="0">
            <a:off x="11661044" y="4123034"/>
            <a:ext cx="4519738" cy="4800061"/>
            <a:chOff x="0" y="0"/>
            <a:chExt cx="1190384" cy="1264214"/>
          </a:xfrm>
        </p:grpSpPr>
        <p:sp>
          <p:nvSpPr>
            <p:cNvPr name="Freeform 10" id="10"/>
            <p:cNvSpPr/>
            <p:nvPr/>
          </p:nvSpPr>
          <p:spPr>
            <a:xfrm flipH="false" flipV="false" rot="0">
              <a:off x="0" y="0"/>
              <a:ext cx="1190384" cy="1264214"/>
            </a:xfrm>
            <a:custGeom>
              <a:avLst/>
              <a:gdLst/>
              <a:ahLst/>
              <a:cxnLst/>
              <a:rect r="r" b="b" t="t" l="l"/>
              <a:pathLst>
                <a:path h="1264214" w="1190384">
                  <a:moveTo>
                    <a:pt x="68517" y="0"/>
                  </a:moveTo>
                  <a:lnTo>
                    <a:pt x="1121867" y="0"/>
                  </a:lnTo>
                  <a:cubicBezTo>
                    <a:pt x="1140039" y="0"/>
                    <a:pt x="1157466" y="7219"/>
                    <a:pt x="1170315" y="20068"/>
                  </a:cubicBezTo>
                  <a:cubicBezTo>
                    <a:pt x="1183165" y="32917"/>
                    <a:pt x="1190384" y="50345"/>
                    <a:pt x="1190384" y="68517"/>
                  </a:cubicBezTo>
                  <a:lnTo>
                    <a:pt x="1190384" y="1195697"/>
                  </a:lnTo>
                  <a:cubicBezTo>
                    <a:pt x="1190384" y="1213869"/>
                    <a:pt x="1183165" y="1231296"/>
                    <a:pt x="1170315" y="1244146"/>
                  </a:cubicBezTo>
                  <a:cubicBezTo>
                    <a:pt x="1157466" y="1256995"/>
                    <a:pt x="1140039" y="1264214"/>
                    <a:pt x="1121867" y="1264214"/>
                  </a:cubicBezTo>
                  <a:lnTo>
                    <a:pt x="68517" y="1264214"/>
                  </a:lnTo>
                  <a:cubicBezTo>
                    <a:pt x="30676" y="1264214"/>
                    <a:pt x="0" y="1233538"/>
                    <a:pt x="0" y="1195697"/>
                  </a:cubicBezTo>
                  <a:lnTo>
                    <a:pt x="0" y="68517"/>
                  </a:lnTo>
                  <a:cubicBezTo>
                    <a:pt x="0" y="30676"/>
                    <a:pt x="30676" y="0"/>
                    <a:pt x="68517" y="0"/>
                  </a:cubicBezTo>
                  <a:close/>
                </a:path>
              </a:pathLst>
            </a:custGeom>
            <a:solidFill>
              <a:srgbClr val="EDCC80"/>
            </a:solidFill>
            <a:ln w="19050" cap="rnd">
              <a:solidFill>
                <a:srgbClr val="000000"/>
              </a:solidFill>
              <a:prstDash val="solid"/>
              <a:round/>
            </a:ln>
          </p:spPr>
        </p:sp>
        <p:sp>
          <p:nvSpPr>
            <p:cNvPr name="TextBox 11" id="11"/>
            <p:cNvSpPr txBox="true"/>
            <p:nvPr/>
          </p:nvSpPr>
          <p:spPr>
            <a:xfrm>
              <a:off x="0" y="28575"/>
              <a:ext cx="1190384" cy="1235639"/>
            </a:xfrm>
            <a:prstGeom prst="rect">
              <a:avLst/>
            </a:prstGeom>
          </p:spPr>
          <p:txBody>
            <a:bodyPr anchor="ctr" rtlCol="false" tIns="50800" lIns="50800" bIns="50800" rIns="50800"/>
            <a:lstStyle/>
            <a:p>
              <a:pPr algn="ctr">
                <a:lnSpc>
                  <a:spcPts val="2694"/>
                </a:lnSpc>
              </a:pPr>
            </a:p>
          </p:txBody>
        </p:sp>
      </p:grpSp>
      <p:grpSp>
        <p:nvGrpSpPr>
          <p:cNvPr name="Group 12" id="12"/>
          <p:cNvGrpSpPr/>
          <p:nvPr/>
        </p:nvGrpSpPr>
        <p:grpSpPr>
          <a:xfrm rot="0">
            <a:off x="6884131" y="4123034"/>
            <a:ext cx="4519738" cy="4800061"/>
            <a:chOff x="0" y="0"/>
            <a:chExt cx="1190384" cy="1264214"/>
          </a:xfrm>
        </p:grpSpPr>
        <p:sp>
          <p:nvSpPr>
            <p:cNvPr name="Freeform 13" id="13"/>
            <p:cNvSpPr/>
            <p:nvPr/>
          </p:nvSpPr>
          <p:spPr>
            <a:xfrm flipH="false" flipV="false" rot="0">
              <a:off x="0" y="0"/>
              <a:ext cx="1190384" cy="1264214"/>
            </a:xfrm>
            <a:custGeom>
              <a:avLst/>
              <a:gdLst/>
              <a:ahLst/>
              <a:cxnLst/>
              <a:rect r="r" b="b" t="t" l="l"/>
              <a:pathLst>
                <a:path h="1264214" w="1190384">
                  <a:moveTo>
                    <a:pt x="68517" y="0"/>
                  </a:moveTo>
                  <a:lnTo>
                    <a:pt x="1121867" y="0"/>
                  </a:lnTo>
                  <a:cubicBezTo>
                    <a:pt x="1140039" y="0"/>
                    <a:pt x="1157466" y="7219"/>
                    <a:pt x="1170315" y="20068"/>
                  </a:cubicBezTo>
                  <a:cubicBezTo>
                    <a:pt x="1183165" y="32917"/>
                    <a:pt x="1190384" y="50345"/>
                    <a:pt x="1190384" y="68517"/>
                  </a:cubicBezTo>
                  <a:lnTo>
                    <a:pt x="1190384" y="1195697"/>
                  </a:lnTo>
                  <a:cubicBezTo>
                    <a:pt x="1190384" y="1213869"/>
                    <a:pt x="1183165" y="1231296"/>
                    <a:pt x="1170315" y="1244146"/>
                  </a:cubicBezTo>
                  <a:cubicBezTo>
                    <a:pt x="1157466" y="1256995"/>
                    <a:pt x="1140039" y="1264214"/>
                    <a:pt x="1121867" y="1264214"/>
                  </a:cubicBezTo>
                  <a:lnTo>
                    <a:pt x="68517" y="1264214"/>
                  </a:lnTo>
                  <a:cubicBezTo>
                    <a:pt x="30676" y="1264214"/>
                    <a:pt x="0" y="1233538"/>
                    <a:pt x="0" y="1195697"/>
                  </a:cubicBezTo>
                  <a:lnTo>
                    <a:pt x="0" y="68517"/>
                  </a:lnTo>
                  <a:cubicBezTo>
                    <a:pt x="0" y="30676"/>
                    <a:pt x="30676" y="0"/>
                    <a:pt x="68517" y="0"/>
                  </a:cubicBezTo>
                  <a:close/>
                </a:path>
              </a:pathLst>
            </a:custGeom>
            <a:solidFill>
              <a:srgbClr val="EDCC80"/>
            </a:solidFill>
            <a:ln w="19050" cap="rnd">
              <a:solidFill>
                <a:srgbClr val="000000"/>
              </a:solidFill>
              <a:prstDash val="solid"/>
              <a:round/>
            </a:ln>
          </p:spPr>
        </p:sp>
        <p:sp>
          <p:nvSpPr>
            <p:cNvPr name="TextBox 14" id="14"/>
            <p:cNvSpPr txBox="true"/>
            <p:nvPr/>
          </p:nvSpPr>
          <p:spPr>
            <a:xfrm>
              <a:off x="0" y="28575"/>
              <a:ext cx="1190384" cy="1235639"/>
            </a:xfrm>
            <a:prstGeom prst="rect">
              <a:avLst/>
            </a:prstGeom>
          </p:spPr>
          <p:txBody>
            <a:bodyPr anchor="ctr" rtlCol="false" tIns="50800" lIns="50800" bIns="50800" rIns="50800"/>
            <a:lstStyle/>
            <a:p>
              <a:pPr algn="ctr">
                <a:lnSpc>
                  <a:spcPts val="2694"/>
                </a:lnSpc>
              </a:pPr>
            </a:p>
          </p:txBody>
        </p:sp>
      </p:grpSp>
      <p:sp>
        <p:nvSpPr>
          <p:cNvPr name="Freeform 15" id="15"/>
          <p:cNvSpPr/>
          <p:nvPr/>
        </p:nvSpPr>
        <p:spPr>
          <a:xfrm flipH="false" flipV="false" rot="0">
            <a:off x="16423421" y="7799020"/>
            <a:ext cx="668646" cy="2270094"/>
          </a:xfrm>
          <a:custGeom>
            <a:avLst/>
            <a:gdLst/>
            <a:ahLst/>
            <a:cxnLst/>
            <a:rect r="r" b="b" t="t" l="l"/>
            <a:pathLst>
              <a:path h="2270094" w="668646">
                <a:moveTo>
                  <a:pt x="0" y="0"/>
                </a:moveTo>
                <a:lnTo>
                  <a:pt x="668645" y="0"/>
                </a:lnTo>
                <a:lnTo>
                  <a:pt x="668645" y="2270094"/>
                </a:lnTo>
                <a:lnTo>
                  <a:pt x="0" y="22700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2660342" y="1576693"/>
            <a:ext cx="12967317" cy="1880276"/>
            <a:chOff x="0" y="0"/>
            <a:chExt cx="17289756" cy="2507035"/>
          </a:xfrm>
        </p:grpSpPr>
        <p:sp>
          <p:nvSpPr>
            <p:cNvPr name="TextBox 17" id="17"/>
            <p:cNvSpPr txBox="true"/>
            <p:nvPr/>
          </p:nvSpPr>
          <p:spPr>
            <a:xfrm rot="0">
              <a:off x="0" y="1379486"/>
              <a:ext cx="17289756" cy="1127548"/>
            </a:xfrm>
            <a:prstGeom prst="rect">
              <a:avLst/>
            </a:prstGeom>
          </p:spPr>
          <p:txBody>
            <a:bodyPr anchor="t" rtlCol="false" tIns="0" lIns="0" bIns="0" rIns="0">
              <a:spAutoFit/>
            </a:bodyPr>
            <a:lstStyle/>
            <a:p>
              <a:pPr algn="ctr" marL="0" indent="0" lvl="0">
                <a:lnSpc>
                  <a:spcPts val="3380"/>
                </a:lnSpc>
              </a:pPr>
              <a:r>
                <a:rPr lang="en-US" sz="2600">
                  <a:solidFill>
                    <a:srgbClr val="1E1604"/>
                  </a:solidFill>
                  <a:latin typeface="Now"/>
                  <a:ea typeface="Now"/>
                  <a:cs typeface="Now"/>
                  <a:sym typeface="Now"/>
                </a:rPr>
                <a:t>An overview of the current status, completed tasks, and future plans for our AI-powered interior decor app project.</a:t>
              </a:r>
            </a:p>
          </p:txBody>
        </p:sp>
        <p:sp>
          <p:nvSpPr>
            <p:cNvPr name="TextBox 18" id="18"/>
            <p:cNvSpPr txBox="true"/>
            <p:nvPr/>
          </p:nvSpPr>
          <p:spPr>
            <a:xfrm rot="0">
              <a:off x="0" y="57150"/>
              <a:ext cx="17289756" cy="1217591"/>
            </a:xfrm>
            <a:prstGeom prst="rect">
              <a:avLst/>
            </a:prstGeom>
          </p:spPr>
          <p:txBody>
            <a:bodyPr anchor="t" rtlCol="false" tIns="0" lIns="0" bIns="0" rIns="0">
              <a:spAutoFit/>
            </a:bodyPr>
            <a:lstStyle/>
            <a:p>
              <a:pPr algn="ctr" marL="0" indent="0" lvl="0">
                <a:lnSpc>
                  <a:spcPts val="6907"/>
                </a:lnSpc>
              </a:pPr>
              <a:r>
                <a:rPr lang="en-US" b="true" sz="6279">
                  <a:solidFill>
                    <a:srgbClr val="1E1604"/>
                  </a:solidFill>
                  <a:latin typeface="Roca One Heavy"/>
                  <a:ea typeface="Roca One Heavy"/>
                  <a:cs typeface="Roca One Heavy"/>
                  <a:sym typeface="Roca One Heavy"/>
                </a:rPr>
                <a:t>ModifAI Project Update Overview</a:t>
              </a:r>
            </a:p>
          </p:txBody>
        </p:sp>
      </p:grpSp>
      <p:grpSp>
        <p:nvGrpSpPr>
          <p:cNvPr name="Group 19" id="19"/>
          <p:cNvGrpSpPr/>
          <p:nvPr/>
        </p:nvGrpSpPr>
        <p:grpSpPr>
          <a:xfrm rot="0">
            <a:off x="2398692" y="4589344"/>
            <a:ext cx="3934563" cy="3120145"/>
            <a:chOff x="0" y="0"/>
            <a:chExt cx="5246085" cy="4160193"/>
          </a:xfrm>
        </p:grpSpPr>
        <p:sp>
          <p:nvSpPr>
            <p:cNvPr name="TextBox 20" id="20"/>
            <p:cNvSpPr txBox="true"/>
            <p:nvPr/>
          </p:nvSpPr>
          <p:spPr>
            <a:xfrm rot="0">
              <a:off x="0" y="0"/>
              <a:ext cx="5246085" cy="482600"/>
            </a:xfrm>
            <a:prstGeom prst="rect">
              <a:avLst/>
            </a:prstGeom>
          </p:spPr>
          <p:txBody>
            <a:bodyPr anchor="t" rtlCol="false" tIns="0" lIns="0" bIns="0" rIns="0">
              <a:spAutoFit/>
            </a:bodyPr>
            <a:lstStyle/>
            <a:p>
              <a:pPr algn="ctr" marL="0" indent="0" lvl="0">
                <a:lnSpc>
                  <a:spcPts val="2880"/>
                </a:lnSpc>
              </a:pPr>
              <a:r>
                <a:rPr lang="en-US" b="true" sz="2400">
                  <a:solidFill>
                    <a:srgbClr val="1E1604"/>
                  </a:solidFill>
                  <a:latin typeface="Now Bold"/>
                  <a:ea typeface="Now Bold"/>
                  <a:cs typeface="Now Bold"/>
                  <a:sym typeface="Now Bold"/>
                </a:rPr>
                <a:t>Team Introduction</a:t>
              </a:r>
            </a:p>
          </p:txBody>
        </p:sp>
        <p:sp>
          <p:nvSpPr>
            <p:cNvPr name="TextBox 21" id="21"/>
            <p:cNvSpPr txBox="true"/>
            <p:nvPr/>
          </p:nvSpPr>
          <p:spPr>
            <a:xfrm rot="0">
              <a:off x="346574" y="791010"/>
              <a:ext cx="4552936" cy="3369183"/>
            </a:xfrm>
            <a:prstGeom prst="rect">
              <a:avLst/>
            </a:prstGeom>
          </p:spPr>
          <p:txBody>
            <a:bodyPr anchor="t" rtlCol="false" tIns="0" lIns="0" bIns="0" rIns="0">
              <a:spAutoFit/>
            </a:bodyPr>
            <a:lstStyle/>
            <a:p>
              <a:pPr algn="ctr" marL="0" indent="0" lvl="0">
                <a:lnSpc>
                  <a:spcPts val="2886"/>
                </a:lnSpc>
              </a:pPr>
              <a:r>
                <a:rPr lang="en-US" sz="2220">
                  <a:solidFill>
                    <a:srgbClr val="1E1604"/>
                  </a:solidFill>
                  <a:latin typeface="Now"/>
                  <a:ea typeface="Now"/>
                  <a:cs typeface="Now"/>
                  <a:sym typeface="Now"/>
                </a:rPr>
                <a:t>Our group consists of Akram Hossain Apu Khan – 2231090642, Mehedi Hasan Dip – 2232167042, and Hacibull Hashan Tosher – 2111626642.</a:t>
              </a:r>
            </a:p>
          </p:txBody>
        </p:sp>
      </p:grpSp>
      <p:grpSp>
        <p:nvGrpSpPr>
          <p:cNvPr name="Group 22" id="22"/>
          <p:cNvGrpSpPr/>
          <p:nvPr/>
        </p:nvGrpSpPr>
        <p:grpSpPr>
          <a:xfrm rot="0">
            <a:off x="7288894" y="4589344"/>
            <a:ext cx="3710212" cy="3612551"/>
            <a:chOff x="0" y="0"/>
            <a:chExt cx="4946949" cy="4816735"/>
          </a:xfrm>
        </p:grpSpPr>
        <p:sp>
          <p:nvSpPr>
            <p:cNvPr name="TextBox 23" id="23"/>
            <p:cNvSpPr txBox="true"/>
            <p:nvPr/>
          </p:nvSpPr>
          <p:spPr>
            <a:xfrm rot="0">
              <a:off x="0" y="-9525"/>
              <a:ext cx="4946949" cy="454025"/>
            </a:xfrm>
            <a:prstGeom prst="rect">
              <a:avLst/>
            </a:prstGeom>
          </p:spPr>
          <p:txBody>
            <a:bodyPr anchor="t" rtlCol="false" tIns="0" lIns="0" bIns="0" rIns="0">
              <a:spAutoFit/>
            </a:bodyPr>
            <a:lstStyle/>
            <a:p>
              <a:pPr algn="ctr" marL="0" indent="0" lvl="0">
                <a:lnSpc>
                  <a:spcPts val="2664"/>
                </a:lnSpc>
                <a:spcBef>
                  <a:spcPct val="0"/>
                </a:spcBef>
              </a:pPr>
              <a:r>
                <a:rPr lang="en-US" b="true" sz="2220">
                  <a:solidFill>
                    <a:srgbClr val="1E1604"/>
                  </a:solidFill>
                  <a:latin typeface="Now Bold"/>
                  <a:ea typeface="Now Bold"/>
                  <a:cs typeface="Now Bold"/>
                  <a:sym typeface="Now Bold"/>
                </a:rPr>
                <a:t>Project Overview</a:t>
              </a:r>
            </a:p>
          </p:txBody>
        </p:sp>
        <p:sp>
          <p:nvSpPr>
            <p:cNvPr name="TextBox 24" id="24"/>
            <p:cNvSpPr txBox="true"/>
            <p:nvPr/>
          </p:nvSpPr>
          <p:spPr>
            <a:xfrm rot="0">
              <a:off x="247809" y="964952"/>
              <a:ext cx="4451331" cy="3851783"/>
            </a:xfrm>
            <a:prstGeom prst="rect">
              <a:avLst/>
            </a:prstGeom>
          </p:spPr>
          <p:txBody>
            <a:bodyPr anchor="t" rtlCol="false" tIns="0" lIns="0" bIns="0" rIns="0">
              <a:spAutoFit/>
            </a:bodyPr>
            <a:lstStyle/>
            <a:p>
              <a:pPr algn="ctr" marL="0" indent="0" lvl="0">
                <a:lnSpc>
                  <a:spcPts val="2886"/>
                </a:lnSpc>
              </a:pPr>
              <a:r>
                <a:rPr lang="en-US" sz="2220">
                  <a:solidFill>
                    <a:srgbClr val="1E1604"/>
                  </a:solidFill>
                  <a:latin typeface="Now"/>
                  <a:ea typeface="Now"/>
                  <a:cs typeface="Now"/>
                  <a:sym typeface="Now"/>
                </a:rPr>
                <a:t>ModifAI aims to revolutionize the interior decor experience by leveraging artificial intelligence for personalized design solutions tailored to user preferences.</a:t>
              </a:r>
            </a:p>
          </p:txBody>
        </p:sp>
      </p:grpSp>
      <p:grpSp>
        <p:nvGrpSpPr>
          <p:cNvPr name="Group 25" id="25"/>
          <p:cNvGrpSpPr/>
          <p:nvPr/>
        </p:nvGrpSpPr>
        <p:grpSpPr>
          <a:xfrm rot="0">
            <a:off x="12214167" y="4589344"/>
            <a:ext cx="3413492" cy="3272545"/>
            <a:chOff x="0" y="0"/>
            <a:chExt cx="4551322" cy="4363393"/>
          </a:xfrm>
        </p:grpSpPr>
        <p:sp>
          <p:nvSpPr>
            <p:cNvPr name="TextBox 26" id="26"/>
            <p:cNvSpPr txBox="true"/>
            <p:nvPr/>
          </p:nvSpPr>
          <p:spPr>
            <a:xfrm rot="0">
              <a:off x="177343" y="-9525"/>
              <a:ext cx="4196636" cy="454025"/>
            </a:xfrm>
            <a:prstGeom prst="rect">
              <a:avLst/>
            </a:prstGeom>
          </p:spPr>
          <p:txBody>
            <a:bodyPr anchor="t" rtlCol="false" tIns="0" lIns="0" bIns="0" rIns="0">
              <a:spAutoFit/>
            </a:bodyPr>
            <a:lstStyle/>
            <a:p>
              <a:pPr algn="ctr" marL="0" indent="0" lvl="0">
                <a:lnSpc>
                  <a:spcPts val="2664"/>
                </a:lnSpc>
                <a:spcBef>
                  <a:spcPct val="0"/>
                </a:spcBef>
              </a:pPr>
              <a:r>
                <a:rPr lang="en-US" b="true" sz="2220">
                  <a:solidFill>
                    <a:srgbClr val="1E1604"/>
                  </a:solidFill>
                  <a:latin typeface="Now Bold"/>
                  <a:ea typeface="Now Bold"/>
                  <a:cs typeface="Now Bold"/>
                  <a:sym typeface="Now Bold"/>
                </a:rPr>
                <a:t>Progress Update</a:t>
              </a:r>
            </a:p>
          </p:txBody>
        </p:sp>
        <p:sp>
          <p:nvSpPr>
            <p:cNvPr name="TextBox 27" id="27"/>
            <p:cNvSpPr txBox="true"/>
            <p:nvPr/>
          </p:nvSpPr>
          <p:spPr>
            <a:xfrm rot="0">
              <a:off x="0" y="994210"/>
              <a:ext cx="4551322" cy="3369183"/>
            </a:xfrm>
            <a:prstGeom prst="rect">
              <a:avLst/>
            </a:prstGeom>
          </p:spPr>
          <p:txBody>
            <a:bodyPr anchor="t" rtlCol="false" tIns="0" lIns="0" bIns="0" rIns="0">
              <a:spAutoFit/>
            </a:bodyPr>
            <a:lstStyle/>
            <a:p>
              <a:pPr algn="ctr" marL="0" indent="0" lvl="0">
                <a:lnSpc>
                  <a:spcPts val="2886"/>
                </a:lnSpc>
              </a:pPr>
              <a:r>
                <a:rPr lang="en-US" sz="2220">
                  <a:solidFill>
                    <a:srgbClr val="1E1604"/>
                  </a:solidFill>
                  <a:latin typeface="Now"/>
                  <a:ea typeface="Now"/>
                  <a:cs typeface="Now"/>
                  <a:sym typeface="Now"/>
                </a:rPr>
                <a:t>We have successfully completed key pages including welcome, login, signup, home, and profile sections that enhance user interaction and accessibility.</a:t>
              </a:r>
            </a:p>
          </p:txBody>
        </p:sp>
      </p:grpSp>
      <p:sp>
        <p:nvSpPr>
          <p:cNvPr name="Freeform 28" id="28"/>
          <p:cNvSpPr/>
          <p:nvPr/>
        </p:nvSpPr>
        <p:spPr>
          <a:xfrm flipH="false" flipV="false" rot="0">
            <a:off x="-485886" y="2762837"/>
            <a:ext cx="2482277" cy="837768"/>
          </a:xfrm>
          <a:custGeom>
            <a:avLst/>
            <a:gdLst/>
            <a:ahLst/>
            <a:cxnLst/>
            <a:rect r="r" b="b" t="t" l="l"/>
            <a:pathLst>
              <a:path h="837768" w="2482277">
                <a:moveTo>
                  <a:pt x="0" y="0"/>
                </a:moveTo>
                <a:lnTo>
                  <a:pt x="2482277" y="0"/>
                </a:lnTo>
                <a:lnTo>
                  <a:pt x="2482277" y="837769"/>
                </a:lnTo>
                <a:lnTo>
                  <a:pt x="0" y="837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0B166"/>
        </a:solidFill>
      </p:bgPr>
    </p:bg>
    <p:spTree>
      <p:nvGrpSpPr>
        <p:cNvPr id="1" name=""/>
        <p:cNvGrpSpPr/>
        <p:nvPr/>
      </p:nvGrpSpPr>
      <p:grpSpPr>
        <a:xfrm>
          <a:off x="0" y="0"/>
          <a:ext cx="0" cy="0"/>
          <a:chOff x="0" y="0"/>
          <a:chExt cx="0" cy="0"/>
        </a:xfrm>
      </p:grpSpPr>
      <p:sp>
        <p:nvSpPr>
          <p:cNvPr name="Freeform 2" id="2"/>
          <p:cNvSpPr/>
          <p:nvPr/>
        </p:nvSpPr>
        <p:spPr>
          <a:xfrm flipH="false" flipV="false" rot="1389305">
            <a:off x="16825028" y="1429891"/>
            <a:ext cx="3870256" cy="2322153"/>
          </a:xfrm>
          <a:custGeom>
            <a:avLst/>
            <a:gdLst/>
            <a:ahLst/>
            <a:cxnLst/>
            <a:rect r="r" b="b" t="t" l="l"/>
            <a:pathLst>
              <a:path h="2322153" w="3870256">
                <a:moveTo>
                  <a:pt x="0" y="0"/>
                </a:moveTo>
                <a:lnTo>
                  <a:pt x="3870255" y="0"/>
                </a:lnTo>
                <a:lnTo>
                  <a:pt x="3870255" y="2322153"/>
                </a:lnTo>
                <a:lnTo>
                  <a:pt x="0" y="232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40080" y="5143500"/>
            <a:ext cx="2482277" cy="837768"/>
          </a:xfrm>
          <a:custGeom>
            <a:avLst/>
            <a:gdLst/>
            <a:ahLst/>
            <a:cxnLst/>
            <a:rect r="r" b="b" t="t" l="l"/>
            <a:pathLst>
              <a:path h="837768" w="2482277">
                <a:moveTo>
                  <a:pt x="0" y="0"/>
                </a:moveTo>
                <a:lnTo>
                  <a:pt x="2482277" y="0"/>
                </a:lnTo>
                <a:lnTo>
                  <a:pt x="2482277" y="837768"/>
                </a:lnTo>
                <a:lnTo>
                  <a:pt x="0" y="8377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935705">
            <a:off x="17055529" y="-597206"/>
            <a:ext cx="2818696" cy="3539458"/>
          </a:xfrm>
          <a:custGeom>
            <a:avLst/>
            <a:gdLst/>
            <a:ahLst/>
            <a:cxnLst/>
            <a:rect r="r" b="b" t="t" l="l"/>
            <a:pathLst>
              <a:path h="3539458" w="2818696">
                <a:moveTo>
                  <a:pt x="0" y="0"/>
                </a:moveTo>
                <a:lnTo>
                  <a:pt x="2818696" y="0"/>
                </a:lnTo>
                <a:lnTo>
                  <a:pt x="2818696" y="3539458"/>
                </a:lnTo>
                <a:lnTo>
                  <a:pt x="0" y="35394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282823">
            <a:off x="15367039" y="7622175"/>
            <a:ext cx="3163993" cy="4328846"/>
          </a:xfrm>
          <a:custGeom>
            <a:avLst/>
            <a:gdLst/>
            <a:ahLst/>
            <a:cxnLst/>
            <a:rect r="r" b="b" t="t" l="l"/>
            <a:pathLst>
              <a:path h="4328846" w="3163993">
                <a:moveTo>
                  <a:pt x="0" y="0"/>
                </a:moveTo>
                <a:lnTo>
                  <a:pt x="3163994" y="0"/>
                </a:lnTo>
                <a:lnTo>
                  <a:pt x="3163994" y="4328846"/>
                </a:lnTo>
                <a:lnTo>
                  <a:pt x="0" y="43288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00365" y="8485864"/>
            <a:ext cx="5251977" cy="4759605"/>
          </a:xfrm>
          <a:custGeom>
            <a:avLst/>
            <a:gdLst/>
            <a:ahLst/>
            <a:cxnLst/>
            <a:rect r="r" b="b" t="t" l="l"/>
            <a:pathLst>
              <a:path h="4759605" w="5251977">
                <a:moveTo>
                  <a:pt x="0" y="0"/>
                </a:moveTo>
                <a:lnTo>
                  <a:pt x="5251978" y="0"/>
                </a:lnTo>
                <a:lnTo>
                  <a:pt x="5251978" y="4759604"/>
                </a:lnTo>
                <a:lnTo>
                  <a:pt x="0" y="4759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270180" y="3700708"/>
            <a:ext cx="7292917" cy="2558973"/>
            <a:chOff x="0" y="0"/>
            <a:chExt cx="1742040" cy="611255"/>
          </a:xfrm>
        </p:grpSpPr>
        <p:sp>
          <p:nvSpPr>
            <p:cNvPr name="Freeform 8" id="8"/>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EDCC80"/>
            </a:solidFill>
            <a:ln w="19050" cap="sq">
              <a:solidFill>
                <a:srgbClr val="000000"/>
              </a:solidFill>
              <a:prstDash val="solid"/>
              <a:miter/>
            </a:ln>
          </p:spPr>
        </p:sp>
        <p:sp>
          <p:nvSpPr>
            <p:cNvPr name="TextBox 9" id="9"/>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0" id="10"/>
          <p:cNvGrpSpPr/>
          <p:nvPr/>
        </p:nvGrpSpPr>
        <p:grpSpPr>
          <a:xfrm rot="0">
            <a:off x="1724903" y="3700708"/>
            <a:ext cx="7292917" cy="2558973"/>
            <a:chOff x="0" y="0"/>
            <a:chExt cx="1742040" cy="611255"/>
          </a:xfrm>
        </p:grpSpPr>
        <p:sp>
          <p:nvSpPr>
            <p:cNvPr name="Freeform 11" id="11"/>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EDCC80"/>
            </a:solidFill>
            <a:ln w="19050" cap="sq">
              <a:solidFill>
                <a:srgbClr val="000000"/>
              </a:solidFill>
              <a:prstDash val="solid"/>
              <a:miter/>
            </a:ln>
          </p:spPr>
        </p:sp>
        <p:sp>
          <p:nvSpPr>
            <p:cNvPr name="TextBox 12" id="12"/>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13" id="13"/>
          <p:cNvSpPr txBox="true"/>
          <p:nvPr/>
        </p:nvSpPr>
        <p:spPr>
          <a:xfrm rot="0">
            <a:off x="9739775" y="4279154"/>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1E1604"/>
                </a:solidFill>
                <a:latin typeface="Now"/>
                <a:ea typeface="Now"/>
                <a:cs typeface="Now"/>
                <a:sym typeface="Now"/>
              </a:rPr>
              <a:t>The </a:t>
            </a:r>
            <a:r>
              <a:rPr lang="en-US" b="true" sz="3000">
                <a:solidFill>
                  <a:srgbClr val="1E1604"/>
                </a:solidFill>
                <a:latin typeface="Now Bold"/>
                <a:ea typeface="Now Bold"/>
                <a:cs typeface="Now Bold"/>
                <a:sym typeface="Now Bold"/>
              </a:rPr>
              <a:t>login page</a:t>
            </a:r>
            <a:r>
              <a:rPr lang="en-US" sz="3000">
                <a:solidFill>
                  <a:srgbClr val="1E1604"/>
                </a:solidFill>
                <a:latin typeface="Now"/>
                <a:ea typeface="Now"/>
                <a:cs typeface="Now"/>
                <a:sym typeface="Now"/>
              </a:rPr>
              <a:t> allows users to securely access their accounts with minimal steps.</a:t>
            </a:r>
          </a:p>
        </p:txBody>
      </p:sp>
      <p:sp>
        <p:nvSpPr>
          <p:cNvPr name="TextBox 14" id="14"/>
          <p:cNvSpPr txBox="true"/>
          <p:nvPr/>
        </p:nvSpPr>
        <p:spPr>
          <a:xfrm rot="0">
            <a:off x="2194498" y="4279154"/>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1E1604"/>
                </a:solidFill>
                <a:latin typeface="Now"/>
                <a:ea typeface="Now"/>
                <a:cs typeface="Now"/>
                <a:sym typeface="Now"/>
              </a:rPr>
              <a:t>The </a:t>
            </a:r>
            <a:r>
              <a:rPr lang="en-US" b="true" sz="3000">
                <a:solidFill>
                  <a:srgbClr val="1E1604"/>
                </a:solidFill>
                <a:latin typeface="Now Bold"/>
                <a:ea typeface="Now Bold"/>
                <a:cs typeface="Now Bold"/>
                <a:sym typeface="Now Bold"/>
              </a:rPr>
              <a:t>welcome page</a:t>
            </a:r>
            <a:r>
              <a:rPr lang="en-US" sz="3000">
                <a:solidFill>
                  <a:srgbClr val="1E1604"/>
                </a:solidFill>
                <a:latin typeface="Now"/>
                <a:ea typeface="Now"/>
                <a:cs typeface="Now"/>
                <a:sym typeface="Now"/>
              </a:rPr>
              <a:t> greets users with a friendly interface and easy navigation.</a:t>
            </a:r>
          </a:p>
        </p:txBody>
      </p:sp>
      <p:grpSp>
        <p:nvGrpSpPr>
          <p:cNvPr name="Group 15" id="15"/>
          <p:cNvGrpSpPr/>
          <p:nvPr/>
        </p:nvGrpSpPr>
        <p:grpSpPr>
          <a:xfrm rot="0">
            <a:off x="9270180" y="6436683"/>
            <a:ext cx="7292917" cy="2558973"/>
            <a:chOff x="0" y="0"/>
            <a:chExt cx="1742040" cy="611255"/>
          </a:xfrm>
        </p:grpSpPr>
        <p:sp>
          <p:nvSpPr>
            <p:cNvPr name="Freeform 16" id="16"/>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EDCC80"/>
            </a:solidFill>
            <a:ln w="19050" cap="sq">
              <a:solidFill>
                <a:srgbClr val="000000"/>
              </a:solidFill>
              <a:prstDash val="solid"/>
              <a:miter/>
            </a:ln>
          </p:spPr>
        </p:sp>
        <p:sp>
          <p:nvSpPr>
            <p:cNvPr name="TextBox 17" id="17"/>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8" id="18"/>
          <p:cNvGrpSpPr/>
          <p:nvPr/>
        </p:nvGrpSpPr>
        <p:grpSpPr>
          <a:xfrm rot="0">
            <a:off x="1724903" y="6436683"/>
            <a:ext cx="7292917" cy="2558973"/>
            <a:chOff x="0" y="0"/>
            <a:chExt cx="1742040" cy="611255"/>
          </a:xfrm>
        </p:grpSpPr>
        <p:sp>
          <p:nvSpPr>
            <p:cNvPr name="Freeform 19" id="19"/>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EDCC80"/>
            </a:solidFill>
            <a:ln w="19050" cap="sq">
              <a:solidFill>
                <a:srgbClr val="000000"/>
              </a:solidFill>
              <a:prstDash val="solid"/>
              <a:miter/>
            </a:ln>
          </p:spPr>
        </p:sp>
        <p:sp>
          <p:nvSpPr>
            <p:cNvPr name="TextBox 20" id="20"/>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21" id="21"/>
          <p:cNvSpPr txBox="true"/>
          <p:nvPr/>
        </p:nvSpPr>
        <p:spPr>
          <a:xfrm rot="0">
            <a:off x="9739775" y="7021251"/>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1E1604"/>
                </a:solidFill>
                <a:latin typeface="Now"/>
                <a:ea typeface="Now"/>
                <a:cs typeface="Now"/>
                <a:sym typeface="Now"/>
              </a:rPr>
              <a:t>The </a:t>
            </a:r>
            <a:r>
              <a:rPr lang="en-US" b="true" sz="3000">
                <a:solidFill>
                  <a:srgbClr val="1E1604"/>
                </a:solidFill>
                <a:latin typeface="Now Bold"/>
                <a:ea typeface="Now Bold"/>
                <a:cs typeface="Now Bold"/>
                <a:sym typeface="Now Bold"/>
              </a:rPr>
              <a:t>home page</a:t>
            </a:r>
            <a:r>
              <a:rPr lang="en-US" sz="3000">
                <a:solidFill>
                  <a:srgbClr val="1E1604"/>
                </a:solidFill>
                <a:latin typeface="Now"/>
                <a:ea typeface="Now"/>
                <a:cs typeface="Now"/>
                <a:sym typeface="Now"/>
              </a:rPr>
              <a:t> showcases personalized decor suggestions tailored to user preferences.</a:t>
            </a:r>
          </a:p>
        </p:txBody>
      </p:sp>
      <p:sp>
        <p:nvSpPr>
          <p:cNvPr name="TextBox 22" id="22"/>
          <p:cNvSpPr txBox="true"/>
          <p:nvPr/>
        </p:nvSpPr>
        <p:spPr>
          <a:xfrm rot="0">
            <a:off x="2194498" y="7021251"/>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1E1604"/>
                </a:solidFill>
                <a:latin typeface="Now"/>
                <a:ea typeface="Now"/>
                <a:cs typeface="Now"/>
                <a:sym typeface="Now"/>
              </a:rPr>
              <a:t>The </a:t>
            </a:r>
            <a:r>
              <a:rPr lang="en-US" b="true" sz="3000">
                <a:solidFill>
                  <a:srgbClr val="1E1604"/>
                </a:solidFill>
                <a:latin typeface="Now Bold"/>
                <a:ea typeface="Now Bold"/>
                <a:cs typeface="Now Bold"/>
                <a:sym typeface="Now Bold"/>
              </a:rPr>
              <a:t>signup page</a:t>
            </a:r>
            <a:r>
              <a:rPr lang="en-US" sz="3000">
                <a:solidFill>
                  <a:srgbClr val="1E1604"/>
                </a:solidFill>
                <a:latin typeface="Now"/>
                <a:ea typeface="Now"/>
                <a:cs typeface="Now"/>
                <a:sym typeface="Now"/>
              </a:rPr>
              <a:t> features a simple form for new users to register effortlessly.</a:t>
            </a:r>
          </a:p>
        </p:txBody>
      </p:sp>
      <p:sp>
        <p:nvSpPr>
          <p:cNvPr name="TextBox 23" id="23"/>
          <p:cNvSpPr txBox="true"/>
          <p:nvPr/>
        </p:nvSpPr>
        <p:spPr>
          <a:xfrm rot="0">
            <a:off x="2125624" y="1319208"/>
            <a:ext cx="14036752" cy="1795780"/>
          </a:xfrm>
          <a:prstGeom prst="rect">
            <a:avLst/>
          </a:prstGeom>
        </p:spPr>
        <p:txBody>
          <a:bodyPr anchor="t" rtlCol="false" tIns="0" lIns="0" bIns="0" rIns="0">
            <a:spAutoFit/>
          </a:bodyPr>
          <a:lstStyle/>
          <a:p>
            <a:pPr algn="ctr" marL="0" indent="0" lvl="0">
              <a:lnSpc>
                <a:spcPts val="7039"/>
              </a:lnSpc>
            </a:pPr>
            <a:r>
              <a:rPr lang="en-US" b="true" sz="6399" strike="noStrike" u="none">
                <a:solidFill>
                  <a:srgbClr val="1E1604"/>
                </a:solidFill>
                <a:latin typeface="Roca One Heavy"/>
                <a:ea typeface="Roca One Heavy"/>
                <a:cs typeface="Roca One Heavy"/>
                <a:sym typeface="Roca One Heavy"/>
              </a:rPr>
              <a:t>Overview of Completed Pages in ModifAI App</a:t>
            </a:r>
          </a:p>
        </p:txBody>
      </p:sp>
      <p:sp>
        <p:nvSpPr>
          <p:cNvPr name="Freeform 24" id="24"/>
          <p:cNvSpPr/>
          <p:nvPr/>
        </p:nvSpPr>
        <p:spPr>
          <a:xfrm flipH="false" flipV="false" rot="0">
            <a:off x="360054" y="7596340"/>
            <a:ext cx="668646" cy="2270094"/>
          </a:xfrm>
          <a:custGeom>
            <a:avLst/>
            <a:gdLst/>
            <a:ahLst/>
            <a:cxnLst/>
            <a:rect r="r" b="b" t="t" l="l"/>
            <a:pathLst>
              <a:path h="2270094" w="668646">
                <a:moveTo>
                  <a:pt x="0" y="0"/>
                </a:moveTo>
                <a:lnTo>
                  <a:pt x="668646" y="0"/>
                </a:lnTo>
                <a:lnTo>
                  <a:pt x="668646" y="2270093"/>
                </a:lnTo>
                <a:lnTo>
                  <a:pt x="0" y="227009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573341">
            <a:off x="-1064377" y="427372"/>
            <a:ext cx="3423594" cy="883910"/>
          </a:xfrm>
          <a:custGeom>
            <a:avLst/>
            <a:gdLst/>
            <a:ahLst/>
            <a:cxnLst/>
            <a:rect r="r" b="b" t="t" l="l"/>
            <a:pathLst>
              <a:path h="883910" w="3423594">
                <a:moveTo>
                  <a:pt x="0" y="0"/>
                </a:moveTo>
                <a:lnTo>
                  <a:pt x="3423594" y="0"/>
                </a:lnTo>
                <a:lnTo>
                  <a:pt x="3423594" y="883910"/>
                </a:lnTo>
                <a:lnTo>
                  <a:pt x="0" y="88391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0B166"/>
        </a:solidFill>
      </p:bgPr>
    </p:bg>
    <p:spTree>
      <p:nvGrpSpPr>
        <p:cNvPr id="1" name=""/>
        <p:cNvGrpSpPr/>
        <p:nvPr/>
      </p:nvGrpSpPr>
      <p:grpSpPr>
        <a:xfrm>
          <a:off x="0" y="0"/>
          <a:ext cx="0" cy="0"/>
          <a:chOff x="0" y="0"/>
          <a:chExt cx="0" cy="0"/>
        </a:xfrm>
      </p:grpSpPr>
      <p:sp>
        <p:nvSpPr>
          <p:cNvPr name="Freeform 2" id="2"/>
          <p:cNvSpPr/>
          <p:nvPr/>
        </p:nvSpPr>
        <p:spPr>
          <a:xfrm flipH="false" flipV="false" rot="1389305">
            <a:off x="16825028" y="1429891"/>
            <a:ext cx="3870256" cy="2322153"/>
          </a:xfrm>
          <a:custGeom>
            <a:avLst/>
            <a:gdLst/>
            <a:ahLst/>
            <a:cxnLst/>
            <a:rect r="r" b="b" t="t" l="l"/>
            <a:pathLst>
              <a:path h="2322153" w="3870256">
                <a:moveTo>
                  <a:pt x="0" y="0"/>
                </a:moveTo>
                <a:lnTo>
                  <a:pt x="3870255" y="0"/>
                </a:lnTo>
                <a:lnTo>
                  <a:pt x="3870255" y="2322153"/>
                </a:lnTo>
                <a:lnTo>
                  <a:pt x="0" y="232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40080" y="5143500"/>
            <a:ext cx="2482277" cy="837768"/>
          </a:xfrm>
          <a:custGeom>
            <a:avLst/>
            <a:gdLst/>
            <a:ahLst/>
            <a:cxnLst/>
            <a:rect r="r" b="b" t="t" l="l"/>
            <a:pathLst>
              <a:path h="837768" w="2482277">
                <a:moveTo>
                  <a:pt x="0" y="0"/>
                </a:moveTo>
                <a:lnTo>
                  <a:pt x="2482277" y="0"/>
                </a:lnTo>
                <a:lnTo>
                  <a:pt x="2482277" y="837768"/>
                </a:lnTo>
                <a:lnTo>
                  <a:pt x="0" y="8377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935705">
            <a:off x="17055529" y="-597206"/>
            <a:ext cx="2818696" cy="3539458"/>
          </a:xfrm>
          <a:custGeom>
            <a:avLst/>
            <a:gdLst/>
            <a:ahLst/>
            <a:cxnLst/>
            <a:rect r="r" b="b" t="t" l="l"/>
            <a:pathLst>
              <a:path h="3539458" w="2818696">
                <a:moveTo>
                  <a:pt x="0" y="0"/>
                </a:moveTo>
                <a:lnTo>
                  <a:pt x="2818696" y="0"/>
                </a:lnTo>
                <a:lnTo>
                  <a:pt x="2818696" y="3539458"/>
                </a:lnTo>
                <a:lnTo>
                  <a:pt x="0" y="35394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282823">
            <a:off x="15367039" y="7622175"/>
            <a:ext cx="3163993" cy="4328846"/>
          </a:xfrm>
          <a:custGeom>
            <a:avLst/>
            <a:gdLst/>
            <a:ahLst/>
            <a:cxnLst/>
            <a:rect r="r" b="b" t="t" l="l"/>
            <a:pathLst>
              <a:path h="4328846" w="3163993">
                <a:moveTo>
                  <a:pt x="0" y="0"/>
                </a:moveTo>
                <a:lnTo>
                  <a:pt x="3163994" y="0"/>
                </a:lnTo>
                <a:lnTo>
                  <a:pt x="3163994" y="4328846"/>
                </a:lnTo>
                <a:lnTo>
                  <a:pt x="0" y="43288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00365" y="8485864"/>
            <a:ext cx="5251977" cy="4759605"/>
          </a:xfrm>
          <a:custGeom>
            <a:avLst/>
            <a:gdLst/>
            <a:ahLst/>
            <a:cxnLst/>
            <a:rect r="r" b="b" t="t" l="l"/>
            <a:pathLst>
              <a:path h="4759605" w="5251977">
                <a:moveTo>
                  <a:pt x="0" y="0"/>
                </a:moveTo>
                <a:lnTo>
                  <a:pt x="5251978" y="0"/>
                </a:lnTo>
                <a:lnTo>
                  <a:pt x="5251978" y="4759604"/>
                </a:lnTo>
                <a:lnTo>
                  <a:pt x="0" y="4759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270180" y="3700708"/>
            <a:ext cx="7292917" cy="2558973"/>
            <a:chOff x="0" y="0"/>
            <a:chExt cx="1742040" cy="611255"/>
          </a:xfrm>
        </p:grpSpPr>
        <p:sp>
          <p:nvSpPr>
            <p:cNvPr name="Freeform 8" id="8"/>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EDCC80"/>
            </a:solidFill>
            <a:ln w="19050" cap="sq">
              <a:solidFill>
                <a:srgbClr val="000000"/>
              </a:solidFill>
              <a:prstDash val="solid"/>
              <a:miter/>
            </a:ln>
          </p:spPr>
        </p:sp>
        <p:sp>
          <p:nvSpPr>
            <p:cNvPr name="TextBox 9" id="9"/>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0" id="10"/>
          <p:cNvGrpSpPr/>
          <p:nvPr/>
        </p:nvGrpSpPr>
        <p:grpSpPr>
          <a:xfrm rot="0">
            <a:off x="1724903" y="3700708"/>
            <a:ext cx="7292917" cy="2558973"/>
            <a:chOff x="0" y="0"/>
            <a:chExt cx="1742040" cy="611255"/>
          </a:xfrm>
        </p:grpSpPr>
        <p:sp>
          <p:nvSpPr>
            <p:cNvPr name="Freeform 11" id="11"/>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EDCC80"/>
            </a:solidFill>
            <a:ln w="19050" cap="sq">
              <a:solidFill>
                <a:srgbClr val="000000"/>
              </a:solidFill>
              <a:prstDash val="solid"/>
              <a:miter/>
            </a:ln>
          </p:spPr>
        </p:sp>
        <p:sp>
          <p:nvSpPr>
            <p:cNvPr name="TextBox 12" id="12"/>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13" id="13"/>
          <p:cNvSpPr txBox="true"/>
          <p:nvPr/>
        </p:nvSpPr>
        <p:spPr>
          <a:xfrm rot="0">
            <a:off x="9739775" y="4279154"/>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1E1604"/>
                </a:solidFill>
                <a:latin typeface="Now"/>
                <a:ea typeface="Now"/>
                <a:cs typeface="Now"/>
                <a:sym typeface="Now"/>
              </a:rPr>
              <a:t>Challenges in establishing a reliable AI-mobile connection for seamless interaction.</a:t>
            </a:r>
          </a:p>
        </p:txBody>
      </p:sp>
      <p:sp>
        <p:nvSpPr>
          <p:cNvPr name="TextBox 14" id="14"/>
          <p:cNvSpPr txBox="true"/>
          <p:nvPr/>
        </p:nvSpPr>
        <p:spPr>
          <a:xfrm rot="0">
            <a:off x="2194498" y="4279154"/>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1E1604"/>
                </a:solidFill>
                <a:latin typeface="Now"/>
                <a:ea typeface="Now"/>
                <a:cs typeface="Now"/>
                <a:sym typeface="Now"/>
              </a:rPr>
              <a:t>UI rendering discrepancies affecting user experience and functionality.</a:t>
            </a:r>
          </a:p>
        </p:txBody>
      </p:sp>
      <p:grpSp>
        <p:nvGrpSpPr>
          <p:cNvPr name="Group 15" id="15"/>
          <p:cNvGrpSpPr/>
          <p:nvPr/>
        </p:nvGrpSpPr>
        <p:grpSpPr>
          <a:xfrm rot="0">
            <a:off x="9270180" y="6436683"/>
            <a:ext cx="7292917" cy="2558973"/>
            <a:chOff x="0" y="0"/>
            <a:chExt cx="1742040" cy="611255"/>
          </a:xfrm>
        </p:grpSpPr>
        <p:sp>
          <p:nvSpPr>
            <p:cNvPr name="Freeform 16" id="16"/>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EDCC80"/>
            </a:solidFill>
            <a:ln w="19050" cap="sq">
              <a:solidFill>
                <a:srgbClr val="000000"/>
              </a:solidFill>
              <a:prstDash val="solid"/>
              <a:miter/>
            </a:ln>
          </p:spPr>
        </p:sp>
        <p:sp>
          <p:nvSpPr>
            <p:cNvPr name="TextBox 17" id="17"/>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8" id="18"/>
          <p:cNvGrpSpPr/>
          <p:nvPr/>
        </p:nvGrpSpPr>
        <p:grpSpPr>
          <a:xfrm rot="0">
            <a:off x="1724903" y="6436683"/>
            <a:ext cx="7292917" cy="2558973"/>
            <a:chOff x="0" y="0"/>
            <a:chExt cx="1742040" cy="611255"/>
          </a:xfrm>
        </p:grpSpPr>
        <p:sp>
          <p:nvSpPr>
            <p:cNvPr name="Freeform 19" id="19"/>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EDCC80"/>
            </a:solidFill>
            <a:ln w="19050" cap="sq">
              <a:solidFill>
                <a:srgbClr val="000000"/>
              </a:solidFill>
              <a:prstDash val="solid"/>
              <a:miter/>
            </a:ln>
          </p:spPr>
        </p:sp>
        <p:sp>
          <p:nvSpPr>
            <p:cNvPr name="TextBox 20" id="20"/>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21" id="21"/>
          <p:cNvSpPr txBox="true"/>
          <p:nvPr/>
        </p:nvSpPr>
        <p:spPr>
          <a:xfrm rot="0">
            <a:off x="9739775" y="7021251"/>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1E1604"/>
                </a:solidFill>
                <a:latin typeface="Now"/>
                <a:ea typeface="Now"/>
                <a:cs typeface="Now"/>
                <a:sym typeface="Now"/>
              </a:rPr>
              <a:t>Integration hurdles between the AI model and the mobile interface's design.</a:t>
            </a:r>
          </a:p>
        </p:txBody>
      </p:sp>
      <p:sp>
        <p:nvSpPr>
          <p:cNvPr name="TextBox 22" id="22"/>
          <p:cNvSpPr txBox="true"/>
          <p:nvPr/>
        </p:nvSpPr>
        <p:spPr>
          <a:xfrm rot="0">
            <a:off x="2194498" y="7021251"/>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1E1604"/>
                </a:solidFill>
                <a:latin typeface="Now"/>
                <a:ea typeface="Now"/>
                <a:cs typeface="Now"/>
                <a:sym typeface="Now"/>
              </a:rPr>
              <a:t>Latency issues impacting real-time updates and responsiveness in the app.</a:t>
            </a:r>
          </a:p>
        </p:txBody>
      </p:sp>
      <p:sp>
        <p:nvSpPr>
          <p:cNvPr name="TextBox 23" id="23"/>
          <p:cNvSpPr txBox="true"/>
          <p:nvPr/>
        </p:nvSpPr>
        <p:spPr>
          <a:xfrm rot="0">
            <a:off x="2125624" y="1319208"/>
            <a:ext cx="14036752" cy="1795780"/>
          </a:xfrm>
          <a:prstGeom prst="rect">
            <a:avLst/>
          </a:prstGeom>
        </p:spPr>
        <p:txBody>
          <a:bodyPr anchor="t" rtlCol="false" tIns="0" lIns="0" bIns="0" rIns="0">
            <a:spAutoFit/>
          </a:bodyPr>
          <a:lstStyle/>
          <a:p>
            <a:pPr algn="ctr" marL="0" indent="0" lvl="0">
              <a:lnSpc>
                <a:spcPts val="7039"/>
              </a:lnSpc>
            </a:pPr>
            <a:r>
              <a:rPr lang="en-US" b="true" sz="6399" strike="noStrike" u="none">
                <a:solidFill>
                  <a:srgbClr val="1E1604"/>
                </a:solidFill>
                <a:latin typeface="Roca One Heavy"/>
                <a:ea typeface="Roca One Heavy"/>
                <a:cs typeface="Roca One Heavy"/>
                <a:sym typeface="Roca One Heavy"/>
              </a:rPr>
              <a:t>Current Issues in ModifAI's Development Process</a:t>
            </a:r>
          </a:p>
        </p:txBody>
      </p:sp>
      <p:sp>
        <p:nvSpPr>
          <p:cNvPr name="Freeform 24" id="24"/>
          <p:cNvSpPr/>
          <p:nvPr/>
        </p:nvSpPr>
        <p:spPr>
          <a:xfrm flipH="false" flipV="false" rot="0">
            <a:off x="360054" y="7596340"/>
            <a:ext cx="668646" cy="2270094"/>
          </a:xfrm>
          <a:custGeom>
            <a:avLst/>
            <a:gdLst/>
            <a:ahLst/>
            <a:cxnLst/>
            <a:rect r="r" b="b" t="t" l="l"/>
            <a:pathLst>
              <a:path h="2270094" w="668646">
                <a:moveTo>
                  <a:pt x="0" y="0"/>
                </a:moveTo>
                <a:lnTo>
                  <a:pt x="668646" y="0"/>
                </a:lnTo>
                <a:lnTo>
                  <a:pt x="668646" y="2270093"/>
                </a:lnTo>
                <a:lnTo>
                  <a:pt x="0" y="227009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573341">
            <a:off x="-1064377" y="427372"/>
            <a:ext cx="3423594" cy="883910"/>
          </a:xfrm>
          <a:custGeom>
            <a:avLst/>
            <a:gdLst/>
            <a:ahLst/>
            <a:cxnLst/>
            <a:rect r="r" b="b" t="t" l="l"/>
            <a:pathLst>
              <a:path h="883910" w="3423594">
                <a:moveTo>
                  <a:pt x="0" y="0"/>
                </a:moveTo>
                <a:lnTo>
                  <a:pt x="3423594" y="0"/>
                </a:lnTo>
                <a:lnTo>
                  <a:pt x="3423594" y="883910"/>
                </a:lnTo>
                <a:lnTo>
                  <a:pt x="0" y="88391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0B166"/>
        </a:solidFill>
      </p:bgPr>
    </p:bg>
    <p:spTree>
      <p:nvGrpSpPr>
        <p:cNvPr id="1" name=""/>
        <p:cNvGrpSpPr/>
        <p:nvPr/>
      </p:nvGrpSpPr>
      <p:grpSpPr>
        <a:xfrm>
          <a:off x="0" y="0"/>
          <a:ext cx="0" cy="0"/>
          <a:chOff x="0" y="0"/>
          <a:chExt cx="0" cy="0"/>
        </a:xfrm>
      </p:grpSpPr>
      <p:sp>
        <p:nvSpPr>
          <p:cNvPr name="Freeform 2" id="2"/>
          <p:cNvSpPr/>
          <p:nvPr/>
        </p:nvSpPr>
        <p:spPr>
          <a:xfrm flipH="false" flipV="false" rot="1389305">
            <a:off x="16825028" y="1429891"/>
            <a:ext cx="3870256" cy="2322153"/>
          </a:xfrm>
          <a:custGeom>
            <a:avLst/>
            <a:gdLst/>
            <a:ahLst/>
            <a:cxnLst/>
            <a:rect r="r" b="b" t="t" l="l"/>
            <a:pathLst>
              <a:path h="2322153" w="3870256">
                <a:moveTo>
                  <a:pt x="0" y="0"/>
                </a:moveTo>
                <a:lnTo>
                  <a:pt x="3870255" y="0"/>
                </a:lnTo>
                <a:lnTo>
                  <a:pt x="3870255" y="2322153"/>
                </a:lnTo>
                <a:lnTo>
                  <a:pt x="0" y="232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40080" y="5143500"/>
            <a:ext cx="2482277" cy="837768"/>
          </a:xfrm>
          <a:custGeom>
            <a:avLst/>
            <a:gdLst/>
            <a:ahLst/>
            <a:cxnLst/>
            <a:rect r="r" b="b" t="t" l="l"/>
            <a:pathLst>
              <a:path h="837768" w="2482277">
                <a:moveTo>
                  <a:pt x="0" y="0"/>
                </a:moveTo>
                <a:lnTo>
                  <a:pt x="2482277" y="0"/>
                </a:lnTo>
                <a:lnTo>
                  <a:pt x="2482277" y="837768"/>
                </a:lnTo>
                <a:lnTo>
                  <a:pt x="0" y="8377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935705">
            <a:off x="17055529" y="-597206"/>
            <a:ext cx="2818696" cy="3539458"/>
          </a:xfrm>
          <a:custGeom>
            <a:avLst/>
            <a:gdLst/>
            <a:ahLst/>
            <a:cxnLst/>
            <a:rect r="r" b="b" t="t" l="l"/>
            <a:pathLst>
              <a:path h="3539458" w="2818696">
                <a:moveTo>
                  <a:pt x="0" y="0"/>
                </a:moveTo>
                <a:lnTo>
                  <a:pt x="2818696" y="0"/>
                </a:lnTo>
                <a:lnTo>
                  <a:pt x="2818696" y="3539458"/>
                </a:lnTo>
                <a:lnTo>
                  <a:pt x="0" y="35394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282823">
            <a:off x="15367039" y="7622175"/>
            <a:ext cx="3163993" cy="4328846"/>
          </a:xfrm>
          <a:custGeom>
            <a:avLst/>
            <a:gdLst/>
            <a:ahLst/>
            <a:cxnLst/>
            <a:rect r="r" b="b" t="t" l="l"/>
            <a:pathLst>
              <a:path h="4328846" w="3163993">
                <a:moveTo>
                  <a:pt x="0" y="0"/>
                </a:moveTo>
                <a:lnTo>
                  <a:pt x="3163994" y="0"/>
                </a:lnTo>
                <a:lnTo>
                  <a:pt x="3163994" y="4328846"/>
                </a:lnTo>
                <a:lnTo>
                  <a:pt x="0" y="43288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00365" y="8485864"/>
            <a:ext cx="5251977" cy="4759605"/>
          </a:xfrm>
          <a:custGeom>
            <a:avLst/>
            <a:gdLst/>
            <a:ahLst/>
            <a:cxnLst/>
            <a:rect r="r" b="b" t="t" l="l"/>
            <a:pathLst>
              <a:path h="4759605" w="5251977">
                <a:moveTo>
                  <a:pt x="0" y="0"/>
                </a:moveTo>
                <a:lnTo>
                  <a:pt x="5251978" y="0"/>
                </a:lnTo>
                <a:lnTo>
                  <a:pt x="5251978" y="4759604"/>
                </a:lnTo>
                <a:lnTo>
                  <a:pt x="0" y="4759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270180" y="3700708"/>
            <a:ext cx="7292917" cy="2558973"/>
            <a:chOff x="0" y="0"/>
            <a:chExt cx="1742040" cy="611255"/>
          </a:xfrm>
        </p:grpSpPr>
        <p:sp>
          <p:nvSpPr>
            <p:cNvPr name="Freeform 8" id="8"/>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EDCC80"/>
            </a:solidFill>
            <a:ln w="19050" cap="sq">
              <a:solidFill>
                <a:srgbClr val="000000"/>
              </a:solidFill>
              <a:prstDash val="solid"/>
              <a:miter/>
            </a:ln>
          </p:spPr>
        </p:sp>
        <p:sp>
          <p:nvSpPr>
            <p:cNvPr name="TextBox 9" id="9"/>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0" id="10"/>
          <p:cNvGrpSpPr/>
          <p:nvPr/>
        </p:nvGrpSpPr>
        <p:grpSpPr>
          <a:xfrm rot="0">
            <a:off x="1724903" y="3700708"/>
            <a:ext cx="7292917" cy="2558973"/>
            <a:chOff x="0" y="0"/>
            <a:chExt cx="1742040" cy="611255"/>
          </a:xfrm>
        </p:grpSpPr>
        <p:sp>
          <p:nvSpPr>
            <p:cNvPr name="Freeform 11" id="11"/>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EDCC80"/>
            </a:solidFill>
            <a:ln w="19050" cap="sq">
              <a:solidFill>
                <a:srgbClr val="000000"/>
              </a:solidFill>
              <a:prstDash val="solid"/>
              <a:miter/>
            </a:ln>
          </p:spPr>
        </p:sp>
        <p:sp>
          <p:nvSpPr>
            <p:cNvPr name="TextBox 12" id="12"/>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13" id="13"/>
          <p:cNvSpPr txBox="true"/>
          <p:nvPr/>
        </p:nvSpPr>
        <p:spPr>
          <a:xfrm rot="0">
            <a:off x="9739775" y="4279154"/>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1E1604"/>
                </a:solidFill>
                <a:latin typeface="Now"/>
                <a:ea typeface="Now"/>
                <a:cs typeface="Now"/>
                <a:sym typeface="Now"/>
              </a:rPr>
              <a:t>Fixing UI rendering issues to improve the </a:t>
            </a:r>
            <a:r>
              <a:rPr lang="en-US" b="true" sz="3000">
                <a:solidFill>
                  <a:srgbClr val="1E1604"/>
                </a:solidFill>
                <a:latin typeface="Now Bold"/>
                <a:ea typeface="Now Bold"/>
                <a:cs typeface="Now Bold"/>
                <a:sym typeface="Now Bold"/>
              </a:rPr>
              <a:t>overall user experience</a:t>
            </a:r>
            <a:r>
              <a:rPr lang="en-US" sz="3000">
                <a:solidFill>
                  <a:srgbClr val="1E1604"/>
                </a:solidFill>
                <a:latin typeface="Now"/>
                <a:ea typeface="Now"/>
                <a:cs typeface="Now"/>
                <a:sym typeface="Now"/>
              </a:rPr>
              <a:t>.</a:t>
            </a:r>
          </a:p>
        </p:txBody>
      </p:sp>
      <p:sp>
        <p:nvSpPr>
          <p:cNvPr name="TextBox 14" id="14"/>
          <p:cNvSpPr txBox="true"/>
          <p:nvPr/>
        </p:nvSpPr>
        <p:spPr>
          <a:xfrm rot="0">
            <a:off x="2194498" y="4507754"/>
            <a:ext cx="6353727" cy="925830"/>
          </a:xfrm>
          <a:prstGeom prst="rect">
            <a:avLst/>
          </a:prstGeom>
        </p:spPr>
        <p:txBody>
          <a:bodyPr anchor="t" rtlCol="false" tIns="0" lIns="0" bIns="0" rIns="0">
            <a:spAutoFit/>
          </a:bodyPr>
          <a:lstStyle/>
          <a:p>
            <a:pPr algn="ctr" marL="0" indent="0" lvl="0">
              <a:lnSpc>
                <a:spcPts val="3660"/>
              </a:lnSpc>
            </a:pPr>
            <a:r>
              <a:rPr lang="en-US" sz="3000">
                <a:solidFill>
                  <a:srgbClr val="1E1604"/>
                </a:solidFill>
                <a:latin typeface="Now"/>
                <a:ea typeface="Now"/>
                <a:cs typeface="Now"/>
                <a:sym typeface="Now"/>
              </a:rPr>
              <a:t>Integrating the AI model with the </a:t>
            </a:r>
            <a:r>
              <a:rPr lang="en-US" b="true" sz="3000">
                <a:solidFill>
                  <a:srgbClr val="1E1604"/>
                </a:solidFill>
                <a:latin typeface="Now Bold"/>
                <a:ea typeface="Now Bold"/>
                <a:cs typeface="Now Bold"/>
                <a:sym typeface="Now Bold"/>
              </a:rPr>
              <a:t>API key</a:t>
            </a:r>
            <a:r>
              <a:rPr lang="en-US" sz="3000">
                <a:solidFill>
                  <a:srgbClr val="1E1604"/>
                </a:solidFill>
                <a:latin typeface="Now"/>
                <a:ea typeface="Now"/>
                <a:cs typeface="Now"/>
                <a:sym typeface="Now"/>
              </a:rPr>
              <a:t> for smoother functionality.</a:t>
            </a:r>
          </a:p>
        </p:txBody>
      </p:sp>
      <p:grpSp>
        <p:nvGrpSpPr>
          <p:cNvPr name="Group 15" id="15"/>
          <p:cNvGrpSpPr/>
          <p:nvPr/>
        </p:nvGrpSpPr>
        <p:grpSpPr>
          <a:xfrm rot="0">
            <a:off x="9270180" y="6436683"/>
            <a:ext cx="7292917" cy="2558973"/>
            <a:chOff x="0" y="0"/>
            <a:chExt cx="1742040" cy="611255"/>
          </a:xfrm>
        </p:grpSpPr>
        <p:sp>
          <p:nvSpPr>
            <p:cNvPr name="Freeform 16" id="16"/>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EDCC80"/>
            </a:solidFill>
            <a:ln w="19050" cap="sq">
              <a:solidFill>
                <a:srgbClr val="000000"/>
              </a:solidFill>
              <a:prstDash val="solid"/>
              <a:miter/>
            </a:ln>
          </p:spPr>
        </p:sp>
        <p:sp>
          <p:nvSpPr>
            <p:cNvPr name="TextBox 17" id="17"/>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8" id="18"/>
          <p:cNvGrpSpPr/>
          <p:nvPr/>
        </p:nvGrpSpPr>
        <p:grpSpPr>
          <a:xfrm rot="0">
            <a:off x="1724903" y="6436683"/>
            <a:ext cx="7292917" cy="2558973"/>
            <a:chOff x="0" y="0"/>
            <a:chExt cx="1742040" cy="611255"/>
          </a:xfrm>
        </p:grpSpPr>
        <p:sp>
          <p:nvSpPr>
            <p:cNvPr name="Freeform 19" id="19"/>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EDCC80"/>
            </a:solidFill>
            <a:ln w="19050" cap="sq">
              <a:solidFill>
                <a:srgbClr val="000000"/>
              </a:solidFill>
              <a:prstDash val="solid"/>
              <a:miter/>
            </a:ln>
          </p:spPr>
        </p:sp>
        <p:sp>
          <p:nvSpPr>
            <p:cNvPr name="TextBox 20" id="20"/>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21" id="21"/>
          <p:cNvSpPr txBox="true"/>
          <p:nvPr/>
        </p:nvSpPr>
        <p:spPr>
          <a:xfrm rot="0">
            <a:off x="9739775" y="7021251"/>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1E1604"/>
                </a:solidFill>
                <a:latin typeface="Now"/>
                <a:ea typeface="Now"/>
                <a:cs typeface="Now"/>
                <a:sym typeface="Now"/>
              </a:rPr>
              <a:t>Conducting thorough testing to ensure </a:t>
            </a:r>
            <a:r>
              <a:rPr lang="en-US" b="true" sz="3000">
                <a:solidFill>
                  <a:srgbClr val="1E1604"/>
                </a:solidFill>
                <a:latin typeface="Now Bold"/>
                <a:ea typeface="Now Bold"/>
                <a:cs typeface="Now Bold"/>
                <a:sym typeface="Now Bold"/>
              </a:rPr>
              <a:t>stability and performance</a:t>
            </a:r>
            <a:r>
              <a:rPr lang="en-US" sz="3000">
                <a:solidFill>
                  <a:srgbClr val="1E1604"/>
                </a:solidFill>
                <a:latin typeface="Now"/>
                <a:ea typeface="Now"/>
                <a:cs typeface="Now"/>
                <a:sym typeface="Now"/>
              </a:rPr>
              <a:t> of all features.</a:t>
            </a:r>
          </a:p>
        </p:txBody>
      </p:sp>
      <p:sp>
        <p:nvSpPr>
          <p:cNvPr name="TextBox 22" id="22"/>
          <p:cNvSpPr txBox="true"/>
          <p:nvPr/>
        </p:nvSpPr>
        <p:spPr>
          <a:xfrm rot="0">
            <a:off x="2194498" y="7021251"/>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1E1604"/>
                </a:solidFill>
                <a:latin typeface="Now"/>
                <a:ea typeface="Now"/>
                <a:cs typeface="Now"/>
                <a:sym typeface="Now"/>
              </a:rPr>
              <a:t>Establishing a reliable AI-mobile connection for seamless interaction.</a:t>
            </a:r>
          </a:p>
        </p:txBody>
      </p:sp>
      <p:sp>
        <p:nvSpPr>
          <p:cNvPr name="TextBox 23" id="23"/>
          <p:cNvSpPr txBox="true"/>
          <p:nvPr/>
        </p:nvSpPr>
        <p:spPr>
          <a:xfrm rot="0">
            <a:off x="2125624" y="1319208"/>
            <a:ext cx="14036752" cy="1795780"/>
          </a:xfrm>
          <a:prstGeom prst="rect">
            <a:avLst/>
          </a:prstGeom>
        </p:spPr>
        <p:txBody>
          <a:bodyPr anchor="t" rtlCol="false" tIns="0" lIns="0" bIns="0" rIns="0">
            <a:spAutoFit/>
          </a:bodyPr>
          <a:lstStyle/>
          <a:p>
            <a:pPr algn="ctr" marL="0" indent="0" lvl="0">
              <a:lnSpc>
                <a:spcPts val="7039"/>
              </a:lnSpc>
            </a:pPr>
            <a:r>
              <a:rPr lang="en-US" b="true" sz="6399" strike="noStrike" u="none">
                <a:solidFill>
                  <a:srgbClr val="1E1604"/>
                </a:solidFill>
                <a:latin typeface="Roca One Heavy"/>
                <a:ea typeface="Roca One Heavy"/>
                <a:cs typeface="Roca One Heavy"/>
                <a:sym typeface="Roca One Heavy"/>
              </a:rPr>
              <a:t>Upcoming Tasks: Enhancing AI Integration and User Experience</a:t>
            </a:r>
          </a:p>
        </p:txBody>
      </p:sp>
      <p:sp>
        <p:nvSpPr>
          <p:cNvPr name="Freeform 24" id="24"/>
          <p:cNvSpPr/>
          <p:nvPr/>
        </p:nvSpPr>
        <p:spPr>
          <a:xfrm flipH="false" flipV="false" rot="0">
            <a:off x="360054" y="7596340"/>
            <a:ext cx="668646" cy="2270094"/>
          </a:xfrm>
          <a:custGeom>
            <a:avLst/>
            <a:gdLst/>
            <a:ahLst/>
            <a:cxnLst/>
            <a:rect r="r" b="b" t="t" l="l"/>
            <a:pathLst>
              <a:path h="2270094" w="668646">
                <a:moveTo>
                  <a:pt x="0" y="0"/>
                </a:moveTo>
                <a:lnTo>
                  <a:pt x="668646" y="0"/>
                </a:lnTo>
                <a:lnTo>
                  <a:pt x="668646" y="2270093"/>
                </a:lnTo>
                <a:lnTo>
                  <a:pt x="0" y="227009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573341">
            <a:off x="-1064377" y="427372"/>
            <a:ext cx="3423594" cy="883910"/>
          </a:xfrm>
          <a:custGeom>
            <a:avLst/>
            <a:gdLst/>
            <a:ahLst/>
            <a:cxnLst/>
            <a:rect r="r" b="b" t="t" l="l"/>
            <a:pathLst>
              <a:path h="883910" w="3423594">
                <a:moveTo>
                  <a:pt x="0" y="0"/>
                </a:moveTo>
                <a:lnTo>
                  <a:pt x="3423594" y="0"/>
                </a:lnTo>
                <a:lnTo>
                  <a:pt x="3423594" y="883910"/>
                </a:lnTo>
                <a:lnTo>
                  <a:pt x="0" y="88391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0B166"/>
        </a:solidFill>
      </p:bgPr>
    </p:bg>
    <p:spTree>
      <p:nvGrpSpPr>
        <p:cNvPr id="1" name=""/>
        <p:cNvGrpSpPr/>
        <p:nvPr/>
      </p:nvGrpSpPr>
      <p:grpSpPr>
        <a:xfrm>
          <a:off x="0" y="0"/>
          <a:ext cx="0" cy="0"/>
          <a:chOff x="0" y="0"/>
          <a:chExt cx="0" cy="0"/>
        </a:xfrm>
      </p:grpSpPr>
      <p:sp>
        <p:nvSpPr>
          <p:cNvPr name="Freeform 2" id="2"/>
          <p:cNvSpPr/>
          <p:nvPr/>
        </p:nvSpPr>
        <p:spPr>
          <a:xfrm flipH="false" flipV="false" rot="173729">
            <a:off x="14715516" y="2267407"/>
            <a:ext cx="2960821" cy="3717926"/>
          </a:xfrm>
          <a:custGeom>
            <a:avLst/>
            <a:gdLst/>
            <a:ahLst/>
            <a:cxnLst/>
            <a:rect r="r" b="b" t="t" l="l"/>
            <a:pathLst>
              <a:path h="3717926" w="2960821">
                <a:moveTo>
                  <a:pt x="0" y="0"/>
                </a:moveTo>
                <a:lnTo>
                  <a:pt x="2960821" y="0"/>
                </a:lnTo>
                <a:lnTo>
                  <a:pt x="2960821" y="3717926"/>
                </a:lnTo>
                <a:lnTo>
                  <a:pt x="0" y="37179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143234" y="2796157"/>
            <a:ext cx="5959385" cy="5510065"/>
            <a:chOff x="0" y="0"/>
            <a:chExt cx="879080" cy="812800"/>
          </a:xfrm>
        </p:grpSpPr>
        <p:sp>
          <p:nvSpPr>
            <p:cNvPr name="Freeform 4" id="4"/>
            <p:cNvSpPr/>
            <p:nvPr/>
          </p:nvSpPr>
          <p:spPr>
            <a:xfrm flipH="false" flipV="false" rot="0">
              <a:off x="0" y="0"/>
              <a:ext cx="879080" cy="812800"/>
            </a:xfrm>
            <a:custGeom>
              <a:avLst/>
              <a:gdLst/>
              <a:ahLst/>
              <a:cxnLst/>
              <a:rect r="r" b="b" t="t" l="l"/>
              <a:pathLst>
                <a:path h="812800" w="879080">
                  <a:moveTo>
                    <a:pt x="0" y="0"/>
                  </a:moveTo>
                  <a:lnTo>
                    <a:pt x="879080" y="0"/>
                  </a:lnTo>
                  <a:lnTo>
                    <a:pt x="879080" y="812800"/>
                  </a:lnTo>
                  <a:lnTo>
                    <a:pt x="0" y="812800"/>
                  </a:lnTo>
                  <a:close/>
                </a:path>
              </a:pathLst>
            </a:custGeom>
            <a:solidFill>
              <a:srgbClr val="EDCC80"/>
            </a:solidFill>
            <a:ln w="19050" cap="sq">
              <a:solidFill>
                <a:srgbClr val="000000"/>
              </a:solidFill>
              <a:prstDash val="solid"/>
              <a:miter/>
            </a:ln>
          </p:spPr>
        </p:sp>
        <p:sp>
          <p:nvSpPr>
            <p:cNvPr name="TextBox 5" id="5"/>
            <p:cNvSpPr txBox="true"/>
            <p:nvPr/>
          </p:nvSpPr>
          <p:spPr>
            <a:xfrm>
              <a:off x="0" y="28575"/>
              <a:ext cx="879080" cy="784225"/>
            </a:xfrm>
            <a:prstGeom prst="rect">
              <a:avLst/>
            </a:prstGeom>
          </p:spPr>
          <p:txBody>
            <a:bodyPr anchor="ctr" rtlCol="false" tIns="50800" lIns="50800" bIns="50800" rIns="50800"/>
            <a:lstStyle/>
            <a:p>
              <a:pPr algn="ctr">
                <a:lnSpc>
                  <a:spcPts val="2694"/>
                </a:lnSpc>
              </a:pPr>
            </a:p>
          </p:txBody>
        </p:sp>
      </p:grpSp>
      <p:grpSp>
        <p:nvGrpSpPr>
          <p:cNvPr name="Group 6" id="6"/>
          <p:cNvGrpSpPr/>
          <p:nvPr/>
        </p:nvGrpSpPr>
        <p:grpSpPr>
          <a:xfrm rot="0">
            <a:off x="1028700" y="765105"/>
            <a:ext cx="9675576" cy="8756789"/>
            <a:chOff x="0" y="0"/>
            <a:chExt cx="2548300" cy="2306315"/>
          </a:xfrm>
        </p:grpSpPr>
        <p:sp>
          <p:nvSpPr>
            <p:cNvPr name="Freeform 7" id="7"/>
            <p:cNvSpPr/>
            <p:nvPr/>
          </p:nvSpPr>
          <p:spPr>
            <a:xfrm flipH="false" flipV="false" rot="0">
              <a:off x="0" y="0"/>
              <a:ext cx="2548300" cy="2306315"/>
            </a:xfrm>
            <a:custGeom>
              <a:avLst/>
              <a:gdLst/>
              <a:ahLst/>
              <a:cxnLst/>
              <a:rect r="r" b="b" t="t" l="l"/>
              <a:pathLst>
                <a:path h="2306315" w="2548300">
                  <a:moveTo>
                    <a:pt x="32006" y="0"/>
                  </a:moveTo>
                  <a:lnTo>
                    <a:pt x="2516294" y="0"/>
                  </a:lnTo>
                  <a:cubicBezTo>
                    <a:pt x="2524782" y="0"/>
                    <a:pt x="2532923" y="3372"/>
                    <a:pt x="2538925" y="9374"/>
                  </a:cubicBezTo>
                  <a:cubicBezTo>
                    <a:pt x="2544928" y="15377"/>
                    <a:pt x="2548300" y="23518"/>
                    <a:pt x="2548300" y="32006"/>
                  </a:cubicBezTo>
                  <a:lnTo>
                    <a:pt x="2548300" y="2274309"/>
                  </a:lnTo>
                  <a:cubicBezTo>
                    <a:pt x="2548300" y="2282797"/>
                    <a:pt x="2544928" y="2290938"/>
                    <a:pt x="2538925" y="2296940"/>
                  </a:cubicBezTo>
                  <a:cubicBezTo>
                    <a:pt x="2532923" y="2302943"/>
                    <a:pt x="2524782" y="2306315"/>
                    <a:pt x="2516294" y="2306315"/>
                  </a:cubicBezTo>
                  <a:lnTo>
                    <a:pt x="32006" y="2306315"/>
                  </a:lnTo>
                  <a:cubicBezTo>
                    <a:pt x="23518" y="2306315"/>
                    <a:pt x="15377" y="2302943"/>
                    <a:pt x="9374" y="2296940"/>
                  </a:cubicBezTo>
                  <a:cubicBezTo>
                    <a:pt x="3372" y="2290938"/>
                    <a:pt x="0" y="2282797"/>
                    <a:pt x="0" y="2274309"/>
                  </a:cubicBezTo>
                  <a:lnTo>
                    <a:pt x="0" y="32006"/>
                  </a:lnTo>
                  <a:cubicBezTo>
                    <a:pt x="0" y="23518"/>
                    <a:pt x="3372" y="15377"/>
                    <a:pt x="9374" y="9374"/>
                  </a:cubicBezTo>
                  <a:cubicBezTo>
                    <a:pt x="15377" y="3372"/>
                    <a:pt x="23518" y="0"/>
                    <a:pt x="32006" y="0"/>
                  </a:cubicBezTo>
                  <a:close/>
                </a:path>
              </a:pathLst>
            </a:custGeom>
            <a:solidFill>
              <a:srgbClr val="EDCC80"/>
            </a:solidFill>
            <a:ln w="19050" cap="rnd">
              <a:solidFill>
                <a:srgbClr val="000000"/>
              </a:solidFill>
              <a:prstDash val="solid"/>
              <a:round/>
            </a:ln>
          </p:spPr>
        </p:sp>
        <p:sp>
          <p:nvSpPr>
            <p:cNvPr name="TextBox 8" id="8"/>
            <p:cNvSpPr txBox="true"/>
            <p:nvPr/>
          </p:nvSpPr>
          <p:spPr>
            <a:xfrm>
              <a:off x="0" y="28575"/>
              <a:ext cx="2548300" cy="2277740"/>
            </a:xfrm>
            <a:prstGeom prst="rect">
              <a:avLst/>
            </a:prstGeom>
          </p:spPr>
          <p:txBody>
            <a:bodyPr anchor="ctr" rtlCol="false" tIns="50800" lIns="50800" bIns="50800" rIns="50800"/>
            <a:lstStyle/>
            <a:p>
              <a:pPr algn="ctr">
                <a:lnSpc>
                  <a:spcPts val="2694"/>
                </a:lnSpc>
              </a:pPr>
            </a:p>
          </p:txBody>
        </p:sp>
      </p:grpSp>
      <p:grpSp>
        <p:nvGrpSpPr>
          <p:cNvPr name="Group 9" id="9"/>
          <p:cNvGrpSpPr/>
          <p:nvPr/>
        </p:nvGrpSpPr>
        <p:grpSpPr>
          <a:xfrm rot="0">
            <a:off x="11427378" y="3079585"/>
            <a:ext cx="5391099" cy="4943208"/>
            <a:chOff x="0" y="0"/>
            <a:chExt cx="886446" cy="812800"/>
          </a:xfrm>
        </p:grpSpPr>
        <p:sp>
          <p:nvSpPr>
            <p:cNvPr name="Freeform 10" id="10"/>
            <p:cNvSpPr/>
            <p:nvPr/>
          </p:nvSpPr>
          <p:spPr>
            <a:xfrm flipH="false" flipV="false" rot="0">
              <a:off x="0" y="0"/>
              <a:ext cx="886446" cy="812800"/>
            </a:xfrm>
            <a:custGeom>
              <a:avLst/>
              <a:gdLst/>
              <a:ahLst/>
              <a:cxnLst/>
              <a:rect r="r" b="b" t="t" l="l"/>
              <a:pathLst>
                <a:path h="812800" w="886446">
                  <a:moveTo>
                    <a:pt x="0" y="0"/>
                  </a:moveTo>
                  <a:lnTo>
                    <a:pt x="886446" y="0"/>
                  </a:lnTo>
                  <a:lnTo>
                    <a:pt x="886446" y="812800"/>
                  </a:lnTo>
                  <a:lnTo>
                    <a:pt x="0" y="812800"/>
                  </a:lnTo>
                  <a:close/>
                </a:path>
              </a:pathLst>
            </a:custGeom>
            <a:blipFill>
              <a:blip r:embed="rId4"/>
              <a:stretch>
                <a:fillRect l="-18812" t="0" r="-18812" b="0"/>
              </a:stretch>
            </a:blipFill>
          </p:spPr>
        </p:sp>
      </p:grpSp>
      <p:sp>
        <p:nvSpPr>
          <p:cNvPr name="Freeform 11" id="11"/>
          <p:cNvSpPr/>
          <p:nvPr/>
        </p:nvSpPr>
        <p:spPr>
          <a:xfrm flipH="false" flipV="false" rot="-134584">
            <a:off x="12798350" y="2454175"/>
            <a:ext cx="2649154" cy="683963"/>
          </a:xfrm>
          <a:custGeom>
            <a:avLst/>
            <a:gdLst/>
            <a:ahLst/>
            <a:cxnLst/>
            <a:rect r="r" b="b" t="t" l="l"/>
            <a:pathLst>
              <a:path h="683963" w="2649154">
                <a:moveTo>
                  <a:pt x="0" y="0"/>
                </a:moveTo>
                <a:lnTo>
                  <a:pt x="2649154" y="0"/>
                </a:lnTo>
                <a:lnTo>
                  <a:pt x="2649154" y="683964"/>
                </a:lnTo>
                <a:lnTo>
                  <a:pt x="0" y="6839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0">
            <a:off x="1904775" y="1795875"/>
            <a:ext cx="7923426" cy="6695251"/>
            <a:chOff x="0" y="0"/>
            <a:chExt cx="10564568" cy="8927001"/>
          </a:xfrm>
        </p:grpSpPr>
        <p:sp>
          <p:nvSpPr>
            <p:cNvPr name="TextBox 13" id="13"/>
            <p:cNvSpPr txBox="true"/>
            <p:nvPr/>
          </p:nvSpPr>
          <p:spPr>
            <a:xfrm rot="0">
              <a:off x="0" y="2942761"/>
              <a:ext cx="10564568" cy="5984240"/>
            </a:xfrm>
            <a:prstGeom prst="rect">
              <a:avLst/>
            </a:prstGeom>
          </p:spPr>
          <p:txBody>
            <a:bodyPr anchor="t" rtlCol="false" tIns="0" lIns="0" bIns="0" rIns="0">
              <a:spAutoFit/>
            </a:bodyPr>
            <a:lstStyle/>
            <a:p>
              <a:pPr algn="l" marL="0" indent="0" lvl="0">
                <a:lnSpc>
                  <a:spcPts val="3240"/>
                </a:lnSpc>
              </a:pPr>
              <a:r>
                <a:rPr lang="en-US" sz="2400">
                  <a:solidFill>
                    <a:srgbClr val="1E1604"/>
                  </a:solidFill>
                  <a:latin typeface="Now"/>
                  <a:ea typeface="Now"/>
                  <a:cs typeface="Now"/>
                  <a:sym typeface="Now"/>
                </a:rPr>
                <a:t>In conclusion, the ModifAI project has made significant progress but still faces challenges. Moving forward, our </a:t>
              </a:r>
              <a:r>
                <a:rPr lang="en-US" b="true" sz="2400">
                  <a:solidFill>
                    <a:srgbClr val="1E1604"/>
                  </a:solidFill>
                  <a:latin typeface="Now Bold"/>
                  <a:ea typeface="Now Bold"/>
                  <a:cs typeface="Now Bold"/>
                  <a:sym typeface="Now Bold"/>
                </a:rPr>
                <a:t>primary focus</a:t>
              </a:r>
              <a:r>
                <a:rPr lang="en-US" sz="2400">
                  <a:solidFill>
                    <a:srgbClr val="1E1604"/>
                  </a:solidFill>
                  <a:latin typeface="Now"/>
                  <a:ea typeface="Now"/>
                  <a:cs typeface="Now"/>
                  <a:sym typeface="Now"/>
                </a:rPr>
                <a:t> will be on integrating the AI model with the API key, ensuring smooth communication between the app and the AI. Additionally, we will address UI rendering issues and enhance the mobile connection. By tackling these tasks, we aim to provide a seamless user experience that aligns with our vision for an AI-powered interior decor app. Together, we will ensure the successful launch of ModifAI!</a:t>
              </a:r>
            </a:p>
          </p:txBody>
        </p:sp>
        <p:sp>
          <p:nvSpPr>
            <p:cNvPr name="TextBox 14" id="14"/>
            <p:cNvSpPr txBox="true"/>
            <p:nvPr/>
          </p:nvSpPr>
          <p:spPr>
            <a:xfrm rot="0">
              <a:off x="0" y="57150"/>
              <a:ext cx="10564568" cy="2413423"/>
            </a:xfrm>
            <a:prstGeom prst="rect">
              <a:avLst/>
            </a:prstGeom>
          </p:spPr>
          <p:txBody>
            <a:bodyPr anchor="t" rtlCol="false" tIns="0" lIns="0" bIns="0" rIns="0">
              <a:spAutoFit/>
            </a:bodyPr>
            <a:lstStyle/>
            <a:p>
              <a:pPr algn="l" marL="0" indent="0" lvl="0">
                <a:lnSpc>
                  <a:spcPts val="7039"/>
                </a:lnSpc>
              </a:pPr>
              <a:r>
                <a:rPr lang="en-US" b="true" sz="6399">
                  <a:solidFill>
                    <a:srgbClr val="1E1604"/>
                  </a:solidFill>
                  <a:latin typeface="Roca One Heavy"/>
                  <a:ea typeface="Roca One Heavy"/>
                  <a:cs typeface="Roca One Heavy"/>
                  <a:sym typeface="Roca One Heavy"/>
                </a:rPr>
                <a:t>Conclusion and Future Work</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Presentation - ModifAI Project Update Presentation</dc:description>
  <dc:identifier>DAGrwu14U3A</dc:identifier>
  <dcterms:modified xsi:type="dcterms:W3CDTF">2011-08-01T06:04:30Z</dcterms:modified>
  <cp:revision>1</cp:revision>
  <dc:title>Presentation - ModifAI Project Update Presentation</dc:title>
</cp:coreProperties>
</file>