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</p:sldIdLst>
  <p:sldSz cx="18288000" cy="10287000"/>
  <p:notesSz cx="6858000" cy="9144000"/>
  <p:embeddedFontLst>
    <p:embeddedFont>
      <p:font typeface="Roca One Heavy" charset="1" panose="00000A00000000000000"/>
      <p:regular r:id="rId12"/>
    </p:embeddedFont>
    <p:embeddedFont>
      <p:font typeface="Now" charset="1" panose="00000500000000000000"/>
      <p:regular r:id="rId13"/>
    </p:embeddedFont>
    <p:embeddedFont>
      <p:font typeface="Now Bold" charset="1" panose="00000800000000000000"/>
      <p:regular r:id="rId14"/>
    </p:embeddedFont>
    <p:embeddedFont>
      <p:font typeface="Now Heavy" charset="1" panose="00000A0000000000000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jpeg" Type="http://schemas.openxmlformats.org/officeDocument/2006/relationships/image"/><Relationship Id="rId11" Target="../media/image10.png" Type="http://schemas.openxmlformats.org/officeDocument/2006/relationships/image"/><Relationship Id="rId12" Target="../media/image11.svg" Type="http://schemas.openxmlformats.org/officeDocument/2006/relationships/image"/><Relationship Id="rId13" Target="../media/image12.png" Type="http://schemas.openxmlformats.org/officeDocument/2006/relationships/image"/><Relationship Id="rId14" Target="../media/image13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svg" Type="http://schemas.openxmlformats.org/officeDocument/2006/relationships/image"/><Relationship Id="rId12" Target="../media/image22.png" Type="http://schemas.openxmlformats.org/officeDocument/2006/relationships/image"/><Relationship Id="rId13" Target="../media/image23.svg" Type="http://schemas.openxmlformats.org/officeDocument/2006/relationships/image"/><Relationship Id="rId14" Target="../media/image24.png" Type="http://schemas.openxmlformats.org/officeDocument/2006/relationships/image"/><Relationship Id="rId15" Target="../media/image25.svg" Type="http://schemas.openxmlformats.org/officeDocument/2006/relationships/image"/><Relationship Id="rId2" Target="../media/image14.png" Type="http://schemas.openxmlformats.org/officeDocument/2006/relationships/image"/><Relationship Id="rId3" Target="../media/image15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svg" Type="http://schemas.openxmlformats.org/officeDocument/2006/relationships/image"/><Relationship Id="rId4" Target="../media/image28.png" Type="http://schemas.openxmlformats.org/officeDocument/2006/relationships/image"/><Relationship Id="rId5" Target="../media/image29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31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png" Type="http://schemas.openxmlformats.org/officeDocument/2006/relationships/image"/><Relationship Id="rId3" Target="../media/image33.svg" Type="http://schemas.openxmlformats.org/officeDocument/2006/relationships/image"/><Relationship Id="rId4" Target="../media/image34.png" Type="http://schemas.openxmlformats.org/officeDocument/2006/relationships/image"/><Relationship Id="rId5" Target="../media/image35.svg" Type="http://schemas.openxmlformats.org/officeDocument/2006/relationships/image"/><Relationship Id="rId6" Target="../media/image36.jpeg" Type="http://schemas.openxmlformats.org/officeDocument/2006/relationships/image"/><Relationship Id="rId7" Target="../media/image37.png" Type="http://schemas.openxmlformats.org/officeDocument/2006/relationships/image"/><Relationship Id="rId8" Target="../media/image3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9.png" Type="http://schemas.openxmlformats.org/officeDocument/2006/relationships/image"/><Relationship Id="rId3" Target="../media/image40.svg" Type="http://schemas.openxmlformats.org/officeDocument/2006/relationships/image"/><Relationship Id="rId4" Target="../media/image41.jpeg" Type="http://schemas.openxmlformats.org/officeDocument/2006/relationships/image"/><Relationship Id="rId5" Target="../media/image42.png" Type="http://schemas.openxmlformats.org/officeDocument/2006/relationships/image"/><Relationship Id="rId6" Target="../media/image4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A8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665651">
            <a:off x="-374163" y="7063110"/>
            <a:ext cx="3363430" cy="4223485"/>
          </a:xfrm>
          <a:custGeom>
            <a:avLst/>
            <a:gdLst/>
            <a:ahLst/>
            <a:cxnLst/>
            <a:rect r="r" b="b" t="t" l="l"/>
            <a:pathLst>
              <a:path h="4223485" w="3363430">
                <a:moveTo>
                  <a:pt x="0" y="0"/>
                </a:moveTo>
                <a:lnTo>
                  <a:pt x="3363430" y="0"/>
                </a:lnTo>
                <a:lnTo>
                  <a:pt x="3363430" y="4223485"/>
                </a:lnTo>
                <a:lnTo>
                  <a:pt x="0" y="422348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-63469">
            <a:off x="699475" y="1272652"/>
            <a:ext cx="16255606" cy="7982552"/>
            <a:chOff x="0" y="0"/>
            <a:chExt cx="4281312" cy="210240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281312" cy="2102401"/>
            </a:xfrm>
            <a:custGeom>
              <a:avLst/>
              <a:gdLst/>
              <a:ahLst/>
              <a:cxnLst/>
              <a:rect r="r" b="b" t="t" l="l"/>
              <a:pathLst>
                <a:path h="2102401" w="4281312">
                  <a:moveTo>
                    <a:pt x="0" y="0"/>
                  </a:moveTo>
                  <a:lnTo>
                    <a:pt x="4281312" y="0"/>
                  </a:lnTo>
                  <a:lnTo>
                    <a:pt x="4281312" y="2102401"/>
                  </a:lnTo>
                  <a:lnTo>
                    <a:pt x="0" y="2102401"/>
                  </a:lnTo>
                  <a:close/>
                </a:path>
              </a:pathLst>
            </a:custGeom>
            <a:solidFill>
              <a:srgbClr val="F5F4E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281312" cy="20738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553988">
            <a:off x="13519037" y="3915441"/>
            <a:ext cx="5448532" cy="4937732"/>
          </a:xfrm>
          <a:custGeom>
            <a:avLst/>
            <a:gdLst/>
            <a:ahLst/>
            <a:cxnLst/>
            <a:rect r="r" b="b" t="t" l="l"/>
            <a:pathLst>
              <a:path h="4937732" w="5448532">
                <a:moveTo>
                  <a:pt x="0" y="0"/>
                </a:moveTo>
                <a:lnTo>
                  <a:pt x="5448532" y="0"/>
                </a:lnTo>
                <a:lnTo>
                  <a:pt x="5448532" y="4937732"/>
                </a:lnTo>
                <a:lnTo>
                  <a:pt x="0" y="493773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9799252">
            <a:off x="-648845" y="-154798"/>
            <a:ext cx="3658709" cy="1234814"/>
          </a:xfrm>
          <a:custGeom>
            <a:avLst/>
            <a:gdLst/>
            <a:ahLst/>
            <a:cxnLst/>
            <a:rect r="r" b="b" t="t" l="l"/>
            <a:pathLst>
              <a:path h="1234814" w="3658709">
                <a:moveTo>
                  <a:pt x="0" y="0"/>
                </a:moveTo>
                <a:lnTo>
                  <a:pt x="3658709" y="0"/>
                </a:lnTo>
                <a:lnTo>
                  <a:pt x="3658709" y="1234814"/>
                </a:lnTo>
                <a:lnTo>
                  <a:pt x="0" y="123481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-216278">
            <a:off x="10442914" y="8763903"/>
            <a:ext cx="3829835" cy="988794"/>
          </a:xfrm>
          <a:custGeom>
            <a:avLst/>
            <a:gdLst/>
            <a:ahLst/>
            <a:cxnLst/>
            <a:rect r="r" b="b" t="t" l="l"/>
            <a:pathLst>
              <a:path h="988794" w="3829835">
                <a:moveTo>
                  <a:pt x="0" y="0"/>
                </a:moveTo>
                <a:lnTo>
                  <a:pt x="3829835" y="0"/>
                </a:lnTo>
                <a:lnTo>
                  <a:pt x="3829835" y="988794"/>
                </a:lnTo>
                <a:lnTo>
                  <a:pt x="0" y="9887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262115">
            <a:off x="11282301" y="2160614"/>
            <a:ext cx="7354870" cy="5852290"/>
            <a:chOff x="0" y="0"/>
            <a:chExt cx="1021487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21487" cy="812800"/>
            </a:xfrm>
            <a:custGeom>
              <a:avLst/>
              <a:gdLst/>
              <a:ahLst/>
              <a:cxnLst/>
              <a:rect r="r" b="b" t="t" l="l"/>
              <a:pathLst>
                <a:path h="812800" w="1021487">
                  <a:moveTo>
                    <a:pt x="0" y="0"/>
                  </a:moveTo>
                  <a:lnTo>
                    <a:pt x="1021487" y="0"/>
                  </a:lnTo>
                  <a:lnTo>
                    <a:pt x="1021487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F4E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1021487" cy="784225"/>
            </a:xfrm>
            <a:prstGeom prst="rect">
              <a:avLst/>
            </a:prstGeom>
          </p:spPr>
          <p:txBody>
            <a:bodyPr anchor="ctr" rtlCol="false" tIns="52802" lIns="52802" bIns="52802" rIns="52802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274619">
            <a:off x="11570764" y="2466396"/>
            <a:ext cx="7079319" cy="5277879"/>
            <a:chOff x="0" y="0"/>
            <a:chExt cx="1090224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90224" cy="812800"/>
            </a:xfrm>
            <a:custGeom>
              <a:avLst/>
              <a:gdLst/>
              <a:ahLst/>
              <a:cxnLst/>
              <a:rect r="r" b="b" t="t" l="l"/>
              <a:pathLst>
                <a:path h="812800" w="1090224">
                  <a:moveTo>
                    <a:pt x="0" y="0"/>
                  </a:moveTo>
                  <a:lnTo>
                    <a:pt x="1090224" y="0"/>
                  </a:lnTo>
                  <a:lnTo>
                    <a:pt x="1090224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10"/>
              <a:stretch>
                <a:fillRect l="-7570" t="0" r="-7570" b="0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1450879">
            <a:off x="16607390" y="1094854"/>
            <a:ext cx="839984" cy="1957590"/>
          </a:xfrm>
          <a:custGeom>
            <a:avLst/>
            <a:gdLst/>
            <a:ahLst/>
            <a:cxnLst/>
            <a:rect r="r" b="b" t="t" l="l"/>
            <a:pathLst>
              <a:path h="1957590" w="839984">
                <a:moveTo>
                  <a:pt x="0" y="0"/>
                </a:moveTo>
                <a:lnTo>
                  <a:pt x="839984" y="0"/>
                </a:lnTo>
                <a:lnTo>
                  <a:pt x="839984" y="1957590"/>
                </a:lnTo>
                <a:lnTo>
                  <a:pt x="0" y="195759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-329893">
            <a:off x="2083007" y="1027757"/>
            <a:ext cx="3423594" cy="883910"/>
          </a:xfrm>
          <a:custGeom>
            <a:avLst/>
            <a:gdLst/>
            <a:ahLst/>
            <a:cxnLst/>
            <a:rect r="r" b="b" t="t" l="l"/>
            <a:pathLst>
              <a:path h="883910" w="3423594">
                <a:moveTo>
                  <a:pt x="0" y="0"/>
                </a:moveTo>
                <a:lnTo>
                  <a:pt x="3423594" y="0"/>
                </a:lnTo>
                <a:lnTo>
                  <a:pt x="3423594" y="883910"/>
                </a:lnTo>
                <a:lnTo>
                  <a:pt x="0" y="88391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1633632" y="3484756"/>
            <a:ext cx="9221963" cy="3558343"/>
            <a:chOff x="0" y="0"/>
            <a:chExt cx="12295951" cy="4744457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61925"/>
              <a:ext cx="12295951" cy="3190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9000"/>
                </a:lnSpc>
              </a:pPr>
              <a:r>
                <a:rPr lang="en-US" b="true" sz="9000">
                  <a:solidFill>
                    <a:srgbClr val="101211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ModifAI </a:t>
              </a:r>
            </a:p>
            <a:p>
              <a:pPr algn="l" marL="0" indent="0" lvl="0">
                <a:lnSpc>
                  <a:spcPts val="9000"/>
                </a:lnSpc>
              </a:pPr>
              <a:r>
                <a:rPr lang="en-US" b="true" sz="9000">
                  <a:solidFill>
                    <a:srgbClr val="101211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Project Update 2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3426832"/>
              <a:ext cx="11546546" cy="13176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900"/>
                </a:lnSpc>
              </a:pPr>
              <a:r>
                <a:rPr lang="en-US" sz="3000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Overview of progress and future plans for our AI-powered interior decor app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3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389305">
            <a:off x="16825028" y="1429891"/>
            <a:ext cx="3870256" cy="2322153"/>
          </a:xfrm>
          <a:custGeom>
            <a:avLst/>
            <a:gdLst/>
            <a:ahLst/>
            <a:cxnLst/>
            <a:rect r="r" b="b" t="t" l="l"/>
            <a:pathLst>
              <a:path h="2322153" w="3870256">
                <a:moveTo>
                  <a:pt x="0" y="0"/>
                </a:moveTo>
                <a:lnTo>
                  <a:pt x="3870255" y="0"/>
                </a:lnTo>
                <a:lnTo>
                  <a:pt x="3870255" y="2322153"/>
                </a:lnTo>
                <a:lnTo>
                  <a:pt x="0" y="23221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640080" y="5143500"/>
            <a:ext cx="2482277" cy="837768"/>
          </a:xfrm>
          <a:custGeom>
            <a:avLst/>
            <a:gdLst/>
            <a:ahLst/>
            <a:cxnLst/>
            <a:rect r="r" b="b" t="t" l="l"/>
            <a:pathLst>
              <a:path h="837768" w="2482277">
                <a:moveTo>
                  <a:pt x="0" y="0"/>
                </a:moveTo>
                <a:lnTo>
                  <a:pt x="2482277" y="0"/>
                </a:lnTo>
                <a:lnTo>
                  <a:pt x="2482277" y="837768"/>
                </a:lnTo>
                <a:lnTo>
                  <a:pt x="0" y="83776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2935705">
            <a:off x="17055529" y="-597206"/>
            <a:ext cx="2818696" cy="3539458"/>
          </a:xfrm>
          <a:custGeom>
            <a:avLst/>
            <a:gdLst/>
            <a:ahLst/>
            <a:cxnLst/>
            <a:rect r="r" b="b" t="t" l="l"/>
            <a:pathLst>
              <a:path h="3539458" w="2818696">
                <a:moveTo>
                  <a:pt x="0" y="0"/>
                </a:moveTo>
                <a:lnTo>
                  <a:pt x="2818696" y="0"/>
                </a:lnTo>
                <a:lnTo>
                  <a:pt x="2818696" y="3539458"/>
                </a:lnTo>
                <a:lnTo>
                  <a:pt x="0" y="353945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4282823">
            <a:off x="15367039" y="7622175"/>
            <a:ext cx="3163993" cy="4328846"/>
          </a:xfrm>
          <a:custGeom>
            <a:avLst/>
            <a:gdLst/>
            <a:ahLst/>
            <a:cxnLst/>
            <a:rect r="r" b="b" t="t" l="l"/>
            <a:pathLst>
              <a:path h="4328846" w="3163993">
                <a:moveTo>
                  <a:pt x="0" y="0"/>
                </a:moveTo>
                <a:lnTo>
                  <a:pt x="3163994" y="0"/>
                </a:lnTo>
                <a:lnTo>
                  <a:pt x="3163994" y="4328846"/>
                </a:lnTo>
                <a:lnTo>
                  <a:pt x="0" y="432884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500365" y="8485864"/>
            <a:ext cx="5251977" cy="4759605"/>
          </a:xfrm>
          <a:custGeom>
            <a:avLst/>
            <a:gdLst/>
            <a:ahLst/>
            <a:cxnLst/>
            <a:rect r="r" b="b" t="t" l="l"/>
            <a:pathLst>
              <a:path h="4759605" w="5251977">
                <a:moveTo>
                  <a:pt x="0" y="0"/>
                </a:moveTo>
                <a:lnTo>
                  <a:pt x="5251978" y="0"/>
                </a:lnTo>
                <a:lnTo>
                  <a:pt x="5251978" y="4759604"/>
                </a:lnTo>
                <a:lnTo>
                  <a:pt x="0" y="47596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9270180" y="3700708"/>
            <a:ext cx="7292917" cy="2558973"/>
            <a:chOff x="0" y="0"/>
            <a:chExt cx="1742040" cy="611255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742041" cy="611255"/>
            </a:xfrm>
            <a:custGeom>
              <a:avLst/>
              <a:gdLst/>
              <a:ahLst/>
              <a:cxnLst/>
              <a:rect r="r" b="b" t="t" l="l"/>
              <a:pathLst>
                <a:path h="611255" w="1742041">
                  <a:moveTo>
                    <a:pt x="12739" y="0"/>
                  </a:moveTo>
                  <a:lnTo>
                    <a:pt x="1729302" y="0"/>
                  </a:lnTo>
                  <a:cubicBezTo>
                    <a:pt x="1736337" y="0"/>
                    <a:pt x="1742041" y="5703"/>
                    <a:pt x="1742041" y="12739"/>
                  </a:cubicBezTo>
                  <a:lnTo>
                    <a:pt x="1742041" y="598517"/>
                  </a:lnTo>
                  <a:cubicBezTo>
                    <a:pt x="1742041" y="605552"/>
                    <a:pt x="1736337" y="611255"/>
                    <a:pt x="1729302" y="611255"/>
                  </a:cubicBezTo>
                  <a:lnTo>
                    <a:pt x="12739" y="611255"/>
                  </a:lnTo>
                  <a:cubicBezTo>
                    <a:pt x="5703" y="611255"/>
                    <a:pt x="0" y="605552"/>
                    <a:pt x="0" y="598517"/>
                  </a:cubicBezTo>
                  <a:lnTo>
                    <a:pt x="0" y="12739"/>
                  </a:lnTo>
                  <a:cubicBezTo>
                    <a:pt x="0" y="5703"/>
                    <a:pt x="5703" y="0"/>
                    <a:pt x="12739" y="0"/>
                  </a:cubicBezTo>
                  <a:close/>
                </a:path>
              </a:pathLst>
            </a:custGeom>
            <a:solidFill>
              <a:srgbClr val="F5F4E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9" id="9"/>
            <p:cNvSpPr txBox="true"/>
            <p:nvPr/>
          </p:nvSpPr>
          <p:spPr>
            <a:xfrm>
              <a:off x="0" y="-123825"/>
              <a:ext cx="1742040" cy="735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2">
                <a:lnSpc>
                  <a:spcPts val="5852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724903" y="3700708"/>
            <a:ext cx="7292917" cy="2558973"/>
            <a:chOff x="0" y="0"/>
            <a:chExt cx="1742040" cy="611255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742041" cy="611255"/>
            </a:xfrm>
            <a:custGeom>
              <a:avLst/>
              <a:gdLst/>
              <a:ahLst/>
              <a:cxnLst/>
              <a:rect r="r" b="b" t="t" l="l"/>
              <a:pathLst>
                <a:path h="611255" w="1742041">
                  <a:moveTo>
                    <a:pt x="12739" y="0"/>
                  </a:moveTo>
                  <a:lnTo>
                    <a:pt x="1729302" y="0"/>
                  </a:lnTo>
                  <a:cubicBezTo>
                    <a:pt x="1736337" y="0"/>
                    <a:pt x="1742041" y="5703"/>
                    <a:pt x="1742041" y="12739"/>
                  </a:cubicBezTo>
                  <a:lnTo>
                    <a:pt x="1742041" y="598517"/>
                  </a:lnTo>
                  <a:cubicBezTo>
                    <a:pt x="1742041" y="605552"/>
                    <a:pt x="1736337" y="611255"/>
                    <a:pt x="1729302" y="611255"/>
                  </a:cubicBezTo>
                  <a:lnTo>
                    <a:pt x="12739" y="611255"/>
                  </a:lnTo>
                  <a:cubicBezTo>
                    <a:pt x="5703" y="611255"/>
                    <a:pt x="0" y="605552"/>
                    <a:pt x="0" y="598517"/>
                  </a:cubicBezTo>
                  <a:lnTo>
                    <a:pt x="0" y="12739"/>
                  </a:lnTo>
                  <a:cubicBezTo>
                    <a:pt x="0" y="5703"/>
                    <a:pt x="5703" y="0"/>
                    <a:pt x="12739" y="0"/>
                  </a:cubicBezTo>
                  <a:close/>
                </a:path>
              </a:pathLst>
            </a:custGeom>
            <a:solidFill>
              <a:srgbClr val="F5F4E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123825"/>
              <a:ext cx="1742040" cy="735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2">
                <a:lnSpc>
                  <a:spcPts val="5852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9739775" y="4736354"/>
            <a:ext cx="6353727" cy="468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0"/>
              </a:lnSpc>
            </a:pPr>
            <a:r>
              <a:rPr lang="en-US" sz="3000">
                <a:solidFill>
                  <a:srgbClr val="101211"/>
                </a:solidFill>
                <a:latin typeface="Now"/>
                <a:ea typeface="Now"/>
                <a:cs typeface="Now"/>
                <a:sym typeface="Now"/>
              </a:rPr>
              <a:t>Mehedi Hasan Dip – 2232167042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2194498" y="4507754"/>
            <a:ext cx="6353727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0"/>
              </a:lnSpc>
            </a:pPr>
            <a:r>
              <a:rPr lang="en-US" sz="3000">
                <a:solidFill>
                  <a:srgbClr val="101211"/>
                </a:solidFill>
                <a:latin typeface="Now"/>
                <a:ea typeface="Now"/>
                <a:cs typeface="Now"/>
                <a:sym typeface="Now"/>
              </a:rPr>
              <a:t>Akram Hossain Apu Khan – 2231090642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270180" y="6436683"/>
            <a:ext cx="7292917" cy="2558973"/>
            <a:chOff x="0" y="0"/>
            <a:chExt cx="1742040" cy="611255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742041" cy="611255"/>
            </a:xfrm>
            <a:custGeom>
              <a:avLst/>
              <a:gdLst/>
              <a:ahLst/>
              <a:cxnLst/>
              <a:rect r="r" b="b" t="t" l="l"/>
              <a:pathLst>
                <a:path h="611255" w="1742041">
                  <a:moveTo>
                    <a:pt x="12739" y="0"/>
                  </a:moveTo>
                  <a:lnTo>
                    <a:pt x="1729302" y="0"/>
                  </a:lnTo>
                  <a:cubicBezTo>
                    <a:pt x="1736337" y="0"/>
                    <a:pt x="1742041" y="5703"/>
                    <a:pt x="1742041" y="12739"/>
                  </a:cubicBezTo>
                  <a:lnTo>
                    <a:pt x="1742041" y="598517"/>
                  </a:lnTo>
                  <a:cubicBezTo>
                    <a:pt x="1742041" y="605552"/>
                    <a:pt x="1736337" y="611255"/>
                    <a:pt x="1729302" y="611255"/>
                  </a:cubicBezTo>
                  <a:lnTo>
                    <a:pt x="12739" y="611255"/>
                  </a:lnTo>
                  <a:cubicBezTo>
                    <a:pt x="5703" y="611255"/>
                    <a:pt x="0" y="605552"/>
                    <a:pt x="0" y="598517"/>
                  </a:cubicBezTo>
                  <a:lnTo>
                    <a:pt x="0" y="12739"/>
                  </a:lnTo>
                  <a:cubicBezTo>
                    <a:pt x="0" y="5703"/>
                    <a:pt x="5703" y="0"/>
                    <a:pt x="12739" y="0"/>
                  </a:cubicBezTo>
                  <a:close/>
                </a:path>
              </a:pathLst>
            </a:custGeom>
            <a:solidFill>
              <a:srgbClr val="F5F4E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-123825"/>
              <a:ext cx="1742040" cy="735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2">
                <a:lnSpc>
                  <a:spcPts val="5852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724903" y="6436683"/>
            <a:ext cx="7292917" cy="2558973"/>
            <a:chOff x="0" y="0"/>
            <a:chExt cx="1742040" cy="61125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742041" cy="611255"/>
            </a:xfrm>
            <a:custGeom>
              <a:avLst/>
              <a:gdLst/>
              <a:ahLst/>
              <a:cxnLst/>
              <a:rect r="r" b="b" t="t" l="l"/>
              <a:pathLst>
                <a:path h="611255" w="1742041">
                  <a:moveTo>
                    <a:pt x="12739" y="0"/>
                  </a:moveTo>
                  <a:lnTo>
                    <a:pt x="1729302" y="0"/>
                  </a:lnTo>
                  <a:cubicBezTo>
                    <a:pt x="1736337" y="0"/>
                    <a:pt x="1742041" y="5703"/>
                    <a:pt x="1742041" y="12739"/>
                  </a:cubicBezTo>
                  <a:lnTo>
                    <a:pt x="1742041" y="598517"/>
                  </a:lnTo>
                  <a:cubicBezTo>
                    <a:pt x="1742041" y="605552"/>
                    <a:pt x="1736337" y="611255"/>
                    <a:pt x="1729302" y="611255"/>
                  </a:cubicBezTo>
                  <a:lnTo>
                    <a:pt x="12739" y="611255"/>
                  </a:lnTo>
                  <a:cubicBezTo>
                    <a:pt x="5703" y="611255"/>
                    <a:pt x="0" y="605552"/>
                    <a:pt x="0" y="598517"/>
                  </a:cubicBezTo>
                  <a:lnTo>
                    <a:pt x="0" y="12739"/>
                  </a:lnTo>
                  <a:cubicBezTo>
                    <a:pt x="0" y="5703"/>
                    <a:pt x="5703" y="0"/>
                    <a:pt x="12739" y="0"/>
                  </a:cubicBezTo>
                  <a:close/>
                </a:path>
              </a:pathLst>
            </a:custGeom>
            <a:solidFill>
              <a:srgbClr val="F5F4E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-123825"/>
              <a:ext cx="1742040" cy="73508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2">
                <a:lnSpc>
                  <a:spcPts val="5852"/>
                </a:lnSpc>
              </a:pPr>
            </a:p>
          </p:txBody>
        </p:sp>
      </p:grpSp>
      <p:sp>
        <p:nvSpPr>
          <p:cNvPr name="TextBox 21" id="21"/>
          <p:cNvSpPr txBox="true"/>
          <p:nvPr/>
        </p:nvSpPr>
        <p:spPr>
          <a:xfrm rot="0">
            <a:off x="9739775" y="7021251"/>
            <a:ext cx="6353727" cy="13830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0"/>
              </a:lnSpc>
            </a:pPr>
            <a:r>
              <a:rPr lang="en-US" sz="3000">
                <a:solidFill>
                  <a:srgbClr val="101211"/>
                </a:solidFill>
                <a:latin typeface="Now"/>
                <a:ea typeface="Now"/>
                <a:cs typeface="Now"/>
                <a:sym typeface="Now"/>
              </a:rPr>
              <a:t>Together, we are transforming interior decor through AI technology.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94498" y="7249851"/>
            <a:ext cx="6353727" cy="9258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3660"/>
              </a:lnSpc>
            </a:pPr>
            <a:r>
              <a:rPr lang="en-US" sz="3000">
                <a:solidFill>
                  <a:srgbClr val="101211"/>
                </a:solidFill>
                <a:latin typeface="Now"/>
                <a:ea typeface="Now"/>
                <a:cs typeface="Now"/>
                <a:sym typeface="Now"/>
              </a:rPr>
              <a:t>Hacibull Hashan Tosher – 2111626642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2125624" y="1319208"/>
            <a:ext cx="14036752" cy="17957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039"/>
              </a:lnSpc>
            </a:pPr>
            <a:r>
              <a:rPr lang="en-US" b="true" sz="6399" strike="noStrike" u="none">
                <a:solidFill>
                  <a:srgbClr val="101211"/>
                </a:solidFill>
                <a:latin typeface="Roca One Heavy"/>
                <a:ea typeface="Roca One Heavy"/>
                <a:cs typeface="Roca One Heavy"/>
                <a:sym typeface="Roca One Heavy"/>
              </a:rPr>
              <a:t>Team Introduction for ModifAI Project Update 2</a:t>
            </a:r>
          </a:p>
        </p:txBody>
      </p:sp>
      <p:sp>
        <p:nvSpPr>
          <p:cNvPr name="Freeform 24" id="24"/>
          <p:cNvSpPr/>
          <p:nvPr/>
        </p:nvSpPr>
        <p:spPr>
          <a:xfrm flipH="false" flipV="false" rot="0">
            <a:off x="360054" y="7596340"/>
            <a:ext cx="668646" cy="2270094"/>
          </a:xfrm>
          <a:custGeom>
            <a:avLst/>
            <a:gdLst/>
            <a:ahLst/>
            <a:cxnLst/>
            <a:rect r="r" b="b" t="t" l="l"/>
            <a:pathLst>
              <a:path h="2270094" w="668646">
                <a:moveTo>
                  <a:pt x="0" y="0"/>
                </a:moveTo>
                <a:lnTo>
                  <a:pt x="668646" y="0"/>
                </a:lnTo>
                <a:lnTo>
                  <a:pt x="668646" y="2270093"/>
                </a:lnTo>
                <a:lnTo>
                  <a:pt x="0" y="227009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-573341">
            <a:off x="-1064377" y="427372"/>
            <a:ext cx="3423594" cy="883910"/>
          </a:xfrm>
          <a:custGeom>
            <a:avLst/>
            <a:gdLst/>
            <a:ahLst/>
            <a:cxnLst/>
            <a:rect r="r" b="b" t="t" l="l"/>
            <a:pathLst>
              <a:path h="883910" w="3423594">
                <a:moveTo>
                  <a:pt x="0" y="0"/>
                </a:moveTo>
                <a:lnTo>
                  <a:pt x="3423594" y="0"/>
                </a:lnTo>
                <a:lnTo>
                  <a:pt x="3423594" y="883910"/>
                </a:lnTo>
                <a:lnTo>
                  <a:pt x="0" y="883910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3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5400000">
            <a:off x="-373158" y="-775715"/>
            <a:ext cx="2490572" cy="3407499"/>
          </a:xfrm>
          <a:custGeom>
            <a:avLst/>
            <a:gdLst/>
            <a:ahLst/>
            <a:cxnLst/>
            <a:rect r="r" b="b" t="t" l="l"/>
            <a:pathLst>
              <a:path h="3407499" w="2490572">
                <a:moveTo>
                  <a:pt x="0" y="0"/>
                </a:moveTo>
                <a:lnTo>
                  <a:pt x="2490572" y="0"/>
                </a:lnTo>
                <a:lnTo>
                  <a:pt x="2490572" y="3407499"/>
                </a:lnTo>
                <a:lnTo>
                  <a:pt x="0" y="340749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690282" y="693781"/>
            <a:ext cx="16777495" cy="8899439"/>
            <a:chOff x="0" y="0"/>
            <a:chExt cx="4418764" cy="234388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418764" cy="2343885"/>
            </a:xfrm>
            <a:custGeom>
              <a:avLst/>
              <a:gdLst/>
              <a:ahLst/>
              <a:cxnLst/>
              <a:rect r="r" b="b" t="t" l="l"/>
              <a:pathLst>
                <a:path h="2343885" w="4418764">
                  <a:moveTo>
                    <a:pt x="18458" y="0"/>
                  </a:moveTo>
                  <a:lnTo>
                    <a:pt x="4400306" y="0"/>
                  </a:lnTo>
                  <a:cubicBezTo>
                    <a:pt x="4410500" y="0"/>
                    <a:pt x="4418764" y="8264"/>
                    <a:pt x="4418764" y="18458"/>
                  </a:cubicBezTo>
                  <a:lnTo>
                    <a:pt x="4418764" y="2325427"/>
                  </a:lnTo>
                  <a:cubicBezTo>
                    <a:pt x="4418764" y="2335621"/>
                    <a:pt x="4410500" y="2343885"/>
                    <a:pt x="4400306" y="2343885"/>
                  </a:cubicBezTo>
                  <a:lnTo>
                    <a:pt x="18458" y="2343885"/>
                  </a:lnTo>
                  <a:cubicBezTo>
                    <a:pt x="8264" y="2343885"/>
                    <a:pt x="0" y="2335621"/>
                    <a:pt x="0" y="2325427"/>
                  </a:cubicBezTo>
                  <a:lnTo>
                    <a:pt x="0" y="18458"/>
                  </a:lnTo>
                  <a:cubicBezTo>
                    <a:pt x="0" y="8264"/>
                    <a:pt x="8264" y="0"/>
                    <a:pt x="18458" y="0"/>
                  </a:cubicBezTo>
                  <a:close/>
                </a:path>
              </a:pathLst>
            </a:custGeom>
            <a:solidFill>
              <a:srgbClr val="AFA8AC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4418764" cy="23153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106105" y="4123034"/>
            <a:ext cx="4519738" cy="4800061"/>
            <a:chOff x="0" y="0"/>
            <a:chExt cx="1190384" cy="126421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0384" cy="1264214"/>
            </a:xfrm>
            <a:custGeom>
              <a:avLst/>
              <a:gdLst/>
              <a:ahLst/>
              <a:cxnLst/>
              <a:rect r="r" b="b" t="t" l="l"/>
              <a:pathLst>
                <a:path h="1264214" w="1190384">
                  <a:moveTo>
                    <a:pt x="68517" y="0"/>
                  </a:moveTo>
                  <a:lnTo>
                    <a:pt x="1121867" y="0"/>
                  </a:lnTo>
                  <a:cubicBezTo>
                    <a:pt x="1140039" y="0"/>
                    <a:pt x="1157466" y="7219"/>
                    <a:pt x="1170315" y="20068"/>
                  </a:cubicBezTo>
                  <a:cubicBezTo>
                    <a:pt x="1183165" y="32917"/>
                    <a:pt x="1190384" y="50345"/>
                    <a:pt x="1190384" y="68517"/>
                  </a:cubicBezTo>
                  <a:lnTo>
                    <a:pt x="1190384" y="1195697"/>
                  </a:lnTo>
                  <a:cubicBezTo>
                    <a:pt x="1190384" y="1213869"/>
                    <a:pt x="1183165" y="1231296"/>
                    <a:pt x="1170315" y="1244146"/>
                  </a:cubicBezTo>
                  <a:cubicBezTo>
                    <a:pt x="1157466" y="1256995"/>
                    <a:pt x="1140039" y="1264214"/>
                    <a:pt x="1121867" y="1264214"/>
                  </a:cubicBezTo>
                  <a:lnTo>
                    <a:pt x="68517" y="1264214"/>
                  </a:lnTo>
                  <a:cubicBezTo>
                    <a:pt x="30676" y="1264214"/>
                    <a:pt x="0" y="1233538"/>
                    <a:pt x="0" y="1195697"/>
                  </a:cubicBezTo>
                  <a:lnTo>
                    <a:pt x="0" y="68517"/>
                  </a:lnTo>
                  <a:cubicBezTo>
                    <a:pt x="0" y="30676"/>
                    <a:pt x="30676" y="0"/>
                    <a:pt x="68517" y="0"/>
                  </a:cubicBezTo>
                  <a:close/>
                </a:path>
              </a:pathLst>
            </a:custGeom>
            <a:solidFill>
              <a:srgbClr val="F5F4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1190384" cy="1235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661044" y="4123034"/>
            <a:ext cx="4519738" cy="4800061"/>
            <a:chOff x="0" y="0"/>
            <a:chExt cx="1190384" cy="1264214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190384" cy="1264214"/>
            </a:xfrm>
            <a:custGeom>
              <a:avLst/>
              <a:gdLst/>
              <a:ahLst/>
              <a:cxnLst/>
              <a:rect r="r" b="b" t="t" l="l"/>
              <a:pathLst>
                <a:path h="1264214" w="1190384">
                  <a:moveTo>
                    <a:pt x="68517" y="0"/>
                  </a:moveTo>
                  <a:lnTo>
                    <a:pt x="1121867" y="0"/>
                  </a:lnTo>
                  <a:cubicBezTo>
                    <a:pt x="1140039" y="0"/>
                    <a:pt x="1157466" y="7219"/>
                    <a:pt x="1170315" y="20068"/>
                  </a:cubicBezTo>
                  <a:cubicBezTo>
                    <a:pt x="1183165" y="32917"/>
                    <a:pt x="1190384" y="50345"/>
                    <a:pt x="1190384" y="68517"/>
                  </a:cubicBezTo>
                  <a:lnTo>
                    <a:pt x="1190384" y="1195697"/>
                  </a:lnTo>
                  <a:cubicBezTo>
                    <a:pt x="1190384" y="1213869"/>
                    <a:pt x="1183165" y="1231296"/>
                    <a:pt x="1170315" y="1244146"/>
                  </a:cubicBezTo>
                  <a:cubicBezTo>
                    <a:pt x="1157466" y="1256995"/>
                    <a:pt x="1140039" y="1264214"/>
                    <a:pt x="1121867" y="1264214"/>
                  </a:cubicBezTo>
                  <a:lnTo>
                    <a:pt x="68517" y="1264214"/>
                  </a:lnTo>
                  <a:cubicBezTo>
                    <a:pt x="30676" y="1264214"/>
                    <a:pt x="0" y="1233538"/>
                    <a:pt x="0" y="1195697"/>
                  </a:cubicBezTo>
                  <a:lnTo>
                    <a:pt x="0" y="68517"/>
                  </a:lnTo>
                  <a:cubicBezTo>
                    <a:pt x="0" y="30676"/>
                    <a:pt x="30676" y="0"/>
                    <a:pt x="68517" y="0"/>
                  </a:cubicBezTo>
                  <a:close/>
                </a:path>
              </a:pathLst>
            </a:custGeom>
            <a:solidFill>
              <a:srgbClr val="F5F4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28575"/>
              <a:ext cx="1190384" cy="1235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6884131" y="4123034"/>
            <a:ext cx="4519738" cy="4800061"/>
            <a:chOff x="0" y="0"/>
            <a:chExt cx="1190384" cy="1264214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190384" cy="1264214"/>
            </a:xfrm>
            <a:custGeom>
              <a:avLst/>
              <a:gdLst/>
              <a:ahLst/>
              <a:cxnLst/>
              <a:rect r="r" b="b" t="t" l="l"/>
              <a:pathLst>
                <a:path h="1264214" w="1190384">
                  <a:moveTo>
                    <a:pt x="68517" y="0"/>
                  </a:moveTo>
                  <a:lnTo>
                    <a:pt x="1121867" y="0"/>
                  </a:lnTo>
                  <a:cubicBezTo>
                    <a:pt x="1140039" y="0"/>
                    <a:pt x="1157466" y="7219"/>
                    <a:pt x="1170315" y="20068"/>
                  </a:cubicBezTo>
                  <a:cubicBezTo>
                    <a:pt x="1183165" y="32917"/>
                    <a:pt x="1190384" y="50345"/>
                    <a:pt x="1190384" y="68517"/>
                  </a:cubicBezTo>
                  <a:lnTo>
                    <a:pt x="1190384" y="1195697"/>
                  </a:lnTo>
                  <a:cubicBezTo>
                    <a:pt x="1190384" y="1213869"/>
                    <a:pt x="1183165" y="1231296"/>
                    <a:pt x="1170315" y="1244146"/>
                  </a:cubicBezTo>
                  <a:cubicBezTo>
                    <a:pt x="1157466" y="1256995"/>
                    <a:pt x="1140039" y="1264214"/>
                    <a:pt x="1121867" y="1264214"/>
                  </a:cubicBezTo>
                  <a:lnTo>
                    <a:pt x="68517" y="1264214"/>
                  </a:lnTo>
                  <a:cubicBezTo>
                    <a:pt x="30676" y="1264214"/>
                    <a:pt x="0" y="1233538"/>
                    <a:pt x="0" y="1195697"/>
                  </a:cubicBezTo>
                  <a:lnTo>
                    <a:pt x="0" y="68517"/>
                  </a:lnTo>
                  <a:cubicBezTo>
                    <a:pt x="0" y="30676"/>
                    <a:pt x="30676" y="0"/>
                    <a:pt x="68517" y="0"/>
                  </a:cubicBezTo>
                  <a:close/>
                </a:path>
              </a:pathLst>
            </a:custGeom>
            <a:solidFill>
              <a:srgbClr val="F5F4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28575"/>
              <a:ext cx="1190384" cy="12356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16423421" y="7799020"/>
            <a:ext cx="668646" cy="2270094"/>
          </a:xfrm>
          <a:custGeom>
            <a:avLst/>
            <a:gdLst/>
            <a:ahLst/>
            <a:cxnLst/>
            <a:rect r="r" b="b" t="t" l="l"/>
            <a:pathLst>
              <a:path h="2270094" w="668646">
                <a:moveTo>
                  <a:pt x="0" y="0"/>
                </a:moveTo>
                <a:lnTo>
                  <a:pt x="668645" y="0"/>
                </a:lnTo>
                <a:lnTo>
                  <a:pt x="668645" y="2270094"/>
                </a:lnTo>
                <a:lnTo>
                  <a:pt x="0" y="22700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6" id="16"/>
          <p:cNvGrpSpPr/>
          <p:nvPr/>
        </p:nvGrpSpPr>
        <p:grpSpPr>
          <a:xfrm rot="0">
            <a:off x="2660342" y="1571168"/>
            <a:ext cx="12967317" cy="1891325"/>
            <a:chOff x="0" y="0"/>
            <a:chExt cx="17289756" cy="2521767"/>
          </a:xfrm>
        </p:grpSpPr>
        <p:sp>
          <p:nvSpPr>
            <p:cNvPr name="TextBox 17" id="17"/>
            <p:cNvSpPr txBox="true"/>
            <p:nvPr/>
          </p:nvSpPr>
          <p:spPr>
            <a:xfrm rot="0">
              <a:off x="0" y="1394218"/>
              <a:ext cx="17289756" cy="112754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80"/>
                </a:lnSpc>
              </a:pPr>
              <a:r>
                <a:rPr lang="en-US" sz="2600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Key milestones and progress in our AI-powered interior decor app development journey</a:t>
              </a:r>
            </a:p>
          </p:txBody>
        </p:sp>
        <p:sp>
          <p:nvSpPr>
            <p:cNvPr name="TextBox 18" id="18"/>
            <p:cNvSpPr txBox="true"/>
            <p:nvPr/>
          </p:nvSpPr>
          <p:spPr>
            <a:xfrm rot="0">
              <a:off x="0" y="57150"/>
              <a:ext cx="17289756" cy="12323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7039"/>
                </a:lnSpc>
              </a:pPr>
              <a:r>
                <a:rPr lang="en-US" b="true" sz="6399">
                  <a:solidFill>
                    <a:srgbClr val="101211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ModifAI Update 2 Overview</a:t>
              </a: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2398692" y="4589344"/>
            <a:ext cx="3934563" cy="3576964"/>
            <a:chOff x="0" y="0"/>
            <a:chExt cx="5246085" cy="4769285"/>
          </a:xfrm>
        </p:grpSpPr>
        <p:sp>
          <p:nvSpPr>
            <p:cNvPr name="TextBox 20" id="20"/>
            <p:cNvSpPr txBox="true"/>
            <p:nvPr/>
          </p:nvSpPr>
          <p:spPr>
            <a:xfrm rot="0">
              <a:off x="0" y="0"/>
              <a:ext cx="5246085" cy="4826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880"/>
                </a:lnSpc>
              </a:pPr>
              <a:r>
                <a:rPr lang="en-US" b="true" sz="2400">
                  <a:solidFill>
                    <a:srgbClr val="101211"/>
                  </a:solidFill>
                  <a:latin typeface="Now Bold"/>
                  <a:ea typeface="Now Bold"/>
                  <a:cs typeface="Now Bold"/>
                  <a:sym typeface="Now Bold"/>
                </a:rPr>
                <a:t>Achievements</a:t>
              </a:r>
            </a:p>
          </p:txBody>
        </p:sp>
        <p:sp>
          <p:nvSpPr>
            <p:cNvPr name="TextBox 21" id="21"/>
            <p:cNvSpPr txBox="true"/>
            <p:nvPr/>
          </p:nvSpPr>
          <p:spPr>
            <a:xfrm rot="0">
              <a:off x="346574" y="791010"/>
              <a:ext cx="4552936" cy="3978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25"/>
                </a:lnSpc>
              </a:pPr>
              <a:r>
                <a:rPr lang="en-US" sz="2250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We have made significant progress with a </a:t>
              </a:r>
              <a:r>
                <a:rPr lang="en-US" b="true" sz="2250">
                  <a:solidFill>
                    <a:srgbClr val="101211"/>
                  </a:solidFill>
                  <a:latin typeface="Now Bold"/>
                  <a:ea typeface="Now Bold"/>
                  <a:cs typeface="Now Bold"/>
                  <a:sym typeface="Now Bold"/>
                </a:rPr>
                <a:t>successful AI connection</a:t>
              </a:r>
              <a:r>
                <a:rPr lang="en-US" sz="2250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, implemented UI tweaks, and enhanced our chatbot's ability to reply to messages.</a:t>
              </a: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7288894" y="4589344"/>
            <a:ext cx="3710212" cy="3716945"/>
            <a:chOff x="0" y="0"/>
            <a:chExt cx="4946949" cy="4955927"/>
          </a:xfrm>
        </p:grpSpPr>
        <p:sp>
          <p:nvSpPr>
            <p:cNvPr name="TextBox 23" id="23"/>
            <p:cNvSpPr txBox="true"/>
            <p:nvPr/>
          </p:nvSpPr>
          <p:spPr>
            <a:xfrm rot="0">
              <a:off x="0" y="-9525"/>
              <a:ext cx="4946949" cy="4667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00"/>
                </a:lnSpc>
                <a:spcBef>
                  <a:spcPct val="0"/>
                </a:spcBef>
              </a:pPr>
              <a:r>
                <a:rPr lang="en-US" b="true" sz="2250">
                  <a:solidFill>
                    <a:srgbClr val="101211"/>
                  </a:solidFill>
                  <a:latin typeface="Now Bold"/>
                  <a:ea typeface="Now Bold"/>
                  <a:cs typeface="Now Bold"/>
                  <a:sym typeface="Now Bold"/>
                </a:rPr>
                <a:t>Current Plans</a:t>
              </a:r>
            </a:p>
          </p:txBody>
        </p:sp>
        <p:sp>
          <p:nvSpPr>
            <p:cNvPr name="TextBox 24" id="24"/>
            <p:cNvSpPr txBox="true"/>
            <p:nvPr/>
          </p:nvSpPr>
          <p:spPr>
            <a:xfrm rot="0">
              <a:off x="247809" y="977652"/>
              <a:ext cx="4451331" cy="3978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25"/>
                </a:lnSpc>
              </a:pPr>
              <a:r>
                <a:rPr lang="en-US" sz="2250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Our next steps include updating the AI, enabling it to </a:t>
              </a:r>
              <a:r>
                <a:rPr lang="en-US" b="true" sz="2250">
                  <a:solidFill>
                    <a:srgbClr val="101211"/>
                  </a:solidFill>
                  <a:latin typeface="Now Bold"/>
                  <a:ea typeface="Now Bold"/>
                  <a:cs typeface="Now Bold"/>
                  <a:sym typeface="Now Bold"/>
                </a:rPr>
                <a:t>respond to images</a:t>
              </a:r>
              <a:r>
                <a:rPr lang="en-US" sz="2250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, and adding new features to the profile page for enhanced user experience.</a:t>
              </a: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12214167" y="4589344"/>
            <a:ext cx="3413492" cy="3319789"/>
            <a:chOff x="0" y="0"/>
            <a:chExt cx="4551322" cy="4426385"/>
          </a:xfrm>
        </p:grpSpPr>
        <p:sp>
          <p:nvSpPr>
            <p:cNvPr name="TextBox 26" id="26"/>
            <p:cNvSpPr txBox="true"/>
            <p:nvPr/>
          </p:nvSpPr>
          <p:spPr>
            <a:xfrm rot="0">
              <a:off x="177343" y="-9525"/>
              <a:ext cx="4196636" cy="9239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700"/>
                </a:lnSpc>
                <a:spcBef>
                  <a:spcPct val="0"/>
                </a:spcBef>
              </a:pPr>
              <a:r>
                <a:rPr lang="en-US" b="true" sz="2250">
                  <a:solidFill>
                    <a:srgbClr val="101211"/>
                  </a:solidFill>
                  <a:latin typeface="Now Bold"/>
                  <a:ea typeface="Now Bold"/>
                  <a:cs typeface="Now Bold"/>
                  <a:sym typeface="Now Bold"/>
                </a:rPr>
                <a:t>Conclusion and Next Steps</a:t>
              </a:r>
            </a:p>
          </p:txBody>
        </p:sp>
        <p:sp>
          <p:nvSpPr>
            <p:cNvPr name="TextBox 27" id="27"/>
            <p:cNvSpPr txBox="true"/>
            <p:nvPr/>
          </p:nvSpPr>
          <p:spPr>
            <a:xfrm rot="0">
              <a:off x="0" y="1464110"/>
              <a:ext cx="4551322" cy="29622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925"/>
                </a:lnSpc>
              </a:pPr>
              <a:r>
                <a:rPr lang="en-US" sz="2250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Moving forward, we are committed to refining our app and ensuring it meets user needs effectively as we continue to innovate.</a:t>
              </a: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0">
            <a:off x="-485886" y="2762837"/>
            <a:ext cx="2482277" cy="837768"/>
          </a:xfrm>
          <a:custGeom>
            <a:avLst/>
            <a:gdLst/>
            <a:ahLst/>
            <a:cxnLst/>
            <a:rect r="r" b="b" t="t" l="l"/>
            <a:pathLst>
              <a:path h="837768" w="2482277">
                <a:moveTo>
                  <a:pt x="0" y="0"/>
                </a:moveTo>
                <a:lnTo>
                  <a:pt x="2482277" y="0"/>
                </a:lnTo>
                <a:lnTo>
                  <a:pt x="2482277" y="837769"/>
                </a:lnTo>
                <a:lnTo>
                  <a:pt x="0" y="83776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3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4846624">
            <a:off x="14398905" y="1144247"/>
            <a:ext cx="3941787" cy="3246599"/>
          </a:xfrm>
          <a:custGeom>
            <a:avLst/>
            <a:gdLst/>
            <a:ahLst/>
            <a:cxnLst/>
            <a:rect r="r" b="b" t="t" l="l"/>
            <a:pathLst>
              <a:path h="3246599" w="3941787">
                <a:moveTo>
                  <a:pt x="0" y="0"/>
                </a:moveTo>
                <a:lnTo>
                  <a:pt x="3941787" y="0"/>
                </a:lnTo>
                <a:lnTo>
                  <a:pt x="3941787" y="3246598"/>
                </a:lnTo>
                <a:lnTo>
                  <a:pt x="0" y="32465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555508" y="7632865"/>
            <a:ext cx="5134940" cy="4653539"/>
          </a:xfrm>
          <a:custGeom>
            <a:avLst/>
            <a:gdLst/>
            <a:ahLst/>
            <a:cxnLst/>
            <a:rect r="r" b="b" t="t" l="l"/>
            <a:pathLst>
              <a:path h="4653539" w="5134940">
                <a:moveTo>
                  <a:pt x="0" y="0"/>
                </a:moveTo>
                <a:lnTo>
                  <a:pt x="5134940" y="0"/>
                </a:lnTo>
                <a:lnTo>
                  <a:pt x="5134940" y="4653539"/>
                </a:lnTo>
                <a:lnTo>
                  <a:pt x="0" y="46535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76270">
            <a:off x="-71226" y="9370721"/>
            <a:ext cx="1737942" cy="993607"/>
          </a:xfrm>
          <a:custGeom>
            <a:avLst/>
            <a:gdLst/>
            <a:ahLst/>
            <a:cxnLst/>
            <a:rect r="r" b="b" t="t" l="l"/>
            <a:pathLst>
              <a:path h="993607" w="1737942">
                <a:moveTo>
                  <a:pt x="0" y="0"/>
                </a:moveTo>
                <a:lnTo>
                  <a:pt x="1737942" y="0"/>
                </a:lnTo>
                <a:lnTo>
                  <a:pt x="1737942" y="993608"/>
                </a:lnTo>
                <a:lnTo>
                  <a:pt x="0" y="99360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-69397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883898" y="728835"/>
            <a:ext cx="10520204" cy="971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7679"/>
              </a:lnSpc>
            </a:pPr>
            <a:r>
              <a:rPr lang="en-US" b="true" sz="6399">
                <a:solidFill>
                  <a:srgbClr val="101211"/>
                </a:solidFill>
                <a:latin typeface="Roca One Heavy"/>
                <a:ea typeface="Roca One Heavy"/>
                <a:cs typeface="Roca One Heavy"/>
                <a:sym typeface="Roca One Heavy"/>
              </a:rPr>
              <a:t>ModifAI Project Update 2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801784" y="1963398"/>
            <a:ext cx="4037096" cy="7280870"/>
            <a:chOff x="0" y="0"/>
            <a:chExt cx="1063268" cy="191759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3268" cy="1917595"/>
            </a:xfrm>
            <a:custGeom>
              <a:avLst/>
              <a:gdLst/>
              <a:ahLst/>
              <a:cxnLst/>
              <a:rect r="r" b="b" t="t" l="l"/>
              <a:pathLst>
                <a:path h="1917595" w="1063268">
                  <a:moveTo>
                    <a:pt x="76708" y="0"/>
                  </a:moveTo>
                  <a:lnTo>
                    <a:pt x="986560" y="0"/>
                  </a:lnTo>
                  <a:cubicBezTo>
                    <a:pt x="1006905" y="0"/>
                    <a:pt x="1026415" y="8082"/>
                    <a:pt x="1040801" y="22467"/>
                  </a:cubicBezTo>
                  <a:cubicBezTo>
                    <a:pt x="1055186" y="36853"/>
                    <a:pt x="1063268" y="56364"/>
                    <a:pt x="1063268" y="76708"/>
                  </a:cubicBezTo>
                  <a:lnTo>
                    <a:pt x="1063268" y="1840888"/>
                  </a:lnTo>
                  <a:cubicBezTo>
                    <a:pt x="1063268" y="1883252"/>
                    <a:pt x="1028925" y="1917595"/>
                    <a:pt x="986560" y="1917595"/>
                  </a:cubicBezTo>
                  <a:lnTo>
                    <a:pt x="76708" y="1917595"/>
                  </a:lnTo>
                  <a:cubicBezTo>
                    <a:pt x="56364" y="1917595"/>
                    <a:pt x="36853" y="1909514"/>
                    <a:pt x="22467" y="1895128"/>
                  </a:cubicBezTo>
                  <a:cubicBezTo>
                    <a:pt x="8082" y="1880743"/>
                    <a:pt x="0" y="1861232"/>
                    <a:pt x="0" y="1840888"/>
                  </a:cubicBezTo>
                  <a:lnTo>
                    <a:pt x="0" y="76708"/>
                  </a:lnTo>
                  <a:cubicBezTo>
                    <a:pt x="0" y="56364"/>
                    <a:pt x="8082" y="36853"/>
                    <a:pt x="22467" y="22467"/>
                  </a:cubicBezTo>
                  <a:cubicBezTo>
                    <a:pt x="36853" y="8082"/>
                    <a:pt x="56364" y="0"/>
                    <a:pt x="76708" y="0"/>
                  </a:cubicBezTo>
                  <a:close/>
                </a:path>
              </a:pathLst>
            </a:custGeom>
            <a:solidFill>
              <a:srgbClr val="F5F4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1063268" cy="1889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63822" y="2637623"/>
            <a:ext cx="3313021" cy="4430688"/>
            <a:chOff x="0" y="0"/>
            <a:chExt cx="4417361" cy="5907585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1594760"/>
              <a:ext cx="4417361" cy="4312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91"/>
                </a:lnSpc>
              </a:pPr>
              <a:r>
                <a:rPr lang="en-US" sz="1993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We have achieved a </a:t>
              </a:r>
              <a:r>
                <a:rPr lang="en-US" b="true" sz="1993">
                  <a:solidFill>
                    <a:srgbClr val="101211"/>
                  </a:solidFill>
                  <a:latin typeface="Now Bold"/>
                  <a:ea typeface="Now Bold"/>
                  <a:cs typeface="Now Bold"/>
                  <a:sym typeface="Now Bold"/>
                </a:rPr>
                <a:t>robust AI integration</a:t>
              </a:r>
              <a:r>
                <a:rPr lang="en-US" sz="1993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 that enhances user experience. The AI now provides more accurate recommendations, learning from user preferences effectively to create personalized interior decor suggestions.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9525"/>
              <a:ext cx="4417361" cy="1158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00"/>
                </a:lnSpc>
              </a:pPr>
              <a:r>
                <a:rPr lang="en-US" b="true" sz="3000">
                  <a:solidFill>
                    <a:srgbClr val="101211"/>
                  </a:solidFill>
                  <a:latin typeface="Now Heavy"/>
                  <a:ea typeface="Now Heavy"/>
                  <a:cs typeface="Now Heavy"/>
                  <a:sym typeface="Now Heavy"/>
                </a:rPr>
                <a:t>Successful AI Connection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173780" y="1963398"/>
            <a:ext cx="4037096" cy="7280870"/>
            <a:chOff x="0" y="0"/>
            <a:chExt cx="1063268" cy="1917595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063268" cy="1917595"/>
            </a:xfrm>
            <a:custGeom>
              <a:avLst/>
              <a:gdLst/>
              <a:ahLst/>
              <a:cxnLst/>
              <a:rect r="r" b="b" t="t" l="l"/>
              <a:pathLst>
                <a:path h="1917595" w="1063268">
                  <a:moveTo>
                    <a:pt x="76708" y="0"/>
                  </a:moveTo>
                  <a:lnTo>
                    <a:pt x="986560" y="0"/>
                  </a:lnTo>
                  <a:cubicBezTo>
                    <a:pt x="1006905" y="0"/>
                    <a:pt x="1026415" y="8082"/>
                    <a:pt x="1040801" y="22467"/>
                  </a:cubicBezTo>
                  <a:cubicBezTo>
                    <a:pt x="1055186" y="36853"/>
                    <a:pt x="1063268" y="56364"/>
                    <a:pt x="1063268" y="76708"/>
                  </a:cubicBezTo>
                  <a:lnTo>
                    <a:pt x="1063268" y="1840888"/>
                  </a:lnTo>
                  <a:cubicBezTo>
                    <a:pt x="1063268" y="1883252"/>
                    <a:pt x="1028925" y="1917595"/>
                    <a:pt x="986560" y="1917595"/>
                  </a:cubicBezTo>
                  <a:lnTo>
                    <a:pt x="76708" y="1917595"/>
                  </a:lnTo>
                  <a:cubicBezTo>
                    <a:pt x="56364" y="1917595"/>
                    <a:pt x="36853" y="1909514"/>
                    <a:pt x="22467" y="1895128"/>
                  </a:cubicBezTo>
                  <a:cubicBezTo>
                    <a:pt x="8082" y="1880743"/>
                    <a:pt x="0" y="1861232"/>
                    <a:pt x="0" y="1840888"/>
                  </a:cubicBezTo>
                  <a:lnTo>
                    <a:pt x="0" y="76708"/>
                  </a:lnTo>
                  <a:cubicBezTo>
                    <a:pt x="0" y="56364"/>
                    <a:pt x="8082" y="36853"/>
                    <a:pt x="22467" y="22467"/>
                  </a:cubicBezTo>
                  <a:cubicBezTo>
                    <a:pt x="36853" y="8082"/>
                    <a:pt x="56364" y="0"/>
                    <a:pt x="76708" y="0"/>
                  </a:cubicBezTo>
                  <a:close/>
                </a:path>
              </a:pathLst>
            </a:custGeom>
            <a:solidFill>
              <a:srgbClr val="F5F4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28575"/>
              <a:ext cx="1063268" cy="1889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9535818" y="2637623"/>
            <a:ext cx="3313021" cy="4011588"/>
            <a:chOff x="0" y="0"/>
            <a:chExt cx="4417361" cy="5348785"/>
          </a:xfrm>
        </p:grpSpPr>
        <p:sp>
          <p:nvSpPr>
            <p:cNvPr name="TextBox 16" id="16"/>
            <p:cNvSpPr txBox="true"/>
            <p:nvPr/>
          </p:nvSpPr>
          <p:spPr>
            <a:xfrm rot="0">
              <a:off x="0" y="1035960"/>
              <a:ext cx="4417361" cy="43128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91"/>
                </a:lnSpc>
              </a:pPr>
              <a:r>
                <a:rPr lang="en-US" sz="1993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The chatbot functionality has been successfully implemented. It now efficiently replies to user messages, providing instant support and helping users with their queries about interior decor choices and app features.</a:t>
              </a:r>
            </a:p>
          </p:txBody>
        </p:sp>
        <p:sp>
          <p:nvSpPr>
            <p:cNvPr name="TextBox 17" id="17"/>
            <p:cNvSpPr txBox="true"/>
            <p:nvPr/>
          </p:nvSpPr>
          <p:spPr>
            <a:xfrm rot="0">
              <a:off x="0" y="9525"/>
              <a:ext cx="4417361" cy="600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00"/>
                </a:lnSpc>
              </a:pPr>
              <a:r>
                <a:rPr lang="en-US" b="true" sz="3000">
                  <a:solidFill>
                    <a:srgbClr val="101211"/>
                  </a:solidFill>
                  <a:latin typeface="Now Heavy"/>
                  <a:ea typeface="Now Heavy"/>
                  <a:cs typeface="Now Heavy"/>
                  <a:sym typeface="Now Heavy"/>
                </a:rPr>
                <a:t>Chatbot Replies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4987782" y="1963398"/>
            <a:ext cx="4037096" cy="7280870"/>
            <a:chOff x="0" y="0"/>
            <a:chExt cx="1063268" cy="1917595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063268" cy="1917595"/>
            </a:xfrm>
            <a:custGeom>
              <a:avLst/>
              <a:gdLst/>
              <a:ahLst/>
              <a:cxnLst/>
              <a:rect r="r" b="b" t="t" l="l"/>
              <a:pathLst>
                <a:path h="1917595" w="1063268">
                  <a:moveTo>
                    <a:pt x="76708" y="0"/>
                  </a:moveTo>
                  <a:lnTo>
                    <a:pt x="986560" y="0"/>
                  </a:lnTo>
                  <a:cubicBezTo>
                    <a:pt x="1006905" y="0"/>
                    <a:pt x="1026415" y="8082"/>
                    <a:pt x="1040801" y="22467"/>
                  </a:cubicBezTo>
                  <a:cubicBezTo>
                    <a:pt x="1055186" y="36853"/>
                    <a:pt x="1063268" y="56364"/>
                    <a:pt x="1063268" y="76708"/>
                  </a:cubicBezTo>
                  <a:lnTo>
                    <a:pt x="1063268" y="1840888"/>
                  </a:lnTo>
                  <a:cubicBezTo>
                    <a:pt x="1063268" y="1883252"/>
                    <a:pt x="1028925" y="1917595"/>
                    <a:pt x="986560" y="1917595"/>
                  </a:cubicBezTo>
                  <a:lnTo>
                    <a:pt x="76708" y="1917595"/>
                  </a:lnTo>
                  <a:cubicBezTo>
                    <a:pt x="56364" y="1917595"/>
                    <a:pt x="36853" y="1909514"/>
                    <a:pt x="22467" y="1895128"/>
                  </a:cubicBezTo>
                  <a:cubicBezTo>
                    <a:pt x="8082" y="1880743"/>
                    <a:pt x="0" y="1861232"/>
                    <a:pt x="0" y="1840888"/>
                  </a:cubicBezTo>
                  <a:lnTo>
                    <a:pt x="0" y="76708"/>
                  </a:lnTo>
                  <a:cubicBezTo>
                    <a:pt x="0" y="56364"/>
                    <a:pt x="8082" y="36853"/>
                    <a:pt x="22467" y="22467"/>
                  </a:cubicBezTo>
                  <a:cubicBezTo>
                    <a:pt x="36853" y="8082"/>
                    <a:pt x="56364" y="0"/>
                    <a:pt x="76708" y="0"/>
                  </a:cubicBezTo>
                  <a:close/>
                </a:path>
              </a:pathLst>
            </a:custGeom>
            <a:solidFill>
              <a:srgbClr val="F5F4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0" y="28575"/>
              <a:ext cx="1063268" cy="1889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5349820" y="2637623"/>
            <a:ext cx="3313021" cy="3687738"/>
            <a:chOff x="0" y="0"/>
            <a:chExt cx="4417361" cy="4916985"/>
          </a:xfrm>
        </p:grpSpPr>
        <p:sp>
          <p:nvSpPr>
            <p:cNvPr name="TextBox 22" id="22"/>
            <p:cNvSpPr txBox="true"/>
            <p:nvPr/>
          </p:nvSpPr>
          <p:spPr>
            <a:xfrm rot="0">
              <a:off x="0" y="1035960"/>
              <a:ext cx="4417361" cy="3881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91"/>
                </a:lnSpc>
              </a:pPr>
              <a:r>
                <a:rPr lang="en-US" sz="1993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Our team has focused on improving the user interface, making it more </a:t>
              </a:r>
              <a:r>
                <a:rPr lang="en-US" b="true" sz="1993">
                  <a:solidFill>
                    <a:srgbClr val="101211"/>
                  </a:solidFill>
                  <a:latin typeface="Now Bold"/>
                  <a:ea typeface="Now Bold"/>
                  <a:cs typeface="Now Bold"/>
                  <a:sym typeface="Now Bold"/>
                </a:rPr>
                <a:t>intuitive and engaging</a:t>
              </a:r>
              <a:r>
                <a:rPr lang="en-US" sz="1993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. The design changes aim to facilitate smoother navigation and enhance user satisfaction with the app.</a:t>
              </a:r>
            </a:p>
          </p:txBody>
        </p:sp>
        <p:sp>
          <p:nvSpPr>
            <p:cNvPr name="TextBox 23" id="23"/>
            <p:cNvSpPr txBox="true"/>
            <p:nvPr/>
          </p:nvSpPr>
          <p:spPr>
            <a:xfrm rot="0">
              <a:off x="0" y="9525"/>
              <a:ext cx="4417361" cy="6000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00"/>
                </a:lnSpc>
              </a:pPr>
              <a:r>
                <a:rPr lang="en-US" b="true" sz="3000">
                  <a:solidFill>
                    <a:srgbClr val="101211"/>
                  </a:solidFill>
                  <a:latin typeface="Now Bold"/>
                  <a:ea typeface="Now Bold"/>
                  <a:cs typeface="Now Bold"/>
                  <a:sym typeface="Now Bold"/>
                </a:rPr>
                <a:t>UI Tweaks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13359778" y="1963398"/>
            <a:ext cx="4037096" cy="7280870"/>
            <a:chOff x="0" y="0"/>
            <a:chExt cx="1063268" cy="1917595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063268" cy="1917595"/>
            </a:xfrm>
            <a:custGeom>
              <a:avLst/>
              <a:gdLst/>
              <a:ahLst/>
              <a:cxnLst/>
              <a:rect r="r" b="b" t="t" l="l"/>
              <a:pathLst>
                <a:path h="1917595" w="1063268">
                  <a:moveTo>
                    <a:pt x="76708" y="0"/>
                  </a:moveTo>
                  <a:lnTo>
                    <a:pt x="986560" y="0"/>
                  </a:lnTo>
                  <a:cubicBezTo>
                    <a:pt x="1006905" y="0"/>
                    <a:pt x="1026415" y="8082"/>
                    <a:pt x="1040801" y="22467"/>
                  </a:cubicBezTo>
                  <a:cubicBezTo>
                    <a:pt x="1055186" y="36853"/>
                    <a:pt x="1063268" y="56364"/>
                    <a:pt x="1063268" y="76708"/>
                  </a:cubicBezTo>
                  <a:lnTo>
                    <a:pt x="1063268" y="1840888"/>
                  </a:lnTo>
                  <a:cubicBezTo>
                    <a:pt x="1063268" y="1883252"/>
                    <a:pt x="1028925" y="1917595"/>
                    <a:pt x="986560" y="1917595"/>
                  </a:cubicBezTo>
                  <a:lnTo>
                    <a:pt x="76708" y="1917595"/>
                  </a:lnTo>
                  <a:cubicBezTo>
                    <a:pt x="56364" y="1917595"/>
                    <a:pt x="36853" y="1909514"/>
                    <a:pt x="22467" y="1895128"/>
                  </a:cubicBezTo>
                  <a:cubicBezTo>
                    <a:pt x="8082" y="1880743"/>
                    <a:pt x="0" y="1861232"/>
                    <a:pt x="0" y="1840888"/>
                  </a:cubicBezTo>
                  <a:lnTo>
                    <a:pt x="0" y="76708"/>
                  </a:lnTo>
                  <a:cubicBezTo>
                    <a:pt x="0" y="56364"/>
                    <a:pt x="8082" y="36853"/>
                    <a:pt x="22467" y="22467"/>
                  </a:cubicBezTo>
                  <a:cubicBezTo>
                    <a:pt x="36853" y="8082"/>
                    <a:pt x="56364" y="0"/>
                    <a:pt x="76708" y="0"/>
                  </a:cubicBezTo>
                  <a:close/>
                </a:path>
              </a:pathLst>
            </a:custGeom>
            <a:solidFill>
              <a:srgbClr val="F5F4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26" id="26"/>
            <p:cNvSpPr txBox="true"/>
            <p:nvPr/>
          </p:nvSpPr>
          <p:spPr>
            <a:xfrm>
              <a:off x="0" y="28575"/>
              <a:ext cx="1063268" cy="188902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3721816" y="2637623"/>
            <a:ext cx="3313021" cy="4106838"/>
            <a:chOff x="0" y="0"/>
            <a:chExt cx="4417361" cy="5475785"/>
          </a:xfrm>
        </p:grpSpPr>
        <p:sp>
          <p:nvSpPr>
            <p:cNvPr name="TextBox 28" id="28"/>
            <p:cNvSpPr txBox="true"/>
            <p:nvPr/>
          </p:nvSpPr>
          <p:spPr>
            <a:xfrm rot="0">
              <a:off x="0" y="1594760"/>
              <a:ext cx="4417361" cy="38810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2591"/>
                </a:lnSpc>
              </a:pPr>
              <a:r>
                <a:rPr lang="en-US" sz="1993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Looking ahead, we plan to update the AI capabilities further, allowing it to </a:t>
              </a:r>
              <a:r>
                <a:rPr lang="en-US" b="true" sz="1993">
                  <a:solidFill>
                    <a:srgbClr val="101211"/>
                  </a:solidFill>
                  <a:latin typeface="Now Bold"/>
                  <a:ea typeface="Now Bold"/>
                  <a:cs typeface="Now Bold"/>
                  <a:sym typeface="Now Bold"/>
                </a:rPr>
                <a:t>respond to images</a:t>
              </a:r>
              <a:r>
                <a:rPr lang="en-US" sz="1993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 and analyze user-uploaded photos for more tailored suggestions, along with adding new features to the profile page.</a:t>
              </a:r>
            </a:p>
          </p:txBody>
        </p:sp>
        <p:sp>
          <p:nvSpPr>
            <p:cNvPr name="TextBox 29" id="29"/>
            <p:cNvSpPr txBox="true"/>
            <p:nvPr/>
          </p:nvSpPr>
          <p:spPr>
            <a:xfrm rot="0">
              <a:off x="0" y="9525"/>
              <a:ext cx="4417361" cy="115887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3300"/>
                </a:lnSpc>
              </a:pPr>
              <a:r>
                <a:rPr lang="en-US" b="true" sz="3000">
                  <a:solidFill>
                    <a:srgbClr val="101211"/>
                  </a:solidFill>
                  <a:latin typeface="Now Heavy"/>
                  <a:ea typeface="Now Heavy"/>
                  <a:cs typeface="Now Heavy"/>
                  <a:sym typeface="Now Heavy"/>
                </a:rPr>
                <a:t>Future Enhancements</a:t>
              </a:r>
            </a:p>
          </p:txBody>
        </p:sp>
      </p:grp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FA8A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100512" y="3324728"/>
            <a:ext cx="14205661" cy="8170282"/>
            <a:chOff x="0" y="0"/>
            <a:chExt cx="3741409" cy="215184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741408" cy="2151844"/>
            </a:xfrm>
            <a:custGeom>
              <a:avLst/>
              <a:gdLst/>
              <a:ahLst/>
              <a:cxnLst/>
              <a:rect r="r" b="b" t="t" l="l"/>
              <a:pathLst>
                <a:path h="2151844" w="3741408">
                  <a:moveTo>
                    <a:pt x="21800" y="0"/>
                  </a:moveTo>
                  <a:lnTo>
                    <a:pt x="3719609" y="0"/>
                  </a:lnTo>
                  <a:cubicBezTo>
                    <a:pt x="3725390" y="0"/>
                    <a:pt x="3730935" y="2297"/>
                    <a:pt x="3735024" y="6385"/>
                  </a:cubicBezTo>
                  <a:cubicBezTo>
                    <a:pt x="3739112" y="10473"/>
                    <a:pt x="3741408" y="16018"/>
                    <a:pt x="3741408" y="21800"/>
                  </a:cubicBezTo>
                  <a:lnTo>
                    <a:pt x="3741408" y="2130044"/>
                  </a:lnTo>
                  <a:cubicBezTo>
                    <a:pt x="3741408" y="2142084"/>
                    <a:pt x="3731649" y="2151844"/>
                    <a:pt x="3719609" y="2151844"/>
                  </a:cubicBezTo>
                  <a:lnTo>
                    <a:pt x="21800" y="2151844"/>
                  </a:lnTo>
                  <a:cubicBezTo>
                    <a:pt x="9760" y="2151844"/>
                    <a:pt x="0" y="2142084"/>
                    <a:pt x="0" y="2130044"/>
                  </a:cubicBezTo>
                  <a:lnTo>
                    <a:pt x="0" y="21800"/>
                  </a:lnTo>
                  <a:cubicBezTo>
                    <a:pt x="0" y="9760"/>
                    <a:pt x="9760" y="0"/>
                    <a:pt x="21800" y="0"/>
                  </a:cubicBezTo>
                  <a:close/>
                </a:path>
              </a:pathLst>
            </a:custGeom>
            <a:solidFill>
              <a:srgbClr val="787C73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28575"/>
              <a:ext cx="3741409" cy="2123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-1183998">
            <a:off x="1092825" y="5727291"/>
            <a:ext cx="3365155" cy="3365155"/>
          </a:xfrm>
          <a:custGeom>
            <a:avLst/>
            <a:gdLst/>
            <a:ahLst/>
            <a:cxnLst/>
            <a:rect r="r" b="b" t="t" l="l"/>
            <a:pathLst>
              <a:path h="3365155" w="3365155">
                <a:moveTo>
                  <a:pt x="0" y="0"/>
                </a:moveTo>
                <a:lnTo>
                  <a:pt x="3365155" y="0"/>
                </a:lnTo>
                <a:lnTo>
                  <a:pt x="3365155" y="3365155"/>
                </a:lnTo>
                <a:lnTo>
                  <a:pt x="0" y="3365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8751564" y="1047750"/>
            <a:ext cx="8707171" cy="8170282"/>
            <a:chOff x="0" y="0"/>
            <a:chExt cx="2293247" cy="215184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293247" cy="2151844"/>
            </a:xfrm>
            <a:custGeom>
              <a:avLst/>
              <a:gdLst/>
              <a:ahLst/>
              <a:cxnLst/>
              <a:rect r="r" b="b" t="t" l="l"/>
              <a:pathLst>
                <a:path h="2151844" w="2293247">
                  <a:moveTo>
                    <a:pt x="35566" y="0"/>
                  </a:moveTo>
                  <a:lnTo>
                    <a:pt x="2257681" y="0"/>
                  </a:lnTo>
                  <a:cubicBezTo>
                    <a:pt x="2267114" y="0"/>
                    <a:pt x="2276160" y="3747"/>
                    <a:pt x="2282830" y="10417"/>
                  </a:cubicBezTo>
                  <a:cubicBezTo>
                    <a:pt x="2289500" y="17087"/>
                    <a:pt x="2293247" y="26133"/>
                    <a:pt x="2293247" y="35566"/>
                  </a:cubicBezTo>
                  <a:lnTo>
                    <a:pt x="2293247" y="2116278"/>
                  </a:lnTo>
                  <a:cubicBezTo>
                    <a:pt x="2293247" y="2135921"/>
                    <a:pt x="2277323" y="2151844"/>
                    <a:pt x="2257681" y="2151844"/>
                  </a:cubicBezTo>
                  <a:lnTo>
                    <a:pt x="35566" y="2151844"/>
                  </a:lnTo>
                  <a:cubicBezTo>
                    <a:pt x="15923" y="2151844"/>
                    <a:pt x="0" y="2135921"/>
                    <a:pt x="0" y="2116278"/>
                  </a:cubicBezTo>
                  <a:lnTo>
                    <a:pt x="0" y="35566"/>
                  </a:lnTo>
                  <a:cubicBezTo>
                    <a:pt x="0" y="15923"/>
                    <a:pt x="15923" y="0"/>
                    <a:pt x="35566" y="0"/>
                  </a:cubicBezTo>
                  <a:close/>
                </a:path>
              </a:pathLst>
            </a:custGeom>
            <a:solidFill>
              <a:srgbClr val="E6DFE3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2293247" cy="212326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9761932" y="2404363"/>
            <a:ext cx="6959346" cy="5457056"/>
            <a:chOff x="0" y="0"/>
            <a:chExt cx="9279128" cy="7276074"/>
          </a:xfrm>
        </p:grpSpPr>
        <p:sp>
          <p:nvSpPr>
            <p:cNvPr name="TextBox 10" id="10"/>
            <p:cNvSpPr txBox="true"/>
            <p:nvPr/>
          </p:nvSpPr>
          <p:spPr>
            <a:xfrm rot="0">
              <a:off x="0" y="57150"/>
              <a:ext cx="9279128" cy="2413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039"/>
                </a:lnSpc>
              </a:pPr>
              <a:r>
                <a:rPr lang="en-US" b="true" sz="6399">
                  <a:solidFill>
                    <a:srgbClr val="101211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Current Plans for ModifAI</a:t>
              </a:r>
            </a:p>
          </p:txBody>
        </p:sp>
        <p:sp>
          <p:nvSpPr>
            <p:cNvPr name="TextBox 11" id="11"/>
            <p:cNvSpPr txBox="true"/>
            <p:nvPr/>
          </p:nvSpPr>
          <p:spPr>
            <a:xfrm rot="0">
              <a:off x="0" y="2723124"/>
              <a:ext cx="9279128" cy="455295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037"/>
                </a:lnSpc>
              </a:pPr>
              <a:r>
                <a:rPr lang="en-US" sz="2250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Our primary goal is to </a:t>
              </a:r>
              <a:r>
                <a:rPr lang="en-US" b="true" sz="2250">
                  <a:solidFill>
                    <a:srgbClr val="101211"/>
                  </a:solidFill>
                  <a:latin typeface="Now Bold"/>
                  <a:ea typeface="Now Bold"/>
                  <a:cs typeface="Now Bold"/>
                  <a:sym typeface="Now Bold"/>
                </a:rPr>
                <a:t>update the AI</a:t>
              </a:r>
              <a:r>
                <a:rPr lang="en-US" sz="2250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 capabilities, enhancing its responsiveness and efficiency.</a:t>
              </a:r>
            </a:p>
            <a:p>
              <a:pPr algn="l" marL="0" indent="0" lvl="0">
                <a:lnSpc>
                  <a:spcPts val="3037"/>
                </a:lnSpc>
              </a:pPr>
              <a:r>
                <a:rPr lang="en-US" sz="2250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We aim to enable the AI to </a:t>
              </a:r>
              <a:r>
                <a:rPr lang="en-US" b="true" sz="2250">
                  <a:solidFill>
                    <a:srgbClr val="101211"/>
                  </a:solidFill>
                  <a:latin typeface="Now Bold"/>
                  <a:ea typeface="Now Bold"/>
                  <a:cs typeface="Now Bold"/>
                  <a:sym typeface="Now Bold"/>
                </a:rPr>
                <a:t>process and respond</a:t>
              </a:r>
              <a:r>
                <a:rPr lang="en-US" sz="2250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 to images, making interactions more intuitive.</a:t>
              </a:r>
            </a:p>
            <a:p>
              <a:pPr algn="l" marL="0" indent="0" lvl="0">
                <a:lnSpc>
                  <a:spcPts val="3037"/>
                </a:lnSpc>
              </a:pPr>
              <a:r>
                <a:rPr lang="en-US" sz="2250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Additionally, we will be adding features to the profile page, ensuring users have a seamless and personalized experience.</a:t>
              </a:r>
            </a:p>
            <a:p>
              <a:pPr algn="l" marL="0" indent="0" lvl="0">
                <a:lnSpc>
                  <a:spcPts val="3037"/>
                </a:lnSpc>
              </a:pPr>
              <a:r>
                <a:rPr lang="en-US" sz="2250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These enhancements will significantly improve user engagement and satisfaction.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16177197" y="470071"/>
            <a:ext cx="1322640" cy="1658483"/>
          </a:xfrm>
          <a:custGeom>
            <a:avLst/>
            <a:gdLst/>
            <a:ahLst/>
            <a:cxnLst/>
            <a:rect r="r" b="b" t="t" l="l"/>
            <a:pathLst>
              <a:path h="1658483" w="1322640">
                <a:moveTo>
                  <a:pt x="0" y="0"/>
                </a:moveTo>
                <a:lnTo>
                  <a:pt x="1322640" y="0"/>
                </a:lnTo>
                <a:lnTo>
                  <a:pt x="1322640" y="1658483"/>
                </a:lnTo>
                <a:lnTo>
                  <a:pt x="0" y="165848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-595132">
            <a:off x="1464659" y="2184130"/>
            <a:ext cx="5959385" cy="6309559"/>
            <a:chOff x="0" y="0"/>
            <a:chExt cx="879080" cy="93073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79080" cy="930735"/>
            </a:xfrm>
            <a:custGeom>
              <a:avLst/>
              <a:gdLst/>
              <a:ahLst/>
              <a:cxnLst/>
              <a:rect r="r" b="b" t="t" l="l"/>
              <a:pathLst>
                <a:path h="930735" w="879080">
                  <a:moveTo>
                    <a:pt x="0" y="0"/>
                  </a:moveTo>
                  <a:lnTo>
                    <a:pt x="879080" y="0"/>
                  </a:lnTo>
                  <a:lnTo>
                    <a:pt x="879080" y="930735"/>
                  </a:lnTo>
                  <a:lnTo>
                    <a:pt x="0" y="930735"/>
                  </a:lnTo>
                  <a:close/>
                </a:path>
              </a:pathLst>
            </a:custGeom>
            <a:solidFill>
              <a:srgbClr val="E6DFE3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28575"/>
              <a:ext cx="879080" cy="9021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94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-597482">
            <a:off x="1680479" y="2427674"/>
            <a:ext cx="5525801" cy="5820985"/>
            <a:chOff x="0" y="0"/>
            <a:chExt cx="812800" cy="856219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56219"/>
            </a:xfrm>
            <a:custGeom>
              <a:avLst/>
              <a:gdLst/>
              <a:ahLst/>
              <a:cxnLst/>
              <a:rect r="r" b="b" t="t" l="l"/>
              <a:pathLst>
                <a:path h="856219" w="812800">
                  <a:moveTo>
                    <a:pt x="0" y="0"/>
                  </a:moveTo>
                  <a:lnTo>
                    <a:pt x="812800" y="0"/>
                  </a:lnTo>
                  <a:lnTo>
                    <a:pt x="812800" y="856219"/>
                  </a:lnTo>
                  <a:lnTo>
                    <a:pt x="0" y="856219"/>
                  </a:lnTo>
                  <a:close/>
                </a:path>
              </a:pathLst>
            </a:custGeom>
            <a:blipFill>
              <a:blip r:embed="rId6"/>
              <a:stretch>
                <a:fillRect l="-29055" t="0" r="-29055" b="0"/>
              </a:stretch>
            </a:blipFill>
          </p:spPr>
        </p:sp>
      </p:grpSp>
      <p:sp>
        <p:nvSpPr>
          <p:cNvPr name="Freeform 18" id="18"/>
          <p:cNvSpPr/>
          <p:nvPr/>
        </p:nvSpPr>
        <p:spPr>
          <a:xfrm flipH="false" flipV="false" rot="-584762">
            <a:off x="2129181" y="1686599"/>
            <a:ext cx="3423594" cy="883910"/>
          </a:xfrm>
          <a:custGeom>
            <a:avLst/>
            <a:gdLst/>
            <a:ahLst/>
            <a:cxnLst/>
            <a:rect r="r" b="b" t="t" l="l"/>
            <a:pathLst>
              <a:path h="883910" w="3423594">
                <a:moveTo>
                  <a:pt x="0" y="0"/>
                </a:moveTo>
                <a:lnTo>
                  <a:pt x="3423595" y="0"/>
                </a:lnTo>
                <a:lnTo>
                  <a:pt x="3423595" y="883910"/>
                </a:lnTo>
                <a:lnTo>
                  <a:pt x="0" y="88391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AC3C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173729">
            <a:off x="14715516" y="2267407"/>
            <a:ext cx="2960821" cy="3717926"/>
          </a:xfrm>
          <a:custGeom>
            <a:avLst/>
            <a:gdLst/>
            <a:ahLst/>
            <a:cxnLst/>
            <a:rect r="r" b="b" t="t" l="l"/>
            <a:pathLst>
              <a:path h="3717926" w="2960821">
                <a:moveTo>
                  <a:pt x="0" y="0"/>
                </a:moveTo>
                <a:lnTo>
                  <a:pt x="2960821" y="0"/>
                </a:lnTo>
                <a:lnTo>
                  <a:pt x="2960821" y="3717926"/>
                </a:lnTo>
                <a:lnTo>
                  <a:pt x="0" y="371792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1143234" y="2796157"/>
            <a:ext cx="5959385" cy="5510065"/>
            <a:chOff x="0" y="0"/>
            <a:chExt cx="87908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79080" cy="812800"/>
            </a:xfrm>
            <a:custGeom>
              <a:avLst/>
              <a:gdLst/>
              <a:ahLst/>
              <a:cxnLst/>
              <a:rect r="r" b="b" t="t" l="l"/>
              <a:pathLst>
                <a:path h="812800" w="879080">
                  <a:moveTo>
                    <a:pt x="0" y="0"/>
                  </a:moveTo>
                  <a:lnTo>
                    <a:pt x="879080" y="0"/>
                  </a:lnTo>
                  <a:lnTo>
                    <a:pt x="87908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5F4E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28575"/>
              <a:ext cx="879080" cy="7842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28700" y="765105"/>
            <a:ext cx="9675576" cy="8756789"/>
            <a:chOff x="0" y="0"/>
            <a:chExt cx="2548300" cy="2306315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548300" cy="2306315"/>
            </a:xfrm>
            <a:custGeom>
              <a:avLst/>
              <a:gdLst/>
              <a:ahLst/>
              <a:cxnLst/>
              <a:rect r="r" b="b" t="t" l="l"/>
              <a:pathLst>
                <a:path h="2306315" w="2548300">
                  <a:moveTo>
                    <a:pt x="32006" y="0"/>
                  </a:moveTo>
                  <a:lnTo>
                    <a:pt x="2516294" y="0"/>
                  </a:lnTo>
                  <a:cubicBezTo>
                    <a:pt x="2524782" y="0"/>
                    <a:pt x="2532923" y="3372"/>
                    <a:pt x="2538925" y="9374"/>
                  </a:cubicBezTo>
                  <a:cubicBezTo>
                    <a:pt x="2544928" y="15377"/>
                    <a:pt x="2548300" y="23518"/>
                    <a:pt x="2548300" y="32006"/>
                  </a:cubicBezTo>
                  <a:lnTo>
                    <a:pt x="2548300" y="2274309"/>
                  </a:lnTo>
                  <a:cubicBezTo>
                    <a:pt x="2548300" y="2282797"/>
                    <a:pt x="2544928" y="2290938"/>
                    <a:pt x="2538925" y="2296940"/>
                  </a:cubicBezTo>
                  <a:cubicBezTo>
                    <a:pt x="2532923" y="2302943"/>
                    <a:pt x="2524782" y="2306315"/>
                    <a:pt x="2516294" y="2306315"/>
                  </a:cubicBezTo>
                  <a:lnTo>
                    <a:pt x="32006" y="2306315"/>
                  </a:lnTo>
                  <a:cubicBezTo>
                    <a:pt x="23518" y="2306315"/>
                    <a:pt x="15377" y="2302943"/>
                    <a:pt x="9374" y="2296940"/>
                  </a:cubicBezTo>
                  <a:cubicBezTo>
                    <a:pt x="3372" y="2290938"/>
                    <a:pt x="0" y="2282797"/>
                    <a:pt x="0" y="2274309"/>
                  </a:cubicBezTo>
                  <a:lnTo>
                    <a:pt x="0" y="32006"/>
                  </a:lnTo>
                  <a:cubicBezTo>
                    <a:pt x="0" y="23518"/>
                    <a:pt x="3372" y="15377"/>
                    <a:pt x="9374" y="9374"/>
                  </a:cubicBezTo>
                  <a:cubicBezTo>
                    <a:pt x="15377" y="3372"/>
                    <a:pt x="23518" y="0"/>
                    <a:pt x="32006" y="0"/>
                  </a:cubicBezTo>
                  <a:close/>
                </a:path>
              </a:pathLst>
            </a:custGeom>
            <a:solidFill>
              <a:srgbClr val="F5F4E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28575"/>
              <a:ext cx="2548300" cy="22777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94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427378" y="3079585"/>
            <a:ext cx="5391099" cy="4943208"/>
            <a:chOff x="0" y="0"/>
            <a:chExt cx="886446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86446" cy="812800"/>
            </a:xfrm>
            <a:custGeom>
              <a:avLst/>
              <a:gdLst/>
              <a:ahLst/>
              <a:cxnLst/>
              <a:rect r="r" b="b" t="t" l="l"/>
              <a:pathLst>
                <a:path h="812800" w="886446">
                  <a:moveTo>
                    <a:pt x="0" y="0"/>
                  </a:moveTo>
                  <a:lnTo>
                    <a:pt x="886446" y="0"/>
                  </a:lnTo>
                  <a:lnTo>
                    <a:pt x="886446" y="812800"/>
                  </a:lnTo>
                  <a:lnTo>
                    <a:pt x="0" y="812800"/>
                  </a:lnTo>
                  <a:close/>
                </a:path>
              </a:pathLst>
            </a:custGeom>
            <a:blipFill>
              <a:blip r:embed="rId4"/>
              <a:stretch>
                <a:fillRect l="-18812" t="0" r="-18812" b="0"/>
              </a:stretch>
            </a:blipFill>
          </p:spPr>
        </p:sp>
      </p:grpSp>
      <p:sp>
        <p:nvSpPr>
          <p:cNvPr name="Freeform 11" id="11"/>
          <p:cNvSpPr/>
          <p:nvPr/>
        </p:nvSpPr>
        <p:spPr>
          <a:xfrm flipH="false" flipV="false" rot="-134584">
            <a:off x="12798350" y="2454175"/>
            <a:ext cx="2649154" cy="683963"/>
          </a:xfrm>
          <a:custGeom>
            <a:avLst/>
            <a:gdLst/>
            <a:ahLst/>
            <a:cxnLst/>
            <a:rect r="r" b="b" t="t" l="l"/>
            <a:pathLst>
              <a:path h="683963" w="2649154">
                <a:moveTo>
                  <a:pt x="0" y="0"/>
                </a:moveTo>
                <a:lnTo>
                  <a:pt x="2649154" y="0"/>
                </a:lnTo>
                <a:lnTo>
                  <a:pt x="2649154" y="683964"/>
                </a:lnTo>
                <a:lnTo>
                  <a:pt x="0" y="68396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1904775" y="2205450"/>
            <a:ext cx="7923426" cy="5876101"/>
            <a:chOff x="0" y="0"/>
            <a:chExt cx="10564568" cy="7834801"/>
          </a:xfrm>
        </p:grpSpPr>
        <p:sp>
          <p:nvSpPr>
            <p:cNvPr name="TextBox 13" id="13"/>
            <p:cNvSpPr txBox="true"/>
            <p:nvPr/>
          </p:nvSpPr>
          <p:spPr>
            <a:xfrm rot="0">
              <a:off x="0" y="2942761"/>
              <a:ext cx="10564568" cy="489204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3240"/>
                </a:lnSpc>
              </a:pPr>
              <a:r>
                <a:rPr lang="en-US" sz="2400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As we move forward, our team is focused on </a:t>
              </a:r>
              <a:r>
                <a:rPr lang="en-US" b="true" sz="2400">
                  <a:solidFill>
                    <a:srgbClr val="101211"/>
                  </a:solidFill>
                  <a:latin typeface="Now Bold"/>
                  <a:ea typeface="Now Bold"/>
                  <a:cs typeface="Now Bold"/>
                  <a:sym typeface="Now Bold"/>
                </a:rPr>
                <a:t>updating the AI</a:t>
              </a:r>
              <a:r>
                <a:rPr lang="en-US" sz="2400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 to enhance user interactions.</a:t>
              </a:r>
            </a:p>
            <a:p>
              <a:pPr algn="l" marL="0" indent="0" lvl="0">
                <a:lnSpc>
                  <a:spcPts val="3240"/>
                </a:lnSpc>
              </a:pPr>
              <a:r>
                <a:rPr lang="en-US" sz="2400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We aim to enable the AI to </a:t>
              </a:r>
              <a:r>
                <a:rPr lang="en-US" b="true" sz="2400">
                  <a:solidFill>
                    <a:srgbClr val="101211"/>
                  </a:solidFill>
                  <a:latin typeface="Now Bold"/>
                  <a:ea typeface="Now Bold"/>
                  <a:cs typeface="Now Bold"/>
                  <a:sym typeface="Now Bold"/>
                </a:rPr>
                <a:t>respond to images</a:t>
              </a:r>
              <a:r>
                <a:rPr lang="en-US" sz="2400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, making the app more intuitive and user-friendly.</a:t>
              </a:r>
            </a:p>
            <a:p>
              <a:pPr algn="l" marL="0" indent="0" lvl="0">
                <a:lnSpc>
                  <a:spcPts val="3240"/>
                </a:lnSpc>
              </a:pPr>
              <a:r>
                <a:rPr lang="en-US" sz="2400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Additionally, we will be adding features to the profile page, ensuring a richer user experience.</a:t>
              </a:r>
            </a:p>
            <a:p>
              <a:pPr algn="l" marL="0" indent="0" lvl="0">
                <a:lnSpc>
                  <a:spcPts val="3240"/>
                </a:lnSpc>
              </a:pPr>
              <a:r>
                <a:rPr lang="en-US" sz="2400">
                  <a:solidFill>
                    <a:srgbClr val="101211"/>
                  </a:solidFill>
                  <a:latin typeface="Now"/>
                  <a:ea typeface="Now"/>
                  <a:cs typeface="Now"/>
                  <a:sym typeface="Now"/>
                </a:rPr>
                <a:t>These improvements will help us stay competitive in the interior decor market and meet user needs effectively.</a:t>
              </a:r>
            </a:p>
          </p:txBody>
        </p:sp>
        <p:sp>
          <p:nvSpPr>
            <p:cNvPr name="TextBox 14" id="14"/>
            <p:cNvSpPr txBox="true"/>
            <p:nvPr/>
          </p:nvSpPr>
          <p:spPr>
            <a:xfrm rot="0">
              <a:off x="0" y="57150"/>
              <a:ext cx="10564568" cy="2413423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 marL="0" indent="0" lvl="0">
                <a:lnSpc>
                  <a:spcPts val="7039"/>
                </a:lnSpc>
              </a:pPr>
              <a:r>
                <a:rPr lang="en-US" b="true" sz="6399">
                  <a:solidFill>
                    <a:srgbClr val="101211"/>
                  </a:solidFill>
                  <a:latin typeface="Roca One Heavy"/>
                  <a:ea typeface="Roca One Heavy"/>
                  <a:cs typeface="Roca One Heavy"/>
                  <a:sym typeface="Roca One Heavy"/>
                </a:rPr>
                <a:t>Next Steps for ModifAI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ModifAI Project Update 2 Presentation</dc:description>
  <dc:identifier>DAGryxvcrCg</dc:identifier>
  <dcterms:modified xsi:type="dcterms:W3CDTF">2011-08-01T06:04:30Z</dcterms:modified>
  <cp:revision>1</cp:revision>
  <dc:title>Presentation - ModifAI Project Update 2 Presentation</dc:title>
</cp:coreProperties>
</file>