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Roca One Heavy" charset="1" panose="00000A00000000000000"/>
      <p:regular r:id="rId12"/>
    </p:embeddedFont>
    <p:embeddedFont>
      <p:font typeface="Now" charset="1" panose="00000500000000000000"/>
      <p:regular r:id="rId13"/>
    </p:embeddedFont>
    <p:embeddedFont>
      <p:font typeface="Now Heavy" charset="1" panose="00000A00000000000000"/>
      <p:regular r:id="rId14"/>
    </p:embeddedFont>
    <p:embeddedFont>
      <p:font typeface="Now Bold"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6.png" Type="http://schemas.openxmlformats.org/officeDocument/2006/relationships/image"/><Relationship Id="rId15" Target="../media/image37.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4.png" Type="http://schemas.openxmlformats.org/officeDocument/2006/relationships/image"/><Relationship Id="rId13" Target="../media/image35.svg" Type="http://schemas.openxmlformats.org/officeDocument/2006/relationships/image"/><Relationship Id="rId14" Target="../media/image36.png" Type="http://schemas.openxmlformats.org/officeDocument/2006/relationships/image"/><Relationship Id="rId15" Target="../media/image37.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jpe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AA5B3"/>
        </a:solidFill>
      </p:bgPr>
    </p:bg>
    <p:spTree>
      <p:nvGrpSpPr>
        <p:cNvPr id="1" name=""/>
        <p:cNvGrpSpPr/>
        <p:nvPr/>
      </p:nvGrpSpPr>
      <p:grpSpPr>
        <a:xfrm>
          <a:off x="0" y="0"/>
          <a:ext cx="0" cy="0"/>
          <a:chOff x="0" y="0"/>
          <a:chExt cx="0" cy="0"/>
        </a:xfrm>
      </p:grpSpPr>
      <p:sp>
        <p:nvSpPr>
          <p:cNvPr name="Freeform 2" id="2"/>
          <p:cNvSpPr/>
          <p:nvPr/>
        </p:nvSpPr>
        <p:spPr>
          <a:xfrm flipH="false" flipV="false" rot="-665651">
            <a:off x="-374163" y="7063110"/>
            <a:ext cx="3363430" cy="4223485"/>
          </a:xfrm>
          <a:custGeom>
            <a:avLst/>
            <a:gdLst/>
            <a:ahLst/>
            <a:cxnLst/>
            <a:rect r="r" b="b" t="t" l="l"/>
            <a:pathLst>
              <a:path h="4223485" w="3363430">
                <a:moveTo>
                  <a:pt x="0" y="0"/>
                </a:moveTo>
                <a:lnTo>
                  <a:pt x="3363430" y="0"/>
                </a:lnTo>
                <a:lnTo>
                  <a:pt x="3363430" y="4223485"/>
                </a:lnTo>
                <a:lnTo>
                  <a:pt x="0" y="42234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63469">
            <a:off x="699475" y="1272652"/>
            <a:ext cx="16255606" cy="7982552"/>
            <a:chOff x="0" y="0"/>
            <a:chExt cx="4281312" cy="2102401"/>
          </a:xfrm>
        </p:grpSpPr>
        <p:sp>
          <p:nvSpPr>
            <p:cNvPr name="Freeform 4" id="4"/>
            <p:cNvSpPr/>
            <p:nvPr/>
          </p:nvSpPr>
          <p:spPr>
            <a:xfrm flipH="false" flipV="false" rot="0">
              <a:off x="0" y="0"/>
              <a:ext cx="4281312" cy="2102401"/>
            </a:xfrm>
            <a:custGeom>
              <a:avLst/>
              <a:gdLst/>
              <a:ahLst/>
              <a:cxnLst/>
              <a:rect r="r" b="b" t="t" l="l"/>
              <a:pathLst>
                <a:path h="2102401" w="4281312">
                  <a:moveTo>
                    <a:pt x="0" y="0"/>
                  </a:moveTo>
                  <a:lnTo>
                    <a:pt x="4281312" y="0"/>
                  </a:lnTo>
                  <a:lnTo>
                    <a:pt x="4281312" y="2102401"/>
                  </a:lnTo>
                  <a:lnTo>
                    <a:pt x="0" y="2102401"/>
                  </a:lnTo>
                  <a:close/>
                </a:path>
              </a:pathLst>
            </a:custGeom>
            <a:solidFill>
              <a:srgbClr val="C0DCEB"/>
            </a:solidFill>
            <a:ln w="19050" cap="sq">
              <a:solidFill>
                <a:srgbClr val="000000"/>
              </a:solidFill>
              <a:prstDash val="solid"/>
              <a:miter/>
            </a:ln>
          </p:spPr>
        </p:sp>
        <p:sp>
          <p:nvSpPr>
            <p:cNvPr name="TextBox 5" id="5"/>
            <p:cNvSpPr txBox="true"/>
            <p:nvPr/>
          </p:nvSpPr>
          <p:spPr>
            <a:xfrm>
              <a:off x="0" y="28575"/>
              <a:ext cx="4281312" cy="2073826"/>
            </a:xfrm>
            <a:prstGeom prst="rect">
              <a:avLst/>
            </a:prstGeom>
          </p:spPr>
          <p:txBody>
            <a:bodyPr anchor="ctr" rtlCol="false" tIns="50800" lIns="50800" bIns="50800" rIns="50800"/>
            <a:lstStyle/>
            <a:p>
              <a:pPr algn="ctr" marL="0" indent="0" lvl="0">
                <a:lnSpc>
                  <a:spcPts val="2694"/>
                </a:lnSpc>
                <a:spcBef>
                  <a:spcPct val="0"/>
                </a:spcBef>
              </a:pPr>
            </a:p>
          </p:txBody>
        </p:sp>
      </p:grpSp>
      <p:sp>
        <p:nvSpPr>
          <p:cNvPr name="Freeform 6" id="6"/>
          <p:cNvSpPr/>
          <p:nvPr/>
        </p:nvSpPr>
        <p:spPr>
          <a:xfrm flipH="false" flipV="false" rot="553988">
            <a:off x="13519037" y="3915441"/>
            <a:ext cx="5448532" cy="4937732"/>
          </a:xfrm>
          <a:custGeom>
            <a:avLst/>
            <a:gdLst/>
            <a:ahLst/>
            <a:cxnLst/>
            <a:rect r="r" b="b" t="t" l="l"/>
            <a:pathLst>
              <a:path h="4937732" w="5448532">
                <a:moveTo>
                  <a:pt x="0" y="0"/>
                </a:moveTo>
                <a:lnTo>
                  <a:pt x="5448532" y="0"/>
                </a:lnTo>
                <a:lnTo>
                  <a:pt x="5448532" y="4937732"/>
                </a:lnTo>
                <a:lnTo>
                  <a:pt x="0" y="4937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799252">
            <a:off x="-648845" y="-154798"/>
            <a:ext cx="3658709" cy="1234814"/>
          </a:xfrm>
          <a:custGeom>
            <a:avLst/>
            <a:gdLst/>
            <a:ahLst/>
            <a:cxnLst/>
            <a:rect r="r" b="b" t="t" l="l"/>
            <a:pathLst>
              <a:path h="1234814" w="3658709">
                <a:moveTo>
                  <a:pt x="0" y="0"/>
                </a:moveTo>
                <a:lnTo>
                  <a:pt x="3658709" y="0"/>
                </a:lnTo>
                <a:lnTo>
                  <a:pt x="3658709" y="1234814"/>
                </a:lnTo>
                <a:lnTo>
                  <a:pt x="0" y="12348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16278">
            <a:off x="10442914" y="8763903"/>
            <a:ext cx="3829835" cy="988794"/>
          </a:xfrm>
          <a:custGeom>
            <a:avLst/>
            <a:gdLst/>
            <a:ahLst/>
            <a:cxnLst/>
            <a:rect r="r" b="b" t="t" l="l"/>
            <a:pathLst>
              <a:path h="988794" w="3829835">
                <a:moveTo>
                  <a:pt x="0" y="0"/>
                </a:moveTo>
                <a:lnTo>
                  <a:pt x="3829835" y="0"/>
                </a:lnTo>
                <a:lnTo>
                  <a:pt x="3829835" y="988794"/>
                </a:lnTo>
                <a:lnTo>
                  <a:pt x="0" y="988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262115">
            <a:off x="11282301" y="2160614"/>
            <a:ext cx="7354870" cy="5852290"/>
            <a:chOff x="0" y="0"/>
            <a:chExt cx="1021487" cy="812800"/>
          </a:xfrm>
        </p:grpSpPr>
        <p:sp>
          <p:nvSpPr>
            <p:cNvPr name="Freeform 10" id="10"/>
            <p:cNvSpPr/>
            <p:nvPr/>
          </p:nvSpPr>
          <p:spPr>
            <a:xfrm flipH="false" flipV="false" rot="0">
              <a:off x="0" y="0"/>
              <a:ext cx="1021487" cy="812800"/>
            </a:xfrm>
            <a:custGeom>
              <a:avLst/>
              <a:gdLst/>
              <a:ahLst/>
              <a:cxnLst/>
              <a:rect r="r" b="b" t="t" l="l"/>
              <a:pathLst>
                <a:path h="812800" w="1021487">
                  <a:moveTo>
                    <a:pt x="0" y="0"/>
                  </a:moveTo>
                  <a:lnTo>
                    <a:pt x="1021487" y="0"/>
                  </a:lnTo>
                  <a:lnTo>
                    <a:pt x="1021487" y="812800"/>
                  </a:lnTo>
                  <a:lnTo>
                    <a:pt x="0" y="812800"/>
                  </a:lnTo>
                  <a:close/>
                </a:path>
              </a:pathLst>
            </a:custGeom>
            <a:solidFill>
              <a:srgbClr val="C0DCEB"/>
            </a:solidFill>
            <a:ln w="19050" cap="sq">
              <a:solidFill>
                <a:srgbClr val="000000"/>
              </a:solidFill>
              <a:prstDash val="solid"/>
              <a:miter/>
            </a:ln>
          </p:spPr>
        </p:sp>
        <p:sp>
          <p:nvSpPr>
            <p:cNvPr name="TextBox 11" id="11"/>
            <p:cNvSpPr txBox="true"/>
            <p:nvPr/>
          </p:nvSpPr>
          <p:spPr>
            <a:xfrm>
              <a:off x="0" y="28575"/>
              <a:ext cx="1021487" cy="784225"/>
            </a:xfrm>
            <a:prstGeom prst="rect">
              <a:avLst/>
            </a:prstGeom>
          </p:spPr>
          <p:txBody>
            <a:bodyPr anchor="ctr" rtlCol="false" tIns="52802" lIns="52802" bIns="52802" rIns="52802"/>
            <a:lstStyle/>
            <a:p>
              <a:pPr algn="ctr" marL="0" indent="0" lvl="0">
                <a:lnSpc>
                  <a:spcPts val="2694"/>
                </a:lnSpc>
                <a:spcBef>
                  <a:spcPct val="0"/>
                </a:spcBef>
              </a:pPr>
            </a:p>
          </p:txBody>
        </p:sp>
      </p:grpSp>
      <p:grpSp>
        <p:nvGrpSpPr>
          <p:cNvPr name="Group 12" id="12"/>
          <p:cNvGrpSpPr/>
          <p:nvPr/>
        </p:nvGrpSpPr>
        <p:grpSpPr>
          <a:xfrm rot="274619">
            <a:off x="11570764" y="2466396"/>
            <a:ext cx="7079319" cy="5277879"/>
            <a:chOff x="0" y="0"/>
            <a:chExt cx="1090224" cy="812800"/>
          </a:xfrm>
        </p:grpSpPr>
        <p:sp>
          <p:nvSpPr>
            <p:cNvPr name="Freeform 13" id="13"/>
            <p:cNvSpPr/>
            <p:nvPr/>
          </p:nvSpPr>
          <p:spPr>
            <a:xfrm flipH="false" flipV="false" rot="0">
              <a:off x="0" y="0"/>
              <a:ext cx="1090224" cy="812800"/>
            </a:xfrm>
            <a:custGeom>
              <a:avLst/>
              <a:gdLst/>
              <a:ahLst/>
              <a:cxnLst/>
              <a:rect r="r" b="b" t="t" l="l"/>
              <a:pathLst>
                <a:path h="812800" w="1090224">
                  <a:moveTo>
                    <a:pt x="0" y="0"/>
                  </a:moveTo>
                  <a:lnTo>
                    <a:pt x="1090224" y="0"/>
                  </a:lnTo>
                  <a:lnTo>
                    <a:pt x="1090224" y="812800"/>
                  </a:lnTo>
                  <a:lnTo>
                    <a:pt x="0" y="812800"/>
                  </a:lnTo>
                  <a:close/>
                </a:path>
              </a:pathLst>
            </a:custGeom>
            <a:blipFill>
              <a:blip r:embed="rId10"/>
              <a:stretch>
                <a:fillRect l="-7570" t="0" r="-7570" b="0"/>
              </a:stretch>
            </a:blipFill>
          </p:spPr>
        </p:sp>
      </p:grpSp>
      <p:sp>
        <p:nvSpPr>
          <p:cNvPr name="Freeform 14" id="14"/>
          <p:cNvSpPr/>
          <p:nvPr/>
        </p:nvSpPr>
        <p:spPr>
          <a:xfrm flipH="false" flipV="false" rot="1450879">
            <a:off x="16607390" y="1094854"/>
            <a:ext cx="839984" cy="1957590"/>
          </a:xfrm>
          <a:custGeom>
            <a:avLst/>
            <a:gdLst/>
            <a:ahLst/>
            <a:cxnLst/>
            <a:rect r="r" b="b" t="t" l="l"/>
            <a:pathLst>
              <a:path h="1957590" w="839984">
                <a:moveTo>
                  <a:pt x="0" y="0"/>
                </a:moveTo>
                <a:lnTo>
                  <a:pt x="839984" y="0"/>
                </a:lnTo>
                <a:lnTo>
                  <a:pt x="839984" y="1957590"/>
                </a:lnTo>
                <a:lnTo>
                  <a:pt x="0" y="19575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329893">
            <a:off x="2083007" y="1027757"/>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6" id="16"/>
          <p:cNvGrpSpPr/>
          <p:nvPr/>
        </p:nvGrpSpPr>
        <p:grpSpPr>
          <a:xfrm rot="0">
            <a:off x="1633632" y="3505235"/>
            <a:ext cx="9305768" cy="3517386"/>
            <a:chOff x="0" y="0"/>
            <a:chExt cx="12407691" cy="4689847"/>
          </a:xfrm>
        </p:grpSpPr>
        <p:sp>
          <p:nvSpPr>
            <p:cNvPr name="TextBox 17" id="17"/>
            <p:cNvSpPr txBox="true"/>
            <p:nvPr/>
          </p:nvSpPr>
          <p:spPr>
            <a:xfrm rot="0">
              <a:off x="0" y="171450"/>
              <a:ext cx="12407691" cy="3126740"/>
            </a:xfrm>
            <a:prstGeom prst="rect">
              <a:avLst/>
            </a:prstGeom>
          </p:spPr>
          <p:txBody>
            <a:bodyPr anchor="t" rtlCol="false" tIns="0" lIns="0" bIns="0" rIns="0">
              <a:spAutoFit/>
            </a:bodyPr>
            <a:lstStyle/>
            <a:p>
              <a:pPr algn="l" marL="0" indent="0" lvl="0">
                <a:lnSpc>
                  <a:spcPts val="8887"/>
                </a:lnSpc>
              </a:pPr>
              <a:r>
                <a:rPr lang="en-US" b="true" sz="8887">
                  <a:solidFill>
                    <a:srgbClr val="0E1114"/>
                  </a:solidFill>
                  <a:latin typeface="Roca One Heavy"/>
                  <a:ea typeface="Roca One Heavy"/>
                  <a:cs typeface="Roca One Heavy"/>
                  <a:sym typeface="Roca One Heavy"/>
                </a:rPr>
                <a:t>ModifAI </a:t>
              </a:r>
            </a:p>
            <a:p>
              <a:pPr algn="l" marL="0" indent="0" lvl="0">
                <a:lnSpc>
                  <a:spcPts val="8887"/>
                </a:lnSpc>
              </a:pPr>
              <a:r>
                <a:rPr lang="en-US" b="true" sz="8887">
                  <a:solidFill>
                    <a:srgbClr val="0E1114"/>
                  </a:solidFill>
                  <a:latin typeface="Roca One Heavy"/>
                  <a:ea typeface="Roca One Heavy"/>
                  <a:cs typeface="Roca One Heavy"/>
                  <a:sym typeface="Roca One Heavy"/>
                </a:rPr>
                <a:t>Project Update 3</a:t>
              </a:r>
            </a:p>
          </p:txBody>
        </p:sp>
        <p:sp>
          <p:nvSpPr>
            <p:cNvPr name="TextBox 18" id="18"/>
            <p:cNvSpPr txBox="true"/>
            <p:nvPr/>
          </p:nvSpPr>
          <p:spPr>
            <a:xfrm rot="0">
              <a:off x="0" y="3372222"/>
              <a:ext cx="11651476" cy="1317625"/>
            </a:xfrm>
            <a:prstGeom prst="rect">
              <a:avLst/>
            </a:prstGeom>
          </p:spPr>
          <p:txBody>
            <a:bodyPr anchor="t" rtlCol="false" tIns="0" lIns="0" bIns="0" rIns="0">
              <a:spAutoFit/>
            </a:bodyPr>
            <a:lstStyle/>
            <a:p>
              <a:pPr algn="l" marL="0" indent="0" lvl="0">
                <a:lnSpc>
                  <a:spcPts val="3900"/>
                </a:lnSpc>
              </a:pPr>
              <a:r>
                <a:rPr lang="en-US" sz="3000">
                  <a:solidFill>
                    <a:srgbClr val="0E1114"/>
                  </a:solidFill>
                  <a:latin typeface="Now"/>
                  <a:ea typeface="Now"/>
                  <a:cs typeface="Now"/>
                  <a:sym typeface="Now"/>
                </a:rPr>
                <a:t>Overview</a:t>
              </a:r>
              <a:r>
                <a:rPr lang="en-US" sz="3000">
                  <a:solidFill>
                    <a:srgbClr val="0E1114"/>
                  </a:solidFill>
                  <a:latin typeface="Now"/>
                  <a:ea typeface="Now"/>
                  <a:cs typeface="Now"/>
                  <a:sym typeface="Now"/>
                </a:rPr>
                <a:t> of progress and future plans for our AI-powered interior decor app</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5C0CF"/>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736354"/>
            <a:ext cx="6353727" cy="4686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Mehedi Hasan Dip – 2232167042</a:t>
            </a:r>
          </a:p>
        </p:txBody>
      </p:sp>
      <p:sp>
        <p:nvSpPr>
          <p:cNvPr name="TextBox 14" id="14"/>
          <p:cNvSpPr txBox="true"/>
          <p:nvPr/>
        </p:nvSpPr>
        <p:spPr>
          <a:xfrm rot="0">
            <a:off x="2194498" y="4507754"/>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Akram Hossain Apu Khan – 2231090642</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Together, we are transforming interior decor through AI technology.</a:t>
            </a:r>
          </a:p>
        </p:txBody>
      </p:sp>
      <p:sp>
        <p:nvSpPr>
          <p:cNvPr name="TextBox 22" id="22"/>
          <p:cNvSpPr txBox="true"/>
          <p:nvPr/>
        </p:nvSpPr>
        <p:spPr>
          <a:xfrm rot="0">
            <a:off x="2194498"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Hacibull Hashan Tosher – 2111626642</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01211"/>
                </a:solidFill>
                <a:latin typeface="Roca One Heavy"/>
                <a:ea typeface="Roca One Heavy"/>
                <a:cs typeface="Roca One Heavy"/>
                <a:sym typeface="Roca One Heavy"/>
              </a:rPr>
              <a:t>Team Introduction for ModifAI Project Update 2</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5C0CF"/>
        </a:solidFill>
      </p:bgPr>
    </p:bg>
    <p:spTree>
      <p:nvGrpSpPr>
        <p:cNvPr id="1" name=""/>
        <p:cNvGrpSpPr/>
        <p:nvPr/>
      </p:nvGrpSpPr>
      <p:grpSpPr>
        <a:xfrm>
          <a:off x="0" y="0"/>
          <a:ext cx="0" cy="0"/>
          <a:chOff x="0" y="0"/>
          <a:chExt cx="0" cy="0"/>
        </a:xfrm>
      </p:grpSpPr>
      <p:sp>
        <p:nvSpPr>
          <p:cNvPr name="Freeform 2" id="2"/>
          <p:cNvSpPr/>
          <p:nvPr/>
        </p:nvSpPr>
        <p:spPr>
          <a:xfrm flipH="false" flipV="false" rot="-4846624">
            <a:off x="14398905" y="1144247"/>
            <a:ext cx="3941787" cy="3246599"/>
          </a:xfrm>
          <a:custGeom>
            <a:avLst/>
            <a:gdLst/>
            <a:ahLst/>
            <a:cxnLst/>
            <a:rect r="r" b="b" t="t" l="l"/>
            <a:pathLst>
              <a:path h="3246599" w="3941787">
                <a:moveTo>
                  <a:pt x="0" y="0"/>
                </a:moveTo>
                <a:lnTo>
                  <a:pt x="3941787" y="0"/>
                </a:lnTo>
                <a:lnTo>
                  <a:pt x="3941787" y="3246598"/>
                </a:lnTo>
                <a:lnTo>
                  <a:pt x="0" y="3246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5508" y="7632865"/>
            <a:ext cx="5134940" cy="4653539"/>
          </a:xfrm>
          <a:custGeom>
            <a:avLst/>
            <a:gdLst/>
            <a:ahLst/>
            <a:cxnLst/>
            <a:rect r="r" b="b" t="t" l="l"/>
            <a:pathLst>
              <a:path h="4653539" w="5134940">
                <a:moveTo>
                  <a:pt x="0" y="0"/>
                </a:moveTo>
                <a:lnTo>
                  <a:pt x="5134940" y="0"/>
                </a:lnTo>
                <a:lnTo>
                  <a:pt x="5134940" y="4653539"/>
                </a:lnTo>
                <a:lnTo>
                  <a:pt x="0" y="4653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76270">
            <a:off x="-71226" y="9370721"/>
            <a:ext cx="1737942" cy="993607"/>
          </a:xfrm>
          <a:custGeom>
            <a:avLst/>
            <a:gdLst/>
            <a:ahLst/>
            <a:cxnLst/>
            <a:rect r="r" b="b" t="t" l="l"/>
            <a:pathLst>
              <a:path h="993607" w="1737942">
                <a:moveTo>
                  <a:pt x="0" y="0"/>
                </a:moveTo>
                <a:lnTo>
                  <a:pt x="1737942" y="0"/>
                </a:lnTo>
                <a:lnTo>
                  <a:pt x="1737942" y="993608"/>
                </a:lnTo>
                <a:lnTo>
                  <a:pt x="0" y="993608"/>
                </a:lnTo>
                <a:lnTo>
                  <a:pt x="0" y="0"/>
                </a:lnTo>
                <a:close/>
              </a:path>
            </a:pathLst>
          </a:custGeom>
          <a:blipFill>
            <a:blip r:embed="rId6">
              <a:extLst>
                <a:ext uri="{96DAC541-7B7A-43D3-8B79-37D633B846F1}">
                  <asvg:svgBlip xmlns:asvg="http://schemas.microsoft.com/office/drawing/2016/SVG/main" r:embed="rId7"/>
                </a:ext>
              </a:extLst>
            </a:blip>
            <a:stretch>
              <a:fillRect l="-69397" t="0" r="0" b="0"/>
            </a:stretch>
          </a:blipFill>
        </p:spPr>
      </p:sp>
      <p:sp>
        <p:nvSpPr>
          <p:cNvPr name="TextBox 5" id="5"/>
          <p:cNvSpPr txBox="true"/>
          <p:nvPr/>
        </p:nvSpPr>
        <p:spPr>
          <a:xfrm rot="0">
            <a:off x="3883898" y="728835"/>
            <a:ext cx="10520204" cy="800100"/>
          </a:xfrm>
          <a:prstGeom prst="rect">
            <a:avLst/>
          </a:prstGeom>
        </p:spPr>
        <p:txBody>
          <a:bodyPr anchor="t" rtlCol="false" tIns="0" lIns="0" bIns="0" rIns="0">
            <a:spAutoFit/>
          </a:bodyPr>
          <a:lstStyle/>
          <a:p>
            <a:pPr algn="ctr" marL="0" indent="0" lvl="0">
              <a:lnSpc>
                <a:spcPts val="6324"/>
              </a:lnSpc>
            </a:pPr>
            <a:r>
              <a:rPr lang="en-US" b="true" sz="5270">
                <a:solidFill>
                  <a:srgbClr val="0E1114"/>
                </a:solidFill>
                <a:latin typeface="Roca One Heavy"/>
                <a:ea typeface="Roca One Heavy"/>
                <a:cs typeface="Roca One Heavy"/>
                <a:sym typeface="Roca One Heavy"/>
              </a:rPr>
              <a:t>This Week's Progress (Update 3)</a:t>
            </a:r>
          </a:p>
        </p:txBody>
      </p:sp>
      <p:grpSp>
        <p:nvGrpSpPr>
          <p:cNvPr name="Group 6" id="6"/>
          <p:cNvGrpSpPr/>
          <p:nvPr/>
        </p:nvGrpSpPr>
        <p:grpSpPr>
          <a:xfrm rot="0">
            <a:off x="801784" y="1963398"/>
            <a:ext cx="4037096" cy="7280870"/>
            <a:chOff x="0" y="0"/>
            <a:chExt cx="1063268" cy="1917595"/>
          </a:xfrm>
        </p:grpSpPr>
        <p:sp>
          <p:nvSpPr>
            <p:cNvPr name="Freeform 7" id="7"/>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FFF"/>
            </a:solidFill>
            <a:ln w="19050" cap="rnd">
              <a:solidFill>
                <a:srgbClr val="000000"/>
              </a:solidFill>
              <a:prstDash val="solid"/>
              <a:round/>
            </a:ln>
          </p:spPr>
        </p:sp>
        <p:sp>
          <p:nvSpPr>
            <p:cNvPr name="TextBox 8" id="8"/>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63822" y="2637623"/>
            <a:ext cx="3313021" cy="4430688"/>
            <a:chOff x="0" y="0"/>
            <a:chExt cx="4417361" cy="5907585"/>
          </a:xfrm>
        </p:grpSpPr>
        <p:sp>
          <p:nvSpPr>
            <p:cNvPr name="TextBox 10" id="10"/>
            <p:cNvSpPr txBox="true"/>
            <p:nvPr/>
          </p:nvSpPr>
          <p:spPr>
            <a:xfrm rot="0">
              <a:off x="0" y="1594760"/>
              <a:ext cx="4417361" cy="4312825"/>
            </a:xfrm>
            <a:prstGeom prst="rect">
              <a:avLst/>
            </a:prstGeom>
          </p:spPr>
          <p:txBody>
            <a:bodyPr anchor="t" rtlCol="false" tIns="0" lIns="0" bIns="0" rIns="0">
              <a:spAutoFit/>
            </a:bodyPr>
            <a:lstStyle/>
            <a:p>
              <a:pPr algn="ctr" marL="0" indent="0" lvl="0">
                <a:lnSpc>
                  <a:spcPts val="2591"/>
                </a:lnSpc>
              </a:pPr>
              <a:r>
                <a:rPr lang="en-US" sz="1993">
                  <a:solidFill>
                    <a:srgbClr val="0E1114"/>
                  </a:solidFill>
                  <a:latin typeface="Now"/>
                  <a:ea typeface="Now"/>
                  <a:cs typeface="Now"/>
                  <a:sym typeface="Now"/>
                </a:rPr>
                <a:t>The new chat system has been successfully added, allowing users to communicate efficiently within the app. This feature enhances user interaction and provides a platform for immediate assistance regarding decor choices.</a:t>
              </a:r>
            </a:p>
          </p:txBody>
        </p:sp>
        <p:sp>
          <p:nvSpPr>
            <p:cNvPr name="TextBox 11" id="11"/>
            <p:cNvSpPr txBox="true"/>
            <p:nvPr/>
          </p:nvSpPr>
          <p:spPr>
            <a:xfrm rot="0">
              <a:off x="0" y="9525"/>
              <a:ext cx="4417361" cy="1158875"/>
            </a:xfrm>
            <a:prstGeom prst="rect">
              <a:avLst/>
            </a:prstGeom>
          </p:spPr>
          <p:txBody>
            <a:bodyPr anchor="t" rtlCol="false" tIns="0" lIns="0" bIns="0" rIns="0">
              <a:spAutoFit/>
            </a:bodyPr>
            <a:lstStyle/>
            <a:p>
              <a:pPr algn="ctr" marL="0" indent="0" lvl="0">
                <a:lnSpc>
                  <a:spcPts val="3300"/>
                </a:lnSpc>
              </a:pPr>
              <a:r>
                <a:rPr lang="en-US" b="true" sz="3000">
                  <a:solidFill>
                    <a:srgbClr val="0E1114"/>
                  </a:solidFill>
                  <a:latin typeface="Now Heavy"/>
                  <a:ea typeface="Now Heavy"/>
                  <a:cs typeface="Now Heavy"/>
                  <a:sym typeface="Now Heavy"/>
                </a:rPr>
                <a:t>Chat System Implementation</a:t>
              </a:r>
            </a:p>
          </p:txBody>
        </p:sp>
      </p:grpSp>
      <p:grpSp>
        <p:nvGrpSpPr>
          <p:cNvPr name="Group 12" id="12"/>
          <p:cNvGrpSpPr/>
          <p:nvPr/>
        </p:nvGrpSpPr>
        <p:grpSpPr>
          <a:xfrm rot="0">
            <a:off x="9173780" y="1963398"/>
            <a:ext cx="4037096" cy="7280870"/>
            <a:chOff x="0" y="0"/>
            <a:chExt cx="1063268" cy="1917595"/>
          </a:xfrm>
        </p:grpSpPr>
        <p:sp>
          <p:nvSpPr>
            <p:cNvPr name="Freeform 13" id="13"/>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FFF"/>
            </a:solidFill>
            <a:ln w="19050" cap="rnd">
              <a:solidFill>
                <a:srgbClr val="000000"/>
              </a:solidFill>
              <a:prstDash val="solid"/>
              <a:round/>
            </a:ln>
          </p:spPr>
        </p:sp>
        <p:sp>
          <p:nvSpPr>
            <p:cNvPr name="TextBox 14" id="14"/>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15" id="15"/>
          <p:cNvGrpSpPr/>
          <p:nvPr/>
        </p:nvGrpSpPr>
        <p:grpSpPr>
          <a:xfrm rot="0">
            <a:off x="9535818" y="2637623"/>
            <a:ext cx="3313021" cy="4106838"/>
            <a:chOff x="0" y="0"/>
            <a:chExt cx="4417361" cy="5475785"/>
          </a:xfrm>
        </p:grpSpPr>
        <p:sp>
          <p:nvSpPr>
            <p:cNvPr name="TextBox 16" id="16"/>
            <p:cNvSpPr txBox="true"/>
            <p:nvPr/>
          </p:nvSpPr>
          <p:spPr>
            <a:xfrm rot="0">
              <a:off x="0" y="1594760"/>
              <a:ext cx="4417361" cy="3881025"/>
            </a:xfrm>
            <a:prstGeom prst="rect">
              <a:avLst/>
            </a:prstGeom>
          </p:spPr>
          <p:txBody>
            <a:bodyPr anchor="t" rtlCol="false" tIns="0" lIns="0" bIns="0" rIns="0">
              <a:spAutoFit/>
            </a:bodyPr>
            <a:lstStyle/>
            <a:p>
              <a:pPr algn="ctr" marL="0" indent="0" lvl="0">
                <a:lnSpc>
                  <a:spcPts val="2591"/>
                </a:lnSpc>
              </a:pPr>
              <a:r>
                <a:rPr lang="en-US" sz="1993">
                  <a:solidFill>
                    <a:srgbClr val="0E1114"/>
                  </a:solidFill>
                  <a:latin typeface="Now"/>
                  <a:ea typeface="Now"/>
                  <a:cs typeface="Now"/>
                  <a:sym typeface="Now"/>
                </a:rPr>
                <a:t>The chat system is now connected to the home page, enabling instant access for users. This integration improves the overall functionality of ModifAI, making it easier for users to engage with the app’s features.</a:t>
              </a:r>
            </a:p>
          </p:txBody>
        </p:sp>
        <p:sp>
          <p:nvSpPr>
            <p:cNvPr name="TextBox 17" id="17"/>
            <p:cNvSpPr txBox="true"/>
            <p:nvPr/>
          </p:nvSpPr>
          <p:spPr>
            <a:xfrm rot="0">
              <a:off x="0" y="9525"/>
              <a:ext cx="4417361" cy="1158875"/>
            </a:xfrm>
            <a:prstGeom prst="rect">
              <a:avLst/>
            </a:prstGeom>
          </p:spPr>
          <p:txBody>
            <a:bodyPr anchor="t" rtlCol="false" tIns="0" lIns="0" bIns="0" rIns="0">
              <a:spAutoFit/>
            </a:bodyPr>
            <a:lstStyle/>
            <a:p>
              <a:pPr algn="ctr" marL="0" indent="0" lvl="0">
                <a:lnSpc>
                  <a:spcPts val="3300"/>
                </a:lnSpc>
              </a:pPr>
              <a:r>
                <a:rPr lang="en-US" b="true" sz="3000">
                  <a:solidFill>
                    <a:srgbClr val="0E1114"/>
                  </a:solidFill>
                  <a:latin typeface="Now Heavy"/>
                  <a:ea typeface="Now Heavy"/>
                  <a:cs typeface="Now Heavy"/>
                  <a:sym typeface="Now Heavy"/>
                </a:rPr>
                <a:t>Home Page Connection</a:t>
              </a:r>
            </a:p>
          </p:txBody>
        </p:sp>
      </p:grpSp>
      <p:grpSp>
        <p:nvGrpSpPr>
          <p:cNvPr name="Group 18" id="18"/>
          <p:cNvGrpSpPr/>
          <p:nvPr/>
        </p:nvGrpSpPr>
        <p:grpSpPr>
          <a:xfrm rot="0">
            <a:off x="4987782" y="1963398"/>
            <a:ext cx="4037096" cy="7280870"/>
            <a:chOff x="0" y="0"/>
            <a:chExt cx="1063268" cy="1917595"/>
          </a:xfrm>
        </p:grpSpPr>
        <p:sp>
          <p:nvSpPr>
            <p:cNvPr name="Freeform 19" id="19"/>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FFF"/>
            </a:solidFill>
            <a:ln w="19050" cap="rnd">
              <a:solidFill>
                <a:srgbClr val="000000"/>
              </a:solidFill>
              <a:prstDash val="solid"/>
              <a:round/>
            </a:ln>
          </p:spPr>
        </p:sp>
        <p:sp>
          <p:nvSpPr>
            <p:cNvPr name="TextBox 20" id="20"/>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21" id="21"/>
          <p:cNvGrpSpPr/>
          <p:nvPr/>
        </p:nvGrpSpPr>
        <p:grpSpPr>
          <a:xfrm rot="0">
            <a:off x="5349820" y="2637623"/>
            <a:ext cx="3313021" cy="4430688"/>
            <a:chOff x="0" y="0"/>
            <a:chExt cx="4417361" cy="5907585"/>
          </a:xfrm>
        </p:grpSpPr>
        <p:sp>
          <p:nvSpPr>
            <p:cNvPr name="TextBox 22" id="22"/>
            <p:cNvSpPr txBox="true"/>
            <p:nvPr/>
          </p:nvSpPr>
          <p:spPr>
            <a:xfrm rot="0">
              <a:off x="0" y="1594760"/>
              <a:ext cx="4417361" cy="4312825"/>
            </a:xfrm>
            <a:prstGeom prst="rect">
              <a:avLst/>
            </a:prstGeom>
          </p:spPr>
          <p:txBody>
            <a:bodyPr anchor="t" rtlCol="false" tIns="0" lIns="0" bIns="0" rIns="0">
              <a:spAutoFit/>
            </a:bodyPr>
            <a:lstStyle/>
            <a:p>
              <a:pPr algn="ctr" marL="0" indent="0" lvl="0">
                <a:lnSpc>
                  <a:spcPts val="2591"/>
                </a:lnSpc>
              </a:pPr>
              <a:r>
                <a:rPr lang="en-US" sz="1993">
                  <a:solidFill>
                    <a:srgbClr val="0E1114"/>
                  </a:solidFill>
                  <a:latin typeface="Now"/>
                  <a:ea typeface="Now"/>
                  <a:cs typeface="Now"/>
                  <a:sym typeface="Now"/>
                </a:rPr>
                <a:t>We have developed a user-friendly chat interface that integrates seamlessly with the main app. This design prioritizes user experience, ensuring that users can easily navigate and utilize the chat function without confusion.</a:t>
              </a:r>
            </a:p>
          </p:txBody>
        </p:sp>
        <p:sp>
          <p:nvSpPr>
            <p:cNvPr name="TextBox 23" id="23"/>
            <p:cNvSpPr txBox="true"/>
            <p:nvPr/>
          </p:nvSpPr>
          <p:spPr>
            <a:xfrm rot="0">
              <a:off x="0" y="9525"/>
              <a:ext cx="4417361" cy="1158875"/>
            </a:xfrm>
            <a:prstGeom prst="rect">
              <a:avLst/>
            </a:prstGeom>
          </p:spPr>
          <p:txBody>
            <a:bodyPr anchor="t" rtlCol="false" tIns="0" lIns="0" bIns="0" rIns="0">
              <a:spAutoFit/>
            </a:bodyPr>
            <a:lstStyle/>
            <a:p>
              <a:pPr algn="ctr" marL="0" indent="0" lvl="0">
                <a:lnSpc>
                  <a:spcPts val="3300"/>
                </a:lnSpc>
              </a:pPr>
              <a:r>
                <a:rPr lang="en-US" b="true" sz="3000">
                  <a:solidFill>
                    <a:srgbClr val="0E1114"/>
                  </a:solidFill>
                  <a:latin typeface="Now Bold"/>
                  <a:ea typeface="Now Bold"/>
                  <a:cs typeface="Now Bold"/>
                  <a:sym typeface="Now Bold"/>
                </a:rPr>
                <a:t>Chat Interface Design</a:t>
              </a:r>
            </a:p>
          </p:txBody>
        </p:sp>
      </p:grpSp>
      <p:grpSp>
        <p:nvGrpSpPr>
          <p:cNvPr name="Group 24" id="24"/>
          <p:cNvGrpSpPr/>
          <p:nvPr/>
        </p:nvGrpSpPr>
        <p:grpSpPr>
          <a:xfrm rot="0">
            <a:off x="13359778" y="1963398"/>
            <a:ext cx="4037096" cy="7280870"/>
            <a:chOff x="0" y="0"/>
            <a:chExt cx="1063268" cy="1917595"/>
          </a:xfrm>
        </p:grpSpPr>
        <p:sp>
          <p:nvSpPr>
            <p:cNvPr name="Freeform 25" id="25"/>
            <p:cNvSpPr/>
            <p:nvPr/>
          </p:nvSpPr>
          <p:spPr>
            <a:xfrm flipH="false" flipV="false" rot="0">
              <a:off x="0" y="0"/>
              <a:ext cx="1063268" cy="1917595"/>
            </a:xfrm>
            <a:custGeom>
              <a:avLst/>
              <a:gdLst/>
              <a:ahLst/>
              <a:cxnLst/>
              <a:rect r="r" b="b" t="t" l="l"/>
              <a:pathLst>
                <a:path h="1917595" w="1063268">
                  <a:moveTo>
                    <a:pt x="76708" y="0"/>
                  </a:moveTo>
                  <a:lnTo>
                    <a:pt x="986560" y="0"/>
                  </a:lnTo>
                  <a:cubicBezTo>
                    <a:pt x="1006905" y="0"/>
                    <a:pt x="1026415" y="8082"/>
                    <a:pt x="1040801" y="22467"/>
                  </a:cubicBezTo>
                  <a:cubicBezTo>
                    <a:pt x="1055186" y="36853"/>
                    <a:pt x="1063268" y="56364"/>
                    <a:pt x="1063268" y="76708"/>
                  </a:cubicBezTo>
                  <a:lnTo>
                    <a:pt x="1063268" y="1840888"/>
                  </a:lnTo>
                  <a:cubicBezTo>
                    <a:pt x="1063268" y="1883252"/>
                    <a:pt x="1028925" y="1917595"/>
                    <a:pt x="986560" y="1917595"/>
                  </a:cubicBezTo>
                  <a:lnTo>
                    <a:pt x="76708" y="1917595"/>
                  </a:lnTo>
                  <a:cubicBezTo>
                    <a:pt x="56364" y="1917595"/>
                    <a:pt x="36853" y="1909514"/>
                    <a:pt x="22467" y="1895128"/>
                  </a:cubicBezTo>
                  <a:cubicBezTo>
                    <a:pt x="8082" y="1880743"/>
                    <a:pt x="0" y="1861232"/>
                    <a:pt x="0" y="1840888"/>
                  </a:cubicBezTo>
                  <a:lnTo>
                    <a:pt x="0" y="76708"/>
                  </a:lnTo>
                  <a:cubicBezTo>
                    <a:pt x="0" y="56364"/>
                    <a:pt x="8082" y="36853"/>
                    <a:pt x="22467" y="22467"/>
                  </a:cubicBezTo>
                  <a:cubicBezTo>
                    <a:pt x="36853" y="8082"/>
                    <a:pt x="56364" y="0"/>
                    <a:pt x="76708" y="0"/>
                  </a:cubicBezTo>
                  <a:close/>
                </a:path>
              </a:pathLst>
            </a:custGeom>
            <a:solidFill>
              <a:srgbClr val="FFFFFF"/>
            </a:solidFill>
            <a:ln w="19050" cap="rnd">
              <a:solidFill>
                <a:srgbClr val="000000"/>
              </a:solidFill>
              <a:prstDash val="solid"/>
              <a:round/>
            </a:ln>
          </p:spPr>
        </p:sp>
        <p:sp>
          <p:nvSpPr>
            <p:cNvPr name="TextBox 26" id="26"/>
            <p:cNvSpPr txBox="true"/>
            <p:nvPr/>
          </p:nvSpPr>
          <p:spPr>
            <a:xfrm>
              <a:off x="0" y="28575"/>
              <a:ext cx="1063268" cy="1889020"/>
            </a:xfrm>
            <a:prstGeom prst="rect">
              <a:avLst/>
            </a:prstGeom>
          </p:spPr>
          <p:txBody>
            <a:bodyPr anchor="ctr" rtlCol="false" tIns="50800" lIns="50800" bIns="50800" rIns="50800"/>
            <a:lstStyle/>
            <a:p>
              <a:pPr algn="ctr">
                <a:lnSpc>
                  <a:spcPts val="2694"/>
                </a:lnSpc>
              </a:pPr>
            </a:p>
          </p:txBody>
        </p:sp>
      </p:grpSp>
      <p:grpSp>
        <p:nvGrpSpPr>
          <p:cNvPr name="Group 27" id="27"/>
          <p:cNvGrpSpPr/>
          <p:nvPr/>
        </p:nvGrpSpPr>
        <p:grpSpPr>
          <a:xfrm rot="0">
            <a:off x="13721816" y="2637623"/>
            <a:ext cx="3313021" cy="4106838"/>
            <a:chOff x="0" y="0"/>
            <a:chExt cx="4417361" cy="5475785"/>
          </a:xfrm>
        </p:grpSpPr>
        <p:sp>
          <p:nvSpPr>
            <p:cNvPr name="TextBox 28" id="28"/>
            <p:cNvSpPr txBox="true"/>
            <p:nvPr/>
          </p:nvSpPr>
          <p:spPr>
            <a:xfrm rot="0">
              <a:off x="0" y="1594760"/>
              <a:ext cx="4417361" cy="3881025"/>
            </a:xfrm>
            <a:prstGeom prst="rect">
              <a:avLst/>
            </a:prstGeom>
          </p:spPr>
          <p:txBody>
            <a:bodyPr anchor="t" rtlCol="false" tIns="0" lIns="0" bIns="0" rIns="0">
              <a:spAutoFit/>
            </a:bodyPr>
            <a:lstStyle/>
            <a:p>
              <a:pPr algn="ctr" marL="0" indent="0" lvl="0">
                <a:lnSpc>
                  <a:spcPts val="2591"/>
                </a:lnSpc>
              </a:pPr>
              <a:r>
                <a:rPr lang="en-US" sz="1993">
                  <a:solidFill>
                    <a:srgbClr val="0E1114"/>
                  </a:solidFill>
                  <a:latin typeface="Now"/>
                  <a:ea typeface="Now"/>
                  <a:cs typeface="Now"/>
                  <a:sym typeface="Now"/>
                </a:rPr>
                <a:t>We are actively collecting user feedback on the new chat system and interface. This feedback will guide further improvements, ensuring that ModifAI remains a </a:t>
              </a:r>
              <a:r>
                <a:rPr lang="en-US" b="true" sz="1993">
                  <a:solidFill>
                    <a:srgbClr val="0E1114"/>
                  </a:solidFill>
                  <a:latin typeface="Now Bold"/>
                  <a:ea typeface="Now Bold"/>
                  <a:cs typeface="Now Bold"/>
                  <a:sym typeface="Now Bold"/>
                </a:rPr>
                <a:t>personalized and efficient</a:t>
              </a:r>
              <a:r>
                <a:rPr lang="en-US" sz="1993">
                  <a:solidFill>
                    <a:srgbClr val="0E1114"/>
                  </a:solidFill>
                  <a:latin typeface="Now"/>
                  <a:ea typeface="Now"/>
                  <a:cs typeface="Now"/>
                  <a:sym typeface="Now"/>
                </a:rPr>
                <a:t> tool for interior decor.</a:t>
              </a:r>
            </a:p>
          </p:txBody>
        </p:sp>
        <p:sp>
          <p:nvSpPr>
            <p:cNvPr name="TextBox 29" id="29"/>
            <p:cNvSpPr txBox="true"/>
            <p:nvPr/>
          </p:nvSpPr>
          <p:spPr>
            <a:xfrm rot="0">
              <a:off x="0" y="9525"/>
              <a:ext cx="4417361" cy="1158875"/>
            </a:xfrm>
            <a:prstGeom prst="rect">
              <a:avLst/>
            </a:prstGeom>
          </p:spPr>
          <p:txBody>
            <a:bodyPr anchor="t" rtlCol="false" tIns="0" lIns="0" bIns="0" rIns="0">
              <a:spAutoFit/>
            </a:bodyPr>
            <a:lstStyle/>
            <a:p>
              <a:pPr algn="ctr" marL="0" indent="0" lvl="0">
                <a:lnSpc>
                  <a:spcPts val="3300"/>
                </a:lnSpc>
              </a:pPr>
              <a:r>
                <a:rPr lang="en-US" b="true" sz="3000">
                  <a:solidFill>
                    <a:srgbClr val="0E1114"/>
                  </a:solidFill>
                  <a:latin typeface="Now Heavy"/>
                  <a:ea typeface="Now Heavy"/>
                  <a:cs typeface="Now Heavy"/>
                  <a:sym typeface="Now Heavy"/>
                </a:rPr>
                <a:t>User Feedback Collection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5C0CF"/>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FFF"/>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FFF"/>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E1114"/>
                </a:solidFill>
                <a:latin typeface="Now"/>
                <a:ea typeface="Now"/>
                <a:cs typeface="Now"/>
                <a:sym typeface="Now"/>
              </a:rPr>
              <a:t>Multiple </a:t>
            </a:r>
            <a:r>
              <a:rPr lang="en-US" b="true" sz="3000">
                <a:solidFill>
                  <a:srgbClr val="0E1114"/>
                </a:solidFill>
                <a:latin typeface="Now Bold"/>
                <a:ea typeface="Now Bold"/>
                <a:cs typeface="Now Bold"/>
                <a:sym typeface="Now Bold"/>
              </a:rPr>
              <a:t>bugs</a:t>
            </a:r>
            <a:r>
              <a:rPr lang="en-US" sz="3000">
                <a:solidFill>
                  <a:srgbClr val="0E1114"/>
                </a:solidFill>
                <a:latin typeface="Now"/>
                <a:ea typeface="Now"/>
                <a:cs typeface="Now"/>
                <a:sym typeface="Now"/>
              </a:rPr>
              <a:t> have been identified within the chat interface that hinder usability.</a:t>
            </a:r>
          </a:p>
        </p:txBody>
      </p:sp>
      <p:sp>
        <p:nvSpPr>
          <p:cNvPr name="TextBox 14" id="14"/>
          <p:cNvSpPr txBox="true"/>
          <p:nvPr/>
        </p:nvSpPr>
        <p:spPr>
          <a:xfrm rot="0">
            <a:off x="2194498" y="4279154"/>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E1114"/>
                </a:solidFill>
                <a:latin typeface="Now"/>
                <a:ea typeface="Now"/>
                <a:cs typeface="Now"/>
                <a:sym typeface="Now"/>
              </a:rPr>
              <a:t>Integration of the </a:t>
            </a:r>
            <a:r>
              <a:rPr lang="en-US" b="true" sz="3000">
                <a:solidFill>
                  <a:srgbClr val="0E1114"/>
                </a:solidFill>
                <a:latin typeface="Now Bold"/>
                <a:ea typeface="Now Bold"/>
                <a:cs typeface="Now Bold"/>
                <a:sym typeface="Now Bold"/>
              </a:rPr>
              <a:t>chat API</a:t>
            </a:r>
            <a:r>
              <a:rPr lang="en-US" sz="3000">
                <a:solidFill>
                  <a:srgbClr val="0E1114"/>
                </a:solidFill>
                <a:latin typeface="Now"/>
                <a:ea typeface="Now"/>
                <a:cs typeface="Now"/>
                <a:sym typeface="Now"/>
              </a:rPr>
              <a:t> has not yet been accomplished, causing delays.</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E1114"/>
                </a:solidFill>
                <a:latin typeface="Now"/>
                <a:ea typeface="Now"/>
                <a:cs typeface="Now"/>
                <a:sym typeface="Now"/>
              </a:rPr>
              <a:t>Addressing these challenges is crucial for </a:t>
            </a:r>
            <a:r>
              <a:rPr lang="en-US" b="true" sz="3000">
                <a:solidFill>
                  <a:srgbClr val="0E1114"/>
                </a:solidFill>
                <a:latin typeface="Now Bold"/>
                <a:ea typeface="Now Bold"/>
                <a:cs typeface="Now Bold"/>
                <a:sym typeface="Now Bold"/>
              </a:rPr>
              <a:t>enhancing user experience</a:t>
            </a:r>
            <a:r>
              <a:rPr lang="en-US" sz="3000">
                <a:solidFill>
                  <a:srgbClr val="0E1114"/>
                </a:solidFill>
                <a:latin typeface="Now"/>
                <a:ea typeface="Now"/>
                <a:cs typeface="Now"/>
                <a:sym typeface="Now"/>
              </a:rPr>
              <a:t> and satisfaction.</a:t>
            </a:r>
          </a:p>
        </p:txBody>
      </p:sp>
      <p:sp>
        <p:nvSpPr>
          <p:cNvPr name="TextBox 22" id="22"/>
          <p:cNvSpPr txBox="true"/>
          <p:nvPr/>
        </p:nvSpPr>
        <p:spPr>
          <a:xfrm rot="0">
            <a:off x="2194498" y="7021251"/>
            <a:ext cx="6353727" cy="1383030"/>
          </a:xfrm>
          <a:prstGeom prst="rect">
            <a:avLst/>
          </a:prstGeom>
        </p:spPr>
        <p:txBody>
          <a:bodyPr anchor="t" rtlCol="false" tIns="0" lIns="0" bIns="0" rIns="0">
            <a:spAutoFit/>
          </a:bodyPr>
          <a:lstStyle/>
          <a:p>
            <a:pPr algn="ctr" marL="0" indent="0" lvl="0">
              <a:lnSpc>
                <a:spcPts val="3660"/>
              </a:lnSpc>
            </a:pPr>
            <a:r>
              <a:rPr lang="en-US" sz="3000">
                <a:solidFill>
                  <a:srgbClr val="0E1114"/>
                </a:solidFill>
                <a:latin typeface="Now"/>
                <a:ea typeface="Now"/>
                <a:cs typeface="Now"/>
                <a:sym typeface="Now"/>
              </a:rPr>
              <a:t>User feedback highlights a need for </a:t>
            </a:r>
            <a:r>
              <a:rPr lang="en-US" b="true" sz="3000">
                <a:solidFill>
                  <a:srgbClr val="0E1114"/>
                </a:solidFill>
                <a:latin typeface="Now Bold"/>
                <a:ea typeface="Now Bold"/>
                <a:cs typeface="Now Bold"/>
                <a:sym typeface="Now Bold"/>
              </a:rPr>
              <a:t>improved stability</a:t>
            </a:r>
            <a:r>
              <a:rPr lang="en-US" sz="3000">
                <a:solidFill>
                  <a:srgbClr val="0E1114"/>
                </a:solidFill>
                <a:latin typeface="Now"/>
                <a:ea typeface="Now"/>
                <a:cs typeface="Now"/>
                <a:sym typeface="Now"/>
              </a:rPr>
              <a:t> in the chat features.</a:t>
            </a:r>
          </a:p>
        </p:txBody>
      </p:sp>
      <p:sp>
        <p:nvSpPr>
          <p:cNvPr name="TextBox 23" id="23"/>
          <p:cNvSpPr txBox="true"/>
          <p:nvPr/>
        </p:nvSpPr>
        <p:spPr>
          <a:xfrm rot="0">
            <a:off x="2125624" y="1389439"/>
            <a:ext cx="14036752" cy="1645793"/>
          </a:xfrm>
          <a:prstGeom prst="rect">
            <a:avLst/>
          </a:prstGeom>
        </p:spPr>
        <p:txBody>
          <a:bodyPr anchor="t" rtlCol="false" tIns="0" lIns="0" bIns="0" rIns="0">
            <a:spAutoFit/>
          </a:bodyPr>
          <a:lstStyle/>
          <a:p>
            <a:pPr algn="ctr" marL="0" indent="0" lvl="0">
              <a:lnSpc>
                <a:spcPts val="6423"/>
              </a:lnSpc>
            </a:pPr>
            <a:r>
              <a:rPr lang="en-US" b="true" sz="5839" strike="noStrike" u="none">
                <a:solidFill>
                  <a:srgbClr val="0E1114"/>
                </a:solidFill>
                <a:latin typeface="Roca One Heavy"/>
                <a:ea typeface="Roca One Heavy"/>
                <a:cs typeface="Roca One Heavy"/>
                <a:sym typeface="Roca One Heavy"/>
              </a:rPr>
              <a:t>Current Challenges: Addressing Issues with Chat API and Interface Bugs</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5C0CF"/>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FFF"/>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FFF"/>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507754"/>
            <a:ext cx="6353727" cy="925830"/>
          </a:xfrm>
          <a:prstGeom prst="rect">
            <a:avLst/>
          </a:prstGeom>
        </p:spPr>
        <p:txBody>
          <a:bodyPr anchor="t" rtlCol="false" tIns="0" lIns="0" bIns="0" rIns="0">
            <a:spAutoFit/>
          </a:bodyPr>
          <a:lstStyle/>
          <a:p>
            <a:pPr algn="ctr" marL="0" indent="0" lvl="0">
              <a:lnSpc>
                <a:spcPts val="3660"/>
              </a:lnSpc>
            </a:pPr>
            <a:r>
              <a:rPr lang="en-US" sz="3000">
                <a:solidFill>
                  <a:srgbClr val="0E1114"/>
                </a:solidFill>
                <a:latin typeface="Now"/>
                <a:ea typeface="Now"/>
                <a:cs typeface="Now"/>
                <a:sym typeface="Now"/>
              </a:rPr>
              <a:t>Address existing bugs in the chat interface to improve stability.</a:t>
            </a:r>
          </a:p>
        </p:txBody>
      </p:sp>
      <p:sp>
        <p:nvSpPr>
          <p:cNvPr name="TextBox 14" id="14"/>
          <p:cNvSpPr txBox="true"/>
          <p:nvPr/>
        </p:nvSpPr>
        <p:spPr>
          <a:xfrm rot="0">
            <a:off x="2194498" y="4507754"/>
            <a:ext cx="6353727" cy="925830"/>
          </a:xfrm>
          <a:prstGeom prst="rect">
            <a:avLst/>
          </a:prstGeom>
        </p:spPr>
        <p:txBody>
          <a:bodyPr anchor="t" rtlCol="false" tIns="0" lIns="0" bIns="0" rIns="0">
            <a:spAutoFit/>
          </a:bodyPr>
          <a:lstStyle/>
          <a:p>
            <a:pPr algn="ctr" marL="0" indent="0" lvl="0">
              <a:lnSpc>
                <a:spcPts val="3660"/>
              </a:lnSpc>
            </a:pPr>
            <a:r>
              <a:rPr lang="en-US" sz="3000">
                <a:solidFill>
                  <a:srgbClr val="0E1114"/>
                </a:solidFill>
                <a:latin typeface="Now"/>
                <a:ea typeface="Now"/>
                <a:cs typeface="Now"/>
                <a:sym typeface="Now"/>
              </a:rPr>
              <a:t>Prioritize fixing the chat API for seamless communication.</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FFF"/>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FFFFF"/>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0E1114"/>
                </a:solidFill>
                <a:latin typeface="Now"/>
                <a:ea typeface="Now"/>
                <a:cs typeface="Now"/>
                <a:sym typeface="Now"/>
              </a:rPr>
              <a:t>Conduct user testing to gather feedback and refine features.</a:t>
            </a:r>
          </a:p>
        </p:txBody>
      </p:sp>
      <p:sp>
        <p:nvSpPr>
          <p:cNvPr name="TextBox 22" id="22"/>
          <p:cNvSpPr txBox="true"/>
          <p:nvPr/>
        </p:nvSpPr>
        <p:spPr>
          <a:xfrm rot="0">
            <a:off x="2194498" y="7249851"/>
            <a:ext cx="6353727" cy="925830"/>
          </a:xfrm>
          <a:prstGeom prst="rect">
            <a:avLst/>
          </a:prstGeom>
        </p:spPr>
        <p:txBody>
          <a:bodyPr anchor="t" rtlCol="false" tIns="0" lIns="0" bIns="0" rIns="0">
            <a:spAutoFit/>
          </a:bodyPr>
          <a:lstStyle/>
          <a:p>
            <a:pPr algn="ctr" marL="0" indent="0" lvl="0">
              <a:lnSpc>
                <a:spcPts val="3660"/>
              </a:lnSpc>
            </a:pPr>
            <a:r>
              <a:rPr lang="en-US" sz="3000">
                <a:solidFill>
                  <a:srgbClr val="0E1114"/>
                </a:solidFill>
                <a:latin typeface="Now"/>
                <a:ea typeface="Now"/>
                <a:cs typeface="Now"/>
                <a:sym typeface="Now"/>
              </a:rPr>
              <a:t>Redesign UI elements for a more appealing user interface.</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0E1114"/>
                </a:solidFill>
                <a:latin typeface="Roca One Heavy"/>
                <a:ea typeface="Roca One Heavy"/>
                <a:cs typeface="Roca One Heavy"/>
                <a:sym typeface="Roca One Heavy"/>
              </a:rPr>
              <a:t>Next Steps for Enhancing ModifAI's User Experience</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AA5B3"/>
        </a:solidFill>
      </p:bgPr>
    </p:bg>
    <p:spTree>
      <p:nvGrpSpPr>
        <p:cNvPr id="1" name=""/>
        <p:cNvGrpSpPr/>
        <p:nvPr/>
      </p:nvGrpSpPr>
      <p:grpSpPr>
        <a:xfrm>
          <a:off x="0" y="0"/>
          <a:ext cx="0" cy="0"/>
          <a:chOff x="0" y="0"/>
          <a:chExt cx="0" cy="0"/>
        </a:xfrm>
      </p:grpSpPr>
      <p:grpSp>
        <p:nvGrpSpPr>
          <p:cNvPr name="Group 2" id="2"/>
          <p:cNvGrpSpPr/>
          <p:nvPr/>
        </p:nvGrpSpPr>
        <p:grpSpPr>
          <a:xfrm rot="0">
            <a:off x="-1100512" y="3324728"/>
            <a:ext cx="14205661" cy="8170282"/>
            <a:chOff x="0" y="0"/>
            <a:chExt cx="3741409" cy="2151844"/>
          </a:xfrm>
        </p:grpSpPr>
        <p:sp>
          <p:nvSpPr>
            <p:cNvPr name="Freeform 3" id="3"/>
            <p:cNvSpPr/>
            <p:nvPr/>
          </p:nvSpPr>
          <p:spPr>
            <a:xfrm flipH="false" flipV="false" rot="0">
              <a:off x="0" y="0"/>
              <a:ext cx="3741408" cy="2151844"/>
            </a:xfrm>
            <a:custGeom>
              <a:avLst/>
              <a:gdLst/>
              <a:ahLst/>
              <a:cxnLst/>
              <a:rect r="r" b="b" t="t" l="l"/>
              <a:pathLst>
                <a:path h="2151844" w="3741408">
                  <a:moveTo>
                    <a:pt x="21800" y="0"/>
                  </a:moveTo>
                  <a:lnTo>
                    <a:pt x="3719609" y="0"/>
                  </a:lnTo>
                  <a:cubicBezTo>
                    <a:pt x="3725390" y="0"/>
                    <a:pt x="3730935" y="2297"/>
                    <a:pt x="3735024" y="6385"/>
                  </a:cubicBezTo>
                  <a:cubicBezTo>
                    <a:pt x="3739112" y="10473"/>
                    <a:pt x="3741408" y="16018"/>
                    <a:pt x="3741408" y="21800"/>
                  </a:cubicBezTo>
                  <a:lnTo>
                    <a:pt x="3741408" y="2130044"/>
                  </a:lnTo>
                  <a:cubicBezTo>
                    <a:pt x="3741408" y="2142084"/>
                    <a:pt x="3731649" y="2151844"/>
                    <a:pt x="3719609" y="2151844"/>
                  </a:cubicBezTo>
                  <a:lnTo>
                    <a:pt x="21800" y="2151844"/>
                  </a:lnTo>
                  <a:cubicBezTo>
                    <a:pt x="9760" y="2151844"/>
                    <a:pt x="0" y="2142084"/>
                    <a:pt x="0" y="2130044"/>
                  </a:cubicBezTo>
                  <a:lnTo>
                    <a:pt x="0" y="21800"/>
                  </a:lnTo>
                  <a:cubicBezTo>
                    <a:pt x="0" y="9760"/>
                    <a:pt x="9760" y="0"/>
                    <a:pt x="21800" y="0"/>
                  </a:cubicBezTo>
                  <a:close/>
                </a:path>
              </a:pathLst>
            </a:custGeom>
            <a:solidFill>
              <a:srgbClr val="C0DCEB"/>
            </a:solidFill>
            <a:ln w="19050" cap="rnd">
              <a:solidFill>
                <a:srgbClr val="000000"/>
              </a:solidFill>
              <a:prstDash val="solid"/>
              <a:round/>
            </a:ln>
          </p:spPr>
        </p:sp>
        <p:sp>
          <p:nvSpPr>
            <p:cNvPr name="TextBox 4" id="4"/>
            <p:cNvSpPr txBox="true"/>
            <p:nvPr/>
          </p:nvSpPr>
          <p:spPr>
            <a:xfrm>
              <a:off x="0" y="28575"/>
              <a:ext cx="3741409" cy="2123269"/>
            </a:xfrm>
            <a:prstGeom prst="rect">
              <a:avLst/>
            </a:prstGeom>
          </p:spPr>
          <p:txBody>
            <a:bodyPr anchor="ctr" rtlCol="false" tIns="50800" lIns="50800" bIns="50800" rIns="50800"/>
            <a:lstStyle/>
            <a:p>
              <a:pPr algn="ctr">
                <a:lnSpc>
                  <a:spcPts val="2694"/>
                </a:lnSpc>
              </a:pPr>
            </a:p>
          </p:txBody>
        </p:sp>
      </p:grpSp>
      <p:sp>
        <p:nvSpPr>
          <p:cNvPr name="Freeform 5" id="5"/>
          <p:cNvSpPr/>
          <p:nvPr/>
        </p:nvSpPr>
        <p:spPr>
          <a:xfrm flipH="false" flipV="false" rot="-1183998">
            <a:off x="1092825" y="5727291"/>
            <a:ext cx="3365155" cy="3365155"/>
          </a:xfrm>
          <a:custGeom>
            <a:avLst/>
            <a:gdLst/>
            <a:ahLst/>
            <a:cxnLst/>
            <a:rect r="r" b="b" t="t" l="l"/>
            <a:pathLst>
              <a:path h="3365155" w="3365155">
                <a:moveTo>
                  <a:pt x="0" y="0"/>
                </a:moveTo>
                <a:lnTo>
                  <a:pt x="3365155" y="0"/>
                </a:lnTo>
                <a:lnTo>
                  <a:pt x="3365155" y="3365155"/>
                </a:lnTo>
                <a:lnTo>
                  <a:pt x="0" y="3365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751564" y="1047750"/>
            <a:ext cx="8707171" cy="8170282"/>
            <a:chOff x="0" y="0"/>
            <a:chExt cx="2293247" cy="2151844"/>
          </a:xfrm>
        </p:grpSpPr>
        <p:sp>
          <p:nvSpPr>
            <p:cNvPr name="Freeform 7" id="7"/>
            <p:cNvSpPr/>
            <p:nvPr/>
          </p:nvSpPr>
          <p:spPr>
            <a:xfrm flipH="false" flipV="false" rot="0">
              <a:off x="0" y="0"/>
              <a:ext cx="2293247" cy="2151844"/>
            </a:xfrm>
            <a:custGeom>
              <a:avLst/>
              <a:gdLst/>
              <a:ahLst/>
              <a:cxnLst/>
              <a:rect r="r" b="b" t="t" l="l"/>
              <a:pathLst>
                <a:path h="2151844" w="2293247">
                  <a:moveTo>
                    <a:pt x="35566" y="0"/>
                  </a:moveTo>
                  <a:lnTo>
                    <a:pt x="2257681" y="0"/>
                  </a:lnTo>
                  <a:cubicBezTo>
                    <a:pt x="2267114" y="0"/>
                    <a:pt x="2276160" y="3747"/>
                    <a:pt x="2282830" y="10417"/>
                  </a:cubicBezTo>
                  <a:cubicBezTo>
                    <a:pt x="2289500" y="17087"/>
                    <a:pt x="2293247" y="26133"/>
                    <a:pt x="2293247" y="35566"/>
                  </a:cubicBezTo>
                  <a:lnTo>
                    <a:pt x="2293247" y="2116278"/>
                  </a:lnTo>
                  <a:cubicBezTo>
                    <a:pt x="2293247" y="2135921"/>
                    <a:pt x="2277323" y="2151844"/>
                    <a:pt x="2257681" y="2151844"/>
                  </a:cubicBezTo>
                  <a:lnTo>
                    <a:pt x="35566" y="2151844"/>
                  </a:lnTo>
                  <a:cubicBezTo>
                    <a:pt x="15923" y="2151844"/>
                    <a:pt x="0" y="2135921"/>
                    <a:pt x="0" y="2116278"/>
                  </a:cubicBezTo>
                  <a:lnTo>
                    <a:pt x="0" y="35566"/>
                  </a:lnTo>
                  <a:cubicBezTo>
                    <a:pt x="0" y="15923"/>
                    <a:pt x="15923" y="0"/>
                    <a:pt x="35566" y="0"/>
                  </a:cubicBezTo>
                  <a:close/>
                </a:path>
              </a:pathLst>
            </a:custGeom>
            <a:solidFill>
              <a:srgbClr val="FFFFFF"/>
            </a:solidFill>
            <a:ln w="19050" cap="rnd">
              <a:solidFill>
                <a:srgbClr val="000000"/>
              </a:solidFill>
              <a:prstDash val="solid"/>
              <a:round/>
            </a:ln>
          </p:spPr>
        </p:sp>
        <p:sp>
          <p:nvSpPr>
            <p:cNvPr name="TextBox 8" id="8"/>
            <p:cNvSpPr txBox="true"/>
            <p:nvPr/>
          </p:nvSpPr>
          <p:spPr>
            <a:xfrm>
              <a:off x="0" y="28575"/>
              <a:ext cx="2293247" cy="2123269"/>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9761932" y="2442082"/>
            <a:ext cx="6959346" cy="5381618"/>
            <a:chOff x="0" y="0"/>
            <a:chExt cx="9279128" cy="7175490"/>
          </a:xfrm>
        </p:grpSpPr>
        <p:sp>
          <p:nvSpPr>
            <p:cNvPr name="TextBox 10" id="10"/>
            <p:cNvSpPr txBox="true"/>
            <p:nvPr/>
          </p:nvSpPr>
          <p:spPr>
            <a:xfrm rot="0">
              <a:off x="0" y="57150"/>
              <a:ext cx="9279128" cy="2200063"/>
            </a:xfrm>
            <a:prstGeom prst="rect">
              <a:avLst/>
            </a:prstGeom>
          </p:spPr>
          <p:txBody>
            <a:bodyPr anchor="t" rtlCol="false" tIns="0" lIns="0" bIns="0" rIns="0">
              <a:spAutoFit/>
            </a:bodyPr>
            <a:lstStyle/>
            <a:p>
              <a:pPr algn="l" marL="0" indent="0" lvl="0">
                <a:lnSpc>
                  <a:spcPts val="6379"/>
                </a:lnSpc>
              </a:pPr>
              <a:r>
                <a:rPr lang="en-US" b="true" sz="5799">
                  <a:solidFill>
                    <a:srgbClr val="0E1114"/>
                  </a:solidFill>
                  <a:latin typeface="Roca One Heavy"/>
                  <a:ea typeface="Roca One Heavy"/>
                  <a:cs typeface="Roca One Heavy"/>
                  <a:sym typeface="Roca One Heavy"/>
                </a:rPr>
                <a:t>Enhancing ModifAI for the Future</a:t>
              </a:r>
            </a:p>
          </p:txBody>
        </p:sp>
        <p:sp>
          <p:nvSpPr>
            <p:cNvPr name="TextBox 11" id="11"/>
            <p:cNvSpPr txBox="true"/>
            <p:nvPr/>
          </p:nvSpPr>
          <p:spPr>
            <a:xfrm rot="0">
              <a:off x="0" y="2500239"/>
              <a:ext cx="9279128" cy="4675251"/>
            </a:xfrm>
            <a:prstGeom prst="rect">
              <a:avLst/>
            </a:prstGeom>
          </p:spPr>
          <p:txBody>
            <a:bodyPr anchor="t" rtlCol="false" tIns="0" lIns="0" bIns="0" rIns="0">
              <a:spAutoFit/>
            </a:bodyPr>
            <a:lstStyle/>
            <a:p>
              <a:pPr algn="l" marL="0" indent="0" lvl="0">
                <a:lnSpc>
                  <a:spcPts val="3118"/>
                </a:lnSpc>
              </a:pPr>
              <a:r>
                <a:rPr lang="en-US" sz="2310">
                  <a:solidFill>
                    <a:srgbClr val="0E1114"/>
                  </a:solidFill>
                  <a:latin typeface="Now"/>
                  <a:ea typeface="Now"/>
                  <a:cs typeface="Now"/>
                  <a:sym typeface="Now"/>
                </a:rPr>
                <a:t>We are </a:t>
              </a:r>
              <a:r>
                <a:rPr lang="en-US" b="true" sz="2310">
                  <a:solidFill>
                    <a:srgbClr val="0E1114"/>
                  </a:solidFill>
                  <a:latin typeface="Now Bold"/>
                  <a:ea typeface="Now Bold"/>
                  <a:cs typeface="Now Bold"/>
                  <a:sym typeface="Now Bold"/>
                </a:rPr>
                <a:t>committed to improving ModifAI</a:t>
              </a:r>
              <a:r>
                <a:rPr lang="en-US" sz="2310">
                  <a:solidFill>
                    <a:srgbClr val="0E1114"/>
                  </a:solidFill>
                  <a:latin typeface="Now"/>
                  <a:ea typeface="Now"/>
                  <a:cs typeface="Now"/>
                  <a:sym typeface="Now"/>
                </a:rPr>
                <a:t>, ensuring it becomes the go-to app for interior decor. Our plans include adding </a:t>
              </a:r>
              <a:r>
                <a:rPr lang="en-US" b="true" sz="2310">
                  <a:solidFill>
                    <a:srgbClr val="0E1114"/>
                  </a:solidFill>
                  <a:latin typeface="Now Bold"/>
                  <a:ea typeface="Now Bold"/>
                  <a:cs typeface="Now Bold"/>
                  <a:sym typeface="Now Bold"/>
                </a:rPr>
                <a:t>more features</a:t>
              </a:r>
              <a:r>
                <a:rPr lang="en-US" sz="2310">
                  <a:solidFill>
                    <a:srgbClr val="0E1114"/>
                  </a:solidFill>
                  <a:latin typeface="Now"/>
                  <a:ea typeface="Now"/>
                  <a:cs typeface="Now"/>
                  <a:sym typeface="Now"/>
                </a:rPr>
                <a:t> and refining the AI to provide smarter, more personalized suggestions. We aim for a seamless user experience that caters to individual tastes and preferences. By focusing on enhancing the overall interface, we will make home decorating more accessible and enjoyable for everyone.</a:t>
              </a:r>
            </a:p>
          </p:txBody>
        </p:sp>
      </p:grpSp>
      <p:sp>
        <p:nvSpPr>
          <p:cNvPr name="Freeform 12" id="12"/>
          <p:cNvSpPr/>
          <p:nvPr/>
        </p:nvSpPr>
        <p:spPr>
          <a:xfrm flipH="false" flipV="false" rot="0">
            <a:off x="16177197" y="470071"/>
            <a:ext cx="1322640" cy="1658483"/>
          </a:xfrm>
          <a:custGeom>
            <a:avLst/>
            <a:gdLst/>
            <a:ahLst/>
            <a:cxnLst/>
            <a:rect r="r" b="b" t="t" l="l"/>
            <a:pathLst>
              <a:path h="1658483" w="1322640">
                <a:moveTo>
                  <a:pt x="0" y="0"/>
                </a:moveTo>
                <a:lnTo>
                  <a:pt x="1322640" y="0"/>
                </a:lnTo>
                <a:lnTo>
                  <a:pt x="1322640" y="1658483"/>
                </a:lnTo>
                <a:lnTo>
                  <a:pt x="0" y="16584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595132">
            <a:off x="1464659" y="2184130"/>
            <a:ext cx="5959385" cy="6309559"/>
            <a:chOff x="0" y="0"/>
            <a:chExt cx="879080" cy="930735"/>
          </a:xfrm>
        </p:grpSpPr>
        <p:sp>
          <p:nvSpPr>
            <p:cNvPr name="Freeform 14" id="14"/>
            <p:cNvSpPr/>
            <p:nvPr/>
          </p:nvSpPr>
          <p:spPr>
            <a:xfrm flipH="false" flipV="false" rot="0">
              <a:off x="0" y="0"/>
              <a:ext cx="879080" cy="930735"/>
            </a:xfrm>
            <a:custGeom>
              <a:avLst/>
              <a:gdLst/>
              <a:ahLst/>
              <a:cxnLst/>
              <a:rect r="r" b="b" t="t" l="l"/>
              <a:pathLst>
                <a:path h="930735" w="879080">
                  <a:moveTo>
                    <a:pt x="0" y="0"/>
                  </a:moveTo>
                  <a:lnTo>
                    <a:pt x="879080" y="0"/>
                  </a:lnTo>
                  <a:lnTo>
                    <a:pt x="879080" y="930735"/>
                  </a:lnTo>
                  <a:lnTo>
                    <a:pt x="0" y="930735"/>
                  </a:lnTo>
                  <a:close/>
                </a:path>
              </a:pathLst>
            </a:custGeom>
            <a:solidFill>
              <a:srgbClr val="FFFFFF"/>
            </a:solidFill>
            <a:ln w="19050" cap="sq">
              <a:solidFill>
                <a:srgbClr val="000000"/>
              </a:solidFill>
              <a:prstDash val="solid"/>
              <a:miter/>
            </a:ln>
          </p:spPr>
        </p:sp>
        <p:sp>
          <p:nvSpPr>
            <p:cNvPr name="TextBox 15" id="15"/>
            <p:cNvSpPr txBox="true"/>
            <p:nvPr/>
          </p:nvSpPr>
          <p:spPr>
            <a:xfrm>
              <a:off x="0" y="28575"/>
              <a:ext cx="879080" cy="902160"/>
            </a:xfrm>
            <a:prstGeom prst="rect">
              <a:avLst/>
            </a:prstGeom>
          </p:spPr>
          <p:txBody>
            <a:bodyPr anchor="ctr" rtlCol="false" tIns="50800" lIns="50800" bIns="50800" rIns="50800"/>
            <a:lstStyle/>
            <a:p>
              <a:pPr algn="ctr" marL="0" indent="0" lvl="0">
                <a:lnSpc>
                  <a:spcPts val="2694"/>
                </a:lnSpc>
                <a:spcBef>
                  <a:spcPct val="0"/>
                </a:spcBef>
              </a:pPr>
            </a:p>
          </p:txBody>
        </p:sp>
      </p:grpSp>
      <p:grpSp>
        <p:nvGrpSpPr>
          <p:cNvPr name="Group 16" id="16"/>
          <p:cNvGrpSpPr/>
          <p:nvPr/>
        </p:nvGrpSpPr>
        <p:grpSpPr>
          <a:xfrm rot="-597482">
            <a:off x="1680479" y="2427674"/>
            <a:ext cx="5525801" cy="5820985"/>
            <a:chOff x="0" y="0"/>
            <a:chExt cx="812800" cy="856219"/>
          </a:xfrm>
        </p:grpSpPr>
        <p:sp>
          <p:nvSpPr>
            <p:cNvPr name="Freeform 17" id="17"/>
            <p:cNvSpPr/>
            <p:nvPr/>
          </p:nvSpPr>
          <p:spPr>
            <a:xfrm flipH="false" flipV="false" rot="0">
              <a:off x="0" y="0"/>
              <a:ext cx="812800" cy="856219"/>
            </a:xfrm>
            <a:custGeom>
              <a:avLst/>
              <a:gdLst/>
              <a:ahLst/>
              <a:cxnLst/>
              <a:rect r="r" b="b" t="t" l="l"/>
              <a:pathLst>
                <a:path h="856219" w="812800">
                  <a:moveTo>
                    <a:pt x="0" y="0"/>
                  </a:moveTo>
                  <a:lnTo>
                    <a:pt x="812800" y="0"/>
                  </a:lnTo>
                  <a:lnTo>
                    <a:pt x="812800" y="856219"/>
                  </a:lnTo>
                  <a:lnTo>
                    <a:pt x="0" y="856219"/>
                  </a:lnTo>
                  <a:close/>
                </a:path>
              </a:pathLst>
            </a:custGeom>
            <a:blipFill>
              <a:blip r:embed="rId6"/>
              <a:stretch>
                <a:fillRect l="-28981" t="0" r="-28981" b="0"/>
              </a:stretch>
            </a:blipFill>
          </p:spPr>
        </p:sp>
      </p:grpSp>
      <p:sp>
        <p:nvSpPr>
          <p:cNvPr name="Freeform 18" id="18"/>
          <p:cNvSpPr/>
          <p:nvPr/>
        </p:nvSpPr>
        <p:spPr>
          <a:xfrm flipH="false" flipV="false" rot="-584762">
            <a:off x="2129181" y="1686599"/>
            <a:ext cx="3423594" cy="883910"/>
          </a:xfrm>
          <a:custGeom>
            <a:avLst/>
            <a:gdLst/>
            <a:ahLst/>
            <a:cxnLst/>
            <a:rect r="r" b="b" t="t" l="l"/>
            <a:pathLst>
              <a:path h="883910" w="3423594">
                <a:moveTo>
                  <a:pt x="0" y="0"/>
                </a:moveTo>
                <a:lnTo>
                  <a:pt x="3423595" y="0"/>
                </a:lnTo>
                <a:lnTo>
                  <a:pt x="3423595" y="883910"/>
                </a:lnTo>
                <a:lnTo>
                  <a:pt x="0" y="883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ModifAI: Revolutionizing Interior Decor</dc:description>
  <dc:identifier>DAGsaP6w-ZM</dc:identifier>
  <dcterms:modified xsi:type="dcterms:W3CDTF">2011-08-01T06:04:30Z</dcterms:modified>
  <cp:revision>1</cp:revision>
  <dc:title>Presentation - ModifAI: Revolutionizing Interior Decor</dc:title>
</cp:coreProperties>
</file>