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4" r:id="rId6"/>
    <p:sldId id="261" r:id="rId7"/>
    <p:sldId id="262" r:id="rId8"/>
    <p:sldId id="266" r:id="rId9"/>
    <p:sldId id="267" r:id="rId10"/>
    <p:sldId id="268" r:id="rId11"/>
    <p:sldId id="269" r:id="rId12"/>
    <p:sldId id="265" r:id="rId13"/>
    <p:sldId id="263" r:id="rId14"/>
    <p:sldId id="25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p:cViewPr varScale="1">
        <p:scale>
          <a:sx n="68" d="100"/>
          <a:sy n="68" d="100"/>
        </p:scale>
        <p:origin x="178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92016F-8F6A-40C6-B925-A2E675AD3FCE}"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6C9D0-2855-40BA-B71F-DD07680A8E23}" type="slidenum">
              <a:rPr lang="en-US" smtClean="0"/>
              <a:pPr/>
              <a:t>‹#›</a:t>
            </a:fld>
            <a:endParaRPr lang="en-US"/>
          </a:p>
        </p:txBody>
      </p:sp>
    </p:spTree>
    <p:extLst>
      <p:ext uri="{BB962C8B-B14F-4D97-AF65-F5344CB8AC3E}">
        <p14:creationId xmlns:p14="http://schemas.microsoft.com/office/powerpoint/2010/main" val="813508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92016F-8F6A-40C6-B925-A2E675AD3FCE}"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6C9D0-2855-40BA-B71F-DD07680A8E23}" type="slidenum">
              <a:rPr lang="en-US" smtClean="0"/>
              <a:pPr/>
              <a:t>‹#›</a:t>
            </a:fld>
            <a:endParaRPr lang="en-US"/>
          </a:p>
        </p:txBody>
      </p:sp>
    </p:spTree>
    <p:extLst>
      <p:ext uri="{BB962C8B-B14F-4D97-AF65-F5344CB8AC3E}">
        <p14:creationId xmlns:p14="http://schemas.microsoft.com/office/powerpoint/2010/main" val="64049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92016F-8F6A-40C6-B925-A2E675AD3FCE}"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6C9D0-2855-40BA-B71F-DD07680A8E23}"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1744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92016F-8F6A-40C6-B925-A2E675AD3FCE}"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6C9D0-2855-40BA-B71F-DD07680A8E23}" type="slidenum">
              <a:rPr lang="en-US" smtClean="0"/>
              <a:pPr/>
              <a:t>‹#›</a:t>
            </a:fld>
            <a:endParaRPr lang="en-US"/>
          </a:p>
        </p:txBody>
      </p:sp>
    </p:spTree>
    <p:extLst>
      <p:ext uri="{BB962C8B-B14F-4D97-AF65-F5344CB8AC3E}">
        <p14:creationId xmlns:p14="http://schemas.microsoft.com/office/powerpoint/2010/main" val="4057687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92016F-8F6A-40C6-B925-A2E675AD3FCE}"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6C9D0-2855-40BA-B71F-DD07680A8E23}"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2439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92016F-8F6A-40C6-B925-A2E675AD3FCE}"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6C9D0-2855-40BA-B71F-DD07680A8E23}" type="slidenum">
              <a:rPr lang="en-US" smtClean="0"/>
              <a:pPr/>
              <a:t>‹#›</a:t>
            </a:fld>
            <a:endParaRPr lang="en-US"/>
          </a:p>
        </p:txBody>
      </p:sp>
    </p:spTree>
    <p:extLst>
      <p:ext uri="{BB962C8B-B14F-4D97-AF65-F5344CB8AC3E}">
        <p14:creationId xmlns:p14="http://schemas.microsoft.com/office/powerpoint/2010/main" val="436958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92016F-8F6A-40C6-B925-A2E675AD3FCE}"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6C9D0-2855-40BA-B71F-DD07680A8E23}" type="slidenum">
              <a:rPr lang="en-US" smtClean="0"/>
              <a:pPr/>
              <a:t>‹#›</a:t>
            </a:fld>
            <a:endParaRPr lang="en-US"/>
          </a:p>
        </p:txBody>
      </p:sp>
    </p:spTree>
    <p:extLst>
      <p:ext uri="{BB962C8B-B14F-4D97-AF65-F5344CB8AC3E}">
        <p14:creationId xmlns:p14="http://schemas.microsoft.com/office/powerpoint/2010/main" val="530224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92016F-8F6A-40C6-B925-A2E675AD3FCE}"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6C9D0-2855-40BA-B71F-DD07680A8E23}" type="slidenum">
              <a:rPr lang="en-US" smtClean="0"/>
              <a:pPr/>
              <a:t>‹#›</a:t>
            </a:fld>
            <a:endParaRPr lang="en-US"/>
          </a:p>
        </p:txBody>
      </p:sp>
    </p:spTree>
    <p:extLst>
      <p:ext uri="{BB962C8B-B14F-4D97-AF65-F5344CB8AC3E}">
        <p14:creationId xmlns:p14="http://schemas.microsoft.com/office/powerpoint/2010/main" val="122050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92016F-8F6A-40C6-B925-A2E675AD3FCE}"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6C9D0-2855-40BA-B71F-DD07680A8E23}" type="slidenum">
              <a:rPr lang="en-US" smtClean="0"/>
              <a:pPr/>
              <a:t>‹#›</a:t>
            </a:fld>
            <a:endParaRPr lang="en-US"/>
          </a:p>
        </p:txBody>
      </p:sp>
    </p:spTree>
    <p:extLst>
      <p:ext uri="{BB962C8B-B14F-4D97-AF65-F5344CB8AC3E}">
        <p14:creationId xmlns:p14="http://schemas.microsoft.com/office/powerpoint/2010/main" val="358899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92016F-8F6A-40C6-B925-A2E675AD3FCE}" type="datetimeFigureOut">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6C9D0-2855-40BA-B71F-DD07680A8E23}" type="slidenum">
              <a:rPr lang="en-US" smtClean="0"/>
              <a:pPr/>
              <a:t>‹#›</a:t>
            </a:fld>
            <a:endParaRPr lang="en-US"/>
          </a:p>
        </p:txBody>
      </p:sp>
    </p:spTree>
    <p:extLst>
      <p:ext uri="{BB962C8B-B14F-4D97-AF65-F5344CB8AC3E}">
        <p14:creationId xmlns:p14="http://schemas.microsoft.com/office/powerpoint/2010/main" val="128351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92016F-8F6A-40C6-B925-A2E675AD3FCE}" type="datetimeFigureOut">
              <a:rPr lang="en-US" smtClean="0"/>
              <a:pPr/>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6C9D0-2855-40BA-B71F-DD07680A8E23}" type="slidenum">
              <a:rPr lang="en-US" smtClean="0"/>
              <a:pPr/>
              <a:t>‹#›</a:t>
            </a:fld>
            <a:endParaRPr lang="en-US"/>
          </a:p>
        </p:txBody>
      </p:sp>
    </p:spTree>
    <p:extLst>
      <p:ext uri="{BB962C8B-B14F-4D97-AF65-F5344CB8AC3E}">
        <p14:creationId xmlns:p14="http://schemas.microsoft.com/office/powerpoint/2010/main" val="2987378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92016F-8F6A-40C6-B925-A2E675AD3FCE}" type="datetimeFigureOut">
              <a:rPr lang="en-US" smtClean="0"/>
              <a:pPr/>
              <a:t>8/11/2023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6C9D0-2855-40BA-B71F-DD07680A8E23}" type="slidenum">
              <a:rPr lang="en-US" smtClean="0"/>
              <a:pPr/>
              <a:t>‹#›</a:t>
            </a:fld>
            <a:endParaRPr lang="en-US"/>
          </a:p>
        </p:txBody>
      </p:sp>
    </p:spTree>
    <p:extLst>
      <p:ext uri="{BB962C8B-B14F-4D97-AF65-F5344CB8AC3E}">
        <p14:creationId xmlns:p14="http://schemas.microsoft.com/office/powerpoint/2010/main" val="559460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92016F-8F6A-40C6-B925-A2E675AD3FCE}" type="datetimeFigureOut">
              <a:rPr lang="en-US" smtClean="0"/>
              <a:pPr/>
              <a:t>8/11/2023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6C9D0-2855-40BA-B71F-DD07680A8E23}" type="slidenum">
              <a:rPr lang="en-US" smtClean="0"/>
              <a:pPr/>
              <a:t>‹#›</a:t>
            </a:fld>
            <a:endParaRPr lang="en-US"/>
          </a:p>
        </p:txBody>
      </p:sp>
    </p:spTree>
    <p:extLst>
      <p:ext uri="{BB962C8B-B14F-4D97-AF65-F5344CB8AC3E}">
        <p14:creationId xmlns:p14="http://schemas.microsoft.com/office/powerpoint/2010/main" val="129750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2016F-8F6A-40C6-B925-A2E675AD3FCE}" type="datetimeFigureOut">
              <a:rPr lang="en-US" smtClean="0"/>
              <a:pPr/>
              <a:t>8/11/2023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6C9D0-2855-40BA-B71F-DD07680A8E23}" type="slidenum">
              <a:rPr lang="en-US" smtClean="0"/>
              <a:pPr/>
              <a:t>‹#›</a:t>
            </a:fld>
            <a:endParaRPr lang="en-US"/>
          </a:p>
        </p:txBody>
      </p:sp>
    </p:spTree>
    <p:extLst>
      <p:ext uri="{BB962C8B-B14F-4D97-AF65-F5344CB8AC3E}">
        <p14:creationId xmlns:p14="http://schemas.microsoft.com/office/powerpoint/2010/main" val="148323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E92016F-8F6A-40C6-B925-A2E675AD3FCE}" type="datetimeFigureOut">
              <a:rPr lang="en-US" smtClean="0"/>
              <a:pPr/>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6C9D0-2855-40BA-B71F-DD07680A8E23}" type="slidenum">
              <a:rPr lang="en-US" smtClean="0"/>
              <a:pPr/>
              <a:t>‹#›</a:t>
            </a:fld>
            <a:endParaRPr lang="en-US"/>
          </a:p>
        </p:txBody>
      </p:sp>
    </p:spTree>
    <p:extLst>
      <p:ext uri="{BB962C8B-B14F-4D97-AF65-F5344CB8AC3E}">
        <p14:creationId xmlns:p14="http://schemas.microsoft.com/office/powerpoint/2010/main" val="401735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92016F-8F6A-40C6-B925-A2E675AD3FCE}" type="datetimeFigureOut">
              <a:rPr lang="en-US" smtClean="0"/>
              <a:pPr/>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6C9D0-2855-40BA-B71F-DD07680A8E23}" type="slidenum">
              <a:rPr lang="en-US" smtClean="0"/>
              <a:pPr/>
              <a:t>‹#›</a:t>
            </a:fld>
            <a:endParaRPr lang="en-US"/>
          </a:p>
        </p:txBody>
      </p:sp>
    </p:spTree>
    <p:extLst>
      <p:ext uri="{BB962C8B-B14F-4D97-AF65-F5344CB8AC3E}">
        <p14:creationId xmlns:p14="http://schemas.microsoft.com/office/powerpoint/2010/main" val="254297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92016F-8F6A-40C6-B925-A2E675AD3FCE}" type="datetimeFigureOut">
              <a:rPr lang="en-US" smtClean="0"/>
              <a:pPr/>
              <a:t>8/11/2023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FB6C9D0-2855-40BA-B71F-DD07680A8E23}" type="slidenum">
              <a:rPr lang="en-US" smtClean="0"/>
              <a:pPr/>
              <a:t>‹#›</a:t>
            </a:fld>
            <a:endParaRPr lang="en-US"/>
          </a:p>
        </p:txBody>
      </p:sp>
    </p:spTree>
    <p:extLst>
      <p:ext uri="{BB962C8B-B14F-4D97-AF65-F5344CB8AC3E}">
        <p14:creationId xmlns:p14="http://schemas.microsoft.com/office/powerpoint/2010/main" val="146361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605849"/>
            <a:ext cx="5826719" cy="1646302"/>
          </a:xfrm>
        </p:spPr>
        <p:txBody>
          <a:bodyPr>
            <a:normAutofit fontScale="90000"/>
          </a:bodyPr>
          <a:lstStyle/>
          <a:p>
            <a:r>
              <a:rPr lang="en-US" dirty="0"/>
              <a:t>Prophet-Based Weather Forecasting</a:t>
            </a:r>
          </a:p>
        </p:txBody>
      </p:sp>
      <p:sp>
        <p:nvSpPr>
          <p:cNvPr id="3" name="Subtitle 2"/>
          <p:cNvSpPr>
            <a:spLocks noGrp="1"/>
          </p:cNvSpPr>
          <p:nvPr>
            <p:ph type="subTitle" idx="1"/>
          </p:nvPr>
        </p:nvSpPr>
        <p:spPr>
          <a:xfrm>
            <a:off x="990600" y="4648200"/>
            <a:ext cx="5826719" cy="1096899"/>
          </a:xfrm>
        </p:spPr>
        <p:txBody>
          <a:bodyPr numCol="1">
            <a:normAutofit fontScale="25000" lnSpcReduction="20000"/>
          </a:bodyPr>
          <a:lstStyle/>
          <a:p>
            <a:endParaRPr lang="en-US" sz="800" b="1" dirty="0">
              <a:solidFill>
                <a:schemeClr val="tx1"/>
              </a:solidFill>
            </a:endParaRPr>
          </a:p>
          <a:p>
            <a:pPr algn="l"/>
            <a:r>
              <a:rPr lang="en-US" sz="8000" b="1" dirty="0">
                <a:solidFill>
                  <a:schemeClr val="tx1"/>
                </a:solidFill>
              </a:rPr>
              <a:t>Prepared by,</a:t>
            </a:r>
          </a:p>
          <a:p>
            <a:pPr algn="l"/>
            <a:r>
              <a:rPr lang="en-US" sz="8000" b="1" dirty="0">
                <a:solidFill>
                  <a:schemeClr val="tx1"/>
                </a:solidFill>
              </a:rPr>
              <a:t>1.Mohammed </a:t>
            </a:r>
            <a:r>
              <a:rPr lang="en-US" sz="8000" b="1" dirty="0" err="1">
                <a:solidFill>
                  <a:schemeClr val="tx1"/>
                </a:solidFill>
              </a:rPr>
              <a:t>Akram</a:t>
            </a:r>
            <a:r>
              <a:rPr lang="en-US" sz="8000" b="1" dirty="0">
                <a:solidFill>
                  <a:schemeClr val="tx1"/>
                </a:solidFill>
              </a:rPr>
              <a:t> T.K - 160520733006</a:t>
            </a:r>
          </a:p>
          <a:p>
            <a:pPr algn="l"/>
            <a:r>
              <a:rPr lang="en-US" sz="8000" b="1" dirty="0">
                <a:solidFill>
                  <a:schemeClr val="tx1"/>
                </a:solidFill>
              </a:rPr>
              <a:t>2. Mohammed Bilal - 160520733020</a:t>
            </a:r>
          </a:p>
          <a:p>
            <a:pPr algn="l"/>
            <a:r>
              <a:rPr lang="en-US" sz="8000" b="1" dirty="0">
                <a:solidFill>
                  <a:schemeClr val="tx1"/>
                </a:solidFill>
              </a:rPr>
              <a:t>3.Fuzail </a:t>
            </a:r>
            <a:r>
              <a:rPr lang="en-US" sz="8000" b="1" dirty="0" err="1">
                <a:solidFill>
                  <a:schemeClr val="tx1"/>
                </a:solidFill>
              </a:rPr>
              <a:t>Rahman</a:t>
            </a:r>
            <a:r>
              <a:rPr lang="en-US" sz="8000" b="1" dirty="0">
                <a:solidFill>
                  <a:schemeClr val="tx1"/>
                </a:solidFill>
              </a:rPr>
              <a:t> </a:t>
            </a:r>
            <a:r>
              <a:rPr lang="en-US" sz="8000" b="1" dirty="0" err="1">
                <a:solidFill>
                  <a:schemeClr val="tx1"/>
                </a:solidFill>
              </a:rPr>
              <a:t>Baig</a:t>
            </a:r>
            <a:r>
              <a:rPr lang="en-US" sz="8000" b="1" dirty="0">
                <a:solidFill>
                  <a:schemeClr val="tx1"/>
                </a:solidFill>
              </a:rPr>
              <a:t> - 160520733026</a:t>
            </a:r>
          </a:p>
        </p:txBody>
      </p:sp>
      <p:pic>
        <p:nvPicPr>
          <p:cNvPr id="5" name="Picture 4" descr="isl logo.png"/>
          <p:cNvPicPr>
            <a:picLocks noChangeAspect="1"/>
          </p:cNvPicPr>
          <p:nvPr/>
        </p:nvPicPr>
        <p:blipFill>
          <a:blip r:embed="rId2"/>
          <a:stretch>
            <a:fillRect/>
          </a:stretch>
        </p:blipFill>
        <p:spPr>
          <a:xfrm>
            <a:off x="627412" y="261222"/>
            <a:ext cx="7983188" cy="14913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02C3-7AF2-05E2-5662-F1D9363D9B4F}"/>
              </a:ext>
            </a:extLst>
          </p:cNvPr>
          <p:cNvSpPr>
            <a:spLocks noGrp="1"/>
          </p:cNvSpPr>
          <p:nvPr>
            <p:ph type="title"/>
          </p:nvPr>
        </p:nvSpPr>
        <p:spPr>
          <a:xfrm>
            <a:off x="228600" y="152400"/>
            <a:ext cx="6347713" cy="1320800"/>
          </a:xfrm>
        </p:spPr>
        <p:txBody>
          <a:bodyPr>
            <a:normAutofit/>
          </a:bodyPr>
          <a:lstStyle/>
          <a:p>
            <a:r>
              <a:rPr lang="en-IN" dirty="0"/>
              <a:t>Fitting the prophet model and Making Prediction</a:t>
            </a:r>
          </a:p>
        </p:txBody>
      </p:sp>
      <p:pic>
        <p:nvPicPr>
          <p:cNvPr id="5" name="Picture 4">
            <a:extLst>
              <a:ext uri="{FF2B5EF4-FFF2-40B4-BE49-F238E27FC236}">
                <a16:creationId xmlns:a16="http://schemas.microsoft.com/office/drawing/2014/main" id="{6F6BBD27-662C-8289-94B4-EB8167E977EF}"/>
              </a:ext>
            </a:extLst>
          </p:cNvPr>
          <p:cNvPicPr>
            <a:picLocks noChangeAspect="1"/>
          </p:cNvPicPr>
          <p:nvPr/>
        </p:nvPicPr>
        <p:blipFill>
          <a:blip r:embed="rId2"/>
          <a:stretch>
            <a:fillRect/>
          </a:stretch>
        </p:blipFill>
        <p:spPr>
          <a:xfrm>
            <a:off x="304800" y="1368301"/>
            <a:ext cx="8229600" cy="5413499"/>
          </a:xfrm>
          <a:prstGeom prst="rect">
            <a:avLst/>
          </a:prstGeom>
        </p:spPr>
      </p:pic>
    </p:spTree>
    <p:extLst>
      <p:ext uri="{BB962C8B-B14F-4D97-AF65-F5344CB8AC3E}">
        <p14:creationId xmlns:p14="http://schemas.microsoft.com/office/powerpoint/2010/main" val="1463359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C1B4-9E07-4E6E-0287-994BE7EA40FF}"/>
              </a:ext>
            </a:extLst>
          </p:cNvPr>
          <p:cNvSpPr>
            <a:spLocks noGrp="1"/>
          </p:cNvSpPr>
          <p:nvPr>
            <p:ph type="title"/>
          </p:nvPr>
        </p:nvSpPr>
        <p:spPr>
          <a:xfrm>
            <a:off x="609599" y="76200"/>
            <a:ext cx="6347713" cy="1320800"/>
          </a:xfrm>
        </p:spPr>
        <p:txBody>
          <a:bodyPr/>
          <a:lstStyle/>
          <a:p>
            <a:r>
              <a:rPr lang="en-IN" dirty="0"/>
              <a:t>Result Analysis</a:t>
            </a:r>
          </a:p>
        </p:txBody>
      </p:sp>
      <p:sp>
        <p:nvSpPr>
          <p:cNvPr id="3" name="Content Placeholder 2">
            <a:extLst>
              <a:ext uri="{FF2B5EF4-FFF2-40B4-BE49-F238E27FC236}">
                <a16:creationId xmlns:a16="http://schemas.microsoft.com/office/drawing/2014/main" id="{C03EDFA9-4730-32E4-46EE-53DEA64ECB69}"/>
              </a:ext>
            </a:extLst>
          </p:cNvPr>
          <p:cNvSpPr>
            <a:spLocks noGrp="1"/>
          </p:cNvSpPr>
          <p:nvPr>
            <p:ph idx="1"/>
          </p:nvPr>
        </p:nvSpPr>
        <p:spPr>
          <a:xfrm>
            <a:off x="304800" y="843627"/>
            <a:ext cx="6347714" cy="3880773"/>
          </a:xfrm>
        </p:spPr>
        <p:txBody>
          <a:bodyPr>
            <a:normAutofit/>
          </a:bodyPr>
          <a:lstStyle/>
          <a:p>
            <a:r>
              <a:rPr lang="en-IN" sz="2000" dirty="0"/>
              <a:t>1.Predicting the weather for a given date.</a:t>
            </a:r>
          </a:p>
          <a:p>
            <a:r>
              <a:rPr lang="en-IN" sz="2000" dirty="0"/>
              <a:t>2.Using Prophet model we can predict weather for multiple days and even years into the future.</a:t>
            </a:r>
          </a:p>
          <a:p>
            <a:r>
              <a:rPr lang="en-IN" sz="2000" dirty="0"/>
              <a:t>3.We can obtain the trend of  the weather from this ML model.</a:t>
            </a:r>
          </a:p>
          <a:p>
            <a:r>
              <a:rPr lang="en-IN" sz="2000" dirty="0"/>
              <a:t>4.This project can be used to forecast weather instead of existing system.</a:t>
            </a:r>
          </a:p>
          <a:p>
            <a:endParaRPr lang="en-IN" dirty="0"/>
          </a:p>
        </p:txBody>
      </p:sp>
      <p:pic>
        <p:nvPicPr>
          <p:cNvPr id="5" name="Picture 4">
            <a:extLst>
              <a:ext uri="{FF2B5EF4-FFF2-40B4-BE49-F238E27FC236}">
                <a16:creationId xmlns:a16="http://schemas.microsoft.com/office/drawing/2014/main" id="{B2A8133D-19E7-A60F-696E-44DC185E0129}"/>
              </a:ext>
            </a:extLst>
          </p:cNvPr>
          <p:cNvPicPr>
            <a:picLocks noChangeAspect="1"/>
          </p:cNvPicPr>
          <p:nvPr/>
        </p:nvPicPr>
        <p:blipFill rotWithShape="1">
          <a:blip r:embed="rId2"/>
          <a:srcRect l="4400" t="5168" r="3191"/>
          <a:stretch/>
        </p:blipFill>
        <p:spPr>
          <a:xfrm>
            <a:off x="228599" y="3429000"/>
            <a:ext cx="7511585" cy="3282148"/>
          </a:xfrm>
          <a:prstGeom prst="rect">
            <a:avLst/>
          </a:prstGeom>
        </p:spPr>
      </p:pic>
    </p:spTree>
    <p:extLst>
      <p:ext uri="{BB962C8B-B14F-4D97-AF65-F5344CB8AC3E}">
        <p14:creationId xmlns:p14="http://schemas.microsoft.com/office/powerpoint/2010/main" val="383125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8991600" cy="5334000"/>
          </a:xfrm>
        </p:spPr>
        <p:txBody>
          <a:bodyPr>
            <a:noAutofit/>
          </a:bodyPr>
          <a:lstStyle/>
          <a:p>
            <a:pPr algn="l"/>
            <a:r>
              <a:rPr kumimoji="0" lang="en-GB" sz="1600" b="1" i="0" u="none" strike="noStrike" kern="1200" cap="none" spc="0" normalizeH="0" baseline="0" noProof="0" dirty="0">
                <a:ln>
                  <a:noFill/>
                </a:ln>
                <a:solidFill>
                  <a:schemeClr val="tx1"/>
                </a:solidFill>
                <a:effectLst/>
                <a:uLnTx/>
                <a:uFillTx/>
                <a:latin typeface="+mn-lt"/>
                <a:ea typeface="+mn-ea"/>
                <a:cs typeface="+mn-cs"/>
              </a:rPr>
              <a:t>Extreme Event Prediction:</a:t>
            </a:r>
            <a:br>
              <a:rPr kumimoji="0" lang="en-GB" sz="1600" b="0" i="0" u="none" strike="noStrike" kern="1200" cap="none" spc="0" normalizeH="0" baseline="0" noProof="0" dirty="0">
                <a:ln>
                  <a:noFill/>
                </a:ln>
                <a:solidFill>
                  <a:schemeClr val="tx1"/>
                </a:solidFill>
                <a:effectLst/>
                <a:uLnTx/>
                <a:uFillTx/>
                <a:latin typeface="+mn-lt"/>
                <a:ea typeface="+mn-ea"/>
                <a:cs typeface="+mn-cs"/>
              </a:rPr>
            </a:br>
            <a:r>
              <a:rPr kumimoji="0" lang="en-GB" sz="1600" b="0" i="0" u="none" strike="noStrike" kern="1200" cap="none" spc="0" normalizeH="0" baseline="0" noProof="0" dirty="0">
                <a:ln>
                  <a:noFill/>
                </a:ln>
                <a:solidFill>
                  <a:schemeClr val="tx1"/>
                </a:solidFill>
                <a:effectLst/>
                <a:uLnTx/>
                <a:uFillTx/>
                <a:latin typeface="+mn-lt"/>
                <a:ea typeface="+mn-ea"/>
                <a:cs typeface="+mn-cs"/>
              </a:rPr>
              <a:t>Develop specialized models to predict rare and extreme weather events, aiding in disaster preparedness.</a:t>
            </a:r>
            <a:br>
              <a:rPr kumimoji="0" lang="en-GB" sz="1600" b="0" i="0" u="none" strike="noStrike" kern="1200" cap="none" spc="0" normalizeH="0" baseline="0" noProof="0" dirty="0">
                <a:ln>
                  <a:noFill/>
                </a:ln>
                <a:solidFill>
                  <a:schemeClr val="tx1"/>
                </a:solidFill>
                <a:effectLst/>
                <a:uLnTx/>
                <a:uFillTx/>
                <a:latin typeface="+mn-lt"/>
                <a:ea typeface="+mn-ea"/>
                <a:cs typeface="+mn-cs"/>
              </a:rPr>
            </a:br>
            <a:r>
              <a:rPr kumimoji="0" lang="en-GB" sz="1600" b="1" i="0" u="none" strike="noStrike" kern="1200" cap="none" spc="0" normalizeH="0" baseline="0" noProof="0" dirty="0">
                <a:ln>
                  <a:noFill/>
                </a:ln>
                <a:solidFill>
                  <a:schemeClr val="tx1"/>
                </a:solidFill>
                <a:effectLst/>
                <a:uLnTx/>
                <a:uFillTx/>
                <a:latin typeface="+mn-lt"/>
                <a:ea typeface="+mn-ea"/>
                <a:cs typeface="+mn-cs"/>
              </a:rPr>
              <a:t>Interdisciplinary Collaboration:</a:t>
            </a:r>
            <a:br>
              <a:rPr kumimoji="0" lang="en-GB" sz="1600" b="0" i="0" u="none" strike="noStrike" kern="1200" cap="none" spc="0" normalizeH="0" baseline="0" noProof="0" dirty="0">
                <a:ln>
                  <a:noFill/>
                </a:ln>
                <a:solidFill>
                  <a:schemeClr val="tx1"/>
                </a:solidFill>
                <a:effectLst/>
                <a:uLnTx/>
                <a:uFillTx/>
                <a:latin typeface="+mn-lt"/>
                <a:ea typeface="+mn-ea"/>
                <a:cs typeface="+mn-cs"/>
              </a:rPr>
            </a:br>
            <a:r>
              <a:rPr kumimoji="0" lang="en-GB" sz="1600" b="0" i="0" u="none" strike="noStrike" kern="1200" cap="none" spc="0" normalizeH="0" baseline="0" noProof="0" dirty="0">
                <a:ln>
                  <a:noFill/>
                </a:ln>
                <a:solidFill>
                  <a:schemeClr val="tx1"/>
                </a:solidFill>
                <a:effectLst/>
                <a:uLnTx/>
                <a:uFillTx/>
                <a:latin typeface="+mn-lt"/>
                <a:ea typeface="+mn-ea"/>
                <a:cs typeface="+mn-cs"/>
              </a:rPr>
              <a:t>Collaborate with domain experts, climatologists, and environmental scientists to enrich models with domain-specific insight</a:t>
            </a:r>
            <a:br>
              <a:rPr kumimoji="0" lang="en-GB" sz="1600" b="0" i="0" u="none" strike="noStrike" kern="1200" cap="none" spc="0" normalizeH="0" baseline="0" noProof="0" dirty="0">
                <a:ln>
                  <a:noFill/>
                </a:ln>
                <a:solidFill>
                  <a:schemeClr val="tx1"/>
                </a:solidFill>
                <a:effectLst/>
                <a:uLnTx/>
                <a:uFillTx/>
                <a:latin typeface="+mn-lt"/>
                <a:ea typeface="+mn-ea"/>
                <a:cs typeface="+mn-cs"/>
              </a:rPr>
            </a:br>
            <a:r>
              <a:rPr kumimoji="0" lang="en-GB" sz="1600" b="1" i="0" u="none" strike="noStrike" kern="1200" cap="none" spc="0" normalizeH="0" baseline="0" noProof="0" dirty="0">
                <a:ln>
                  <a:noFill/>
                </a:ln>
                <a:solidFill>
                  <a:schemeClr val="tx1"/>
                </a:solidFill>
                <a:effectLst/>
                <a:uLnTx/>
                <a:uFillTx/>
                <a:latin typeface="+mn-lt"/>
                <a:ea typeface="+mn-ea"/>
                <a:cs typeface="+mn-cs"/>
              </a:rPr>
              <a:t>Automated Data Collection:</a:t>
            </a:r>
            <a:br>
              <a:rPr kumimoji="0" lang="en-GB" sz="1600" b="0" i="0" u="none" strike="noStrike" kern="1200" cap="none" spc="0" normalizeH="0" baseline="0" noProof="0" dirty="0">
                <a:ln>
                  <a:noFill/>
                </a:ln>
                <a:solidFill>
                  <a:schemeClr val="tx1"/>
                </a:solidFill>
                <a:effectLst/>
                <a:uLnTx/>
                <a:uFillTx/>
                <a:latin typeface="+mn-lt"/>
                <a:ea typeface="+mn-ea"/>
                <a:cs typeface="+mn-cs"/>
              </a:rPr>
            </a:br>
            <a:r>
              <a:rPr kumimoji="0" lang="en-GB" sz="1600" b="0" i="0" u="none" strike="noStrike" kern="1200" cap="none" spc="0" normalizeH="0" baseline="0" noProof="0" dirty="0">
                <a:ln>
                  <a:noFill/>
                </a:ln>
                <a:solidFill>
                  <a:schemeClr val="tx1"/>
                </a:solidFill>
                <a:effectLst/>
                <a:uLnTx/>
                <a:uFillTx/>
                <a:latin typeface="+mn-lt"/>
                <a:ea typeface="+mn-ea"/>
                <a:cs typeface="+mn-cs"/>
              </a:rPr>
              <a:t>Implement AI-powered systems to automatically collect and preprocess data, reducing human intervention and errors.</a:t>
            </a:r>
            <a:br>
              <a:rPr kumimoji="0" lang="en-GB" sz="1600" b="0" i="0" u="none" strike="noStrike" kern="1200" cap="none" spc="0" normalizeH="0" baseline="0" noProof="0" dirty="0">
                <a:ln>
                  <a:noFill/>
                </a:ln>
                <a:solidFill>
                  <a:schemeClr val="tx1"/>
                </a:solidFill>
                <a:effectLst/>
                <a:uLnTx/>
                <a:uFillTx/>
                <a:latin typeface="+mn-lt"/>
                <a:ea typeface="+mn-ea"/>
                <a:cs typeface="+mn-cs"/>
              </a:rPr>
            </a:br>
            <a:r>
              <a:rPr kumimoji="0" lang="en-GB" sz="1600" b="1" i="0" u="none" strike="noStrike" kern="1200" cap="none" spc="0" normalizeH="0" baseline="0" noProof="0" dirty="0">
                <a:ln>
                  <a:noFill/>
                </a:ln>
                <a:solidFill>
                  <a:schemeClr val="tx1"/>
                </a:solidFill>
                <a:effectLst/>
                <a:uLnTx/>
                <a:uFillTx/>
                <a:latin typeface="+mn-lt"/>
                <a:ea typeface="+mn-ea"/>
                <a:cs typeface="+mn-cs"/>
              </a:rPr>
              <a:t>Real-time Data Streaming:</a:t>
            </a:r>
            <a:br>
              <a:rPr kumimoji="0" lang="en-GB" sz="1600" b="0" i="0" u="none" strike="noStrike" kern="1200" cap="none" spc="0" normalizeH="0" baseline="0" noProof="0" dirty="0">
                <a:ln>
                  <a:noFill/>
                </a:ln>
                <a:solidFill>
                  <a:schemeClr val="tx1"/>
                </a:solidFill>
                <a:effectLst/>
                <a:uLnTx/>
                <a:uFillTx/>
                <a:latin typeface="+mn-lt"/>
                <a:ea typeface="+mn-ea"/>
                <a:cs typeface="+mn-cs"/>
              </a:rPr>
            </a:br>
            <a:r>
              <a:rPr kumimoji="0" lang="en-GB" sz="1600" b="0" i="0" u="none" strike="noStrike" kern="1200" cap="none" spc="0" normalizeH="0" baseline="0" noProof="0" dirty="0">
                <a:ln>
                  <a:noFill/>
                </a:ln>
                <a:solidFill>
                  <a:schemeClr val="tx1"/>
                </a:solidFill>
                <a:effectLst/>
                <a:uLnTx/>
                <a:uFillTx/>
                <a:latin typeface="+mn-lt"/>
                <a:ea typeface="+mn-ea"/>
                <a:cs typeface="+mn-cs"/>
              </a:rPr>
              <a:t>Utilize AI to process and </a:t>
            </a:r>
            <a:r>
              <a:rPr kumimoji="0" lang="en-GB" sz="1600" b="0" i="0" u="none" strike="noStrike" kern="1200" cap="none" spc="0" normalizeH="0" baseline="0" noProof="0" dirty="0" err="1">
                <a:ln>
                  <a:noFill/>
                </a:ln>
                <a:solidFill>
                  <a:schemeClr val="tx1"/>
                </a:solidFill>
                <a:effectLst/>
                <a:uLnTx/>
                <a:uFillTx/>
                <a:latin typeface="+mn-lt"/>
                <a:ea typeface="+mn-ea"/>
                <a:cs typeface="+mn-cs"/>
              </a:rPr>
              <a:t>analyze</a:t>
            </a:r>
            <a:r>
              <a:rPr kumimoji="0" lang="en-GB" sz="1600" b="0" i="0" u="none" strike="noStrike" kern="1200" cap="none" spc="0" normalizeH="0" baseline="0" noProof="0" dirty="0">
                <a:ln>
                  <a:noFill/>
                </a:ln>
                <a:solidFill>
                  <a:schemeClr val="tx1"/>
                </a:solidFill>
                <a:effectLst/>
                <a:uLnTx/>
                <a:uFillTx/>
                <a:latin typeface="+mn-lt"/>
                <a:ea typeface="+mn-ea"/>
                <a:cs typeface="+mn-cs"/>
              </a:rPr>
              <a:t> real-time data streams, enabling up-to-the-minute forecasts.</a:t>
            </a:r>
            <a:br>
              <a:rPr kumimoji="0" lang="en-GB" sz="1600" b="0" i="0" u="none" strike="noStrike" kern="1200" cap="none" spc="0" normalizeH="0" baseline="0" noProof="0" dirty="0">
                <a:ln>
                  <a:noFill/>
                </a:ln>
                <a:solidFill>
                  <a:schemeClr val="tx1"/>
                </a:solidFill>
                <a:effectLst/>
                <a:uLnTx/>
                <a:uFillTx/>
                <a:latin typeface="+mn-lt"/>
                <a:ea typeface="+mn-ea"/>
                <a:cs typeface="+mn-cs"/>
              </a:rPr>
            </a:br>
            <a:r>
              <a:rPr kumimoji="0" lang="en-GB" sz="1600" b="1" i="0" u="none" strike="noStrike" kern="1200" cap="none" spc="0" normalizeH="0" baseline="0" noProof="0" dirty="0">
                <a:ln>
                  <a:noFill/>
                </a:ln>
                <a:solidFill>
                  <a:schemeClr val="tx1"/>
                </a:solidFill>
                <a:effectLst/>
                <a:uLnTx/>
                <a:uFillTx/>
                <a:latin typeface="+mn-lt"/>
                <a:ea typeface="+mn-ea"/>
                <a:cs typeface="+mn-cs"/>
              </a:rPr>
              <a:t>Continuous Model Learning:</a:t>
            </a:r>
            <a:br>
              <a:rPr kumimoji="0" lang="en-GB" sz="1600" b="0" i="0" u="none" strike="noStrike" kern="1200" cap="none" spc="0" normalizeH="0" baseline="0" noProof="0" dirty="0">
                <a:ln>
                  <a:noFill/>
                </a:ln>
                <a:solidFill>
                  <a:schemeClr val="tx1"/>
                </a:solidFill>
                <a:effectLst/>
                <a:uLnTx/>
                <a:uFillTx/>
                <a:latin typeface="+mn-lt"/>
                <a:ea typeface="+mn-ea"/>
                <a:cs typeface="+mn-cs"/>
              </a:rPr>
            </a:br>
            <a:r>
              <a:rPr kumimoji="0" lang="en-GB" sz="1600" b="0" i="0" u="none" strike="noStrike" kern="1200" cap="none" spc="0" normalizeH="0" baseline="0" noProof="0" dirty="0">
                <a:ln>
                  <a:noFill/>
                </a:ln>
                <a:solidFill>
                  <a:schemeClr val="tx1"/>
                </a:solidFill>
                <a:effectLst/>
                <a:uLnTx/>
                <a:uFillTx/>
                <a:latin typeface="+mn-lt"/>
                <a:ea typeface="+mn-ea"/>
                <a:cs typeface="+mn-cs"/>
              </a:rPr>
              <a:t>Develop models that can learn and adapt to evolving weather patterns over time, ensuring sustained accuracy.</a:t>
            </a:r>
            <a:br>
              <a:rPr kumimoji="0" lang="en-GB" sz="1600" b="0" i="0" u="none" strike="noStrike" kern="1200" cap="none" spc="0" normalizeH="0" baseline="0" noProof="0" dirty="0">
                <a:ln>
                  <a:noFill/>
                </a:ln>
                <a:solidFill>
                  <a:schemeClr val="tx1"/>
                </a:solidFill>
                <a:effectLst/>
                <a:uLnTx/>
                <a:uFillTx/>
                <a:latin typeface="+mn-lt"/>
                <a:ea typeface="+mn-ea"/>
                <a:cs typeface="+mn-cs"/>
              </a:rPr>
            </a:br>
            <a:r>
              <a:rPr kumimoji="0" lang="en-GB" sz="1600" b="1" i="0" u="none" strike="noStrike" kern="1200" cap="none" spc="0" normalizeH="0" baseline="0" noProof="0" dirty="0">
                <a:ln>
                  <a:noFill/>
                </a:ln>
                <a:solidFill>
                  <a:schemeClr val="tx1"/>
                </a:solidFill>
                <a:effectLst/>
                <a:uLnTx/>
                <a:uFillTx/>
                <a:latin typeface="+mn-lt"/>
                <a:ea typeface="+mn-ea"/>
                <a:cs typeface="+mn-cs"/>
              </a:rPr>
              <a:t>Explainable AI:</a:t>
            </a:r>
            <a:br>
              <a:rPr kumimoji="0" lang="en-GB" sz="1600" b="0" i="0" u="none" strike="noStrike" kern="1200" cap="none" spc="0" normalizeH="0" baseline="0" noProof="0" dirty="0">
                <a:ln>
                  <a:noFill/>
                </a:ln>
                <a:solidFill>
                  <a:schemeClr val="tx1"/>
                </a:solidFill>
                <a:effectLst/>
                <a:uLnTx/>
                <a:uFillTx/>
                <a:latin typeface="+mn-lt"/>
                <a:ea typeface="+mn-ea"/>
                <a:cs typeface="+mn-cs"/>
              </a:rPr>
            </a:br>
            <a:r>
              <a:rPr kumimoji="0" lang="en-GB" sz="1600" b="0" i="0" u="none" strike="noStrike" kern="1200" cap="none" spc="0" normalizeH="0" baseline="0" noProof="0" dirty="0">
                <a:ln>
                  <a:noFill/>
                </a:ln>
                <a:solidFill>
                  <a:schemeClr val="tx1"/>
                </a:solidFill>
                <a:effectLst/>
                <a:uLnTx/>
                <a:uFillTx/>
                <a:latin typeface="+mn-lt"/>
                <a:ea typeface="+mn-ea"/>
                <a:cs typeface="+mn-cs"/>
              </a:rPr>
              <a:t>Integrate explainable AI techniques to provide insights into why specific forecasts are generated, enhancing model transparency.</a:t>
            </a:r>
            <a:br>
              <a:rPr kumimoji="0" lang="en-GB" sz="1600" b="0" i="0" u="none" strike="noStrike" kern="1200" cap="none" spc="0" normalizeH="0" baseline="0" noProof="0" dirty="0">
                <a:ln>
                  <a:noFill/>
                </a:ln>
                <a:solidFill>
                  <a:schemeClr val="tx1"/>
                </a:solidFill>
                <a:effectLst/>
                <a:uLnTx/>
                <a:uFillTx/>
                <a:latin typeface="+mn-lt"/>
                <a:ea typeface="+mn-ea"/>
                <a:cs typeface="+mn-cs"/>
              </a:rPr>
            </a:br>
            <a:r>
              <a:rPr kumimoji="0" lang="en-GB" sz="1600" b="1" i="0" u="none" strike="noStrike" kern="1200" cap="none" spc="0" normalizeH="0" baseline="0" noProof="0" dirty="0">
                <a:ln>
                  <a:noFill/>
                </a:ln>
                <a:solidFill>
                  <a:schemeClr val="tx1"/>
                </a:solidFill>
                <a:effectLst/>
                <a:uLnTx/>
                <a:uFillTx/>
                <a:latin typeface="+mn-lt"/>
                <a:ea typeface="+mn-ea"/>
                <a:cs typeface="+mn-cs"/>
              </a:rPr>
              <a:t>Hyper-localization:</a:t>
            </a:r>
            <a:br>
              <a:rPr kumimoji="0" lang="en-GB" sz="1600" b="0" i="0" u="none" strike="noStrike" kern="1200" cap="none" spc="0" normalizeH="0" baseline="0" noProof="0" dirty="0">
                <a:ln>
                  <a:noFill/>
                </a:ln>
                <a:solidFill>
                  <a:schemeClr val="tx1"/>
                </a:solidFill>
                <a:effectLst/>
                <a:uLnTx/>
                <a:uFillTx/>
                <a:latin typeface="+mn-lt"/>
                <a:ea typeface="+mn-ea"/>
                <a:cs typeface="+mn-cs"/>
              </a:rPr>
            </a:br>
            <a:r>
              <a:rPr kumimoji="0" lang="en-GB" sz="1600" b="0" i="0" u="none" strike="noStrike" kern="1200" cap="none" spc="0" normalizeH="0" baseline="0" noProof="0" dirty="0">
                <a:ln>
                  <a:noFill/>
                </a:ln>
                <a:solidFill>
                  <a:schemeClr val="tx1"/>
                </a:solidFill>
                <a:effectLst/>
                <a:uLnTx/>
                <a:uFillTx/>
                <a:latin typeface="+mn-lt"/>
                <a:ea typeface="+mn-ea"/>
                <a:cs typeface="+mn-cs"/>
              </a:rPr>
              <a:t>Implement AI techniques to provide highly localized forecasts, incorporating microclimate data and urban heat island effects.</a:t>
            </a:r>
            <a:br>
              <a:rPr kumimoji="0" lang="en-GB" sz="1400" b="0" i="0" u="none" strike="noStrike" kern="1200" cap="none" spc="0" normalizeH="0" baseline="0" noProof="0" dirty="0">
                <a:ln>
                  <a:noFill/>
                </a:ln>
                <a:solidFill>
                  <a:schemeClr val="tx1"/>
                </a:solidFill>
                <a:effectLst/>
                <a:uLnTx/>
                <a:uFillTx/>
                <a:latin typeface="+mn-lt"/>
                <a:ea typeface="+mn-ea"/>
                <a:cs typeface="+mn-cs"/>
              </a:rPr>
            </a:br>
            <a:br>
              <a:rPr kumimoji="0" lang="en-GB" sz="1400" b="0" i="0" u="none" strike="noStrike" kern="1200" cap="none" spc="0" normalizeH="0" baseline="0" noProof="0" dirty="0">
                <a:ln>
                  <a:noFill/>
                </a:ln>
                <a:solidFill>
                  <a:schemeClr val="tx1"/>
                </a:solidFill>
                <a:effectLst/>
                <a:uLnTx/>
                <a:uFillTx/>
                <a:latin typeface="+mn-lt"/>
                <a:ea typeface="+mn-ea"/>
                <a:cs typeface="+mn-cs"/>
              </a:rPr>
            </a:br>
            <a:br>
              <a:rPr kumimoji="0" lang="en-GB" sz="1400" b="0" i="0" u="none" strike="noStrike" kern="1200" cap="none" spc="0" normalizeH="0" baseline="0" noProof="0" dirty="0">
                <a:ln>
                  <a:noFill/>
                </a:ln>
                <a:solidFill>
                  <a:schemeClr val="tx1"/>
                </a:solidFill>
                <a:effectLst/>
                <a:uLnTx/>
                <a:uFillTx/>
                <a:latin typeface="+mn-lt"/>
                <a:ea typeface="+mn-ea"/>
                <a:cs typeface="+mn-cs"/>
              </a:rPr>
            </a:br>
            <a:r>
              <a:rPr kumimoji="0" lang="en-GB" sz="1600" b="0" i="0" u="none" strike="noStrike" kern="1200" cap="none" spc="0" normalizeH="0" baseline="0" noProof="0" dirty="0">
                <a:ln>
                  <a:noFill/>
                </a:ln>
                <a:solidFill>
                  <a:schemeClr val="tx1"/>
                </a:solidFill>
                <a:effectLst/>
                <a:uLnTx/>
                <a:uFillTx/>
                <a:latin typeface="+mn-lt"/>
                <a:ea typeface="+mn-ea"/>
                <a:cs typeface="+mn-cs"/>
              </a:rPr>
              <a:t>By pursuing these avenues of enhancement, this weather forecasting project can evolve into a cutting-edge platform, providing even more accurate, timely, and valuable insights to users.</a:t>
            </a:r>
            <a:br>
              <a:rPr kumimoji="0" lang="en-GB" sz="1100" b="0" i="0" u="none" strike="noStrike" kern="1200" cap="none" spc="0" normalizeH="0" baseline="0" noProof="0" dirty="0">
                <a:ln>
                  <a:noFill/>
                </a:ln>
                <a:solidFill>
                  <a:schemeClr val="tx1"/>
                </a:solidFill>
                <a:effectLst/>
                <a:uLnTx/>
                <a:uFillTx/>
                <a:latin typeface="+mn-lt"/>
                <a:ea typeface="+mn-ea"/>
                <a:cs typeface="+mn-cs"/>
              </a:rPr>
            </a:br>
            <a:br>
              <a:rPr kumimoji="0" lang="en-GB" sz="1100" b="0" i="0" u="none" strike="noStrike" kern="1200" cap="none" spc="0" normalizeH="0" baseline="0" noProof="0" dirty="0">
                <a:ln>
                  <a:noFill/>
                </a:ln>
                <a:solidFill>
                  <a:schemeClr val="tx1"/>
                </a:solidFill>
                <a:effectLst/>
                <a:uLnTx/>
                <a:uFillTx/>
                <a:latin typeface="+mn-lt"/>
                <a:ea typeface="+mn-ea"/>
                <a:cs typeface="+mn-cs"/>
              </a:rPr>
            </a:br>
            <a:endParaRPr lang="en-US" sz="1100" dirty="0">
              <a:solidFill>
                <a:schemeClr val="tx1"/>
              </a:solidFill>
              <a:latin typeface="+mn-lt"/>
            </a:endParaRPr>
          </a:p>
        </p:txBody>
      </p:sp>
      <p:sp>
        <p:nvSpPr>
          <p:cNvPr id="6" name="Title 1">
            <a:extLst>
              <a:ext uri="{FF2B5EF4-FFF2-40B4-BE49-F238E27FC236}">
                <a16:creationId xmlns:a16="http://schemas.microsoft.com/office/drawing/2014/main" id="{8FA6724D-55E8-D9E7-976D-8AE75D9BD5DD}"/>
              </a:ext>
            </a:extLst>
          </p:cNvPr>
          <p:cNvSpPr txBox="1">
            <a:spLocks/>
          </p:cNvSpPr>
          <p:nvPr/>
        </p:nvSpPr>
        <p:spPr>
          <a:xfrm>
            <a:off x="-1066800" y="-228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90C226"/>
                </a:solidFill>
              </a:rPr>
              <a:t>Future Enhancements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304800" y="1680237"/>
            <a:ext cx="6500113" cy="4110963"/>
          </a:xfrm>
        </p:spPr>
        <p:txBody>
          <a:bodyPr>
            <a:normAutofit/>
          </a:bodyPr>
          <a:lstStyle/>
          <a:p>
            <a:r>
              <a:rPr lang="en-GB" dirty="0"/>
              <a:t>Machine learning has been applied in various forms to weather forecasting, and its results have been shown to be promising in some cases. </a:t>
            </a:r>
          </a:p>
          <a:p>
            <a:r>
              <a:rPr lang="en-GB" dirty="0"/>
              <a:t>However, weather forecasting is a complex problem, and the accuracy of machine learning models can still be improved.</a:t>
            </a:r>
          </a:p>
          <a:p>
            <a:r>
              <a:rPr lang="en-GB" dirty="0"/>
              <a:t>Additionally, machine learning models for weather forecasting typically require large amounts of data and computing resources, and their predictions can still be subject to errors and biases. </a:t>
            </a:r>
          </a:p>
          <a:p>
            <a:r>
              <a:rPr lang="en-GB" dirty="0"/>
              <a:t>Overall, machine learning has shown potential for improving weather forecasting, but there is still room for further research and development.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0" indent="0">
              <a:buNone/>
            </a:pPr>
            <a:r>
              <a:rPr lang="en-US" dirty="0"/>
              <a:t>Dataset:</a:t>
            </a:r>
          </a:p>
          <a:p>
            <a:pPr marL="0" indent="0">
              <a:buNone/>
            </a:pPr>
            <a:r>
              <a:rPr lang="en-US" dirty="0"/>
              <a:t>The dataset is taken from NASA power access</a:t>
            </a:r>
          </a:p>
          <a:p>
            <a:pPr marL="0" indent="0">
              <a:buNone/>
            </a:pPr>
            <a:r>
              <a:rPr lang="en-US" dirty="0"/>
              <a:t>viewer. </a:t>
            </a:r>
            <a:br>
              <a:rPr lang="en-US" dirty="0"/>
            </a:br>
            <a:endParaRPr lang="en-US" dirty="0"/>
          </a:p>
          <a:p>
            <a:pPr marL="0" indent="0">
              <a:buNone/>
            </a:pPr>
            <a:r>
              <a:rPr lang="en-US" dirty="0"/>
              <a:t>Research Paper (IEEE):</a:t>
            </a:r>
          </a:p>
          <a:p>
            <a:pPr marL="0" indent="0">
              <a:buNone/>
            </a:pPr>
            <a:r>
              <a:rPr lang="en-GB" dirty="0"/>
              <a:t>“Monthly Rainfall Prediction Using the Facebook Prophet Model for Flood Mitigation in Central Jakarta” by </a:t>
            </a:r>
            <a:r>
              <a:rPr lang="en-IN" dirty="0"/>
              <a:t>Andi Sulasikin and Alex </a:t>
            </a:r>
            <a:r>
              <a:rPr lang="en-IN" dirty="0" err="1"/>
              <a:t>Lukmanto</a:t>
            </a:r>
            <a:r>
              <a:rPr lang="en-IN" dirty="0"/>
              <a:t> Suherman </a:t>
            </a:r>
          </a:p>
          <a:p>
            <a:pPr marL="0" indent="0">
              <a:buNone/>
            </a:pPr>
            <a:endParaRPr lang="en-IN" dirty="0"/>
          </a:p>
          <a:p>
            <a:pPr marL="0" indent="0">
              <a:buNone/>
            </a:pPr>
            <a:endParaRPr lang="en-US" dirty="0"/>
          </a:p>
          <a:p>
            <a:pPr marL="0" indent="0">
              <a:buNone/>
            </a:pPr>
            <a:endParaRPr lang="en-US" dirty="0"/>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287" y="228600"/>
            <a:ext cx="6347713" cy="1320800"/>
          </a:xfrm>
        </p:spPr>
        <p:txBody>
          <a:bodyPr/>
          <a:lstStyle/>
          <a:p>
            <a:r>
              <a:rPr lang="en-US" dirty="0"/>
              <a:t>Abstract</a:t>
            </a:r>
          </a:p>
        </p:txBody>
      </p:sp>
      <p:sp>
        <p:nvSpPr>
          <p:cNvPr id="3" name="Content Placeholder 2"/>
          <p:cNvSpPr>
            <a:spLocks noGrp="1"/>
          </p:cNvSpPr>
          <p:nvPr>
            <p:ph idx="1"/>
          </p:nvPr>
        </p:nvSpPr>
        <p:spPr>
          <a:xfrm>
            <a:off x="-152400" y="990600"/>
            <a:ext cx="8229600" cy="4906963"/>
          </a:xfrm>
        </p:spPr>
        <p:txBody>
          <a:bodyPr>
            <a:normAutofit/>
          </a:bodyPr>
          <a:lstStyle/>
          <a:p>
            <a:pPr algn="l">
              <a:buNone/>
            </a:pPr>
            <a:r>
              <a:rPr lang="en-US" dirty="0"/>
              <a:t>      Weather forecasting plays a vital role in aiding people's planning and various primary sectors, such as farming, which heavily relies on weather conditions. With climate change accelerating, traditional prediction methods face challenges. To address this, our focus is on implementing an improved and reliable weather forecasting system using machine learning techniques. The project aims to develop a weather forecasting system that utilizes science and technology to predict atmospheric conditions for specific locations. By analyzing temperature, humidity, precipitation, and wind parameters, users can access accurate weather forecasts based on historical data from a comprehensive database. The system's goal is to provide reliable predictions, with potential applications in Air Traffic, Marine, Agriculture and other industries, supporting decision-making processes and optimizing operations. The success of machine learning in this domain depends on data quality, algorithm selection, and prediction system design. This abstract emphasizes the potential of machine learning in weather forecasting and the dedication to enhancing its accuracy and reliability.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52400" y="1219200"/>
            <a:ext cx="8382000" cy="4800600"/>
          </a:xfrm>
        </p:spPr>
        <p:txBody>
          <a:bodyPr>
            <a:normAutofit fontScale="92500" lnSpcReduction="20000"/>
          </a:bodyPr>
          <a:lstStyle/>
          <a:p>
            <a:endParaRPr lang="en-GB" dirty="0"/>
          </a:p>
          <a:p>
            <a:r>
              <a:rPr lang="en-GB" dirty="0"/>
              <a:t>Weather prediction has undergone a significant change with the inclusion of machine learning, using artificial intelligence algorithms to anticipate upcoming weather situations. </a:t>
            </a:r>
          </a:p>
          <a:p>
            <a:r>
              <a:rPr lang="en-GB" dirty="0"/>
              <a:t>This modern approach includes training machine learning models on past weather information to understand the complex connection between atmospheric factors and evolving weather trends. </a:t>
            </a:r>
          </a:p>
          <a:p>
            <a:r>
              <a:rPr lang="en-GB" dirty="0"/>
              <a:t>The main challenge tackled by machine learning-based weather prediction is to create a strong system that can precisely forecast future weather conditions using both previous data and present environmental conditions. </a:t>
            </a:r>
          </a:p>
          <a:p>
            <a:r>
              <a:rPr lang="en-GB" dirty="0"/>
              <a:t>This forecast model is then used to make predictions based on current weather conditions and emerging tendencies. </a:t>
            </a:r>
          </a:p>
          <a:p>
            <a:r>
              <a:rPr lang="en-GB" dirty="0"/>
              <a:t>The use of machine learning in weather prediction provides a range of benefits, including improved precision, quicker processing, and the ability to </a:t>
            </a:r>
            <a:r>
              <a:rPr lang="en-GB" dirty="0" err="1"/>
              <a:t>skillfully</a:t>
            </a:r>
            <a:r>
              <a:rPr lang="en-GB" dirty="0"/>
              <a:t> handle intricate datasets.</a:t>
            </a:r>
          </a:p>
          <a:p>
            <a:r>
              <a:rPr lang="en-GB" dirty="0"/>
              <a:t>This project sets out to demonstrate the effectiveness of </a:t>
            </a:r>
            <a:r>
              <a:rPr lang="en-GB" dirty="0" err="1"/>
              <a:t>analyzing</a:t>
            </a:r>
            <a:r>
              <a:rPr lang="en-GB" dirty="0"/>
              <a:t> time-series data combined with the advanced Prophet model, contributing valuable insights into the fundamental patterns and trends embedded within weather data.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Existing System</a:t>
            </a:r>
          </a:p>
        </p:txBody>
      </p:sp>
      <p:sp>
        <p:nvSpPr>
          <p:cNvPr id="3" name="Content Placeholder 2"/>
          <p:cNvSpPr>
            <a:spLocks noGrp="1"/>
          </p:cNvSpPr>
          <p:nvPr>
            <p:ph idx="1"/>
          </p:nvPr>
        </p:nvSpPr>
        <p:spPr>
          <a:xfrm>
            <a:off x="304799" y="1417638"/>
            <a:ext cx="8077201" cy="4602161"/>
          </a:xfrm>
        </p:spPr>
        <p:txBody>
          <a:bodyPr>
            <a:normAutofit/>
          </a:bodyPr>
          <a:lstStyle/>
          <a:p>
            <a:r>
              <a:rPr lang="en-GB" dirty="0"/>
              <a:t>Traditional weather prediction relies on vast datasets processed by supercomputers.</a:t>
            </a:r>
          </a:p>
          <a:p>
            <a:r>
              <a:rPr lang="en-GB" dirty="0"/>
              <a:t>Numerical computations of multiple physical processes lead to forecasts taking hours to generate.</a:t>
            </a:r>
          </a:p>
          <a:p>
            <a:r>
              <a:rPr lang="en-GB" dirty="0"/>
              <a:t>Google uses a "data-driven physics-free approach" with radar images and CNNs to predict weather.</a:t>
            </a:r>
          </a:p>
          <a:p>
            <a:r>
              <a:rPr lang="en-GB" dirty="0"/>
              <a:t>This approach treats weather prediction as an image-to-image translation task.</a:t>
            </a:r>
          </a:p>
          <a:p>
            <a:r>
              <a:rPr lang="en-GB" dirty="0"/>
              <a:t>It doesn't rely on atmospheric conditions or physics-based models.</a:t>
            </a:r>
          </a:p>
          <a:p>
            <a:r>
              <a:rPr lang="en-GB" dirty="0"/>
              <a:t>The challenge lies in accurately translating radar data into meaningful weather forecasts.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287" y="381000"/>
            <a:ext cx="6347713" cy="1320800"/>
          </a:xfrm>
        </p:spPr>
        <p:txBody>
          <a:bodyPr/>
          <a:lstStyle/>
          <a:p>
            <a:r>
              <a:rPr lang="en-US" dirty="0"/>
              <a:t>Proposed System</a:t>
            </a:r>
          </a:p>
        </p:txBody>
      </p:sp>
      <p:sp>
        <p:nvSpPr>
          <p:cNvPr id="3" name="Content Placeholder 2"/>
          <p:cNvSpPr>
            <a:spLocks noGrp="1"/>
          </p:cNvSpPr>
          <p:nvPr>
            <p:ph idx="1"/>
          </p:nvPr>
        </p:nvSpPr>
        <p:spPr>
          <a:xfrm>
            <a:off x="380998" y="914400"/>
            <a:ext cx="7162802" cy="5410200"/>
          </a:xfrm>
        </p:spPr>
        <p:txBody>
          <a:bodyPr>
            <a:normAutofit fontScale="77500" lnSpcReduction="20000"/>
          </a:bodyPr>
          <a:lstStyle/>
          <a:p>
            <a:pPr marL="0" indent="0">
              <a:buNone/>
            </a:pPr>
            <a:endParaRPr lang="en-GB" dirty="0"/>
          </a:p>
          <a:p>
            <a:pPr marL="0" indent="0">
              <a:buNone/>
            </a:pPr>
            <a:r>
              <a:rPr lang="en-GB" dirty="0"/>
              <a:t>The proposed weather forecasting system, built around the Prophet model, capitalizes on cutting-edge advancements in time series forecasting, promising precise and dependable weather predictions.</a:t>
            </a:r>
          </a:p>
          <a:p>
            <a:pPr marL="0" indent="0">
              <a:buNone/>
            </a:pPr>
            <a:endParaRPr lang="en-GB" dirty="0"/>
          </a:p>
          <a:p>
            <a:pPr marL="0" indent="0">
              <a:buNone/>
            </a:pPr>
            <a:r>
              <a:rPr lang="en-GB" dirty="0"/>
              <a:t>Key Points from the Proposed System:</a:t>
            </a:r>
          </a:p>
          <a:p>
            <a:r>
              <a:rPr lang="en-GB" dirty="0"/>
              <a:t>Data Collection: Gather from weather stations, satellites, and agencies.</a:t>
            </a:r>
          </a:p>
          <a:p>
            <a:r>
              <a:rPr lang="en-GB" dirty="0"/>
              <a:t>Model Training: Train Prophet model with advanced ML algorithms.</a:t>
            </a:r>
          </a:p>
          <a:p>
            <a:r>
              <a:rPr lang="en-GB" dirty="0"/>
              <a:t>Forecast Generation: Predict future weather based on historical data and trends.</a:t>
            </a:r>
          </a:p>
          <a:p>
            <a:r>
              <a:rPr lang="en-GB" dirty="0"/>
              <a:t>Continuous Improvement: Regular updates and retraining for enhanced accuracy.</a:t>
            </a:r>
          </a:p>
          <a:p>
            <a:pPr marL="0" indent="0">
              <a:buNone/>
            </a:pPr>
            <a:endParaRPr lang="en-GB" dirty="0"/>
          </a:p>
          <a:p>
            <a:pPr marL="0" indent="0">
              <a:buNone/>
            </a:pPr>
            <a:r>
              <a:rPr lang="en-GB" dirty="0"/>
              <a:t>Benefits:</a:t>
            </a:r>
          </a:p>
          <a:p>
            <a:r>
              <a:rPr lang="en-GB" dirty="0"/>
              <a:t>Improved Accuracy</a:t>
            </a:r>
          </a:p>
          <a:p>
            <a:r>
              <a:rPr lang="en-GB" dirty="0"/>
              <a:t>Real-time Insights</a:t>
            </a:r>
          </a:p>
          <a:p>
            <a:r>
              <a:rPr lang="en-GB" dirty="0"/>
              <a:t>Adaptability</a:t>
            </a:r>
          </a:p>
          <a:p>
            <a:r>
              <a:rPr lang="en-GB" dirty="0"/>
              <a:t>User Accessibility</a:t>
            </a:r>
          </a:p>
          <a:p>
            <a:pPr marL="0" indent="0">
              <a:buNone/>
            </a:pPr>
            <a:endParaRPr lang="en-GB" dirty="0"/>
          </a:p>
          <a:p>
            <a:pPr marL="0" indent="0">
              <a:buNone/>
            </a:pPr>
            <a:r>
              <a:rPr lang="en-GB" dirty="0"/>
              <a:t>Objective: </a:t>
            </a:r>
          </a:p>
          <a:p>
            <a:r>
              <a:rPr lang="en-GB" dirty="0"/>
              <a:t>Enhancing weather forecasting through ML for precise, real-time predictions.</a:t>
            </a:r>
            <a:endParaRPr lang="en-US" dirty="0"/>
          </a:p>
        </p:txBody>
      </p:sp>
      <p:pic>
        <p:nvPicPr>
          <p:cNvPr id="5" name="Picture 4">
            <a:extLst>
              <a:ext uri="{FF2B5EF4-FFF2-40B4-BE49-F238E27FC236}">
                <a16:creationId xmlns:a16="http://schemas.microsoft.com/office/drawing/2014/main" id="{584EFB17-22B9-082E-3480-C7254F291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685726"/>
            <a:ext cx="3505200" cy="22578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a:xfrm>
            <a:off x="381000" y="1426237"/>
            <a:ext cx="7086600" cy="4822163"/>
          </a:xfrm>
        </p:spPr>
        <p:txBody>
          <a:bodyPr>
            <a:noAutofit/>
          </a:bodyPr>
          <a:lstStyle/>
          <a:p>
            <a:endParaRPr lang="en-US" sz="1400" dirty="0"/>
          </a:p>
          <a:p>
            <a:pPr marL="0" indent="0">
              <a:buNone/>
            </a:pPr>
            <a:r>
              <a:rPr lang="en-US" sz="1400" dirty="0"/>
              <a:t>Hardware Requirements:</a:t>
            </a:r>
          </a:p>
          <a:p>
            <a:endParaRPr lang="en-US" sz="1400" dirty="0"/>
          </a:p>
          <a:p>
            <a:r>
              <a:rPr lang="en-US" sz="1400" dirty="0"/>
              <a:t>Standard Personal Computer</a:t>
            </a:r>
          </a:p>
          <a:p>
            <a:r>
              <a:rPr lang="en-US" sz="1400" dirty="0"/>
              <a:t>Adequate RAM and Processing Power for Data Handling</a:t>
            </a:r>
          </a:p>
          <a:p>
            <a:r>
              <a:rPr lang="en-US" sz="1400" dirty="0"/>
              <a:t>Display Monitor for Visualization</a:t>
            </a:r>
          </a:p>
          <a:p>
            <a:pPr marL="0" indent="0">
              <a:buNone/>
            </a:pPr>
            <a:endParaRPr lang="en-US" sz="1400" dirty="0"/>
          </a:p>
          <a:p>
            <a:pPr marL="0" indent="0">
              <a:buNone/>
            </a:pPr>
            <a:r>
              <a:rPr lang="en-US" sz="1400" dirty="0"/>
              <a:t>Software Requirements:</a:t>
            </a:r>
          </a:p>
          <a:p>
            <a:endParaRPr lang="en-US" sz="1400" dirty="0"/>
          </a:p>
          <a:p>
            <a:r>
              <a:rPr lang="en-US" sz="1400" dirty="0" err="1"/>
              <a:t>Jupyter</a:t>
            </a:r>
            <a:r>
              <a:rPr lang="en-US" sz="1400" dirty="0"/>
              <a:t> Notebook Environment</a:t>
            </a:r>
          </a:p>
          <a:p>
            <a:r>
              <a:rPr lang="en-US" sz="1400" dirty="0"/>
              <a:t>Python Programming Language</a:t>
            </a:r>
          </a:p>
          <a:p>
            <a:r>
              <a:rPr lang="en-US" sz="1400" dirty="0"/>
              <a:t>Prophet Forecasting Model Library</a:t>
            </a:r>
          </a:p>
          <a:p>
            <a:r>
              <a:rPr lang="en-US" sz="1400" dirty="0"/>
              <a:t>Data Preprocessing Libraries (e.g., Pandas)</a:t>
            </a:r>
          </a:p>
          <a:p>
            <a:r>
              <a:rPr lang="en-US" sz="1400" dirty="0"/>
              <a:t>Data Visualization Libraries (e.g., Matplotlib, Seaborn)</a:t>
            </a:r>
          </a:p>
          <a:p>
            <a:r>
              <a:rPr lang="en-US" sz="1400" dirty="0"/>
              <a:t>Necessary Data Collection and Analysis Tools</a:t>
            </a:r>
          </a:p>
        </p:txBody>
      </p:sp>
      <p:pic>
        <p:nvPicPr>
          <p:cNvPr id="7" name="Picture 6">
            <a:extLst>
              <a:ext uri="{FF2B5EF4-FFF2-40B4-BE49-F238E27FC236}">
                <a16:creationId xmlns:a16="http://schemas.microsoft.com/office/drawing/2014/main" id="{5470B5DA-9B84-5E22-CA3F-D054A3D9B27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665" t="23972" r="3334"/>
          <a:stretch/>
        </p:blipFill>
        <p:spPr>
          <a:xfrm>
            <a:off x="4186643" y="3505200"/>
            <a:ext cx="3052357" cy="1981200"/>
          </a:xfrm>
          <a:prstGeom prst="rect">
            <a:avLst/>
          </a:prstGeom>
        </p:spPr>
      </p:pic>
      <p:pic>
        <p:nvPicPr>
          <p:cNvPr id="9" name="Picture 8">
            <a:extLst>
              <a:ext uri="{FF2B5EF4-FFF2-40B4-BE49-F238E27FC236}">
                <a16:creationId xmlns:a16="http://schemas.microsoft.com/office/drawing/2014/main" id="{BE806961-179D-D7A0-B4C1-B48240D31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3304" y="1003191"/>
            <a:ext cx="1987096" cy="21210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of Implementation</a:t>
            </a:r>
          </a:p>
        </p:txBody>
      </p:sp>
      <p:sp>
        <p:nvSpPr>
          <p:cNvPr id="3" name="Content Placeholder 2"/>
          <p:cNvSpPr>
            <a:spLocks noGrp="1"/>
          </p:cNvSpPr>
          <p:nvPr>
            <p:ph idx="1"/>
          </p:nvPr>
        </p:nvSpPr>
        <p:spPr/>
        <p:txBody>
          <a:bodyPr/>
          <a:lstStyle/>
          <a:p>
            <a:r>
              <a:rPr lang="en-US" dirty="0"/>
              <a:t>Load in and clean the data</a:t>
            </a:r>
          </a:p>
          <a:p>
            <a:r>
              <a:rPr lang="en-US" dirty="0"/>
              <a:t>Define targets and predictors</a:t>
            </a:r>
          </a:p>
          <a:p>
            <a:r>
              <a:rPr lang="en-US" dirty="0"/>
              <a:t>Train model</a:t>
            </a:r>
          </a:p>
          <a:p>
            <a:r>
              <a:rPr lang="en-US" dirty="0"/>
              <a:t>Scale model to entire dataset using cross-validation </a:t>
            </a:r>
          </a:p>
          <a:p>
            <a:r>
              <a:rPr lang="en-US" dirty="0"/>
              <a:t>Make future predictions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8ED5-E08B-7588-E197-F1391ED08A10}"/>
              </a:ext>
            </a:extLst>
          </p:cNvPr>
          <p:cNvSpPr>
            <a:spLocks noGrp="1"/>
          </p:cNvSpPr>
          <p:nvPr>
            <p:ph type="title"/>
          </p:nvPr>
        </p:nvSpPr>
        <p:spPr>
          <a:xfrm>
            <a:off x="457200" y="30480"/>
            <a:ext cx="8229600" cy="1143000"/>
          </a:xfrm>
        </p:spPr>
        <p:txBody>
          <a:bodyPr/>
          <a:lstStyle/>
          <a:p>
            <a:r>
              <a:rPr lang="en-US" dirty="0"/>
              <a:t>Load in and clean the data</a:t>
            </a:r>
            <a:endParaRPr lang="en-IN" dirty="0"/>
          </a:p>
        </p:txBody>
      </p:sp>
      <p:pic>
        <p:nvPicPr>
          <p:cNvPr id="5" name="Content Placeholder 4" descr="A screenshot of a computer program&#10;&#10;Description automatically generated">
            <a:extLst>
              <a:ext uri="{FF2B5EF4-FFF2-40B4-BE49-F238E27FC236}">
                <a16:creationId xmlns:a16="http://schemas.microsoft.com/office/drawing/2014/main" id="{E8A8D383-ED15-F3A3-D0EA-B9D537D22A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 y="1874384"/>
            <a:ext cx="7962900" cy="4297816"/>
          </a:xfrm>
        </p:spPr>
      </p:pic>
      <p:pic>
        <p:nvPicPr>
          <p:cNvPr id="7" name="Picture 6">
            <a:extLst>
              <a:ext uri="{FF2B5EF4-FFF2-40B4-BE49-F238E27FC236}">
                <a16:creationId xmlns:a16="http://schemas.microsoft.com/office/drawing/2014/main" id="{949A67B7-0896-7FAC-556E-46F4982125D7}"/>
              </a:ext>
            </a:extLst>
          </p:cNvPr>
          <p:cNvPicPr>
            <a:picLocks noChangeAspect="1"/>
          </p:cNvPicPr>
          <p:nvPr/>
        </p:nvPicPr>
        <p:blipFill rotWithShape="1">
          <a:blip r:embed="rId3">
            <a:extLst>
              <a:ext uri="{28A0092B-C50C-407E-A947-70E740481C1C}">
                <a14:useLocalDpi xmlns:a14="http://schemas.microsoft.com/office/drawing/2010/main" val="0"/>
              </a:ext>
            </a:extLst>
          </a:blip>
          <a:srcRect r="1852"/>
          <a:stretch/>
        </p:blipFill>
        <p:spPr>
          <a:xfrm>
            <a:off x="152400" y="1074174"/>
            <a:ext cx="8077200" cy="807584"/>
          </a:xfrm>
          <a:prstGeom prst="rect">
            <a:avLst/>
          </a:prstGeom>
        </p:spPr>
      </p:pic>
    </p:spTree>
    <p:extLst>
      <p:ext uri="{BB962C8B-B14F-4D97-AF65-F5344CB8AC3E}">
        <p14:creationId xmlns:p14="http://schemas.microsoft.com/office/powerpoint/2010/main" val="1279449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7B51-51DA-938C-E91F-102CE1E500D0}"/>
              </a:ext>
            </a:extLst>
          </p:cNvPr>
          <p:cNvSpPr>
            <a:spLocks noGrp="1"/>
          </p:cNvSpPr>
          <p:nvPr>
            <p:ph type="title"/>
          </p:nvPr>
        </p:nvSpPr>
        <p:spPr/>
        <p:txBody>
          <a:bodyPr>
            <a:normAutofit/>
          </a:bodyPr>
          <a:lstStyle/>
          <a:p>
            <a:r>
              <a:rPr lang="en-IN" dirty="0"/>
              <a:t>Setting Time series for Prophet Model and training it</a:t>
            </a:r>
          </a:p>
        </p:txBody>
      </p:sp>
      <p:pic>
        <p:nvPicPr>
          <p:cNvPr id="5" name="Content Placeholder 4" descr="A screenshot of a computer&#10;&#10;Description automatically generated">
            <a:extLst>
              <a:ext uri="{FF2B5EF4-FFF2-40B4-BE49-F238E27FC236}">
                <a16:creationId xmlns:a16="http://schemas.microsoft.com/office/drawing/2014/main" id="{EBE9713E-58D4-73BE-0E7E-06AB6BFD49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987941"/>
            <a:ext cx="7760598" cy="4273354"/>
          </a:xfrm>
        </p:spPr>
      </p:pic>
    </p:spTree>
    <p:extLst>
      <p:ext uri="{BB962C8B-B14F-4D97-AF65-F5344CB8AC3E}">
        <p14:creationId xmlns:p14="http://schemas.microsoft.com/office/powerpoint/2010/main" val="23553844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296</TotalTime>
  <Words>1059</Words>
  <Application>Microsoft Office PowerPoint</Application>
  <PresentationFormat>On-screen Show (4:3)</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Prophet-Based Weather Forecasting</vt:lpstr>
      <vt:lpstr>Abstract</vt:lpstr>
      <vt:lpstr>Introduction</vt:lpstr>
      <vt:lpstr>Existing System</vt:lpstr>
      <vt:lpstr>Proposed System</vt:lpstr>
      <vt:lpstr>SYSTEM REQUIREMENTS</vt:lpstr>
      <vt:lpstr>Methodology of Implementation</vt:lpstr>
      <vt:lpstr>Load in and clean the data</vt:lpstr>
      <vt:lpstr>Setting Time series for Prophet Model and training it</vt:lpstr>
      <vt:lpstr>Fitting the prophet model and Making Prediction</vt:lpstr>
      <vt:lpstr>Result Analysis</vt:lpstr>
      <vt:lpstr>Extreme Event Prediction: Develop specialized models to predict rare and extreme weather events, aiding in disaster preparedness. Interdisciplinary Collaboration: Collaborate with domain experts, climatologists, and environmental scientists to enrich models with domain-specific insight Automated Data Collection: Implement AI-powered systems to automatically collect and preprocess data, reducing human intervention and errors. Real-time Data Streaming: Utilize AI to process and analyze real-time data streams, enabling up-to-the-minute forecasts. Continuous Model Learning: Develop models that can learn and adapt to evolving weather patterns over time, ensuring sustained accuracy. Explainable AI: Integrate explainable AI techniques to provide insights into why specific forecasts are generated, enhancing model transparency. Hyper-localization: Implement AI techniques to provide highly localized forecasts, incorporating microclimate data and urban heat island effects.   By pursuing these avenues of enhancement, this weather forecasting project can evolve into a cutting-edge platform, providing even more accurate, timely, and valuable insights to users.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Rahmat Ali</dc:creator>
  <cp:lastModifiedBy>Mohammed Akram Taher Khan</cp:lastModifiedBy>
  <cp:revision>7</cp:revision>
  <dcterms:created xsi:type="dcterms:W3CDTF">2023-08-10T08:47:51Z</dcterms:created>
  <dcterms:modified xsi:type="dcterms:W3CDTF">2023-08-11T16:56:15Z</dcterms:modified>
</cp:coreProperties>
</file>