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F61"/>
    <a:srgbClr val="13BCF1"/>
    <a:srgbClr val="C00000"/>
    <a:srgbClr val="2E6682"/>
    <a:srgbClr val="B2F0FC"/>
    <a:srgbClr val="278976"/>
    <a:srgbClr val="08A3DA"/>
    <a:srgbClr val="358CD3"/>
    <a:srgbClr val="8AE7FA"/>
    <a:srgbClr val="C8F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318" y="252"/>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F9A8-62AF-D2C5-A642-A536C8CA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9C96EE-D8A3-4311-AC08-FBC492934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FF896-9DFC-E404-9A9A-4D4E380CFDC1}"/>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5" name="Footer Placeholder 4">
            <a:extLst>
              <a:ext uri="{FF2B5EF4-FFF2-40B4-BE49-F238E27FC236}">
                <a16:creationId xmlns:a16="http://schemas.microsoft.com/office/drawing/2014/main" id="{86FD8A46-B014-248A-73A4-43790AF5C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C7EAD-32D0-6208-3C86-B06B3E23CC4B}"/>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215383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74E3-8FCF-19AC-15CF-3EB5C4F92C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AC1E73-67C6-3E4C-A43A-3DE376CF9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F50ED-2A19-29BE-56BA-0F2F62F47601}"/>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5" name="Footer Placeholder 4">
            <a:extLst>
              <a:ext uri="{FF2B5EF4-FFF2-40B4-BE49-F238E27FC236}">
                <a16:creationId xmlns:a16="http://schemas.microsoft.com/office/drawing/2014/main" id="{89D9E3CF-29D3-E19A-3FFC-82F70268CC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CBA82-AA26-FEB7-2748-0870520EB65A}"/>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168699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17F4C-DC65-582C-4C1A-45E8FA330D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E31312-E051-502B-C879-862207F897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E203AD-064D-F4FE-60A2-1110AD663622}"/>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5" name="Footer Placeholder 4">
            <a:extLst>
              <a:ext uri="{FF2B5EF4-FFF2-40B4-BE49-F238E27FC236}">
                <a16:creationId xmlns:a16="http://schemas.microsoft.com/office/drawing/2014/main" id="{C62B9D0D-6D70-D5E0-7105-EDB1BDB69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21599-64C8-67B2-60B0-746E181C2138}"/>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25165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6585-4A12-CD83-D720-86F8E93488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1CC170-24D4-D584-4887-B22ED3E59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48317-3D79-2CAC-7E1B-97DABAF27222}"/>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5" name="Footer Placeholder 4">
            <a:extLst>
              <a:ext uri="{FF2B5EF4-FFF2-40B4-BE49-F238E27FC236}">
                <a16:creationId xmlns:a16="http://schemas.microsoft.com/office/drawing/2014/main" id="{92FBCF3E-B493-09D4-0373-B5E6A3B4A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BAC55-19D8-2181-D707-E389A7709A3D}"/>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401201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775E-C9E7-3FFF-7886-5F240BC16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007878-0A6A-7ED6-3023-0C9AA756B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646C7A-A4FD-CAEC-A675-CD6E39CD26EE}"/>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5" name="Footer Placeholder 4">
            <a:extLst>
              <a:ext uri="{FF2B5EF4-FFF2-40B4-BE49-F238E27FC236}">
                <a16:creationId xmlns:a16="http://schemas.microsoft.com/office/drawing/2014/main" id="{097B301B-4D6A-A005-6255-95DC49FA3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9303A-3DBD-5054-D4CD-0FAF148B8671}"/>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341947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34D0-571E-E72C-2AA7-D13F70807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8723C-F95C-3E93-E34C-BDF3090DC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D9579E-1D97-FC8C-4D30-2F9257388F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C7107E-EF71-D2A0-57A3-B8A36C05AD30}"/>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6" name="Footer Placeholder 5">
            <a:extLst>
              <a:ext uri="{FF2B5EF4-FFF2-40B4-BE49-F238E27FC236}">
                <a16:creationId xmlns:a16="http://schemas.microsoft.com/office/drawing/2014/main" id="{20BFC35F-DC8D-6B00-AD01-CF30E8EF7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EFD5BF-3890-16DB-35CC-C8F6A571F682}"/>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170285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B1D8-2057-F8DE-B83F-A46B8C11A7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F0110E-9FCE-8EEE-007A-982E3B8D3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079C66-B25D-7EED-5CBE-8F7DA4A64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6D6777-2464-2A8C-DF06-19412CA6B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4F742-69F3-41E7-2E6C-A76712B7E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8F97CD-4E25-B2D8-DE4C-72C926732422}"/>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8" name="Footer Placeholder 7">
            <a:extLst>
              <a:ext uri="{FF2B5EF4-FFF2-40B4-BE49-F238E27FC236}">
                <a16:creationId xmlns:a16="http://schemas.microsoft.com/office/drawing/2014/main" id="{663E25CA-FBF8-67F8-D5BF-B8302DEA3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099D71-5E02-85F9-647A-8B5BB9CB9DBE}"/>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134172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7F14-A01E-E243-63B2-5C10496DD8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C72557-4136-0B26-8658-143813F0032D}"/>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4" name="Footer Placeholder 3">
            <a:extLst>
              <a:ext uri="{FF2B5EF4-FFF2-40B4-BE49-F238E27FC236}">
                <a16:creationId xmlns:a16="http://schemas.microsoft.com/office/drawing/2014/main" id="{5C86D6A4-9B81-EF3E-B00C-C7A97FDC45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630489-4B28-B106-562A-BD9E2301FB5E}"/>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385094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5336E-0793-EAD8-D38C-60580C049323}"/>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3" name="Footer Placeholder 2">
            <a:extLst>
              <a:ext uri="{FF2B5EF4-FFF2-40B4-BE49-F238E27FC236}">
                <a16:creationId xmlns:a16="http://schemas.microsoft.com/office/drawing/2014/main" id="{AF9D12A5-EF6A-E040-CF34-BB0DB49C11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4AAAEA-B068-B471-5E1C-E2565F06C7A9}"/>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241328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0E31-ED91-52B6-8EF9-71308B126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A48C91-28A3-D281-65F1-FA584B69A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CAEDA5-AA5A-0E0A-863B-F08694B69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D4790-A0E2-4054-02CA-3A7FFFE7C38C}"/>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6" name="Footer Placeholder 5">
            <a:extLst>
              <a:ext uri="{FF2B5EF4-FFF2-40B4-BE49-F238E27FC236}">
                <a16:creationId xmlns:a16="http://schemas.microsoft.com/office/drawing/2014/main" id="{9F81A417-9988-F508-92A5-3E18AA715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8CE3B-BFA1-E9D0-5B5D-3C179F34C470}"/>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228036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1463-2FAA-B6B6-550B-AC3C564C3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05BC41-D082-E53D-4812-D34CD846C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E58B0C-9DA7-4F62-9DB7-54767FFA1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9EF4E-68F0-2069-52A0-717E7833B8D9}"/>
              </a:ext>
            </a:extLst>
          </p:cNvPr>
          <p:cNvSpPr>
            <a:spLocks noGrp="1"/>
          </p:cNvSpPr>
          <p:nvPr>
            <p:ph type="dt" sz="half" idx="10"/>
          </p:nvPr>
        </p:nvSpPr>
        <p:spPr/>
        <p:txBody>
          <a:bodyPr/>
          <a:lstStyle/>
          <a:p>
            <a:fld id="{5923FBFE-D559-42B7-A1C7-7CECB307DBEC}" type="datetimeFigureOut">
              <a:rPr lang="en-IN" smtClean="0"/>
              <a:t>15-10-2023</a:t>
            </a:fld>
            <a:endParaRPr lang="en-IN"/>
          </a:p>
        </p:txBody>
      </p:sp>
      <p:sp>
        <p:nvSpPr>
          <p:cNvPr id="6" name="Footer Placeholder 5">
            <a:extLst>
              <a:ext uri="{FF2B5EF4-FFF2-40B4-BE49-F238E27FC236}">
                <a16:creationId xmlns:a16="http://schemas.microsoft.com/office/drawing/2014/main" id="{D49EDD82-3887-9EE6-42FE-E4157484E0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CE4819-A2D4-F943-486C-8AABBC87FBA1}"/>
              </a:ext>
            </a:extLst>
          </p:cNvPr>
          <p:cNvSpPr>
            <a:spLocks noGrp="1"/>
          </p:cNvSpPr>
          <p:nvPr>
            <p:ph type="sldNum" sz="quarter" idx="12"/>
          </p:nvPr>
        </p:nvSpPr>
        <p:spPr/>
        <p:txBody>
          <a:bodyPr/>
          <a:lstStyle/>
          <a:p>
            <a:fld id="{4BE65B53-DE68-4A6F-965D-9CBBE1ABA3A4}" type="slidenum">
              <a:rPr lang="en-IN" smtClean="0"/>
              <a:t>‹#›</a:t>
            </a:fld>
            <a:endParaRPr lang="en-IN"/>
          </a:p>
        </p:txBody>
      </p:sp>
    </p:spTree>
    <p:extLst>
      <p:ext uri="{BB962C8B-B14F-4D97-AF65-F5344CB8AC3E}">
        <p14:creationId xmlns:p14="http://schemas.microsoft.com/office/powerpoint/2010/main" val="74447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844DA-ECE2-F06E-2A92-F37B2EC4B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547463-C76F-C745-6B4C-860107CB9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6313D-6FEF-E6E0-326F-F15593FF5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3FBFE-D559-42B7-A1C7-7CECB307DBEC}" type="datetimeFigureOut">
              <a:rPr lang="en-IN" smtClean="0"/>
              <a:t>15-10-2023</a:t>
            </a:fld>
            <a:endParaRPr lang="en-IN"/>
          </a:p>
        </p:txBody>
      </p:sp>
      <p:sp>
        <p:nvSpPr>
          <p:cNvPr id="5" name="Footer Placeholder 4">
            <a:extLst>
              <a:ext uri="{FF2B5EF4-FFF2-40B4-BE49-F238E27FC236}">
                <a16:creationId xmlns:a16="http://schemas.microsoft.com/office/drawing/2014/main" id="{AFE9C9C2-1F4E-40DB-9B3E-AA515F774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5F05CE-05EB-C992-430D-3DCBBAF0A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65B53-DE68-4A6F-965D-9CBBE1ABA3A4}" type="slidenum">
              <a:rPr lang="en-IN" smtClean="0"/>
              <a:t>‹#›</a:t>
            </a:fld>
            <a:endParaRPr lang="en-IN"/>
          </a:p>
        </p:txBody>
      </p:sp>
    </p:spTree>
    <p:extLst>
      <p:ext uri="{BB962C8B-B14F-4D97-AF65-F5344CB8AC3E}">
        <p14:creationId xmlns:p14="http://schemas.microsoft.com/office/powerpoint/2010/main" val="62859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D7F1B7-7535-F4C7-7AC7-ADCE6BBE6E9B}"/>
              </a:ext>
            </a:extLst>
          </p:cNvPr>
          <p:cNvSpPr/>
          <p:nvPr/>
        </p:nvSpPr>
        <p:spPr>
          <a:xfrm>
            <a:off x="-1" y="-1"/>
            <a:ext cx="12192001" cy="2209047"/>
          </a:xfrm>
          <a:prstGeom prst="rect">
            <a:avLst/>
          </a:prstGeom>
          <a:solidFill>
            <a:srgbClr val="1D2F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C5C26E7-E3B7-5497-36FB-E6883D3A85CE}"/>
              </a:ext>
            </a:extLst>
          </p:cNvPr>
          <p:cNvSpPr txBox="1"/>
          <p:nvPr/>
        </p:nvSpPr>
        <p:spPr>
          <a:xfrm>
            <a:off x="903838" y="534155"/>
            <a:ext cx="10384324" cy="923330"/>
          </a:xfrm>
          <a:prstGeom prst="rect">
            <a:avLst/>
          </a:prstGeom>
          <a:noFill/>
        </p:spPr>
        <p:txBody>
          <a:bodyPr wrap="square" rtlCol="0">
            <a:spAutoFit/>
          </a:bodyPr>
          <a:lstStyle/>
          <a:p>
            <a:pPr algn="just"/>
            <a:r>
              <a:rPr lang="en-US" dirty="0">
                <a:solidFill>
                  <a:schemeClr val="bg1"/>
                </a:solidFill>
              </a:rPr>
              <a:t>In this tutorial we will be learning about how to make a simple CRUD application on students data using the MERN stack. This tutorial will be focusing more on the integration of each technology to build a full stack app rather than diving deep into each technology. However few prerequisites are expected to be met.</a:t>
            </a:r>
          </a:p>
        </p:txBody>
      </p:sp>
      <p:sp>
        <p:nvSpPr>
          <p:cNvPr id="5" name="TextBox 4">
            <a:extLst>
              <a:ext uri="{FF2B5EF4-FFF2-40B4-BE49-F238E27FC236}">
                <a16:creationId xmlns:a16="http://schemas.microsoft.com/office/drawing/2014/main" id="{6A3D5D9E-C09A-9924-6A4B-8C07386C431B}"/>
              </a:ext>
            </a:extLst>
          </p:cNvPr>
          <p:cNvSpPr txBox="1"/>
          <p:nvPr/>
        </p:nvSpPr>
        <p:spPr>
          <a:xfrm>
            <a:off x="954386" y="2534581"/>
            <a:ext cx="10283227" cy="369332"/>
          </a:xfrm>
          <a:prstGeom prst="rect">
            <a:avLst/>
          </a:prstGeom>
          <a:noFill/>
        </p:spPr>
        <p:txBody>
          <a:bodyPr wrap="square" rtlCol="0">
            <a:spAutoFit/>
          </a:bodyPr>
          <a:lstStyle/>
          <a:p>
            <a:r>
              <a:rPr lang="en-US" dirty="0">
                <a:latin typeface="Arial Black" panose="020B0A04020102020204" pitchFamily="34" charset="0"/>
              </a:rPr>
              <a:t>Prerequisites</a:t>
            </a:r>
            <a:endParaRPr lang="en-IN" dirty="0">
              <a:latin typeface="Arial Black" panose="020B0A04020102020204" pitchFamily="34" charset="0"/>
            </a:endParaRPr>
          </a:p>
        </p:txBody>
      </p:sp>
      <p:sp>
        <p:nvSpPr>
          <p:cNvPr id="9" name="TextBox 8">
            <a:extLst>
              <a:ext uri="{FF2B5EF4-FFF2-40B4-BE49-F238E27FC236}">
                <a16:creationId xmlns:a16="http://schemas.microsoft.com/office/drawing/2014/main" id="{82ADF509-1D01-497B-9BED-6F05DE6B6C56}"/>
              </a:ext>
            </a:extLst>
          </p:cNvPr>
          <p:cNvSpPr txBox="1"/>
          <p:nvPr/>
        </p:nvSpPr>
        <p:spPr>
          <a:xfrm>
            <a:off x="954387" y="3014803"/>
            <a:ext cx="3829510" cy="2585323"/>
          </a:xfrm>
          <a:prstGeom prst="rect">
            <a:avLst/>
          </a:prstGeom>
          <a:noFill/>
        </p:spPr>
        <p:txBody>
          <a:bodyPr wrap="none" rtlCol="0">
            <a:spAutoFit/>
          </a:bodyPr>
          <a:lstStyle/>
          <a:p>
            <a:r>
              <a:rPr lang="en-US" dirty="0" err="1"/>
              <a:t>Javascript</a:t>
            </a:r>
            <a:r>
              <a:rPr lang="en-US" dirty="0"/>
              <a:t>:</a:t>
            </a:r>
          </a:p>
          <a:p>
            <a:pPr marL="742950" lvl="1" indent="-285750">
              <a:buFont typeface="Arial" panose="020B0604020202020204" pitchFamily="34" charset="0"/>
              <a:buChar char="•"/>
            </a:pPr>
            <a:r>
              <a:rPr lang="en-US" dirty="0"/>
              <a:t>Ternary operators</a:t>
            </a:r>
          </a:p>
          <a:p>
            <a:pPr marL="742950" lvl="1" indent="-285750">
              <a:buFont typeface="Arial" panose="020B0604020202020204" pitchFamily="34" charset="0"/>
              <a:buChar char="•"/>
            </a:pPr>
            <a:r>
              <a:rPr lang="en-US" dirty="0"/>
              <a:t>Arrow functions</a:t>
            </a:r>
          </a:p>
          <a:p>
            <a:pPr marL="742950" lvl="1" indent="-285750">
              <a:buFont typeface="Arial" panose="020B0604020202020204" pitchFamily="34" charset="0"/>
              <a:buChar char="•"/>
            </a:pPr>
            <a:r>
              <a:rPr lang="en-US" dirty="0"/>
              <a:t>JSON objects</a:t>
            </a:r>
          </a:p>
          <a:p>
            <a:pPr marL="742950" lvl="1" indent="-285750">
              <a:buFont typeface="Arial" panose="020B0604020202020204" pitchFamily="34" charset="0"/>
              <a:buChar char="•"/>
            </a:pPr>
            <a:r>
              <a:rPr lang="en-US" dirty="0"/>
              <a:t>Object and Array destructuring</a:t>
            </a:r>
          </a:p>
          <a:p>
            <a:pPr marL="742950" lvl="1" indent="-285750">
              <a:buFont typeface="Arial" panose="020B0604020202020204" pitchFamily="34" charset="0"/>
              <a:buChar char="•"/>
            </a:pPr>
            <a:r>
              <a:rPr lang="en-US" dirty="0"/>
              <a:t>try-catch</a:t>
            </a:r>
          </a:p>
          <a:p>
            <a:pPr marL="742950" lvl="1" indent="-285750">
              <a:buFont typeface="Arial" panose="020B0604020202020204" pitchFamily="34" charset="0"/>
              <a:buChar char="•"/>
            </a:pPr>
            <a:r>
              <a:rPr lang="en-IN" dirty="0"/>
              <a:t>Promises</a:t>
            </a:r>
          </a:p>
          <a:p>
            <a:pPr marL="742950" lvl="1" indent="-285750">
              <a:buFont typeface="Arial" panose="020B0604020202020204" pitchFamily="34" charset="0"/>
              <a:buChar char="•"/>
            </a:pPr>
            <a:r>
              <a:rPr lang="en-IN" dirty="0"/>
              <a:t>Async/Await</a:t>
            </a:r>
          </a:p>
          <a:p>
            <a:pPr marL="742950" lvl="1" indent="-285750">
              <a:buFont typeface="Arial" panose="020B0604020202020204" pitchFamily="34" charset="0"/>
              <a:buChar char="•"/>
            </a:pPr>
            <a:r>
              <a:rPr lang="en-IN" dirty="0"/>
              <a:t>Array map function</a:t>
            </a:r>
          </a:p>
        </p:txBody>
      </p:sp>
      <p:sp>
        <p:nvSpPr>
          <p:cNvPr id="2" name="TextBox 1">
            <a:extLst>
              <a:ext uri="{FF2B5EF4-FFF2-40B4-BE49-F238E27FC236}">
                <a16:creationId xmlns:a16="http://schemas.microsoft.com/office/drawing/2014/main" id="{B246B834-2FA2-0DE9-0C34-7B6DBF1A85C5}"/>
              </a:ext>
            </a:extLst>
          </p:cNvPr>
          <p:cNvSpPr txBox="1"/>
          <p:nvPr/>
        </p:nvSpPr>
        <p:spPr>
          <a:xfrm>
            <a:off x="5277719" y="3023856"/>
            <a:ext cx="2722220" cy="2308324"/>
          </a:xfrm>
          <a:prstGeom prst="rect">
            <a:avLst/>
          </a:prstGeom>
          <a:noFill/>
        </p:spPr>
        <p:txBody>
          <a:bodyPr wrap="none" rtlCol="0">
            <a:spAutoFit/>
          </a:bodyPr>
          <a:lstStyle/>
          <a:p>
            <a:r>
              <a:rPr lang="en-US" dirty="0"/>
              <a:t>ReactJS:</a:t>
            </a:r>
          </a:p>
          <a:p>
            <a:pPr marL="742950" lvl="1" indent="-285750">
              <a:buFont typeface="Arial" panose="020B0604020202020204" pitchFamily="34" charset="0"/>
              <a:buChar char="•"/>
            </a:pPr>
            <a:r>
              <a:rPr lang="en-US" dirty="0"/>
              <a:t>create-react-app</a:t>
            </a:r>
          </a:p>
          <a:p>
            <a:pPr marL="742950" lvl="1" indent="-285750">
              <a:buFont typeface="Arial" panose="020B0604020202020204" pitchFamily="34" charset="0"/>
              <a:buChar char="•"/>
            </a:pPr>
            <a:r>
              <a:rPr lang="en-US" dirty="0"/>
              <a:t>States and props</a:t>
            </a:r>
          </a:p>
          <a:p>
            <a:pPr marL="742950" lvl="1" indent="-285750">
              <a:buFont typeface="Arial" panose="020B0604020202020204" pitchFamily="34" charset="0"/>
              <a:buChar char="•"/>
            </a:pPr>
            <a:r>
              <a:rPr lang="en-US" dirty="0"/>
              <a:t>Importing modules</a:t>
            </a:r>
          </a:p>
          <a:p>
            <a:pPr marL="742950" lvl="1" indent="-285750">
              <a:buFont typeface="Arial" panose="020B0604020202020204" pitchFamily="34" charset="0"/>
              <a:buChar char="•"/>
            </a:pPr>
            <a:r>
              <a:rPr lang="en-US" dirty="0" err="1"/>
              <a:t>useEffect</a:t>
            </a:r>
            <a:endParaRPr lang="en-US" dirty="0"/>
          </a:p>
          <a:p>
            <a:pPr marL="742950" lvl="1" indent="-285750">
              <a:buFont typeface="Arial" panose="020B0604020202020204" pitchFamily="34" charset="0"/>
              <a:buChar char="•"/>
            </a:pPr>
            <a:r>
              <a:rPr lang="en-US" dirty="0" err="1"/>
              <a:t>useState</a:t>
            </a:r>
            <a:endParaRPr lang="en-US" dirty="0"/>
          </a:p>
          <a:p>
            <a:pPr marL="742950" lvl="1" indent="-285750">
              <a:buFont typeface="Arial" panose="020B0604020202020204" pitchFamily="34" charset="0"/>
              <a:buChar char="•"/>
            </a:pPr>
            <a:r>
              <a:rPr lang="en-US" dirty="0" err="1"/>
              <a:t>axios</a:t>
            </a:r>
            <a:endParaRPr lang="en-US" dirty="0"/>
          </a:p>
          <a:p>
            <a:pPr marL="742950" lvl="1"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C055197B-BF1F-9D73-4975-7385B3E41F3A}"/>
              </a:ext>
            </a:extLst>
          </p:cNvPr>
          <p:cNvSpPr txBox="1"/>
          <p:nvPr/>
        </p:nvSpPr>
        <p:spPr>
          <a:xfrm>
            <a:off x="8268314" y="3014803"/>
            <a:ext cx="3213744" cy="1477328"/>
          </a:xfrm>
          <a:prstGeom prst="rect">
            <a:avLst/>
          </a:prstGeom>
          <a:noFill/>
        </p:spPr>
        <p:txBody>
          <a:bodyPr wrap="square" rtlCol="0">
            <a:spAutoFit/>
          </a:bodyPr>
          <a:lstStyle/>
          <a:p>
            <a:r>
              <a:rPr lang="en-US" dirty="0"/>
              <a:t>NodeJS:</a:t>
            </a:r>
          </a:p>
          <a:p>
            <a:pPr marL="742950" lvl="1" indent="-285750">
              <a:buFont typeface="Arial" panose="020B0604020202020204" pitchFamily="34" charset="0"/>
              <a:buChar char="•"/>
            </a:pPr>
            <a:r>
              <a:rPr lang="en-US" dirty="0"/>
              <a:t>Handling http requests</a:t>
            </a:r>
          </a:p>
          <a:p>
            <a:pPr marL="742950" lvl="1" indent="-285750">
              <a:buFont typeface="Arial" panose="020B0604020202020204" pitchFamily="34" charset="0"/>
              <a:buChar char="•"/>
            </a:pPr>
            <a:r>
              <a:rPr lang="en-US" dirty="0"/>
              <a:t>Importing modules</a:t>
            </a:r>
          </a:p>
          <a:p>
            <a:pPr marL="742950" lvl="1" indent="-285750">
              <a:buFont typeface="Arial" panose="020B0604020202020204" pitchFamily="34" charset="0"/>
              <a:buChar char="•"/>
            </a:pPr>
            <a:r>
              <a:rPr lang="en-US" dirty="0"/>
              <a:t>req and res</a:t>
            </a:r>
          </a:p>
          <a:p>
            <a:pPr marL="742950" lvl="1" indent="-285750">
              <a:buFont typeface="Arial" panose="020B0604020202020204" pitchFamily="34" charset="0"/>
              <a:buChar char="•"/>
            </a:pPr>
            <a:r>
              <a:rPr lang="en-US" dirty="0"/>
              <a:t>What are http endpoints</a:t>
            </a:r>
          </a:p>
        </p:txBody>
      </p:sp>
    </p:spTree>
    <p:extLst>
      <p:ext uri="{BB962C8B-B14F-4D97-AF65-F5344CB8AC3E}">
        <p14:creationId xmlns:p14="http://schemas.microsoft.com/office/powerpoint/2010/main" val="321481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90D97-E7DE-2510-E1E9-DAAE348B42AB}"/>
              </a:ext>
            </a:extLst>
          </p:cNvPr>
          <p:cNvSpPr txBox="1"/>
          <p:nvPr/>
        </p:nvSpPr>
        <p:spPr>
          <a:xfrm>
            <a:off x="794327" y="434110"/>
            <a:ext cx="1257075" cy="338554"/>
          </a:xfrm>
          <a:prstGeom prst="rect">
            <a:avLst/>
          </a:prstGeom>
          <a:noFill/>
        </p:spPr>
        <p:txBody>
          <a:bodyPr wrap="none" rtlCol="0">
            <a:spAutoFit/>
          </a:bodyPr>
          <a:lstStyle/>
          <a:p>
            <a:r>
              <a:rPr lang="en-US" sz="1600" b="1" dirty="0">
                <a:latin typeface="Arial Black" panose="020B0A04020102020204" pitchFamily="34" charset="0"/>
              </a:rPr>
              <a:t>NODEJS: </a:t>
            </a:r>
            <a:endParaRPr lang="en-IN" sz="1600" b="1" dirty="0">
              <a:latin typeface="Arial Black" panose="020B0A04020102020204" pitchFamily="34" charset="0"/>
            </a:endParaRPr>
          </a:p>
        </p:txBody>
      </p:sp>
      <p:sp>
        <p:nvSpPr>
          <p:cNvPr id="3" name="TextBox 2">
            <a:extLst>
              <a:ext uri="{FF2B5EF4-FFF2-40B4-BE49-F238E27FC236}">
                <a16:creationId xmlns:a16="http://schemas.microsoft.com/office/drawing/2014/main" id="{4C84D138-203B-438E-6FCE-15780AC4F86A}"/>
              </a:ext>
            </a:extLst>
          </p:cNvPr>
          <p:cNvSpPr txBox="1"/>
          <p:nvPr/>
        </p:nvSpPr>
        <p:spPr>
          <a:xfrm>
            <a:off x="794326" y="803442"/>
            <a:ext cx="10372437" cy="830997"/>
          </a:xfrm>
          <a:prstGeom prst="rect">
            <a:avLst/>
          </a:prstGeom>
          <a:noFill/>
        </p:spPr>
        <p:txBody>
          <a:bodyPr wrap="square" rtlCol="0">
            <a:spAutoFit/>
          </a:bodyPr>
          <a:lstStyle/>
          <a:p>
            <a:pPr algn="just"/>
            <a:r>
              <a:rPr lang="en-US" sz="1600" b="0" i="0" dirty="0">
                <a:solidFill>
                  <a:schemeClr val="tx1">
                    <a:lumMod val="75000"/>
                    <a:lumOff val="25000"/>
                  </a:schemeClr>
                </a:solidFill>
                <a:effectLst/>
                <a:latin typeface="Söhne"/>
              </a:rPr>
              <a:t>Node.js is a runtime environment that allows you to run JavaScript on the server side. It enables developers to use JavaScript to write server-side scripting and produce dynamic web page content before the page is sent to the user's browser.</a:t>
            </a:r>
            <a:endParaRPr lang="en-IN"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984343D1-2AE2-9264-F384-5C50B5D8AEE8}"/>
              </a:ext>
            </a:extLst>
          </p:cNvPr>
          <p:cNvSpPr txBox="1"/>
          <p:nvPr/>
        </p:nvSpPr>
        <p:spPr>
          <a:xfrm>
            <a:off x="794326" y="1925779"/>
            <a:ext cx="3714094" cy="338554"/>
          </a:xfrm>
          <a:prstGeom prst="rect">
            <a:avLst/>
          </a:prstGeom>
          <a:noFill/>
        </p:spPr>
        <p:txBody>
          <a:bodyPr wrap="none" rtlCol="0">
            <a:spAutoFit/>
          </a:bodyPr>
          <a:lstStyle/>
          <a:p>
            <a:r>
              <a:rPr lang="en-US" sz="1600" b="1" dirty="0">
                <a:latin typeface="Arial Black" panose="020B0A04020102020204" pitchFamily="34" charset="0"/>
              </a:rPr>
              <a:t>NPM (Node Package Manager): </a:t>
            </a:r>
            <a:endParaRPr lang="en-IN" sz="1600" b="1" dirty="0">
              <a:latin typeface="Arial Black" panose="020B0A04020102020204" pitchFamily="34" charset="0"/>
            </a:endParaRPr>
          </a:p>
        </p:txBody>
      </p:sp>
      <p:sp>
        <p:nvSpPr>
          <p:cNvPr id="5" name="TextBox 4">
            <a:extLst>
              <a:ext uri="{FF2B5EF4-FFF2-40B4-BE49-F238E27FC236}">
                <a16:creationId xmlns:a16="http://schemas.microsoft.com/office/drawing/2014/main" id="{065EB01B-63EB-6D76-EDED-28F74E3FB844}"/>
              </a:ext>
            </a:extLst>
          </p:cNvPr>
          <p:cNvSpPr txBox="1"/>
          <p:nvPr/>
        </p:nvSpPr>
        <p:spPr>
          <a:xfrm>
            <a:off x="794325" y="2295111"/>
            <a:ext cx="10372437" cy="584775"/>
          </a:xfrm>
          <a:prstGeom prst="rect">
            <a:avLst/>
          </a:prstGeom>
          <a:noFill/>
        </p:spPr>
        <p:txBody>
          <a:bodyPr wrap="square" rtlCol="0">
            <a:spAutoFit/>
          </a:bodyPr>
          <a:lstStyle/>
          <a:p>
            <a:pPr algn="just"/>
            <a:r>
              <a:rPr lang="en-US" sz="1600" b="0" i="0" dirty="0">
                <a:solidFill>
                  <a:schemeClr val="tx1">
                    <a:lumMod val="75000"/>
                    <a:lumOff val="25000"/>
                  </a:schemeClr>
                </a:solidFill>
                <a:effectLst/>
                <a:latin typeface="Söhne"/>
              </a:rPr>
              <a:t>It's the default package manager for Node.js, enabling developers to share and distribute solutions or modules, and it's one of the largest software registries in the world. </a:t>
            </a:r>
            <a:r>
              <a:rPr lang="en-US" sz="1600" b="0" i="0" dirty="0" err="1">
                <a:solidFill>
                  <a:schemeClr val="tx1">
                    <a:lumMod val="75000"/>
                    <a:lumOff val="25000"/>
                  </a:schemeClr>
                </a:solidFill>
                <a:effectLst/>
                <a:latin typeface="Söhne"/>
              </a:rPr>
              <a:t>npm</a:t>
            </a:r>
            <a:r>
              <a:rPr lang="en-US" sz="1600" b="0" i="0" dirty="0">
                <a:solidFill>
                  <a:schemeClr val="tx1">
                    <a:lumMod val="75000"/>
                    <a:lumOff val="25000"/>
                  </a:schemeClr>
                </a:solidFill>
                <a:effectLst/>
                <a:latin typeface="Söhne"/>
              </a:rPr>
              <a:t> is installed along with </a:t>
            </a:r>
            <a:r>
              <a:rPr lang="en-US" sz="1600" b="0" i="0" dirty="0" err="1">
                <a:solidFill>
                  <a:schemeClr val="tx1">
                    <a:lumMod val="75000"/>
                    <a:lumOff val="25000"/>
                  </a:schemeClr>
                </a:solidFill>
                <a:effectLst/>
                <a:latin typeface="Söhne"/>
              </a:rPr>
              <a:t>nodejs</a:t>
            </a:r>
            <a:r>
              <a:rPr lang="en-US" sz="1600" b="0" i="0" dirty="0">
                <a:solidFill>
                  <a:schemeClr val="tx1">
                    <a:lumMod val="75000"/>
                    <a:lumOff val="25000"/>
                  </a:schemeClr>
                </a:solidFill>
                <a:effectLst/>
                <a:latin typeface="Söhne"/>
              </a:rPr>
              <a:t>.</a:t>
            </a:r>
            <a:endParaRPr lang="en-IN" sz="1600" dirty="0">
              <a:solidFill>
                <a:schemeClr val="tx1">
                  <a:lumMod val="75000"/>
                  <a:lumOff val="25000"/>
                </a:schemeClr>
              </a:solidFill>
            </a:endParaRPr>
          </a:p>
        </p:txBody>
      </p:sp>
      <p:sp>
        <p:nvSpPr>
          <p:cNvPr id="6" name="TextBox 5">
            <a:extLst>
              <a:ext uri="{FF2B5EF4-FFF2-40B4-BE49-F238E27FC236}">
                <a16:creationId xmlns:a16="http://schemas.microsoft.com/office/drawing/2014/main" id="{D16C28F2-9517-5851-74D9-4C50C49199EB}"/>
              </a:ext>
            </a:extLst>
          </p:cNvPr>
          <p:cNvSpPr txBox="1"/>
          <p:nvPr/>
        </p:nvSpPr>
        <p:spPr>
          <a:xfrm>
            <a:off x="794325" y="3152028"/>
            <a:ext cx="1595309" cy="338554"/>
          </a:xfrm>
          <a:prstGeom prst="rect">
            <a:avLst/>
          </a:prstGeom>
          <a:noFill/>
        </p:spPr>
        <p:txBody>
          <a:bodyPr wrap="none" rtlCol="0">
            <a:spAutoFit/>
          </a:bodyPr>
          <a:lstStyle/>
          <a:p>
            <a:r>
              <a:rPr lang="en-US" sz="1600" b="1" dirty="0">
                <a:latin typeface="Arial Black" panose="020B0A04020102020204" pitchFamily="34" charset="0"/>
              </a:rPr>
              <a:t>EXPRESSJS </a:t>
            </a:r>
            <a:endParaRPr lang="en-IN" sz="1600" b="1" dirty="0">
              <a:latin typeface="Arial Black" panose="020B0A04020102020204" pitchFamily="34" charset="0"/>
            </a:endParaRPr>
          </a:p>
        </p:txBody>
      </p:sp>
      <p:sp>
        <p:nvSpPr>
          <p:cNvPr id="7" name="TextBox 6">
            <a:extLst>
              <a:ext uri="{FF2B5EF4-FFF2-40B4-BE49-F238E27FC236}">
                <a16:creationId xmlns:a16="http://schemas.microsoft.com/office/drawing/2014/main" id="{171E8499-20AE-126A-71F9-C13D574F3869}"/>
              </a:ext>
            </a:extLst>
          </p:cNvPr>
          <p:cNvSpPr txBox="1"/>
          <p:nvPr/>
        </p:nvSpPr>
        <p:spPr>
          <a:xfrm>
            <a:off x="794324" y="3521360"/>
            <a:ext cx="10372437" cy="830997"/>
          </a:xfrm>
          <a:prstGeom prst="rect">
            <a:avLst/>
          </a:prstGeom>
          <a:noFill/>
        </p:spPr>
        <p:txBody>
          <a:bodyPr wrap="square" rtlCol="0">
            <a:spAutoFit/>
          </a:bodyPr>
          <a:lstStyle/>
          <a:p>
            <a:pPr algn="just"/>
            <a:r>
              <a:rPr lang="en-US" sz="1600" b="0" i="0" dirty="0">
                <a:solidFill>
                  <a:schemeClr val="tx1">
                    <a:lumMod val="75000"/>
                    <a:lumOff val="25000"/>
                  </a:schemeClr>
                </a:solidFill>
                <a:effectLst/>
                <a:latin typeface="Söhne"/>
              </a:rPr>
              <a:t>Express.js, often simply called Express, is a minimal and flexible Node.js web application framework. It provides a robust set of features for web and mobile applications. While Node.js can handle HTTP requests and responses on its own, Express makes it much easier and more intuitive to build web applications by providing a simpler interface and middleware support.</a:t>
            </a:r>
            <a:endParaRPr lang="en-IN" sz="1600" dirty="0">
              <a:solidFill>
                <a:schemeClr val="tx1">
                  <a:lumMod val="75000"/>
                  <a:lumOff val="25000"/>
                </a:schemeClr>
              </a:solidFill>
            </a:endParaRPr>
          </a:p>
        </p:txBody>
      </p:sp>
      <p:sp>
        <p:nvSpPr>
          <p:cNvPr id="9" name="TextBox 8">
            <a:extLst>
              <a:ext uri="{FF2B5EF4-FFF2-40B4-BE49-F238E27FC236}">
                <a16:creationId xmlns:a16="http://schemas.microsoft.com/office/drawing/2014/main" id="{9BB369DC-6666-A30D-C909-5A7E76FFA166}"/>
              </a:ext>
            </a:extLst>
          </p:cNvPr>
          <p:cNvSpPr txBox="1"/>
          <p:nvPr/>
        </p:nvSpPr>
        <p:spPr>
          <a:xfrm>
            <a:off x="794324" y="5091021"/>
            <a:ext cx="10372437" cy="1077218"/>
          </a:xfrm>
          <a:prstGeom prst="rect">
            <a:avLst/>
          </a:prstGeom>
          <a:noFill/>
        </p:spPr>
        <p:txBody>
          <a:bodyPr wrap="square" rtlCol="0">
            <a:spAutoFit/>
          </a:bodyPr>
          <a:lstStyle/>
          <a:p>
            <a:pPr algn="just"/>
            <a:r>
              <a:rPr lang="en-US" sz="1600" dirty="0"/>
              <a:t>Node.js is the runtime environment that allows you to run JavaScript on the server. Express.js, on the other hand, is a framework that runs on top of Node.js to simplify the development of web applications. In many web projects, you'll find them used together, with Express streamlining the process of handling HTTP requests and other web application features on top of Node.js.</a:t>
            </a:r>
          </a:p>
        </p:txBody>
      </p:sp>
    </p:spTree>
    <p:extLst>
      <p:ext uri="{BB962C8B-B14F-4D97-AF65-F5344CB8AC3E}">
        <p14:creationId xmlns:p14="http://schemas.microsoft.com/office/powerpoint/2010/main" val="100554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C34CFF2-3DC1-FC0C-9F42-82D2C24C44BC}"/>
              </a:ext>
            </a:extLst>
          </p:cNvPr>
          <p:cNvSpPr/>
          <p:nvPr/>
        </p:nvSpPr>
        <p:spPr>
          <a:xfrm>
            <a:off x="987925" y="1816360"/>
            <a:ext cx="3172124" cy="535709"/>
          </a:xfrm>
          <a:prstGeom prst="roundRect">
            <a:avLst/>
          </a:prstGeom>
          <a:solidFill>
            <a:srgbClr val="1D2F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MERN-crud-project</a:t>
            </a:r>
            <a:endParaRPr lang="en-IN" dirty="0"/>
          </a:p>
        </p:txBody>
      </p:sp>
      <p:sp>
        <p:nvSpPr>
          <p:cNvPr id="3" name="Rectangle: Rounded Corners 2">
            <a:extLst>
              <a:ext uri="{FF2B5EF4-FFF2-40B4-BE49-F238E27FC236}">
                <a16:creationId xmlns:a16="http://schemas.microsoft.com/office/drawing/2014/main" id="{8B51D4D4-FF8E-BC07-601F-EE5849B9E37A}"/>
              </a:ext>
            </a:extLst>
          </p:cNvPr>
          <p:cNvSpPr/>
          <p:nvPr/>
        </p:nvSpPr>
        <p:spPr>
          <a:xfrm>
            <a:off x="3144617" y="3000344"/>
            <a:ext cx="3172124" cy="535709"/>
          </a:xfrm>
          <a:prstGeom prst="roundRect">
            <a:avLst/>
          </a:prstGeom>
          <a:solidFill>
            <a:srgbClr val="13BC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4" name="Rectangle: Rounded Corners 3">
            <a:extLst>
              <a:ext uri="{FF2B5EF4-FFF2-40B4-BE49-F238E27FC236}">
                <a16:creationId xmlns:a16="http://schemas.microsoft.com/office/drawing/2014/main" id="{2AC8ABEE-FDAC-7164-D9A1-09E58D9E868F}"/>
              </a:ext>
            </a:extLst>
          </p:cNvPr>
          <p:cNvSpPr/>
          <p:nvPr/>
        </p:nvSpPr>
        <p:spPr>
          <a:xfrm>
            <a:off x="3144616" y="3916474"/>
            <a:ext cx="3172124" cy="535709"/>
          </a:xfrm>
          <a:prstGeom prst="roundRect">
            <a:avLst/>
          </a:prstGeom>
          <a:solidFill>
            <a:srgbClr val="13BC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endParaRPr lang="en-IN" dirty="0"/>
          </a:p>
        </p:txBody>
      </p:sp>
      <p:cxnSp>
        <p:nvCxnSpPr>
          <p:cNvPr id="10" name="Connector: Elbow 9">
            <a:extLst>
              <a:ext uri="{FF2B5EF4-FFF2-40B4-BE49-F238E27FC236}">
                <a16:creationId xmlns:a16="http://schemas.microsoft.com/office/drawing/2014/main" id="{E630582D-4451-63A8-F524-D48186E52848}"/>
              </a:ext>
            </a:extLst>
          </p:cNvPr>
          <p:cNvCxnSpPr>
            <a:stCxn id="2" idx="2"/>
            <a:endCxn id="3" idx="1"/>
          </p:cNvCxnSpPr>
          <p:nvPr/>
        </p:nvCxnSpPr>
        <p:spPr>
          <a:xfrm rot="16200000" flipH="1">
            <a:off x="2401237" y="2524819"/>
            <a:ext cx="916130" cy="570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E59AECA-22D4-BA90-0450-8B7C5386E4CB}"/>
              </a:ext>
            </a:extLst>
          </p:cNvPr>
          <p:cNvCxnSpPr>
            <a:stCxn id="2" idx="2"/>
            <a:endCxn id="4" idx="1"/>
          </p:cNvCxnSpPr>
          <p:nvPr/>
        </p:nvCxnSpPr>
        <p:spPr>
          <a:xfrm rot="16200000" flipH="1">
            <a:off x="1943171" y="2982884"/>
            <a:ext cx="1832260" cy="5706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9EDD11B9-0702-54C6-8A75-373F92B9E962}"/>
              </a:ext>
            </a:extLst>
          </p:cNvPr>
          <p:cNvSpPr/>
          <p:nvPr/>
        </p:nvSpPr>
        <p:spPr>
          <a:xfrm>
            <a:off x="7102401" y="3000344"/>
            <a:ext cx="3569794" cy="535709"/>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Everything related to frontend</a:t>
            </a:r>
            <a:endParaRPr lang="en-IN" dirty="0"/>
          </a:p>
        </p:txBody>
      </p:sp>
      <p:sp>
        <p:nvSpPr>
          <p:cNvPr id="15" name="Rectangle: Rounded Corners 14">
            <a:extLst>
              <a:ext uri="{FF2B5EF4-FFF2-40B4-BE49-F238E27FC236}">
                <a16:creationId xmlns:a16="http://schemas.microsoft.com/office/drawing/2014/main" id="{B9D4F758-E00D-AE76-A9B4-373000533E5A}"/>
              </a:ext>
            </a:extLst>
          </p:cNvPr>
          <p:cNvSpPr/>
          <p:nvPr/>
        </p:nvSpPr>
        <p:spPr>
          <a:xfrm>
            <a:off x="7102401" y="3916473"/>
            <a:ext cx="3569794" cy="535709"/>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Everything related to backend</a:t>
            </a:r>
            <a:endParaRPr lang="en-IN" dirty="0"/>
          </a:p>
        </p:txBody>
      </p:sp>
      <p:cxnSp>
        <p:nvCxnSpPr>
          <p:cNvPr id="17" name="Straight Arrow Connector 16">
            <a:extLst>
              <a:ext uri="{FF2B5EF4-FFF2-40B4-BE49-F238E27FC236}">
                <a16:creationId xmlns:a16="http://schemas.microsoft.com/office/drawing/2014/main" id="{7F057E2E-E6AE-99BD-5F1A-9A11DD7705BA}"/>
              </a:ext>
            </a:extLst>
          </p:cNvPr>
          <p:cNvCxnSpPr>
            <a:stCxn id="3" idx="3"/>
            <a:endCxn id="14" idx="1"/>
          </p:cNvCxnSpPr>
          <p:nvPr/>
        </p:nvCxnSpPr>
        <p:spPr>
          <a:xfrm>
            <a:off x="6316741" y="3268199"/>
            <a:ext cx="785660"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749E6F-64FE-8918-F094-0E5B03E2F9DA}"/>
              </a:ext>
            </a:extLst>
          </p:cNvPr>
          <p:cNvCxnSpPr>
            <a:stCxn id="4" idx="3"/>
            <a:endCxn id="15" idx="1"/>
          </p:cNvCxnSpPr>
          <p:nvPr/>
        </p:nvCxnSpPr>
        <p:spPr>
          <a:xfrm flipV="1">
            <a:off x="6316740" y="4184328"/>
            <a:ext cx="785661" cy="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B2EDE7C-CEA8-8A6F-57D3-5C647FA6C1CD}"/>
              </a:ext>
            </a:extLst>
          </p:cNvPr>
          <p:cNvSpPr txBox="1"/>
          <p:nvPr/>
        </p:nvSpPr>
        <p:spPr>
          <a:xfrm>
            <a:off x="2125824" y="638620"/>
            <a:ext cx="7940351" cy="523220"/>
          </a:xfrm>
          <a:prstGeom prst="rect">
            <a:avLst/>
          </a:prstGeom>
          <a:noFill/>
        </p:spPr>
        <p:txBody>
          <a:bodyPr wrap="square" rtlCol="0">
            <a:spAutoFit/>
          </a:bodyPr>
          <a:lstStyle/>
          <a:p>
            <a:pPr algn="ctr"/>
            <a:r>
              <a:rPr lang="en-US" sz="2800" dirty="0">
                <a:solidFill>
                  <a:schemeClr val="tx1">
                    <a:lumMod val="85000"/>
                    <a:lumOff val="15000"/>
                  </a:schemeClr>
                </a:solidFill>
                <a:latin typeface="Arial Black" panose="020B0A04020102020204" pitchFamily="34" charset="0"/>
              </a:rPr>
              <a:t>Folder structure for the project</a:t>
            </a:r>
            <a:endParaRPr lang="en-IN" sz="2800" dirty="0">
              <a:solidFill>
                <a:schemeClr val="tx1">
                  <a:lumMod val="85000"/>
                  <a:lumOff val="15000"/>
                </a:schemeClr>
              </a:solidFill>
              <a:latin typeface="Arial Black" panose="020B0A04020102020204" pitchFamily="34" charset="0"/>
            </a:endParaRPr>
          </a:p>
        </p:txBody>
      </p:sp>
    </p:spTree>
    <p:extLst>
      <p:ext uri="{BB962C8B-B14F-4D97-AF65-F5344CB8AC3E}">
        <p14:creationId xmlns:p14="http://schemas.microsoft.com/office/powerpoint/2010/main" val="223072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2F6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E4128-2CBA-3FD5-9713-50B9543A7472}"/>
              </a:ext>
            </a:extLst>
          </p:cNvPr>
          <p:cNvSpPr txBox="1"/>
          <p:nvPr/>
        </p:nvSpPr>
        <p:spPr>
          <a:xfrm>
            <a:off x="2881694" y="3167390"/>
            <a:ext cx="6428613" cy="523220"/>
          </a:xfrm>
          <a:prstGeom prst="rect">
            <a:avLst/>
          </a:prstGeom>
          <a:noFill/>
        </p:spPr>
        <p:txBody>
          <a:bodyPr wrap="square" rtlCol="0">
            <a:spAutoFit/>
          </a:bodyPr>
          <a:lstStyle/>
          <a:p>
            <a:pPr algn="ctr"/>
            <a:r>
              <a:rPr lang="en-US" sz="2800" dirty="0">
                <a:solidFill>
                  <a:srgbClr val="19BDF7"/>
                </a:solidFill>
                <a:latin typeface="Arial Black" panose="020B0A04020102020204" pitchFamily="34" charset="0"/>
              </a:rPr>
              <a:t>Let’s start building our server</a:t>
            </a:r>
            <a:endParaRPr lang="en-IN" sz="2800" dirty="0">
              <a:solidFill>
                <a:srgbClr val="19BDF7"/>
              </a:solidFill>
              <a:latin typeface="Arial Black" panose="020B0A04020102020204" pitchFamily="34" charset="0"/>
            </a:endParaRPr>
          </a:p>
        </p:txBody>
      </p:sp>
    </p:spTree>
    <p:extLst>
      <p:ext uri="{BB962C8B-B14F-4D97-AF65-F5344CB8AC3E}">
        <p14:creationId xmlns:p14="http://schemas.microsoft.com/office/powerpoint/2010/main" val="290038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C30A6-B970-C0F2-5646-D50200BDD771}"/>
              </a:ext>
            </a:extLst>
          </p:cNvPr>
          <p:cNvPicPr>
            <a:picLocks noChangeAspect="1"/>
          </p:cNvPicPr>
          <p:nvPr/>
        </p:nvPicPr>
        <p:blipFill>
          <a:blip r:embed="rId2"/>
          <a:stretch>
            <a:fillRect/>
          </a:stretch>
        </p:blipFill>
        <p:spPr>
          <a:xfrm>
            <a:off x="1485633" y="1480551"/>
            <a:ext cx="9220734" cy="4994564"/>
          </a:xfrm>
          <a:prstGeom prst="rect">
            <a:avLst/>
          </a:prstGeom>
        </p:spPr>
      </p:pic>
      <p:sp>
        <p:nvSpPr>
          <p:cNvPr id="4" name="TextBox 3">
            <a:extLst>
              <a:ext uri="{FF2B5EF4-FFF2-40B4-BE49-F238E27FC236}">
                <a16:creationId xmlns:a16="http://schemas.microsoft.com/office/drawing/2014/main" id="{FC0A90DF-9F48-E3DE-E3DB-4F629B576251}"/>
              </a:ext>
            </a:extLst>
          </p:cNvPr>
          <p:cNvSpPr txBox="1"/>
          <p:nvPr/>
        </p:nvSpPr>
        <p:spPr>
          <a:xfrm>
            <a:off x="609600" y="591127"/>
            <a:ext cx="9913291" cy="646331"/>
          </a:xfrm>
          <a:prstGeom prst="rect">
            <a:avLst/>
          </a:prstGeom>
          <a:noFill/>
        </p:spPr>
        <p:txBody>
          <a:bodyPr wrap="none" rtlCol="0">
            <a:spAutoFit/>
          </a:bodyPr>
          <a:lstStyle/>
          <a:p>
            <a:pPr marL="285750" indent="-285750">
              <a:buFont typeface="Arial" panose="020B0604020202020204" pitchFamily="34" charset="0"/>
              <a:buChar char="•"/>
            </a:pPr>
            <a:r>
              <a:rPr lang="en-US" dirty="0"/>
              <a:t>Open VS Code and open the server folder created according the folder structure in the previous slide</a:t>
            </a:r>
          </a:p>
          <a:p>
            <a:pPr marL="285750" indent="-285750">
              <a:buFont typeface="Arial" panose="020B0604020202020204" pitchFamily="34" charset="0"/>
              <a:buChar char="•"/>
            </a:pPr>
            <a:r>
              <a:rPr lang="en-US" dirty="0"/>
              <a:t>Open a new terminal</a:t>
            </a:r>
            <a:endParaRPr lang="en-IN" dirty="0"/>
          </a:p>
        </p:txBody>
      </p:sp>
    </p:spTree>
    <p:extLst>
      <p:ext uri="{BB962C8B-B14F-4D97-AF65-F5344CB8AC3E}">
        <p14:creationId xmlns:p14="http://schemas.microsoft.com/office/powerpoint/2010/main" val="120409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0A90DF-9F48-E3DE-E3DB-4F629B576251}"/>
              </a:ext>
            </a:extLst>
          </p:cNvPr>
          <p:cNvSpPr txBox="1"/>
          <p:nvPr/>
        </p:nvSpPr>
        <p:spPr>
          <a:xfrm>
            <a:off x="480290" y="357569"/>
            <a:ext cx="9864436" cy="2631490"/>
          </a:xfrm>
          <a:prstGeom prst="rect">
            <a:avLst/>
          </a:prstGeom>
          <a:noFill/>
        </p:spPr>
        <p:txBody>
          <a:bodyPr wrap="square" rtlCol="0">
            <a:spAutoFit/>
          </a:bodyPr>
          <a:lstStyle/>
          <a:p>
            <a:r>
              <a:rPr lang="en-US" sz="1400" b="1" dirty="0"/>
              <a:t>Type the following commands in the terminal</a:t>
            </a:r>
            <a:endParaRPr lang="en-IN" sz="1100" b="1" dirty="0">
              <a:latin typeface="Aptos Narrow" panose="020B0004020202020204" pitchFamily="34" charset="0"/>
            </a:endParaRPr>
          </a:p>
          <a:p>
            <a:endParaRPr lang="en-IN" sz="1100" b="1" dirty="0">
              <a:latin typeface="Aptos Narrow" panose="020B0004020202020204" pitchFamily="34" charset="0"/>
            </a:endParaRPr>
          </a:p>
          <a:p>
            <a:pPr marL="285750" indent="-285750">
              <a:buFont typeface="Arial" panose="020B0604020202020204" pitchFamily="34" charset="0"/>
              <a:buChar char="•"/>
            </a:pPr>
            <a:r>
              <a:rPr lang="en-US" sz="1400" dirty="0" err="1"/>
              <a:t>npm</a:t>
            </a:r>
            <a:r>
              <a:rPr lang="en-US" sz="1400" dirty="0"/>
              <a:t> </a:t>
            </a:r>
            <a:r>
              <a:rPr lang="en-US" sz="1400" dirty="0" err="1"/>
              <a:t>init</a:t>
            </a:r>
            <a:endParaRPr lang="en-US" sz="1400" dirty="0"/>
          </a:p>
          <a:p>
            <a:pPr marL="742950" lvl="1" indent="-285750">
              <a:buFont typeface="Arial" panose="020B0604020202020204" pitchFamily="34" charset="0"/>
              <a:buChar char="•"/>
            </a:pPr>
            <a:r>
              <a:rPr lang="en-US" sz="1400" dirty="0"/>
              <a:t>Continue pressing enter to go with default configurations until the command is complete</a:t>
            </a:r>
          </a:p>
          <a:p>
            <a:pPr marL="742950" lvl="1" indent="-285750">
              <a:buFont typeface="Arial" panose="020B0604020202020204" pitchFamily="34" charset="0"/>
              <a:buChar char="•"/>
            </a:pPr>
            <a:r>
              <a:rPr lang="en-US" sz="1400" dirty="0"/>
              <a:t>Once completed you can see a </a:t>
            </a:r>
            <a:r>
              <a:rPr lang="en-US" sz="1400" dirty="0" err="1"/>
              <a:t>package.json</a:t>
            </a:r>
            <a:r>
              <a:rPr lang="en-US" sz="1400" dirty="0"/>
              <a:t> file created which has basic configurations of the project</a:t>
            </a:r>
          </a:p>
          <a:p>
            <a:pPr marL="285750" indent="-285750">
              <a:buFont typeface="Arial" panose="020B0604020202020204" pitchFamily="34" charset="0"/>
              <a:buChar char="•"/>
            </a:pPr>
            <a:r>
              <a:rPr lang="en-US" sz="1400" dirty="0" err="1"/>
              <a:t>npm</a:t>
            </a:r>
            <a:r>
              <a:rPr lang="en-US" sz="1400" dirty="0"/>
              <a:t> install express</a:t>
            </a:r>
          </a:p>
          <a:p>
            <a:pPr marL="742950" lvl="1" indent="-285750">
              <a:buFont typeface="Arial" panose="020B0604020202020204" pitchFamily="34" charset="0"/>
              <a:buChar char="•"/>
            </a:pPr>
            <a:r>
              <a:rPr lang="en-US" sz="1400" dirty="0"/>
              <a:t>The above command installs express library which is used to build a http server</a:t>
            </a:r>
          </a:p>
          <a:p>
            <a:pPr marL="285750" indent="-285750">
              <a:buFont typeface="Arial" panose="020B0604020202020204" pitchFamily="34" charset="0"/>
              <a:buChar char="•"/>
            </a:pPr>
            <a:r>
              <a:rPr lang="en-US" sz="1400" dirty="0" err="1"/>
              <a:t>npm</a:t>
            </a:r>
            <a:r>
              <a:rPr lang="en-US" sz="1400" dirty="0"/>
              <a:t> install mongoose</a:t>
            </a:r>
          </a:p>
          <a:p>
            <a:pPr marL="742950" lvl="1" indent="-285750">
              <a:buFont typeface="Arial" panose="020B0604020202020204" pitchFamily="34" charset="0"/>
              <a:buChar char="•"/>
            </a:pPr>
            <a:r>
              <a:rPr lang="en-US" sz="1400" dirty="0"/>
              <a:t>The above command installs mongoose library which is used to work with the database</a:t>
            </a:r>
          </a:p>
          <a:p>
            <a:pPr marL="285750" indent="-285750">
              <a:buFont typeface="Arial" panose="020B0604020202020204" pitchFamily="34" charset="0"/>
              <a:buChar char="•"/>
            </a:pPr>
            <a:r>
              <a:rPr lang="en-US" sz="1400" dirty="0" err="1"/>
              <a:t>npm</a:t>
            </a:r>
            <a:r>
              <a:rPr lang="en-US" sz="1400" dirty="0"/>
              <a:t> install </a:t>
            </a:r>
            <a:r>
              <a:rPr lang="en-US" sz="1400" dirty="0" err="1"/>
              <a:t>cors</a:t>
            </a:r>
            <a:endParaRPr lang="en-US" sz="1400" dirty="0"/>
          </a:p>
          <a:p>
            <a:pPr marL="742950" lvl="1" indent="-285750">
              <a:buFont typeface="Arial" panose="020B0604020202020204" pitchFamily="34" charset="0"/>
              <a:buChar char="•"/>
            </a:pPr>
            <a:r>
              <a:rPr lang="en-US" sz="1400" dirty="0"/>
              <a:t>The above command install a library used to allow requests from different origin which is your frontend</a:t>
            </a:r>
          </a:p>
          <a:p>
            <a:pPr marL="285750" indent="-285750">
              <a:buFont typeface="Arial" panose="020B0604020202020204" pitchFamily="34" charset="0"/>
              <a:buChar char="•"/>
            </a:pPr>
            <a:r>
              <a:rPr lang="en-US" sz="1400" dirty="0"/>
              <a:t>You can now see a </a:t>
            </a:r>
            <a:r>
              <a:rPr lang="en-US" sz="1400" dirty="0" err="1"/>
              <a:t>node_modules</a:t>
            </a:r>
            <a:r>
              <a:rPr lang="en-US" sz="1400" dirty="0"/>
              <a:t> folder, it is where all the libraries are present.</a:t>
            </a:r>
          </a:p>
        </p:txBody>
      </p:sp>
      <p:pic>
        <p:nvPicPr>
          <p:cNvPr id="5" name="Picture 4">
            <a:extLst>
              <a:ext uri="{FF2B5EF4-FFF2-40B4-BE49-F238E27FC236}">
                <a16:creationId xmlns:a16="http://schemas.microsoft.com/office/drawing/2014/main" id="{0AB10493-A489-E3A9-11CE-B766F2F9BA31}"/>
              </a:ext>
            </a:extLst>
          </p:cNvPr>
          <p:cNvPicPr>
            <a:picLocks noChangeAspect="1"/>
          </p:cNvPicPr>
          <p:nvPr/>
        </p:nvPicPr>
        <p:blipFill>
          <a:blip r:embed="rId2"/>
          <a:stretch>
            <a:fillRect/>
          </a:stretch>
        </p:blipFill>
        <p:spPr>
          <a:xfrm>
            <a:off x="749559" y="3226694"/>
            <a:ext cx="3492070" cy="3419319"/>
          </a:xfrm>
          <a:prstGeom prst="rect">
            <a:avLst/>
          </a:prstGeom>
        </p:spPr>
      </p:pic>
      <p:pic>
        <p:nvPicPr>
          <p:cNvPr id="7" name="Picture 6">
            <a:extLst>
              <a:ext uri="{FF2B5EF4-FFF2-40B4-BE49-F238E27FC236}">
                <a16:creationId xmlns:a16="http://schemas.microsoft.com/office/drawing/2014/main" id="{C7FBB135-E5C1-DDF8-690F-705C6322C198}"/>
              </a:ext>
            </a:extLst>
          </p:cNvPr>
          <p:cNvPicPr>
            <a:picLocks noChangeAspect="1"/>
          </p:cNvPicPr>
          <p:nvPr/>
        </p:nvPicPr>
        <p:blipFill>
          <a:blip r:embed="rId3"/>
          <a:stretch>
            <a:fillRect/>
          </a:stretch>
        </p:blipFill>
        <p:spPr>
          <a:xfrm>
            <a:off x="4387659" y="3226694"/>
            <a:ext cx="4271149" cy="1661705"/>
          </a:xfrm>
          <a:prstGeom prst="rect">
            <a:avLst/>
          </a:prstGeom>
        </p:spPr>
      </p:pic>
      <p:pic>
        <p:nvPicPr>
          <p:cNvPr id="9" name="Picture 8">
            <a:extLst>
              <a:ext uri="{FF2B5EF4-FFF2-40B4-BE49-F238E27FC236}">
                <a16:creationId xmlns:a16="http://schemas.microsoft.com/office/drawing/2014/main" id="{A40EAC84-A600-88D5-EEDD-A68F3FE1160D}"/>
              </a:ext>
            </a:extLst>
          </p:cNvPr>
          <p:cNvPicPr>
            <a:picLocks noChangeAspect="1"/>
          </p:cNvPicPr>
          <p:nvPr/>
        </p:nvPicPr>
        <p:blipFill>
          <a:blip r:embed="rId4"/>
          <a:stretch>
            <a:fillRect/>
          </a:stretch>
        </p:blipFill>
        <p:spPr>
          <a:xfrm>
            <a:off x="4387658" y="5027007"/>
            <a:ext cx="4271149" cy="1619006"/>
          </a:xfrm>
          <a:prstGeom prst="rect">
            <a:avLst/>
          </a:prstGeom>
        </p:spPr>
      </p:pic>
    </p:spTree>
    <p:extLst>
      <p:ext uri="{BB962C8B-B14F-4D97-AF65-F5344CB8AC3E}">
        <p14:creationId xmlns:p14="http://schemas.microsoft.com/office/powerpoint/2010/main" val="32802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A2015A-82BF-E055-696C-93DBECBE3FB2}"/>
              </a:ext>
            </a:extLst>
          </p:cNvPr>
          <p:cNvSpPr txBox="1"/>
          <p:nvPr/>
        </p:nvSpPr>
        <p:spPr>
          <a:xfrm>
            <a:off x="807396" y="564204"/>
            <a:ext cx="9251004" cy="646331"/>
          </a:xfrm>
          <a:prstGeom prst="rect">
            <a:avLst/>
          </a:prstGeom>
          <a:noFill/>
        </p:spPr>
        <p:txBody>
          <a:bodyPr wrap="square" rtlCol="0">
            <a:spAutoFit/>
          </a:bodyPr>
          <a:lstStyle/>
          <a:p>
            <a:r>
              <a:rPr lang="en-US" dirty="0"/>
              <a:t>Create the following folder structure and files in the server folder. We will populate each file one be one starting from models/Student.js to /index.js</a:t>
            </a:r>
            <a:endParaRPr lang="en-IN" dirty="0"/>
          </a:p>
        </p:txBody>
      </p:sp>
      <p:grpSp>
        <p:nvGrpSpPr>
          <p:cNvPr id="28" name="Group 27">
            <a:extLst>
              <a:ext uri="{FF2B5EF4-FFF2-40B4-BE49-F238E27FC236}">
                <a16:creationId xmlns:a16="http://schemas.microsoft.com/office/drawing/2014/main" id="{B65FADF7-48B4-EBF9-DE56-3C6D944E7A9A}"/>
              </a:ext>
            </a:extLst>
          </p:cNvPr>
          <p:cNvGrpSpPr/>
          <p:nvPr/>
        </p:nvGrpSpPr>
        <p:grpSpPr>
          <a:xfrm>
            <a:off x="1980272" y="1616967"/>
            <a:ext cx="8231456" cy="4569562"/>
            <a:chOff x="913313" y="1354320"/>
            <a:chExt cx="8231456" cy="4569562"/>
          </a:xfrm>
        </p:grpSpPr>
        <p:pic>
          <p:nvPicPr>
            <p:cNvPr id="3" name="Picture 2">
              <a:extLst>
                <a:ext uri="{FF2B5EF4-FFF2-40B4-BE49-F238E27FC236}">
                  <a16:creationId xmlns:a16="http://schemas.microsoft.com/office/drawing/2014/main" id="{27D601FB-C36A-8D42-3863-99ADE8EFA539}"/>
                </a:ext>
              </a:extLst>
            </p:cNvPr>
            <p:cNvPicPr>
              <a:picLocks noChangeAspect="1"/>
            </p:cNvPicPr>
            <p:nvPr/>
          </p:nvPicPr>
          <p:blipFill>
            <a:blip r:embed="rId2"/>
            <a:stretch>
              <a:fillRect/>
            </a:stretch>
          </p:blipFill>
          <p:spPr>
            <a:xfrm>
              <a:off x="913313" y="1458121"/>
              <a:ext cx="3190994" cy="3979642"/>
            </a:xfrm>
            <a:prstGeom prst="rect">
              <a:avLst/>
            </a:prstGeom>
          </p:spPr>
        </p:pic>
        <p:grpSp>
          <p:nvGrpSpPr>
            <p:cNvPr id="15" name="Group 14">
              <a:extLst>
                <a:ext uri="{FF2B5EF4-FFF2-40B4-BE49-F238E27FC236}">
                  <a16:creationId xmlns:a16="http://schemas.microsoft.com/office/drawing/2014/main" id="{7A0BD834-965C-2797-04F9-35DB869C6F1B}"/>
                </a:ext>
              </a:extLst>
            </p:cNvPr>
            <p:cNvGrpSpPr/>
            <p:nvPr/>
          </p:nvGrpSpPr>
          <p:grpSpPr>
            <a:xfrm>
              <a:off x="6096000" y="1354320"/>
              <a:ext cx="3048769" cy="4569562"/>
              <a:chOff x="5763633" y="1714244"/>
              <a:chExt cx="3048769" cy="4569562"/>
            </a:xfrm>
            <a:solidFill>
              <a:srgbClr val="2E6682"/>
            </a:solidFill>
          </p:grpSpPr>
          <p:sp>
            <p:nvSpPr>
              <p:cNvPr id="9" name="Rectangle: Rounded Corners 8">
                <a:extLst>
                  <a:ext uri="{FF2B5EF4-FFF2-40B4-BE49-F238E27FC236}">
                    <a16:creationId xmlns:a16="http://schemas.microsoft.com/office/drawing/2014/main" id="{D45D2111-4C55-FF17-FC36-88DDC73174C7}"/>
                  </a:ext>
                </a:extLst>
              </p:cNvPr>
              <p:cNvSpPr/>
              <p:nvPr/>
            </p:nvSpPr>
            <p:spPr>
              <a:xfrm>
                <a:off x="5763635" y="5627659"/>
                <a:ext cx="3048767" cy="656147"/>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server file</a:t>
                </a:r>
                <a:endParaRPr lang="en-IN" dirty="0"/>
              </a:p>
            </p:txBody>
          </p:sp>
          <p:sp>
            <p:nvSpPr>
              <p:cNvPr id="11" name="Rectangle: Rounded Corners 10">
                <a:extLst>
                  <a:ext uri="{FF2B5EF4-FFF2-40B4-BE49-F238E27FC236}">
                    <a16:creationId xmlns:a16="http://schemas.microsoft.com/office/drawing/2014/main" id="{1C7183F9-63FD-2C9F-BD18-53227FC82544}"/>
                  </a:ext>
                </a:extLst>
              </p:cNvPr>
              <p:cNvSpPr/>
              <p:nvPr/>
            </p:nvSpPr>
            <p:spPr>
              <a:xfrm>
                <a:off x="5763634" y="4649306"/>
                <a:ext cx="3048767" cy="656147"/>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 file</a:t>
                </a:r>
                <a:endParaRPr lang="en-IN" dirty="0"/>
              </a:p>
            </p:txBody>
          </p:sp>
          <p:sp>
            <p:nvSpPr>
              <p:cNvPr id="12" name="Rectangle: Rounded Corners 11">
                <a:extLst>
                  <a:ext uri="{FF2B5EF4-FFF2-40B4-BE49-F238E27FC236}">
                    <a16:creationId xmlns:a16="http://schemas.microsoft.com/office/drawing/2014/main" id="{FBD85D9B-E8D1-FECC-0822-48043774B60F}"/>
                  </a:ext>
                </a:extLst>
              </p:cNvPr>
              <p:cNvSpPr/>
              <p:nvPr/>
            </p:nvSpPr>
            <p:spPr>
              <a:xfrm>
                <a:off x="5763633" y="3670952"/>
                <a:ext cx="3048767" cy="656147"/>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structures for documents</a:t>
                </a:r>
                <a:endParaRPr lang="en-IN" dirty="0"/>
              </a:p>
            </p:txBody>
          </p:sp>
          <p:sp>
            <p:nvSpPr>
              <p:cNvPr id="13" name="Rectangle: Rounded Corners 12">
                <a:extLst>
                  <a:ext uri="{FF2B5EF4-FFF2-40B4-BE49-F238E27FC236}">
                    <a16:creationId xmlns:a16="http://schemas.microsoft.com/office/drawing/2014/main" id="{CFB13898-6BB7-086B-E819-8B867F576FEC}"/>
                  </a:ext>
                </a:extLst>
              </p:cNvPr>
              <p:cNvSpPr/>
              <p:nvPr/>
            </p:nvSpPr>
            <p:spPr>
              <a:xfrm>
                <a:off x="5763634" y="2692598"/>
                <a:ext cx="3048767" cy="656147"/>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 connector file</a:t>
                </a:r>
                <a:endParaRPr lang="en-IN" dirty="0"/>
              </a:p>
            </p:txBody>
          </p:sp>
          <p:sp>
            <p:nvSpPr>
              <p:cNvPr id="14" name="Rectangle: Rounded Corners 13">
                <a:extLst>
                  <a:ext uri="{FF2B5EF4-FFF2-40B4-BE49-F238E27FC236}">
                    <a16:creationId xmlns:a16="http://schemas.microsoft.com/office/drawing/2014/main" id="{13C63FF6-0FEA-7071-78C5-F5FD2A7FEFC1}"/>
                  </a:ext>
                </a:extLst>
              </p:cNvPr>
              <p:cNvSpPr/>
              <p:nvPr/>
            </p:nvSpPr>
            <p:spPr>
              <a:xfrm>
                <a:off x="5763633" y="1714244"/>
                <a:ext cx="3048767" cy="656147"/>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Core logic file</a:t>
                </a:r>
                <a:endParaRPr lang="en-IN" dirty="0"/>
              </a:p>
            </p:txBody>
          </p:sp>
        </p:grpSp>
        <p:cxnSp>
          <p:nvCxnSpPr>
            <p:cNvPr id="17" name="Straight Arrow Connector 16">
              <a:extLst>
                <a:ext uri="{FF2B5EF4-FFF2-40B4-BE49-F238E27FC236}">
                  <a16:creationId xmlns:a16="http://schemas.microsoft.com/office/drawing/2014/main" id="{F0FB4253-E709-DD0F-056D-941F6E993EBE}"/>
                </a:ext>
              </a:extLst>
            </p:cNvPr>
            <p:cNvCxnSpPr>
              <a:endCxn id="14" idx="1"/>
            </p:cNvCxnSpPr>
            <p:nvPr/>
          </p:nvCxnSpPr>
          <p:spPr>
            <a:xfrm flipV="1">
              <a:off x="2373549" y="1682394"/>
              <a:ext cx="3722451" cy="447963"/>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FF126C-EEA6-DBA4-1974-1F14EB8CB683}"/>
                </a:ext>
              </a:extLst>
            </p:cNvPr>
            <p:cNvCxnSpPr>
              <a:cxnSpLocks/>
              <a:endCxn id="13" idx="1"/>
            </p:cNvCxnSpPr>
            <p:nvPr/>
          </p:nvCxnSpPr>
          <p:spPr>
            <a:xfrm flipV="1">
              <a:off x="3079657" y="2660748"/>
              <a:ext cx="3016344" cy="21664"/>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10E07A-B244-A824-24B3-502EDB732933}"/>
                </a:ext>
              </a:extLst>
            </p:cNvPr>
            <p:cNvCxnSpPr>
              <a:cxnSpLocks/>
              <a:endCxn id="12" idx="1"/>
            </p:cNvCxnSpPr>
            <p:nvPr/>
          </p:nvCxnSpPr>
          <p:spPr>
            <a:xfrm>
              <a:off x="2373549" y="3219836"/>
              <a:ext cx="3722451" cy="419266"/>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39B633-5A37-9FA6-15BD-7070594CBD6C}"/>
                </a:ext>
              </a:extLst>
            </p:cNvPr>
            <p:cNvCxnSpPr>
              <a:cxnSpLocks/>
              <a:endCxn id="11" idx="1"/>
            </p:cNvCxnSpPr>
            <p:nvPr/>
          </p:nvCxnSpPr>
          <p:spPr>
            <a:xfrm>
              <a:off x="2373549" y="4009603"/>
              <a:ext cx="3722452" cy="607853"/>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85648F-CE41-F96B-032A-832581B790AF}"/>
                </a:ext>
              </a:extLst>
            </p:cNvPr>
            <p:cNvCxnSpPr>
              <a:cxnSpLocks/>
              <a:endCxn id="9" idx="1"/>
            </p:cNvCxnSpPr>
            <p:nvPr/>
          </p:nvCxnSpPr>
          <p:spPr>
            <a:xfrm>
              <a:off x="2169268" y="4289381"/>
              <a:ext cx="3926734" cy="1306428"/>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78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E6A125-D951-07FC-2BD4-9B1E7223F72D}"/>
              </a:ext>
            </a:extLst>
          </p:cNvPr>
          <p:cNvSpPr txBox="1"/>
          <p:nvPr/>
        </p:nvSpPr>
        <p:spPr>
          <a:xfrm>
            <a:off x="749030" y="359923"/>
            <a:ext cx="1338828" cy="369332"/>
          </a:xfrm>
          <a:prstGeom prst="rect">
            <a:avLst/>
          </a:prstGeom>
          <a:noFill/>
        </p:spPr>
        <p:txBody>
          <a:bodyPr wrap="none" rtlCol="0">
            <a:spAutoFit/>
          </a:bodyPr>
          <a:lstStyle/>
          <a:p>
            <a:r>
              <a:rPr lang="en-US" dirty="0">
                <a:latin typeface="Arial Black" panose="020B0A04020102020204" pitchFamily="34" charset="0"/>
              </a:rPr>
              <a:t>MODELS:</a:t>
            </a:r>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E77F1527-A26B-9770-9E16-5335101099FF}"/>
              </a:ext>
            </a:extLst>
          </p:cNvPr>
          <p:cNvSpPr txBox="1"/>
          <p:nvPr/>
        </p:nvSpPr>
        <p:spPr>
          <a:xfrm>
            <a:off x="749030" y="826851"/>
            <a:ext cx="10719881" cy="1200329"/>
          </a:xfrm>
          <a:prstGeom prst="rect">
            <a:avLst/>
          </a:prstGeom>
          <a:noFill/>
        </p:spPr>
        <p:txBody>
          <a:bodyPr wrap="square" rtlCol="0">
            <a:spAutoFit/>
          </a:bodyPr>
          <a:lstStyle/>
          <a:p>
            <a:pPr algn="just"/>
            <a:r>
              <a:rPr lang="en-US" dirty="0"/>
              <a:t>The model defines how a document should look like. It defines the keys and type of values of each keys. Fill the student.js file under the model directory according to the following file description. We define how a student document should be structured, it contains attributes such as name, </a:t>
            </a:r>
            <a:r>
              <a:rPr lang="en-US" dirty="0" err="1"/>
              <a:t>usn</a:t>
            </a:r>
            <a:r>
              <a:rPr lang="en-US" dirty="0"/>
              <a:t>, email and the appropriate data type of the values of each attributes</a:t>
            </a:r>
            <a:endParaRPr lang="en-IN" dirty="0"/>
          </a:p>
        </p:txBody>
      </p:sp>
      <p:pic>
        <p:nvPicPr>
          <p:cNvPr id="6" name="Picture 5">
            <a:extLst>
              <a:ext uri="{FF2B5EF4-FFF2-40B4-BE49-F238E27FC236}">
                <a16:creationId xmlns:a16="http://schemas.microsoft.com/office/drawing/2014/main" id="{00C297E9-D757-43B7-910C-BCE4306C094D}"/>
              </a:ext>
            </a:extLst>
          </p:cNvPr>
          <p:cNvPicPr>
            <a:picLocks noChangeAspect="1"/>
          </p:cNvPicPr>
          <p:nvPr/>
        </p:nvPicPr>
        <p:blipFill>
          <a:blip r:embed="rId2"/>
          <a:stretch>
            <a:fillRect/>
          </a:stretch>
        </p:blipFill>
        <p:spPr>
          <a:xfrm>
            <a:off x="749030" y="2212325"/>
            <a:ext cx="4008375" cy="4391786"/>
          </a:xfrm>
          <a:prstGeom prst="rect">
            <a:avLst/>
          </a:prstGeom>
        </p:spPr>
      </p:pic>
      <p:sp>
        <p:nvSpPr>
          <p:cNvPr id="7" name="TextBox 6">
            <a:extLst>
              <a:ext uri="{FF2B5EF4-FFF2-40B4-BE49-F238E27FC236}">
                <a16:creationId xmlns:a16="http://schemas.microsoft.com/office/drawing/2014/main" id="{73D6BF7A-1AF9-8D41-384C-21C0664D85BC}"/>
              </a:ext>
            </a:extLst>
          </p:cNvPr>
          <p:cNvSpPr txBox="1"/>
          <p:nvPr/>
        </p:nvSpPr>
        <p:spPr>
          <a:xfrm flipH="1">
            <a:off x="5113830" y="2212325"/>
            <a:ext cx="6186145" cy="646331"/>
          </a:xfrm>
          <a:prstGeom prst="rect">
            <a:avLst/>
          </a:prstGeom>
          <a:noFill/>
        </p:spPr>
        <p:txBody>
          <a:bodyPr wrap="square" rtlCol="0">
            <a:spAutoFit/>
          </a:bodyPr>
          <a:lstStyle/>
          <a:p>
            <a:r>
              <a:rPr lang="en-US" dirty="0"/>
              <a:t>This creates a students collection where the students data can be stored as per the structure defined in the </a:t>
            </a:r>
            <a:r>
              <a:rPr lang="en-US" dirty="0" err="1"/>
              <a:t>StudentSchema</a:t>
            </a:r>
            <a:r>
              <a:rPr lang="en-US" dirty="0"/>
              <a:t>.</a:t>
            </a:r>
            <a:endParaRPr lang="en-IN" dirty="0"/>
          </a:p>
        </p:txBody>
      </p:sp>
    </p:spTree>
    <p:extLst>
      <p:ext uri="{BB962C8B-B14F-4D97-AF65-F5344CB8AC3E}">
        <p14:creationId xmlns:p14="http://schemas.microsoft.com/office/powerpoint/2010/main" val="39176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E6A125-D951-07FC-2BD4-9B1E7223F72D}"/>
              </a:ext>
            </a:extLst>
          </p:cNvPr>
          <p:cNvSpPr txBox="1"/>
          <p:nvPr/>
        </p:nvSpPr>
        <p:spPr>
          <a:xfrm>
            <a:off x="749030" y="359923"/>
            <a:ext cx="3324500" cy="369332"/>
          </a:xfrm>
          <a:prstGeom prst="rect">
            <a:avLst/>
          </a:prstGeom>
          <a:noFill/>
        </p:spPr>
        <p:txBody>
          <a:bodyPr wrap="none" rtlCol="0">
            <a:spAutoFit/>
          </a:bodyPr>
          <a:lstStyle/>
          <a:p>
            <a:r>
              <a:rPr lang="en-US" dirty="0">
                <a:latin typeface="Arial Black" panose="020B0A04020102020204" pitchFamily="34" charset="0"/>
              </a:rPr>
              <a:t>DATABASE CONNECTOR:</a:t>
            </a:r>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E77F1527-A26B-9770-9E16-5335101099FF}"/>
              </a:ext>
            </a:extLst>
          </p:cNvPr>
          <p:cNvSpPr txBox="1"/>
          <p:nvPr/>
        </p:nvSpPr>
        <p:spPr>
          <a:xfrm>
            <a:off x="749030" y="826851"/>
            <a:ext cx="10719881" cy="923330"/>
          </a:xfrm>
          <a:prstGeom prst="rect">
            <a:avLst/>
          </a:prstGeom>
          <a:noFill/>
        </p:spPr>
        <p:txBody>
          <a:bodyPr wrap="square" rtlCol="0">
            <a:spAutoFit/>
          </a:bodyPr>
          <a:lstStyle/>
          <a:p>
            <a:pPr algn="just"/>
            <a:r>
              <a:rPr lang="en-US" dirty="0"/>
              <a:t>We need to connect to the MongoDB server running in our local machine. The connection function expects a connection string which points to the running MongoDB server. The MongoDB server usually runs on the port 27017. Fill the connectToMongo.js file under database according to the file below.</a:t>
            </a:r>
            <a:endParaRPr lang="en-IN" dirty="0"/>
          </a:p>
        </p:txBody>
      </p:sp>
      <p:pic>
        <p:nvPicPr>
          <p:cNvPr id="5" name="Picture 4">
            <a:extLst>
              <a:ext uri="{FF2B5EF4-FFF2-40B4-BE49-F238E27FC236}">
                <a16:creationId xmlns:a16="http://schemas.microsoft.com/office/drawing/2014/main" id="{EB599BB0-924E-A883-13ED-2343571F0D12}"/>
              </a:ext>
            </a:extLst>
          </p:cNvPr>
          <p:cNvPicPr>
            <a:picLocks noChangeAspect="1"/>
          </p:cNvPicPr>
          <p:nvPr/>
        </p:nvPicPr>
        <p:blipFill>
          <a:blip r:embed="rId2"/>
          <a:stretch>
            <a:fillRect/>
          </a:stretch>
        </p:blipFill>
        <p:spPr>
          <a:xfrm>
            <a:off x="749030" y="2212325"/>
            <a:ext cx="6979627" cy="3493467"/>
          </a:xfrm>
          <a:prstGeom prst="rect">
            <a:avLst/>
          </a:prstGeom>
        </p:spPr>
      </p:pic>
    </p:spTree>
    <p:extLst>
      <p:ext uri="{BB962C8B-B14F-4D97-AF65-F5344CB8AC3E}">
        <p14:creationId xmlns:p14="http://schemas.microsoft.com/office/powerpoint/2010/main" val="252922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1B97-043A-1CA0-9B63-F943BA64C87A}"/>
              </a:ext>
            </a:extLst>
          </p:cNvPr>
          <p:cNvSpPr txBox="1"/>
          <p:nvPr/>
        </p:nvSpPr>
        <p:spPr>
          <a:xfrm>
            <a:off x="749030" y="359923"/>
            <a:ext cx="3980577" cy="369332"/>
          </a:xfrm>
          <a:prstGeom prst="rect">
            <a:avLst/>
          </a:prstGeom>
          <a:noFill/>
        </p:spPr>
        <p:txBody>
          <a:bodyPr wrap="none" rtlCol="0">
            <a:spAutoFit/>
          </a:bodyPr>
          <a:lstStyle/>
          <a:p>
            <a:r>
              <a:rPr lang="en-US" dirty="0">
                <a:latin typeface="Arial Black" panose="020B0A04020102020204" pitchFamily="34" charset="0"/>
              </a:rPr>
              <a:t>HTTP Methods and Endpoints:</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B76A11B9-F439-FF01-E058-000CF0E1A8EE}"/>
              </a:ext>
            </a:extLst>
          </p:cNvPr>
          <p:cNvSpPr txBox="1"/>
          <p:nvPr/>
        </p:nvSpPr>
        <p:spPr>
          <a:xfrm>
            <a:off x="749030" y="972766"/>
            <a:ext cx="10894979" cy="4801314"/>
          </a:xfrm>
          <a:prstGeom prst="rect">
            <a:avLst/>
          </a:prstGeom>
          <a:noFill/>
        </p:spPr>
        <p:txBody>
          <a:bodyPr wrap="square" rtlCol="0">
            <a:spAutoFit/>
          </a:bodyPr>
          <a:lstStyle/>
          <a:p>
            <a:r>
              <a:rPr lang="en-US" b="0" i="0" dirty="0">
                <a:solidFill>
                  <a:schemeClr val="tx1">
                    <a:lumMod val="85000"/>
                    <a:lumOff val="15000"/>
                  </a:schemeClr>
                </a:solidFill>
                <a:effectLst/>
                <a:latin typeface="Söhne"/>
              </a:rPr>
              <a:t>HTTP (Hypertext Transfer Protocol) methods, sometimes referred to as HTTP verbs, dictate the type of action a request intends to perform on a given resource. Each of these methods indicates a specific type of operation and has a specific meaning in terms of the effects it has and the expected outcomes. The following are the standard HTTP methods:</a:t>
            </a:r>
          </a:p>
          <a:p>
            <a:pPr marL="285750" indent="-285750">
              <a:buFont typeface="Arial" panose="020B0604020202020204" pitchFamily="34" charset="0"/>
              <a:buChar char="•"/>
            </a:pPr>
            <a:endParaRPr lang="en-US" dirty="0">
              <a:solidFill>
                <a:schemeClr val="tx1">
                  <a:lumMod val="85000"/>
                  <a:lumOff val="15000"/>
                </a:schemeClr>
              </a:solidFill>
              <a:latin typeface="Söhne"/>
            </a:endParaRPr>
          </a:p>
          <a:p>
            <a:pPr marL="342900" indent="-342900" algn="l">
              <a:buFont typeface="+mj-lt"/>
              <a:buAutoNum type="arabicPeriod"/>
            </a:pPr>
            <a:r>
              <a:rPr lang="en-US" b="1" i="0" dirty="0">
                <a:solidFill>
                  <a:schemeClr val="tx1">
                    <a:lumMod val="85000"/>
                    <a:lumOff val="15000"/>
                  </a:schemeClr>
                </a:solidFill>
                <a:effectLst/>
                <a:latin typeface="Söhne"/>
              </a:rPr>
              <a:t>GET</a:t>
            </a:r>
            <a:r>
              <a:rPr lang="en-US" b="0" i="0" dirty="0">
                <a:solidFill>
                  <a:schemeClr val="tx1">
                    <a:lumMod val="85000"/>
                    <a:lumOff val="15000"/>
                  </a:schemeClr>
                </a:solidFill>
                <a:effectLst/>
                <a:latin typeface="Söhne"/>
              </a:rPr>
              <a:t>: Retrieves data from the server. It should only fetch data and should have no other effect. It is considered a       safe and idempotent method.</a:t>
            </a:r>
          </a:p>
          <a:p>
            <a:pPr marL="342900" indent="-342900" algn="l">
              <a:buFont typeface="+mj-lt"/>
              <a:buAutoNum type="arabicPeriod"/>
            </a:pPr>
            <a:endParaRPr lang="en-US" b="0" i="0" dirty="0">
              <a:solidFill>
                <a:schemeClr val="tx1">
                  <a:lumMod val="85000"/>
                  <a:lumOff val="15000"/>
                </a:schemeClr>
              </a:solidFill>
              <a:effectLst/>
              <a:latin typeface="Söhne"/>
            </a:endParaRPr>
          </a:p>
          <a:p>
            <a:pPr marL="342900" indent="-342900" algn="l">
              <a:buFont typeface="+mj-lt"/>
              <a:buAutoNum type="arabicPeriod"/>
            </a:pPr>
            <a:r>
              <a:rPr lang="en-US" b="1" i="0" dirty="0">
                <a:solidFill>
                  <a:schemeClr val="tx1">
                    <a:lumMod val="85000"/>
                    <a:lumOff val="15000"/>
                  </a:schemeClr>
                </a:solidFill>
                <a:effectLst/>
                <a:latin typeface="Söhne"/>
              </a:rPr>
              <a:t>POST</a:t>
            </a:r>
            <a:r>
              <a:rPr lang="en-US" b="0" i="0" dirty="0">
                <a:solidFill>
                  <a:schemeClr val="tx1">
                    <a:lumMod val="85000"/>
                    <a:lumOff val="15000"/>
                  </a:schemeClr>
                </a:solidFill>
                <a:effectLst/>
                <a:latin typeface="Söhne"/>
              </a:rPr>
              <a:t>: Sends data to the server for processing and creation of a new resource. It's often used when submitting form data or uploading a file. POST requests are neither safe nor idempotent.</a:t>
            </a:r>
          </a:p>
          <a:p>
            <a:pPr marL="342900" indent="-342900" algn="l">
              <a:buFont typeface="+mj-lt"/>
              <a:buAutoNum type="arabicPeriod"/>
            </a:pPr>
            <a:endParaRPr lang="en-US" b="0" i="0" dirty="0">
              <a:solidFill>
                <a:schemeClr val="tx1">
                  <a:lumMod val="85000"/>
                  <a:lumOff val="15000"/>
                </a:schemeClr>
              </a:solidFill>
              <a:effectLst/>
              <a:latin typeface="Söhne"/>
            </a:endParaRPr>
          </a:p>
          <a:p>
            <a:pPr marL="342900" indent="-342900" algn="l">
              <a:buFont typeface="+mj-lt"/>
              <a:buAutoNum type="arabicPeriod"/>
            </a:pPr>
            <a:r>
              <a:rPr lang="en-US" b="1" i="0" dirty="0">
                <a:solidFill>
                  <a:schemeClr val="tx1">
                    <a:lumMod val="85000"/>
                    <a:lumOff val="15000"/>
                  </a:schemeClr>
                </a:solidFill>
                <a:effectLst/>
                <a:latin typeface="Söhne"/>
              </a:rPr>
              <a:t>PUT</a:t>
            </a:r>
            <a:r>
              <a:rPr lang="en-US" b="0" i="0" dirty="0">
                <a:solidFill>
                  <a:schemeClr val="tx1">
                    <a:lumMod val="85000"/>
                    <a:lumOff val="15000"/>
                  </a:schemeClr>
                </a:solidFill>
                <a:effectLst/>
                <a:latin typeface="Söhne"/>
              </a:rPr>
              <a:t>: Updates or replaces the resource at a specific URI or creates it if it doesn't exist. PUT requests are idempotent but not safe. This means that making the same PUT request multiple times will result in the same outcome.</a:t>
            </a:r>
          </a:p>
          <a:p>
            <a:pPr marL="342900" indent="-342900" algn="l">
              <a:buFont typeface="+mj-lt"/>
              <a:buAutoNum type="arabicPeriod"/>
            </a:pPr>
            <a:endParaRPr lang="en-US" b="0" i="0" dirty="0">
              <a:solidFill>
                <a:schemeClr val="tx1">
                  <a:lumMod val="85000"/>
                  <a:lumOff val="15000"/>
                </a:schemeClr>
              </a:solidFill>
              <a:effectLst/>
              <a:latin typeface="Söhne"/>
            </a:endParaRPr>
          </a:p>
          <a:p>
            <a:pPr marL="342900" indent="-342900" algn="l">
              <a:buFont typeface="+mj-lt"/>
              <a:buAutoNum type="arabicPeriod"/>
            </a:pPr>
            <a:r>
              <a:rPr lang="en-US" b="1" i="0" dirty="0">
                <a:solidFill>
                  <a:schemeClr val="tx1">
                    <a:lumMod val="85000"/>
                    <a:lumOff val="15000"/>
                  </a:schemeClr>
                </a:solidFill>
                <a:effectLst/>
                <a:latin typeface="Söhne"/>
              </a:rPr>
              <a:t>DELETE</a:t>
            </a:r>
            <a:r>
              <a:rPr lang="en-US" b="0" i="0" dirty="0">
                <a:solidFill>
                  <a:schemeClr val="tx1">
                    <a:lumMod val="85000"/>
                    <a:lumOff val="15000"/>
                  </a:schemeClr>
                </a:solidFill>
                <a:effectLst/>
                <a:latin typeface="Söhne"/>
              </a:rPr>
              <a:t>: Removes the resource specified by the URI. DELETE requests are considered idempotent but not safe.</a:t>
            </a:r>
          </a:p>
          <a:p>
            <a:endParaRPr lang="en-IN" dirty="0"/>
          </a:p>
        </p:txBody>
      </p:sp>
    </p:spTree>
    <p:extLst>
      <p:ext uri="{BB962C8B-B14F-4D97-AF65-F5344CB8AC3E}">
        <p14:creationId xmlns:p14="http://schemas.microsoft.com/office/powerpoint/2010/main" val="383481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1B97-043A-1CA0-9B63-F943BA64C87A}"/>
              </a:ext>
            </a:extLst>
          </p:cNvPr>
          <p:cNvSpPr txBox="1"/>
          <p:nvPr/>
        </p:nvSpPr>
        <p:spPr>
          <a:xfrm>
            <a:off x="749030" y="359923"/>
            <a:ext cx="3980577" cy="369332"/>
          </a:xfrm>
          <a:prstGeom prst="rect">
            <a:avLst/>
          </a:prstGeom>
          <a:noFill/>
        </p:spPr>
        <p:txBody>
          <a:bodyPr wrap="none" rtlCol="0">
            <a:spAutoFit/>
          </a:bodyPr>
          <a:lstStyle/>
          <a:p>
            <a:r>
              <a:rPr lang="en-US" dirty="0">
                <a:latin typeface="Arial Black" panose="020B0A04020102020204" pitchFamily="34" charset="0"/>
              </a:rPr>
              <a:t>HTTP Methods and Endpoints:</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B76A11B9-F439-FF01-E058-000CF0E1A8EE}"/>
              </a:ext>
            </a:extLst>
          </p:cNvPr>
          <p:cNvSpPr txBox="1"/>
          <p:nvPr/>
        </p:nvSpPr>
        <p:spPr>
          <a:xfrm>
            <a:off x="749030" y="972766"/>
            <a:ext cx="10894979" cy="2031325"/>
          </a:xfrm>
          <a:prstGeom prst="rect">
            <a:avLst/>
          </a:prstGeom>
          <a:noFill/>
        </p:spPr>
        <p:txBody>
          <a:bodyPr wrap="square" rtlCol="0">
            <a:spAutoFit/>
          </a:bodyPr>
          <a:lstStyle/>
          <a:p>
            <a:r>
              <a:rPr lang="en-US" b="0" i="0" dirty="0">
                <a:solidFill>
                  <a:schemeClr val="tx1">
                    <a:lumMod val="85000"/>
                    <a:lumOff val="15000"/>
                  </a:schemeClr>
                </a:solidFill>
                <a:effectLst/>
                <a:latin typeface="Söhne"/>
              </a:rPr>
              <a:t>HTTP Endpoints are unique paths that can be used to avail different services from a server.</a:t>
            </a:r>
          </a:p>
          <a:p>
            <a:endParaRPr lang="en-US" dirty="0">
              <a:solidFill>
                <a:schemeClr val="tx1">
                  <a:lumMod val="85000"/>
                  <a:lumOff val="15000"/>
                </a:schemeClr>
              </a:solidFill>
              <a:latin typeface="Söhne"/>
            </a:endParaRPr>
          </a:p>
          <a:p>
            <a:r>
              <a:rPr lang="en-US" dirty="0">
                <a:solidFill>
                  <a:schemeClr val="tx1">
                    <a:lumMod val="85000"/>
                    <a:lumOff val="15000"/>
                  </a:schemeClr>
                </a:solidFill>
                <a:latin typeface="Söhne"/>
              </a:rPr>
              <a:t>Example: </a:t>
            </a:r>
          </a:p>
          <a:p>
            <a:pPr marL="285750" indent="-285750">
              <a:buFont typeface="Arial" panose="020B0604020202020204" pitchFamily="34" charset="0"/>
              <a:buChar char="•"/>
            </a:pPr>
            <a:r>
              <a:rPr lang="en-US" dirty="0">
                <a:solidFill>
                  <a:schemeClr val="tx1">
                    <a:lumMod val="85000"/>
                    <a:lumOff val="15000"/>
                  </a:schemeClr>
                </a:solidFill>
                <a:latin typeface="Söhne"/>
              </a:rPr>
              <a:t>http://localhost:4000/users</a:t>
            </a:r>
          </a:p>
          <a:p>
            <a:pPr marL="285750" indent="-285750">
              <a:buFont typeface="Arial" panose="020B0604020202020204" pitchFamily="34" charset="0"/>
              <a:buChar char="•"/>
            </a:pPr>
            <a:r>
              <a:rPr lang="en-US" dirty="0">
                <a:solidFill>
                  <a:schemeClr val="tx1">
                    <a:lumMod val="85000"/>
                    <a:lumOff val="15000"/>
                  </a:schemeClr>
                </a:solidFill>
                <a:latin typeface="Söhne"/>
              </a:rPr>
              <a:t>http://localhost:4000/products/price</a:t>
            </a:r>
          </a:p>
          <a:p>
            <a:pPr marL="285750" indent="-285750">
              <a:buFont typeface="Arial" panose="020B0604020202020204" pitchFamily="34" charset="0"/>
              <a:buChar char="•"/>
            </a:pPr>
            <a:r>
              <a:rPr lang="en-US" dirty="0">
                <a:solidFill>
                  <a:schemeClr val="tx1">
                    <a:lumMod val="85000"/>
                    <a:lumOff val="15000"/>
                  </a:schemeClr>
                </a:solidFill>
                <a:latin typeface="Söhne"/>
              </a:rPr>
              <a:t>http://localhost:4000/questions/description</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74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2F6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E4128-2CBA-3FD5-9713-50B9543A7472}"/>
              </a:ext>
            </a:extLst>
          </p:cNvPr>
          <p:cNvSpPr txBox="1"/>
          <p:nvPr/>
        </p:nvSpPr>
        <p:spPr>
          <a:xfrm>
            <a:off x="3524039" y="2690199"/>
            <a:ext cx="5143921" cy="954107"/>
          </a:xfrm>
          <a:prstGeom prst="rect">
            <a:avLst/>
          </a:prstGeom>
          <a:noFill/>
        </p:spPr>
        <p:txBody>
          <a:bodyPr wrap="square" rtlCol="0">
            <a:spAutoFit/>
          </a:bodyPr>
          <a:lstStyle/>
          <a:p>
            <a:pPr algn="ctr"/>
            <a:r>
              <a:rPr lang="en-US" sz="2800" dirty="0">
                <a:solidFill>
                  <a:srgbClr val="19BDF7"/>
                </a:solidFill>
                <a:latin typeface="Arial Black" panose="020B0A04020102020204" pitchFamily="34" charset="0"/>
              </a:rPr>
              <a:t>Module 1:</a:t>
            </a:r>
          </a:p>
          <a:p>
            <a:pPr algn="ctr"/>
            <a:r>
              <a:rPr lang="en-US" sz="2800" dirty="0">
                <a:solidFill>
                  <a:srgbClr val="19BDF7"/>
                </a:solidFill>
                <a:latin typeface="Arial Black" panose="020B0A04020102020204" pitchFamily="34" charset="0"/>
              </a:rPr>
              <a:t>The Database</a:t>
            </a:r>
            <a:endParaRPr lang="en-IN" sz="2800" dirty="0">
              <a:solidFill>
                <a:srgbClr val="19BDF7"/>
              </a:solidFill>
              <a:latin typeface="Arial Black" panose="020B0A04020102020204" pitchFamily="34" charset="0"/>
            </a:endParaRPr>
          </a:p>
        </p:txBody>
      </p:sp>
    </p:spTree>
    <p:extLst>
      <p:ext uri="{BB962C8B-B14F-4D97-AF65-F5344CB8AC3E}">
        <p14:creationId xmlns:p14="http://schemas.microsoft.com/office/powerpoint/2010/main" val="2735050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1B97-043A-1CA0-9B63-F943BA64C87A}"/>
              </a:ext>
            </a:extLst>
          </p:cNvPr>
          <p:cNvSpPr txBox="1"/>
          <p:nvPr/>
        </p:nvSpPr>
        <p:spPr>
          <a:xfrm>
            <a:off x="749030" y="359923"/>
            <a:ext cx="2014526" cy="369332"/>
          </a:xfrm>
          <a:prstGeom prst="rect">
            <a:avLst/>
          </a:prstGeom>
          <a:noFill/>
        </p:spPr>
        <p:txBody>
          <a:bodyPr wrap="none" rtlCol="0">
            <a:spAutoFit/>
          </a:bodyPr>
          <a:lstStyle/>
          <a:p>
            <a:r>
              <a:rPr lang="en-US" dirty="0">
                <a:latin typeface="Arial Black" panose="020B0A04020102020204" pitchFamily="34" charset="0"/>
              </a:rPr>
              <a:t>CONTROLLER:</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B76A11B9-F439-FF01-E058-000CF0E1A8EE}"/>
              </a:ext>
            </a:extLst>
          </p:cNvPr>
          <p:cNvSpPr txBox="1"/>
          <p:nvPr/>
        </p:nvSpPr>
        <p:spPr>
          <a:xfrm>
            <a:off x="749030" y="972766"/>
            <a:ext cx="10894979" cy="646331"/>
          </a:xfrm>
          <a:prstGeom prst="rect">
            <a:avLst/>
          </a:prstGeom>
          <a:noFill/>
        </p:spPr>
        <p:txBody>
          <a:bodyPr wrap="square" rtlCol="0">
            <a:spAutoFit/>
          </a:bodyPr>
          <a:lstStyle/>
          <a:p>
            <a:r>
              <a:rPr lang="en-US" b="0" i="0" dirty="0">
                <a:solidFill>
                  <a:schemeClr val="tx1">
                    <a:lumMod val="85000"/>
                    <a:lumOff val="15000"/>
                  </a:schemeClr>
                </a:solidFill>
                <a:effectLst/>
                <a:latin typeface="Söhne"/>
              </a:rPr>
              <a:t>We will now define the core logic that needs to be performed for different requests. Fill the student.js file under th</a:t>
            </a:r>
            <a:r>
              <a:rPr lang="en-US" dirty="0">
                <a:solidFill>
                  <a:schemeClr val="tx1">
                    <a:lumMod val="85000"/>
                    <a:lumOff val="15000"/>
                  </a:schemeClr>
                </a:solidFill>
                <a:latin typeface="Söhne"/>
              </a:rPr>
              <a:t>e controller folder according to the following file.</a:t>
            </a:r>
            <a:endParaRPr lang="en-IN" dirty="0"/>
          </a:p>
        </p:txBody>
      </p:sp>
      <p:pic>
        <p:nvPicPr>
          <p:cNvPr id="5" name="Picture 4">
            <a:extLst>
              <a:ext uri="{FF2B5EF4-FFF2-40B4-BE49-F238E27FC236}">
                <a16:creationId xmlns:a16="http://schemas.microsoft.com/office/drawing/2014/main" id="{A2BC29E4-5D4F-FC48-A14A-1574CCD98F74}"/>
              </a:ext>
            </a:extLst>
          </p:cNvPr>
          <p:cNvPicPr>
            <a:picLocks noChangeAspect="1"/>
          </p:cNvPicPr>
          <p:nvPr/>
        </p:nvPicPr>
        <p:blipFill>
          <a:blip r:embed="rId2"/>
          <a:stretch>
            <a:fillRect/>
          </a:stretch>
        </p:blipFill>
        <p:spPr>
          <a:xfrm>
            <a:off x="726435" y="1862608"/>
            <a:ext cx="5470084" cy="3876711"/>
          </a:xfrm>
          <a:prstGeom prst="rect">
            <a:avLst/>
          </a:prstGeom>
        </p:spPr>
      </p:pic>
      <p:pic>
        <p:nvPicPr>
          <p:cNvPr id="9" name="Picture 8">
            <a:extLst>
              <a:ext uri="{FF2B5EF4-FFF2-40B4-BE49-F238E27FC236}">
                <a16:creationId xmlns:a16="http://schemas.microsoft.com/office/drawing/2014/main" id="{58925F81-4A98-2CF7-82C7-02917B3A9209}"/>
              </a:ext>
            </a:extLst>
          </p:cNvPr>
          <p:cNvPicPr>
            <a:picLocks noChangeAspect="1"/>
          </p:cNvPicPr>
          <p:nvPr/>
        </p:nvPicPr>
        <p:blipFill>
          <a:blip r:embed="rId3"/>
          <a:stretch>
            <a:fillRect/>
          </a:stretch>
        </p:blipFill>
        <p:spPr>
          <a:xfrm>
            <a:off x="6274340" y="1862608"/>
            <a:ext cx="5638296" cy="3545109"/>
          </a:xfrm>
          <a:prstGeom prst="rect">
            <a:avLst/>
          </a:prstGeom>
        </p:spPr>
      </p:pic>
    </p:spTree>
    <p:extLst>
      <p:ext uri="{BB962C8B-B14F-4D97-AF65-F5344CB8AC3E}">
        <p14:creationId xmlns:p14="http://schemas.microsoft.com/office/powerpoint/2010/main" val="1947228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1B97-043A-1CA0-9B63-F943BA64C87A}"/>
              </a:ext>
            </a:extLst>
          </p:cNvPr>
          <p:cNvSpPr txBox="1"/>
          <p:nvPr/>
        </p:nvSpPr>
        <p:spPr>
          <a:xfrm>
            <a:off x="749030" y="359923"/>
            <a:ext cx="1334853" cy="369332"/>
          </a:xfrm>
          <a:prstGeom prst="rect">
            <a:avLst/>
          </a:prstGeom>
          <a:noFill/>
        </p:spPr>
        <p:txBody>
          <a:bodyPr wrap="none" rtlCol="0">
            <a:spAutoFit/>
          </a:bodyPr>
          <a:lstStyle/>
          <a:p>
            <a:r>
              <a:rPr lang="en-US" dirty="0">
                <a:latin typeface="Arial Black" panose="020B0A04020102020204" pitchFamily="34" charset="0"/>
              </a:rPr>
              <a:t>ROUTER:</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B76A11B9-F439-FF01-E058-000CF0E1A8EE}"/>
              </a:ext>
            </a:extLst>
          </p:cNvPr>
          <p:cNvSpPr txBox="1"/>
          <p:nvPr/>
        </p:nvSpPr>
        <p:spPr>
          <a:xfrm>
            <a:off x="749030" y="972766"/>
            <a:ext cx="10894979" cy="646331"/>
          </a:xfrm>
          <a:prstGeom prst="rect">
            <a:avLst/>
          </a:prstGeom>
          <a:noFill/>
        </p:spPr>
        <p:txBody>
          <a:bodyPr wrap="square" rtlCol="0">
            <a:spAutoFit/>
          </a:bodyPr>
          <a:lstStyle/>
          <a:p>
            <a:r>
              <a:rPr lang="en-US" b="0" i="0" dirty="0">
                <a:solidFill>
                  <a:schemeClr val="tx1">
                    <a:lumMod val="85000"/>
                    <a:lumOff val="15000"/>
                  </a:schemeClr>
                </a:solidFill>
                <a:effectLst/>
                <a:latin typeface="Söhne"/>
              </a:rPr>
              <a:t>We will now define the router file which will route the incoming requests to the core logic functions in order to service the incoming requests. Fill the student.js file under the router folder according to the following file.</a:t>
            </a:r>
            <a:endParaRPr lang="en-IN" dirty="0"/>
          </a:p>
        </p:txBody>
      </p:sp>
      <p:pic>
        <p:nvPicPr>
          <p:cNvPr id="5" name="Picture 4">
            <a:extLst>
              <a:ext uri="{FF2B5EF4-FFF2-40B4-BE49-F238E27FC236}">
                <a16:creationId xmlns:a16="http://schemas.microsoft.com/office/drawing/2014/main" id="{70C901B9-0151-EBEB-18FC-72DE5BD18133}"/>
              </a:ext>
            </a:extLst>
          </p:cNvPr>
          <p:cNvPicPr>
            <a:picLocks noChangeAspect="1"/>
          </p:cNvPicPr>
          <p:nvPr/>
        </p:nvPicPr>
        <p:blipFill>
          <a:blip r:embed="rId2"/>
          <a:stretch>
            <a:fillRect/>
          </a:stretch>
        </p:blipFill>
        <p:spPr>
          <a:xfrm>
            <a:off x="749030" y="2122206"/>
            <a:ext cx="5573949" cy="3358048"/>
          </a:xfrm>
          <a:prstGeom prst="rect">
            <a:avLst/>
          </a:prstGeom>
        </p:spPr>
      </p:pic>
    </p:spTree>
    <p:extLst>
      <p:ext uri="{BB962C8B-B14F-4D97-AF65-F5344CB8AC3E}">
        <p14:creationId xmlns:p14="http://schemas.microsoft.com/office/powerpoint/2010/main" val="163962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1B97-043A-1CA0-9B63-F943BA64C87A}"/>
              </a:ext>
            </a:extLst>
          </p:cNvPr>
          <p:cNvSpPr txBox="1"/>
          <p:nvPr/>
        </p:nvSpPr>
        <p:spPr>
          <a:xfrm>
            <a:off x="749030" y="359923"/>
            <a:ext cx="2171300" cy="369332"/>
          </a:xfrm>
          <a:prstGeom prst="rect">
            <a:avLst/>
          </a:prstGeom>
          <a:noFill/>
        </p:spPr>
        <p:txBody>
          <a:bodyPr wrap="none" rtlCol="0">
            <a:spAutoFit/>
          </a:bodyPr>
          <a:lstStyle/>
          <a:p>
            <a:r>
              <a:rPr lang="en-US" dirty="0">
                <a:latin typeface="Arial Black" panose="020B0A04020102020204" pitchFamily="34" charset="0"/>
              </a:rPr>
              <a:t>ROOT SERVER:</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B76A11B9-F439-FF01-E058-000CF0E1A8EE}"/>
              </a:ext>
            </a:extLst>
          </p:cNvPr>
          <p:cNvSpPr txBox="1"/>
          <p:nvPr/>
        </p:nvSpPr>
        <p:spPr>
          <a:xfrm>
            <a:off x="739977" y="972766"/>
            <a:ext cx="10894979" cy="923330"/>
          </a:xfrm>
          <a:prstGeom prst="rect">
            <a:avLst/>
          </a:prstGeom>
          <a:noFill/>
        </p:spPr>
        <p:txBody>
          <a:bodyPr wrap="square" rtlCol="0">
            <a:spAutoFit/>
          </a:bodyPr>
          <a:lstStyle/>
          <a:p>
            <a:r>
              <a:rPr lang="en-US" b="0" i="0" dirty="0">
                <a:solidFill>
                  <a:schemeClr val="tx1">
                    <a:lumMod val="85000"/>
                    <a:lumOff val="15000"/>
                  </a:schemeClr>
                </a:solidFill>
                <a:effectLst/>
                <a:latin typeface="Söhne"/>
              </a:rPr>
              <a:t>Now it’s time to finally write the entry point of the server. </a:t>
            </a:r>
            <a:r>
              <a:rPr lang="en-US" dirty="0">
                <a:solidFill>
                  <a:schemeClr val="tx1">
                    <a:lumMod val="85000"/>
                    <a:lumOff val="15000"/>
                  </a:schemeClr>
                </a:solidFill>
                <a:latin typeface="Söhne"/>
              </a:rPr>
              <a:t>This file imports only the router and </a:t>
            </a:r>
            <a:r>
              <a:rPr lang="en-US" dirty="0" err="1">
                <a:solidFill>
                  <a:schemeClr val="tx1">
                    <a:lumMod val="85000"/>
                    <a:lumOff val="15000"/>
                  </a:schemeClr>
                </a:solidFill>
                <a:latin typeface="Söhne"/>
              </a:rPr>
              <a:t>mongodb</a:t>
            </a:r>
            <a:r>
              <a:rPr lang="en-US" dirty="0">
                <a:solidFill>
                  <a:schemeClr val="tx1">
                    <a:lumMod val="85000"/>
                    <a:lumOff val="15000"/>
                  </a:schemeClr>
                </a:solidFill>
                <a:latin typeface="Söhne"/>
              </a:rPr>
              <a:t> connection function as rest other functions are modularized into the router. In this file we will create an express server which will listen to http requests on port 4000 and forward the requests to the router to service them.</a:t>
            </a:r>
            <a:endParaRPr lang="en-IN" dirty="0"/>
          </a:p>
        </p:txBody>
      </p:sp>
      <p:pic>
        <p:nvPicPr>
          <p:cNvPr id="5" name="Picture 4">
            <a:extLst>
              <a:ext uri="{FF2B5EF4-FFF2-40B4-BE49-F238E27FC236}">
                <a16:creationId xmlns:a16="http://schemas.microsoft.com/office/drawing/2014/main" id="{952B2E3B-3DCF-B5E0-3671-6649784507C6}"/>
              </a:ext>
            </a:extLst>
          </p:cNvPr>
          <p:cNvPicPr>
            <a:picLocks noChangeAspect="1"/>
          </p:cNvPicPr>
          <p:nvPr/>
        </p:nvPicPr>
        <p:blipFill>
          <a:blip r:embed="rId2"/>
          <a:stretch>
            <a:fillRect/>
          </a:stretch>
        </p:blipFill>
        <p:spPr>
          <a:xfrm>
            <a:off x="859866" y="2029705"/>
            <a:ext cx="5650147" cy="4468372"/>
          </a:xfrm>
          <a:prstGeom prst="rect">
            <a:avLst/>
          </a:prstGeom>
        </p:spPr>
      </p:pic>
    </p:spTree>
    <p:extLst>
      <p:ext uri="{BB962C8B-B14F-4D97-AF65-F5344CB8AC3E}">
        <p14:creationId xmlns:p14="http://schemas.microsoft.com/office/powerpoint/2010/main" val="225470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1B97-043A-1CA0-9B63-F943BA64C87A}"/>
              </a:ext>
            </a:extLst>
          </p:cNvPr>
          <p:cNvSpPr txBox="1"/>
          <p:nvPr/>
        </p:nvSpPr>
        <p:spPr>
          <a:xfrm>
            <a:off x="749030" y="359923"/>
            <a:ext cx="3292055" cy="369332"/>
          </a:xfrm>
          <a:prstGeom prst="rect">
            <a:avLst/>
          </a:prstGeom>
          <a:noFill/>
        </p:spPr>
        <p:txBody>
          <a:bodyPr wrap="none" rtlCol="0">
            <a:spAutoFit/>
          </a:bodyPr>
          <a:lstStyle/>
          <a:p>
            <a:r>
              <a:rPr lang="en-US" dirty="0">
                <a:latin typeface="Arial Black" panose="020B0A04020102020204" pitchFamily="34" charset="0"/>
              </a:rPr>
              <a:t>STARTING THE SERVER:</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B76A11B9-F439-FF01-E058-000CF0E1A8EE}"/>
              </a:ext>
            </a:extLst>
          </p:cNvPr>
          <p:cNvSpPr txBox="1"/>
          <p:nvPr/>
        </p:nvSpPr>
        <p:spPr>
          <a:xfrm>
            <a:off x="749030" y="972766"/>
            <a:ext cx="10894979" cy="646331"/>
          </a:xfrm>
          <a:prstGeom prst="rect">
            <a:avLst/>
          </a:prstGeom>
          <a:noFill/>
        </p:spPr>
        <p:txBody>
          <a:bodyPr wrap="square" rtlCol="0">
            <a:spAutoFit/>
          </a:bodyPr>
          <a:lstStyle/>
          <a:p>
            <a:r>
              <a:rPr lang="en-US" b="0" i="0" dirty="0">
                <a:solidFill>
                  <a:schemeClr val="tx1">
                    <a:lumMod val="85000"/>
                    <a:lumOff val="15000"/>
                  </a:schemeClr>
                </a:solidFill>
                <a:effectLst/>
                <a:latin typeface="Söhne"/>
              </a:rPr>
              <a:t>In order to start the server, type the following command in the terminal. The output should be as follows. You can test the server response by typing th</a:t>
            </a:r>
            <a:r>
              <a:rPr lang="en-US" dirty="0">
                <a:solidFill>
                  <a:schemeClr val="tx1">
                    <a:lumMod val="85000"/>
                    <a:lumOff val="15000"/>
                  </a:schemeClr>
                </a:solidFill>
                <a:latin typeface="Söhne"/>
              </a:rPr>
              <a:t>e test endpoint on a browser</a:t>
            </a:r>
            <a:endParaRPr lang="en-IN" dirty="0"/>
          </a:p>
        </p:txBody>
      </p:sp>
      <p:pic>
        <p:nvPicPr>
          <p:cNvPr id="5" name="Picture 4">
            <a:extLst>
              <a:ext uri="{FF2B5EF4-FFF2-40B4-BE49-F238E27FC236}">
                <a16:creationId xmlns:a16="http://schemas.microsoft.com/office/drawing/2014/main" id="{4AE450EB-22AF-4F98-2C05-79AE1A435DD0}"/>
              </a:ext>
            </a:extLst>
          </p:cNvPr>
          <p:cNvPicPr>
            <a:picLocks noChangeAspect="1"/>
          </p:cNvPicPr>
          <p:nvPr/>
        </p:nvPicPr>
        <p:blipFill>
          <a:blip r:embed="rId2"/>
          <a:stretch>
            <a:fillRect/>
          </a:stretch>
        </p:blipFill>
        <p:spPr>
          <a:xfrm>
            <a:off x="749030" y="1862608"/>
            <a:ext cx="6877839" cy="1784481"/>
          </a:xfrm>
          <a:prstGeom prst="rect">
            <a:avLst/>
          </a:prstGeom>
        </p:spPr>
      </p:pic>
      <p:pic>
        <p:nvPicPr>
          <p:cNvPr id="8" name="Picture 7">
            <a:extLst>
              <a:ext uri="{FF2B5EF4-FFF2-40B4-BE49-F238E27FC236}">
                <a16:creationId xmlns:a16="http://schemas.microsoft.com/office/drawing/2014/main" id="{60022D42-2E24-1B56-D63C-06AF16E727D4}"/>
              </a:ext>
            </a:extLst>
          </p:cNvPr>
          <p:cNvPicPr>
            <a:picLocks noChangeAspect="1"/>
          </p:cNvPicPr>
          <p:nvPr/>
        </p:nvPicPr>
        <p:blipFill>
          <a:blip r:embed="rId3"/>
          <a:stretch>
            <a:fillRect/>
          </a:stretch>
        </p:blipFill>
        <p:spPr>
          <a:xfrm>
            <a:off x="749029" y="4076462"/>
            <a:ext cx="6877839" cy="2226749"/>
          </a:xfrm>
          <a:prstGeom prst="rect">
            <a:avLst/>
          </a:prstGeom>
          <a:ln>
            <a:solidFill>
              <a:schemeClr val="tx1">
                <a:lumMod val="65000"/>
                <a:lumOff val="35000"/>
              </a:schemeClr>
            </a:solidFill>
          </a:ln>
        </p:spPr>
      </p:pic>
    </p:spTree>
    <p:extLst>
      <p:ext uri="{BB962C8B-B14F-4D97-AF65-F5344CB8AC3E}">
        <p14:creationId xmlns:p14="http://schemas.microsoft.com/office/powerpoint/2010/main" val="23218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D2F6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E4128-2CBA-3FD5-9713-50B9543A7472}"/>
              </a:ext>
            </a:extLst>
          </p:cNvPr>
          <p:cNvSpPr txBox="1"/>
          <p:nvPr/>
        </p:nvSpPr>
        <p:spPr>
          <a:xfrm>
            <a:off x="3524039" y="2690199"/>
            <a:ext cx="5143921" cy="954107"/>
          </a:xfrm>
          <a:prstGeom prst="rect">
            <a:avLst/>
          </a:prstGeom>
          <a:noFill/>
        </p:spPr>
        <p:txBody>
          <a:bodyPr wrap="square" rtlCol="0">
            <a:spAutoFit/>
          </a:bodyPr>
          <a:lstStyle/>
          <a:p>
            <a:pPr algn="ctr"/>
            <a:r>
              <a:rPr lang="en-US" sz="2800" dirty="0">
                <a:solidFill>
                  <a:srgbClr val="19BDF7"/>
                </a:solidFill>
                <a:latin typeface="Arial Black" panose="020B0A04020102020204" pitchFamily="34" charset="0"/>
              </a:rPr>
              <a:t>Module 2:</a:t>
            </a:r>
          </a:p>
          <a:p>
            <a:pPr algn="ctr"/>
            <a:r>
              <a:rPr lang="en-US" sz="2800" dirty="0">
                <a:solidFill>
                  <a:srgbClr val="19BDF7"/>
                </a:solidFill>
                <a:latin typeface="Arial Black" panose="020B0A04020102020204" pitchFamily="34" charset="0"/>
              </a:rPr>
              <a:t>The Frontend</a:t>
            </a:r>
            <a:endParaRPr lang="en-IN" sz="2800" dirty="0">
              <a:solidFill>
                <a:srgbClr val="19BDF7"/>
              </a:solidFill>
              <a:latin typeface="Arial Black" panose="020B0A04020102020204" pitchFamily="34" charset="0"/>
            </a:endParaRPr>
          </a:p>
        </p:txBody>
      </p:sp>
    </p:spTree>
    <p:extLst>
      <p:ext uri="{BB962C8B-B14F-4D97-AF65-F5344CB8AC3E}">
        <p14:creationId xmlns:p14="http://schemas.microsoft.com/office/powerpoint/2010/main" val="529125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1B97-043A-1CA0-9B63-F943BA64C87A}"/>
              </a:ext>
            </a:extLst>
          </p:cNvPr>
          <p:cNvSpPr txBox="1"/>
          <p:nvPr/>
        </p:nvSpPr>
        <p:spPr>
          <a:xfrm>
            <a:off x="749030" y="359923"/>
            <a:ext cx="3126946" cy="369332"/>
          </a:xfrm>
          <a:prstGeom prst="rect">
            <a:avLst/>
          </a:prstGeom>
          <a:noFill/>
        </p:spPr>
        <p:txBody>
          <a:bodyPr wrap="none" rtlCol="0">
            <a:spAutoFit/>
          </a:bodyPr>
          <a:lstStyle/>
          <a:p>
            <a:r>
              <a:rPr lang="en-US" dirty="0">
                <a:latin typeface="Arial Black" panose="020B0A04020102020204" pitchFamily="34" charset="0"/>
              </a:rPr>
              <a:t>CREATING REACT APP:</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B76A11B9-F439-FF01-E058-000CF0E1A8EE}"/>
              </a:ext>
            </a:extLst>
          </p:cNvPr>
          <p:cNvSpPr txBox="1"/>
          <p:nvPr/>
        </p:nvSpPr>
        <p:spPr>
          <a:xfrm>
            <a:off x="749030" y="751095"/>
            <a:ext cx="10894979" cy="1200329"/>
          </a:xfrm>
          <a:prstGeom prst="rect">
            <a:avLst/>
          </a:prstGeom>
          <a:noFill/>
        </p:spPr>
        <p:txBody>
          <a:bodyPr wrap="square" rtlCol="0">
            <a:spAutoFit/>
          </a:bodyPr>
          <a:lstStyle/>
          <a:p>
            <a:r>
              <a:rPr lang="en-US" b="0" i="0" dirty="0">
                <a:solidFill>
                  <a:schemeClr val="tx1">
                    <a:lumMod val="85000"/>
                    <a:lumOff val="15000"/>
                  </a:schemeClr>
                </a:solidFill>
                <a:effectLst/>
                <a:latin typeface="Söhne"/>
              </a:rPr>
              <a:t>Type the following command in the terminal </a:t>
            </a:r>
            <a:r>
              <a:rPr lang="en-US" b="1" i="0" dirty="0">
                <a:solidFill>
                  <a:schemeClr val="tx1">
                    <a:lumMod val="85000"/>
                    <a:lumOff val="15000"/>
                  </a:schemeClr>
                </a:solidFill>
                <a:effectLst/>
                <a:latin typeface="Söhne"/>
              </a:rPr>
              <a:t>inside the client folder</a:t>
            </a:r>
            <a:r>
              <a:rPr lang="en-US" b="0" i="0" dirty="0">
                <a:solidFill>
                  <a:schemeClr val="tx1">
                    <a:lumMod val="85000"/>
                    <a:lumOff val="15000"/>
                  </a:schemeClr>
                </a:solidFill>
                <a:effectLst/>
                <a:latin typeface="Söhne"/>
              </a:rPr>
              <a:t>. Once the react app is created, some new files and folders will be created. The </a:t>
            </a:r>
            <a:r>
              <a:rPr lang="en-US" b="0" i="0" dirty="0">
                <a:solidFill>
                  <a:srgbClr val="FF0000"/>
                </a:solidFill>
                <a:effectLst/>
                <a:latin typeface="Söhne"/>
              </a:rPr>
              <a:t>files marked red can be deleted</a:t>
            </a:r>
            <a:r>
              <a:rPr lang="en-US" b="0" i="0" dirty="0">
                <a:solidFill>
                  <a:schemeClr val="tx1">
                    <a:lumMod val="85000"/>
                    <a:lumOff val="15000"/>
                  </a:schemeClr>
                </a:solidFill>
                <a:effectLst/>
                <a:latin typeface="Söhne"/>
              </a:rPr>
              <a:t> as we don’t need them for our project(these files has a different application which is out of the scope of current project). Clean up the index.js and App.js files according to the images given below.</a:t>
            </a:r>
            <a:endParaRPr lang="en-IN" dirty="0"/>
          </a:p>
        </p:txBody>
      </p:sp>
      <p:pic>
        <p:nvPicPr>
          <p:cNvPr id="6" name="Picture 5">
            <a:extLst>
              <a:ext uri="{FF2B5EF4-FFF2-40B4-BE49-F238E27FC236}">
                <a16:creationId xmlns:a16="http://schemas.microsoft.com/office/drawing/2014/main" id="{279516B6-E575-6C03-ABAD-37C1B5267AA3}"/>
              </a:ext>
            </a:extLst>
          </p:cNvPr>
          <p:cNvPicPr>
            <a:picLocks noChangeAspect="1"/>
          </p:cNvPicPr>
          <p:nvPr/>
        </p:nvPicPr>
        <p:blipFill>
          <a:blip r:embed="rId2"/>
          <a:stretch>
            <a:fillRect/>
          </a:stretch>
        </p:blipFill>
        <p:spPr>
          <a:xfrm>
            <a:off x="834204" y="2053736"/>
            <a:ext cx="5906324" cy="381053"/>
          </a:xfrm>
          <a:prstGeom prst="rect">
            <a:avLst/>
          </a:prstGeom>
        </p:spPr>
      </p:pic>
      <p:pic>
        <p:nvPicPr>
          <p:cNvPr id="9" name="Picture 8">
            <a:extLst>
              <a:ext uri="{FF2B5EF4-FFF2-40B4-BE49-F238E27FC236}">
                <a16:creationId xmlns:a16="http://schemas.microsoft.com/office/drawing/2014/main" id="{4258CF8D-C6C1-DDEF-DE3E-03BC3F58CA8D}"/>
              </a:ext>
            </a:extLst>
          </p:cNvPr>
          <p:cNvPicPr>
            <a:picLocks noChangeAspect="1"/>
          </p:cNvPicPr>
          <p:nvPr/>
        </p:nvPicPr>
        <p:blipFill>
          <a:blip r:embed="rId3"/>
          <a:stretch>
            <a:fillRect/>
          </a:stretch>
        </p:blipFill>
        <p:spPr>
          <a:xfrm>
            <a:off x="834204" y="2583103"/>
            <a:ext cx="2063244" cy="3853984"/>
          </a:xfrm>
          <a:prstGeom prst="rect">
            <a:avLst/>
          </a:prstGeom>
        </p:spPr>
      </p:pic>
      <p:sp>
        <p:nvSpPr>
          <p:cNvPr id="10" name="Rectangle: Rounded Corners 9">
            <a:extLst>
              <a:ext uri="{FF2B5EF4-FFF2-40B4-BE49-F238E27FC236}">
                <a16:creationId xmlns:a16="http://schemas.microsoft.com/office/drawing/2014/main" id="{E7086746-47EA-6D42-5692-E0B46BD792BF}"/>
              </a:ext>
            </a:extLst>
          </p:cNvPr>
          <p:cNvSpPr/>
          <p:nvPr/>
        </p:nvSpPr>
        <p:spPr>
          <a:xfrm>
            <a:off x="1032095" y="3092899"/>
            <a:ext cx="1865353" cy="181070"/>
          </a:xfrm>
          <a:prstGeom prst="roundRect">
            <a:avLst/>
          </a:prstGeom>
          <a:solidFill>
            <a:srgbClr val="C00000">
              <a:alpha val="40000"/>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D5107E7-614C-3A57-0869-69DD0B4ADC0E}"/>
              </a:ext>
            </a:extLst>
          </p:cNvPr>
          <p:cNvSpPr/>
          <p:nvPr/>
        </p:nvSpPr>
        <p:spPr>
          <a:xfrm>
            <a:off x="1032095" y="3422282"/>
            <a:ext cx="1865353" cy="734399"/>
          </a:xfrm>
          <a:prstGeom prst="roundRect">
            <a:avLst>
              <a:gd name="adj" fmla="val 4339"/>
            </a:avLst>
          </a:prstGeom>
          <a:solidFill>
            <a:srgbClr val="C00000">
              <a:alpha val="40000"/>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43444A5-942D-620D-B369-ED45022749FE}"/>
              </a:ext>
            </a:extLst>
          </p:cNvPr>
          <p:cNvSpPr/>
          <p:nvPr/>
        </p:nvSpPr>
        <p:spPr>
          <a:xfrm>
            <a:off x="1032095" y="4289570"/>
            <a:ext cx="1865353" cy="181070"/>
          </a:xfrm>
          <a:prstGeom prst="roundRect">
            <a:avLst/>
          </a:prstGeom>
          <a:solidFill>
            <a:srgbClr val="C00000">
              <a:alpha val="40000"/>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DE32EBF-C33B-83D7-E963-C3456A0C11BF}"/>
              </a:ext>
            </a:extLst>
          </p:cNvPr>
          <p:cNvSpPr/>
          <p:nvPr/>
        </p:nvSpPr>
        <p:spPr>
          <a:xfrm>
            <a:off x="1032095" y="4618954"/>
            <a:ext cx="1865353" cy="181070"/>
          </a:xfrm>
          <a:prstGeom prst="roundRect">
            <a:avLst/>
          </a:prstGeom>
          <a:solidFill>
            <a:srgbClr val="C00000">
              <a:alpha val="40000"/>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2BD0270-FE2D-623A-D6C0-32B7C56E27C5}"/>
              </a:ext>
            </a:extLst>
          </p:cNvPr>
          <p:cNvSpPr/>
          <p:nvPr/>
        </p:nvSpPr>
        <p:spPr>
          <a:xfrm>
            <a:off x="1032095" y="5169569"/>
            <a:ext cx="1865353" cy="501555"/>
          </a:xfrm>
          <a:prstGeom prst="roundRect">
            <a:avLst/>
          </a:prstGeom>
          <a:solidFill>
            <a:srgbClr val="C00000">
              <a:alpha val="40000"/>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CD95415E-5B9F-9216-13F2-530379E30438}"/>
              </a:ext>
            </a:extLst>
          </p:cNvPr>
          <p:cNvPicPr>
            <a:picLocks noChangeAspect="1"/>
          </p:cNvPicPr>
          <p:nvPr/>
        </p:nvPicPr>
        <p:blipFill>
          <a:blip r:embed="rId4"/>
          <a:stretch>
            <a:fillRect/>
          </a:stretch>
        </p:blipFill>
        <p:spPr>
          <a:xfrm>
            <a:off x="7642645" y="4536591"/>
            <a:ext cx="4001363" cy="1900496"/>
          </a:xfrm>
          <a:prstGeom prst="rect">
            <a:avLst/>
          </a:prstGeom>
        </p:spPr>
      </p:pic>
      <p:pic>
        <p:nvPicPr>
          <p:cNvPr id="21" name="Picture 20">
            <a:extLst>
              <a:ext uri="{FF2B5EF4-FFF2-40B4-BE49-F238E27FC236}">
                <a16:creationId xmlns:a16="http://schemas.microsoft.com/office/drawing/2014/main" id="{74B55CB7-C5E1-320D-9F8A-D6C3EDADE265}"/>
              </a:ext>
            </a:extLst>
          </p:cNvPr>
          <p:cNvPicPr>
            <a:picLocks noChangeAspect="1"/>
          </p:cNvPicPr>
          <p:nvPr/>
        </p:nvPicPr>
        <p:blipFill>
          <a:blip r:embed="rId5"/>
          <a:stretch>
            <a:fillRect/>
          </a:stretch>
        </p:blipFill>
        <p:spPr>
          <a:xfrm>
            <a:off x="7642646" y="2410690"/>
            <a:ext cx="4001363" cy="2058729"/>
          </a:xfrm>
          <a:prstGeom prst="rect">
            <a:avLst/>
          </a:prstGeom>
        </p:spPr>
      </p:pic>
      <p:pic>
        <p:nvPicPr>
          <p:cNvPr id="29" name="Picture 28">
            <a:extLst>
              <a:ext uri="{FF2B5EF4-FFF2-40B4-BE49-F238E27FC236}">
                <a16:creationId xmlns:a16="http://schemas.microsoft.com/office/drawing/2014/main" id="{C0546BFD-C043-FCD7-5073-E687EB37D2FC}"/>
              </a:ext>
            </a:extLst>
          </p:cNvPr>
          <p:cNvPicPr>
            <a:picLocks noChangeAspect="1"/>
          </p:cNvPicPr>
          <p:nvPr/>
        </p:nvPicPr>
        <p:blipFill>
          <a:blip r:embed="rId6"/>
          <a:stretch>
            <a:fillRect/>
          </a:stretch>
        </p:blipFill>
        <p:spPr>
          <a:xfrm>
            <a:off x="3787366" y="3014461"/>
            <a:ext cx="2553056" cy="2991267"/>
          </a:xfrm>
          <a:prstGeom prst="rect">
            <a:avLst/>
          </a:prstGeom>
        </p:spPr>
      </p:pic>
      <p:cxnSp>
        <p:nvCxnSpPr>
          <p:cNvPr id="31" name="Straight Arrow Connector 30">
            <a:extLst>
              <a:ext uri="{FF2B5EF4-FFF2-40B4-BE49-F238E27FC236}">
                <a16:creationId xmlns:a16="http://schemas.microsoft.com/office/drawing/2014/main" id="{686AA997-7D2D-1AF6-839C-4D7FD25B19CF}"/>
              </a:ext>
            </a:extLst>
          </p:cNvPr>
          <p:cNvCxnSpPr>
            <a:cxnSpLocks/>
            <a:stCxn id="9" idx="3"/>
            <a:endCxn id="29" idx="1"/>
          </p:cNvCxnSpPr>
          <p:nvPr/>
        </p:nvCxnSpPr>
        <p:spPr>
          <a:xfrm>
            <a:off x="2897448" y="4510095"/>
            <a:ext cx="889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56780A5-2C36-241C-2D40-96357DE31B1D}"/>
              </a:ext>
            </a:extLst>
          </p:cNvPr>
          <p:cNvSpPr txBox="1"/>
          <p:nvPr/>
        </p:nvSpPr>
        <p:spPr>
          <a:xfrm>
            <a:off x="2851343" y="3823088"/>
            <a:ext cx="982128" cy="646331"/>
          </a:xfrm>
          <a:prstGeom prst="rect">
            <a:avLst/>
          </a:prstGeom>
          <a:noFill/>
        </p:spPr>
        <p:txBody>
          <a:bodyPr wrap="none" rtlCol="0">
            <a:spAutoFit/>
          </a:bodyPr>
          <a:lstStyle/>
          <a:p>
            <a:pPr algn="ctr"/>
            <a:r>
              <a:rPr lang="en-IN" sz="1200" dirty="0"/>
              <a:t>Delete</a:t>
            </a:r>
          </a:p>
          <a:p>
            <a:pPr algn="ctr"/>
            <a:r>
              <a:rPr lang="en-IN" sz="1200" dirty="0"/>
              <a:t>Unnecessary</a:t>
            </a:r>
          </a:p>
          <a:p>
            <a:pPr algn="ctr"/>
            <a:r>
              <a:rPr lang="en-IN" sz="1200" dirty="0"/>
              <a:t>Files</a:t>
            </a:r>
          </a:p>
        </p:txBody>
      </p:sp>
      <p:cxnSp>
        <p:nvCxnSpPr>
          <p:cNvPr id="23" name="Straight Arrow Connector 22">
            <a:extLst>
              <a:ext uri="{FF2B5EF4-FFF2-40B4-BE49-F238E27FC236}">
                <a16:creationId xmlns:a16="http://schemas.microsoft.com/office/drawing/2014/main" id="{90B3A006-06F3-5799-4B0E-BD0DA2771D44}"/>
              </a:ext>
            </a:extLst>
          </p:cNvPr>
          <p:cNvCxnSpPr>
            <a:cxnSpLocks/>
            <a:endCxn id="21" idx="1"/>
          </p:cNvCxnSpPr>
          <p:nvPr/>
        </p:nvCxnSpPr>
        <p:spPr>
          <a:xfrm flipV="1">
            <a:off x="4830618" y="3440055"/>
            <a:ext cx="2812028" cy="716626"/>
          </a:xfrm>
          <a:prstGeom prst="straightConnector1">
            <a:avLst/>
          </a:prstGeom>
          <a:ln w="158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C8A8593-0BF2-B691-9E61-650BA10B4EA8}"/>
              </a:ext>
            </a:extLst>
          </p:cNvPr>
          <p:cNvCxnSpPr>
            <a:cxnSpLocks/>
            <a:endCxn id="19" idx="1"/>
          </p:cNvCxnSpPr>
          <p:nvPr/>
        </p:nvCxnSpPr>
        <p:spPr>
          <a:xfrm>
            <a:off x="4830618" y="4618954"/>
            <a:ext cx="2812027" cy="867885"/>
          </a:xfrm>
          <a:prstGeom prst="straightConnector1">
            <a:avLst/>
          </a:prstGeom>
          <a:ln w="158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3C0DF2C-E287-15F2-5CE4-4788A41B20C9}"/>
              </a:ext>
            </a:extLst>
          </p:cNvPr>
          <p:cNvSpPr txBox="1"/>
          <p:nvPr/>
        </p:nvSpPr>
        <p:spPr>
          <a:xfrm>
            <a:off x="6627491" y="4249318"/>
            <a:ext cx="728084" cy="276999"/>
          </a:xfrm>
          <a:prstGeom prst="rect">
            <a:avLst/>
          </a:prstGeom>
          <a:noFill/>
        </p:spPr>
        <p:txBody>
          <a:bodyPr wrap="none" rtlCol="0">
            <a:spAutoFit/>
          </a:bodyPr>
          <a:lstStyle/>
          <a:p>
            <a:pPr algn="ctr"/>
            <a:r>
              <a:rPr lang="en-IN" sz="1200" dirty="0"/>
              <a:t>Clean up</a:t>
            </a:r>
          </a:p>
        </p:txBody>
      </p:sp>
    </p:spTree>
    <p:extLst>
      <p:ext uri="{BB962C8B-B14F-4D97-AF65-F5344CB8AC3E}">
        <p14:creationId xmlns:p14="http://schemas.microsoft.com/office/powerpoint/2010/main" val="132364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48129-0F2B-3657-733F-4D67DEED0A03}"/>
              </a:ext>
            </a:extLst>
          </p:cNvPr>
          <p:cNvSpPr txBox="1"/>
          <p:nvPr/>
        </p:nvSpPr>
        <p:spPr>
          <a:xfrm>
            <a:off x="655782" y="277093"/>
            <a:ext cx="10735055" cy="369332"/>
          </a:xfrm>
          <a:prstGeom prst="rect">
            <a:avLst/>
          </a:prstGeom>
          <a:noFill/>
        </p:spPr>
        <p:txBody>
          <a:bodyPr wrap="none" rtlCol="0">
            <a:spAutoFit/>
          </a:bodyPr>
          <a:lstStyle/>
          <a:p>
            <a:r>
              <a:rPr lang="en-IN" dirty="0"/>
              <a:t>Type the following command in the terminal and open up the browser in port 3000 to view the frontend running.</a:t>
            </a:r>
          </a:p>
        </p:txBody>
      </p:sp>
      <p:pic>
        <p:nvPicPr>
          <p:cNvPr id="4" name="Picture 3">
            <a:extLst>
              <a:ext uri="{FF2B5EF4-FFF2-40B4-BE49-F238E27FC236}">
                <a16:creationId xmlns:a16="http://schemas.microsoft.com/office/drawing/2014/main" id="{0B8A6C7D-5BA3-2FBE-E683-01640965E10A}"/>
              </a:ext>
            </a:extLst>
          </p:cNvPr>
          <p:cNvPicPr>
            <a:picLocks noChangeAspect="1"/>
          </p:cNvPicPr>
          <p:nvPr/>
        </p:nvPicPr>
        <p:blipFill>
          <a:blip r:embed="rId2"/>
          <a:stretch>
            <a:fillRect/>
          </a:stretch>
        </p:blipFill>
        <p:spPr>
          <a:xfrm>
            <a:off x="655782" y="725896"/>
            <a:ext cx="5620534" cy="400106"/>
          </a:xfrm>
          <a:prstGeom prst="rect">
            <a:avLst/>
          </a:prstGeom>
        </p:spPr>
      </p:pic>
      <p:pic>
        <p:nvPicPr>
          <p:cNvPr id="6" name="Picture 5">
            <a:extLst>
              <a:ext uri="{FF2B5EF4-FFF2-40B4-BE49-F238E27FC236}">
                <a16:creationId xmlns:a16="http://schemas.microsoft.com/office/drawing/2014/main" id="{7E9E9498-78B4-BD5C-6A72-EB88CD9FAE41}"/>
              </a:ext>
            </a:extLst>
          </p:cNvPr>
          <p:cNvPicPr>
            <a:picLocks noChangeAspect="1"/>
          </p:cNvPicPr>
          <p:nvPr/>
        </p:nvPicPr>
        <p:blipFill>
          <a:blip r:embed="rId3"/>
          <a:stretch>
            <a:fillRect/>
          </a:stretch>
        </p:blipFill>
        <p:spPr>
          <a:xfrm>
            <a:off x="655782" y="1249223"/>
            <a:ext cx="3990109" cy="2268298"/>
          </a:xfrm>
          <a:prstGeom prst="rect">
            <a:avLst/>
          </a:prstGeom>
        </p:spPr>
      </p:pic>
      <p:pic>
        <p:nvPicPr>
          <p:cNvPr id="8" name="Picture 7">
            <a:extLst>
              <a:ext uri="{FF2B5EF4-FFF2-40B4-BE49-F238E27FC236}">
                <a16:creationId xmlns:a16="http://schemas.microsoft.com/office/drawing/2014/main" id="{3FD2FE17-CF66-45A6-2772-09BD54609116}"/>
              </a:ext>
            </a:extLst>
          </p:cNvPr>
          <p:cNvPicPr>
            <a:picLocks noChangeAspect="1"/>
          </p:cNvPicPr>
          <p:nvPr/>
        </p:nvPicPr>
        <p:blipFill>
          <a:blip r:embed="rId4"/>
          <a:stretch>
            <a:fillRect/>
          </a:stretch>
        </p:blipFill>
        <p:spPr>
          <a:xfrm>
            <a:off x="655782" y="3640742"/>
            <a:ext cx="6548582" cy="2141895"/>
          </a:xfrm>
          <a:prstGeom prst="rect">
            <a:avLst/>
          </a:prstGeom>
          <a:ln>
            <a:solidFill>
              <a:schemeClr val="tx1">
                <a:lumMod val="65000"/>
                <a:lumOff val="35000"/>
              </a:schemeClr>
            </a:solidFill>
          </a:ln>
        </p:spPr>
      </p:pic>
      <p:sp>
        <p:nvSpPr>
          <p:cNvPr id="9" name="TextBox 8">
            <a:extLst>
              <a:ext uri="{FF2B5EF4-FFF2-40B4-BE49-F238E27FC236}">
                <a16:creationId xmlns:a16="http://schemas.microsoft.com/office/drawing/2014/main" id="{89C6843F-9BC8-9839-F43F-A73193EE7AF7}"/>
              </a:ext>
            </a:extLst>
          </p:cNvPr>
          <p:cNvSpPr txBox="1"/>
          <p:nvPr/>
        </p:nvSpPr>
        <p:spPr>
          <a:xfrm>
            <a:off x="655782" y="5993619"/>
            <a:ext cx="7393627" cy="369332"/>
          </a:xfrm>
          <a:prstGeom prst="rect">
            <a:avLst/>
          </a:prstGeom>
          <a:noFill/>
        </p:spPr>
        <p:txBody>
          <a:bodyPr wrap="none" rtlCol="0">
            <a:spAutoFit/>
          </a:bodyPr>
          <a:lstStyle/>
          <a:p>
            <a:r>
              <a:rPr lang="en-IN" dirty="0"/>
              <a:t>Once all this is set up, we are good to get started with frontend development.</a:t>
            </a:r>
          </a:p>
        </p:txBody>
      </p:sp>
    </p:spTree>
    <p:extLst>
      <p:ext uri="{BB962C8B-B14F-4D97-AF65-F5344CB8AC3E}">
        <p14:creationId xmlns:p14="http://schemas.microsoft.com/office/powerpoint/2010/main" val="241343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E536D8-274C-F425-66C5-29859D908907}"/>
              </a:ext>
            </a:extLst>
          </p:cNvPr>
          <p:cNvPicPr>
            <a:picLocks noChangeAspect="1"/>
          </p:cNvPicPr>
          <p:nvPr/>
        </p:nvPicPr>
        <p:blipFill>
          <a:blip r:embed="rId2"/>
          <a:stretch>
            <a:fillRect/>
          </a:stretch>
        </p:blipFill>
        <p:spPr>
          <a:xfrm>
            <a:off x="734930" y="731380"/>
            <a:ext cx="2321396" cy="5795079"/>
          </a:xfrm>
          <a:prstGeom prst="rect">
            <a:avLst/>
          </a:prstGeom>
        </p:spPr>
      </p:pic>
      <p:sp>
        <p:nvSpPr>
          <p:cNvPr id="4" name="TextBox 3">
            <a:extLst>
              <a:ext uri="{FF2B5EF4-FFF2-40B4-BE49-F238E27FC236}">
                <a16:creationId xmlns:a16="http://schemas.microsoft.com/office/drawing/2014/main" id="{143AC7A5-77F7-6F50-7795-C5C2E05752DD}"/>
              </a:ext>
            </a:extLst>
          </p:cNvPr>
          <p:cNvSpPr txBox="1"/>
          <p:nvPr/>
        </p:nvSpPr>
        <p:spPr>
          <a:xfrm>
            <a:off x="634240" y="331541"/>
            <a:ext cx="4973477" cy="369332"/>
          </a:xfrm>
          <a:prstGeom prst="rect">
            <a:avLst/>
          </a:prstGeom>
          <a:noFill/>
        </p:spPr>
        <p:txBody>
          <a:bodyPr wrap="none" rtlCol="0">
            <a:spAutoFit/>
          </a:bodyPr>
          <a:lstStyle/>
          <a:p>
            <a:r>
              <a:rPr lang="en-IN" dirty="0"/>
              <a:t>Create a folder and files structure as shown below.</a:t>
            </a:r>
          </a:p>
        </p:txBody>
      </p:sp>
      <p:sp>
        <p:nvSpPr>
          <p:cNvPr id="5" name="TextBox 4">
            <a:extLst>
              <a:ext uri="{FF2B5EF4-FFF2-40B4-BE49-F238E27FC236}">
                <a16:creationId xmlns:a16="http://schemas.microsoft.com/office/drawing/2014/main" id="{59B76590-A1C3-BBA6-5540-DA4EF4B2435E}"/>
              </a:ext>
            </a:extLst>
          </p:cNvPr>
          <p:cNvSpPr txBox="1"/>
          <p:nvPr/>
        </p:nvSpPr>
        <p:spPr>
          <a:xfrm>
            <a:off x="4147129" y="2505670"/>
            <a:ext cx="6206836" cy="923330"/>
          </a:xfrm>
          <a:prstGeom prst="rect">
            <a:avLst/>
          </a:prstGeom>
          <a:noFill/>
        </p:spPr>
        <p:txBody>
          <a:bodyPr wrap="square" rtlCol="0">
            <a:spAutoFit/>
          </a:bodyPr>
          <a:lstStyle/>
          <a:p>
            <a:r>
              <a:rPr lang="en-IN" b="1" dirty="0"/>
              <a:t>NOTE: </a:t>
            </a:r>
            <a:r>
              <a:rPr lang="en-IN" dirty="0"/>
              <a:t>As this project won’t be focusing much on the CSS part you can get the CSS files from the GitHub link of the project given at the end of the presentation.</a:t>
            </a:r>
          </a:p>
        </p:txBody>
      </p:sp>
    </p:spTree>
    <p:extLst>
      <p:ext uri="{BB962C8B-B14F-4D97-AF65-F5344CB8AC3E}">
        <p14:creationId xmlns:p14="http://schemas.microsoft.com/office/powerpoint/2010/main" val="59374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178FE3-0310-26E2-0C04-C86EB825B9EC}"/>
              </a:ext>
            </a:extLst>
          </p:cNvPr>
          <p:cNvSpPr txBox="1"/>
          <p:nvPr/>
        </p:nvSpPr>
        <p:spPr>
          <a:xfrm>
            <a:off x="749030" y="359923"/>
            <a:ext cx="1300356" cy="369332"/>
          </a:xfrm>
          <a:prstGeom prst="rect">
            <a:avLst/>
          </a:prstGeom>
          <a:noFill/>
        </p:spPr>
        <p:txBody>
          <a:bodyPr wrap="none" rtlCol="0">
            <a:spAutoFit/>
          </a:bodyPr>
          <a:lstStyle/>
          <a:p>
            <a:r>
              <a:rPr lang="en-US" dirty="0">
                <a:latin typeface="Arial Black" panose="020B0A04020102020204" pitchFamily="34" charset="0"/>
              </a:rPr>
              <a:t>THE API:</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4843FFF7-0BA8-549C-E041-5FC162C06CA6}"/>
              </a:ext>
            </a:extLst>
          </p:cNvPr>
          <p:cNvSpPr txBox="1"/>
          <p:nvPr/>
        </p:nvSpPr>
        <p:spPr>
          <a:xfrm>
            <a:off x="749030" y="751095"/>
            <a:ext cx="6539009" cy="5755422"/>
          </a:xfrm>
          <a:prstGeom prst="rect">
            <a:avLst/>
          </a:prstGeom>
          <a:noFill/>
        </p:spPr>
        <p:txBody>
          <a:bodyPr wrap="square" rtlCol="0">
            <a:spAutoFit/>
          </a:bodyPr>
          <a:lstStyle/>
          <a:p>
            <a:pPr algn="just"/>
            <a:r>
              <a:rPr lang="en-US" sz="1600" b="0" i="0" dirty="0">
                <a:solidFill>
                  <a:schemeClr val="tx1">
                    <a:lumMod val="85000"/>
                    <a:lumOff val="15000"/>
                  </a:schemeClr>
                </a:solidFill>
                <a:effectLst/>
                <a:latin typeface="Söhne"/>
              </a:rPr>
              <a:t>Starting out with th</a:t>
            </a:r>
            <a:r>
              <a:rPr lang="en-US" sz="1600" dirty="0">
                <a:solidFill>
                  <a:schemeClr val="tx1">
                    <a:lumMod val="85000"/>
                    <a:lumOff val="15000"/>
                  </a:schemeClr>
                </a:solidFill>
                <a:latin typeface="Söhne"/>
              </a:rPr>
              <a:t>e </a:t>
            </a:r>
            <a:r>
              <a:rPr lang="en-US" sz="1600" dirty="0" err="1">
                <a:solidFill>
                  <a:schemeClr val="tx1">
                    <a:lumMod val="85000"/>
                    <a:lumOff val="15000"/>
                  </a:schemeClr>
                </a:solidFill>
                <a:latin typeface="Söhne"/>
              </a:rPr>
              <a:t>api</a:t>
            </a:r>
            <a:r>
              <a:rPr lang="en-US" sz="1600" dirty="0">
                <a:solidFill>
                  <a:schemeClr val="tx1">
                    <a:lumMod val="85000"/>
                    <a:lumOff val="15000"/>
                  </a:schemeClr>
                </a:solidFill>
                <a:latin typeface="Söhne"/>
              </a:rPr>
              <a:t> in the services folder, which takes care of making http requests to the server. By separating it out from the UI layer we can modularize our project efficiently. First set up the config file which contains the server </a:t>
            </a:r>
            <a:r>
              <a:rPr lang="en-US" sz="1600" dirty="0" err="1">
                <a:solidFill>
                  <a:schemeClr val="tx1">
                    <a:lumMod val="85000"/>
                    <a:lumOff val="15000"/>
                  </a:schemeClr>
                </a:solidFill>
                <a:latin typeface="Söhne"/>
              </a:rPr>
              <a:t>url</a:t>
            </a:r>
            <a:r>
              <a:rPr lang="en-US" sz="1600" dirty="0">
                <a:solidFill>
                  <a:schemeClr val="tx1">
                    <a:lumMod val="85000"/>
                    <a:lumOff val="15000"/>
                  </a:schemeClr>
                </a:solidFill>
                <a:latin typeface="Söhne"/>
              </a:rPr>
              <a:t> to make the http requests followed by the </a:t>
            </a:r>
            <a:r>
              <a:rPr lang="en-US" sz="1600" dirty="0" err="1">
                <a:solidFill>
                  <a:schemeClr val="tx1">
                    <a:lumMod val="85000"/>
                    <a:lumOff val="15000"/>
                  </a:schemeClr>
                </a:solidFill>
                <a:latin typeface="Söhne"/>
              </a:rPr>
              <a:t>api</a:t>
            </a:r>
            <a:r>
              <a:rPr lang="en-US" sz="1600" dirty="0">
                <a:solidFill>
                  <a:schemeClr val="tx1">
                    <a:lumMod val="85000"/>
                    <a:lumOff val="15000"/>
                  </a:schemeClr>
                </a:solidFill>
                <a:latin typeface="Söhne"/>
              </a:rPr>
              <a:t> file which contains the function definitions to make http requests.</a:t>
            </a:r>
          </a:p>
          <a:p>
            <a:pPr algn="just"/>
            <a:endParaRPr lang="en-US" sz="1600" dirty="0">
              <a:solidFill>
                <a:schemeClr val="tx1">
                  <a:lumMod val="85000"/>
                  <a:lumOff val="15000"/>
                </a:schemeClr>
              </a:solidFill>
              <a:latin typeface="Söhne"/>
            </a:endParaRP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Install the </a:t>
            </a:r>
            <a:r>
              <a:rPr lang="en-US" sz="1600" dirty="0" err="1">
                <a:solidFill>
                  <a:schemeClr val="tx1">
                    <a:lumMod val="85000"/>
                    <a:lumOff val="15000"/>
                  </a:schemeClr>
                </a:solidFill>
                <a:latin typeface="Söhne"/>
              </a:rPr>
              <a:t>axios</a:t>
            </a:r>
            <a:r>
              <a:rPr lang="en-US" sz="1600" dirty="0">
                <a:solidFill>
                  <a:schemeClr val="tx1">
                    <a:lumMod val="85000"/>
                    <a:lumOff val="15000"/>
                  </a:schemeClr>
                </a:solidFill>
                <a:latin typeface="Söhne"/>
              </a:rPr>
              <a:t> library using the command “</a:t>
            </a:r>
            <a:r>
              <a:rPr lang="en-US" sz="1600" dirty="0" err="1">
                <a:solidFill>
                  <a:schemeClr val="tx1">
                    <a:lumMod val="85000"/>
                    <a:lumOff val="15000"/>
                  </a:schemeClr>
                </a:solidFill>
                <a:latin typeface="Söhne"/>
              </a:rPr>
              <a:t>npm</a:t>
            </a:r>
            <a:r>
              <a:rPr lang="en-US" sz="1600" dirty="0">
                <a:solidFill>
                  <a:schemeClr val="tx1">
                    <a:lumMod val="85000"/>
                    <a:lumOff val="15000"/>
                  </a:schemeClr>
                </a:solidFill>
                <a:latin typeface="Söhne"/>
              </a:rPr>
              <a:t> install </a:t>
            </a:r>
            <a:r>
              <a:rPr lang="en-US" sz="1600" dirty="0" err="1">
                <a:solidFill>
                  <a:schemeClr val="tx1">
                    <a:lumMod val="85000"/>
                    <a:lumOff val="15000"/>
                  </a:schemeClr>
                </a:solidFill>
                <a:latin typeface="Söhne"/>
              </a:rPr>
              <a:t>axios</a:t>
            </a:r>
            <a:r>
              <a:rPr lang="en-US" sz="1600" dirty="0">
                <a:solidFill>
                  <a:schemeClr val="tx1">
                    <a:lumMod val="85000"/>
                    <a:lumOff val="15000"/>
                  </a:schemeClr>
                </a:solidFill>
                <a:latin typeface="Söhne"/>
              </a:rPr>
              <a:t>” in the terminal.</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Import the </a:t>
            </a:r>
            <a:r>
              <a:rPr lang="en-US" sz="1600" dirty="0" err="1">
                <a:solidFill>
                  <a:schemeClr val="tx1">
                    <a:lumMod val="85000"/>
                    <a:lumOff val="15000"/>
                  </a:schemeClr>
                </a:solidFill>
                <a:latin typeface="Söhne"/>
              </a:rPr>
              <a:t>axios</a:t>
            </a:r>
            <a:r>
              <a:rPr lang="en-US" sz="1600" dirty="0">
                <a:solidFill>
                  <a:schemeClr val="tx1">
                    <a:lumMod val="85000"/>
                    <a:lumOff val="15000"/>
                  </a:schemeClr>
                </a:solidFill>
                <a:latin typeface="Söhne"/>
              </a:rPr>
              <a:t> library in the api.js file. </a:t>
            </a:r>
            <a:r>
              <a:rPr lang="en-US" sz="1600" dirty="0" err="1">
                <a:solidFill>
                  <a:schemeClr val="tx1">
                    <a:lumMod val="85000"/>
                    <a:lumOff val="15000"/>
                  </a:schemeClr>
                </a:solidFill>
                <a:latin typeface="Söhne"/>
              </a:rPr>
              <a:t>Axios</a:t>
            </a:r>
            <a:r>
              <a:rPr lang="en-US" sz="1600" dirty="0">
                <a:solidFill>
                  <a:schemeClr val="tx1">
                    <a:lumMod val="85000"/>
                    <a:lumOff val="15000"/>
                  </a:schemeClr>
                </a:solidFill>
                <a:latin typeface="Söhne"/>
              </a:rPr>
              <a:t> is a library to make asynchronous http requests.</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As we can see all four functions for the CRUD operations are defined.</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Though each of them look very similar and can be compressed into one function, we refrain from doing that because structuring the application this way allows us to scale and add more features to each operation in an isolated manner without touching the rest.</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The payload in each function is an argument passed by the calling function in the UI layer which contains information about student data.</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Note that the </a:t>
            </a:r>
            <a:r>
              <a:rPr lang="en-US" sz="1600" b="1" dirty="0" err="1">
                <a:solidFill>
                  <a:schemeClr val="tx1">
                    <a:lumMod val="85000"/>
                    <a:lumOff val="15000"/>
                  </a:schemeClr>
                </a:solidFill>
                <a:latin typeface="Söhne"/>
              </a:rPr>
              <a:t>getStudents</a:t>
            </a:r>
            <a:r>
              <a:rPr lang="en-US" sz="1600" b="1" dirty="0">
                <a:solidFill>
                  <a:schemeClr val="tx1">
                    <a:lumMod val="85000"/>
                    <a:lumOff val="15000"/>
                  </a:schemeClr>
                </a:solidFill>
                <a:latin typeface="Söhne"/>
              </a:rPr>
              <a:t> </a:t>
            </a:r>
            <a:r>
              <a:rPr lang="en-US" sz="1600" dirty="0">
                <a:solidFill>
                  <a:schemeClr val="tx1">
                    <a:lumMod val="85000"/>
                    <a:lumOff val="15000"/>
                  </a:schemeClr>
                </a:solidFill>
                <a:latin typeface="Söhne"/>
              </a:rPr>
              <a:t>function does not have any payload as it is used to retrieve all the students from the backend which does not require any arguments.</a:t>
            </a:r>
          </a:p>
          <a:p>
            <a:pPr marL="285750" indent="-285750" algn="just">
              <a:buFont typeface="Arial" panose="020B0604020202020204" pitchFamily="34" charset="0"/>
              <a:buChar char="•"/>
            </a:pPr>
            <a:endParaRPr lang="en-US" sz="1600" b="1" dirty="0">
              <a:solidFill>
                <a:schemeClr val="tx1">
                  <a:lumMod val="85000"/>
                  <a:lumOff val="15000"/>
                </a:schemeClr>
              </a:solidFill>
              <a:latin typeface="Söhne"/>
            </a:endParaRPr>
          </a:p>
          <a:p>
            <a:pPr marL="285750" indent="-285750" algn="just">
              <a:buFont typeface="Arial" panose="020B0604020202020204" pitchFamily="34" charset="0"/>
              <a:buChar char="•"/>
            </a:pPr>
            <a:r>
              <a:rPr lang="en-US" sz="1600" b="1" dirty="0">
                <a:solidFill>
                  <a:schemeClr val="tx1">
                    <a:lumMod val="85000"/>
                    <a:lumOff val="15000"/>
                  </a:schemeClr>
                </a:solidFill>
                <a:latin typeface="Söhne"/>
              </a:rPr>
              <a:t>Also note in the config file, the port 4000 is the port in which our server is running.</a:t>
            </a:r>
            <a:endParaRPr lang="en-IN" sz="1600" b="1" dirty="0"/>
          </a:p>
        </p:txBody>
      </p:sp>
      <p:pic>
        <p:nvPicPr>
          <p:cNvPr id="5" name="Picture 4">
            <a:extLst>
              <a:ext uri="{FF2B5EF4-FFF2-40B4-BE49-F238E27FC236}">
                <a16:creationId xmlns:a16="http://schemas.microsoft.com/office/drawing/2014/main" id="{ADC25624-9263-93B6-DEF3-0C9346654E74}"/>
              </a:ext>
            </a:extLst>
          </p:cNvPr>
          <p:cNvPicPr>
            <a:picLocks noChangeAspect="1"/>
          </p:cNvPicPr>
          <p:nvPr/>
        </p:nvPicPr>
        <p:blipFill>
          <a:blip r:embed="rId2"/>
          <a:stretch>
            <a:fillRect/>
          </a:stretch>
        </p:blipFill>
        <p:spPr>
          <a:xfrm>
            <a:off x="8077711" y="620617"/>
            <a:ext cx="3415564" cy="798842"/>
          </a:xfrm>
          <a:prstGeom prst="rect">
            <a:avLst/>
          </a:prstGeom>
        </p:spPr>
      </p:pic>
      <p:sp>
        <p:nvSpPr>
          <p:cNvPr id="6" name="TextBox 5">
            <a:extLst>
              <a:ext uri="{FF2B5EF4-FFF2-40B4-BE49-F238E27FC236}">
                <a16:creationId xmlns:a16="http://schemas.microsoft.com/office/drawing/2014/main" id="{FD48C753-39EA-31A5-FCBE-2227BB81EC35}"/>
              </a:ext>
            </a:extLst>
          </p:cNvPr>
          <p:cNvSpPr txBox="1"/>
          <p:nvPr/>
        </p:nvSpPr>
        <p:spPr>
          <a:xfrm>
            <a:off x="8000856" y="186883"/>
            <a:ext cx="1019766" cy="369332"/>
          </a:xfrm>
          <a:prstGeom prst="rect">
            <a:avLst/>
          </a:prstGeom>
          <a:noFill/>
        </p:spPr>
        <p:txBody>
          <a:bodyPr wrap="none" rtlCol="0">
            <a:spAutoFit/>
          </a:bodyPr>
          <a:lstStyle/>
          <a:p>
            <a:r>
              <a:rPr lang="en-US" dirty="0"/>
              <a:t>config.js:</a:t>
            </a:r>
            <a:endParaRPr lang="en-IN" dirty="0"/>
          </a:p>
        </p:txBody>
      </p:sp>
      <p:sp>
        <p:nvSpPr>
          <p:cNvPr id="9" name="TextBox 8">
            <a:extLst>
              <a:ext uri="{FF2B5EF4-FFF2-40B4-BE49-F238E27FC236}">
                <a16:creationId xmlns:a16="http://schemas.microsoft.com/office/drawing/2014/main" id="{A587EB93-A76F-F79C-1AC2-1A9952C31C9D}"/>
              </a:ext>
            </a:extLst>
          </p:cNvPr>
          <p:cNvSpPr txBox="1"/>
          <p:nvPr/>
        </p:nvSpPr>
        <p:spPr>
          <a:xfrm>
            <a:off x="8000856" y="1535925"/>
            <a:ext cx="734496" cy="369332"/>
          </a:xfrm>
          <a:prstGeom prst="rect">
            <a:avLst/>
          </a:prstGeom>
          <a:noFill/>
        </p:spPr>
        <p:txBody>
          <a:bodyPr wrap="none" rtlCol="0">
            <a:spAutoFit/>
          </a:bodyPr>
          <a:lstStyle/>
          <a:p>
            <a:r>
              <a:rPr lang="en-US" dirty="0"/>
              <a:t>api.js:</a:t>
            </a:r>
            <a:endParaRPr lang="en-IN" dirty="0"/>
          </a:p>
        </p:txBody>
      </p:sp>
      <p:pic>
        <p:nvPicPr>
          <p:cNvPr id="11" name="Picture 10">
            <a:extLst>
              <a:ext uri="{FF2B5EF4-FFF2-40B4-BE49-F238E27FC236}">
                <a16:creationId xmlns:a16="http://schemas.microsoft.com/office/drawing/2014/main" id="{C218D25D-F366-CD38-6F81-4A73ECDA5B9D}"/>
              </a:ext>
            </a:extLst>
          </p:cNvPr>
          <p:cNvPicPr>
            <a:picLocks noChangeAspect="1"/>
          </p:cNvPicPr>
          <p:nvPr/>
        </p:nvPicPr>
        <p:blipFill>
          <a:blip r:embed="rId3"/>
          <a:stretch>
            <a:fillRect/>
          </a:stretch>
        </p:blipFill>
        <p:spPr>
          <a:xfrm>
            <a:off x="7837509" y="2021723"/>
            <a:ext cx="3895967" cy="4554070"/>
          </a:xfrm>
          <a:prstGeom prst="rect">
            <a:avLst/>
          </a:prstGeom>
        </p:spPr>
      </p:pic>
    </p:spTree>
    <p:extLst>
      <p:ext uri="{BB962C8B-B14F-4D97-AF65-F5344CB8AC3E}">
        <p14:creationId xmlns:p14="http://schemas.microsoft.com/office/powerpoint/2010/main" val="2102873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E968-9A81-C95A-970D-B77E86117B7D}"/>
              </a:ext>
            </a:extLst>
          </p:cNvPr>
          <p:cNvSpPr txBox="1"/>
          <p:nvPr/>
        </p:nvSpPr>
        <p:spPr>
          <a:xfrm>
            <a:off x="749030" y="359923"/>
            <a:ext cx="3001976" cy="369332"/>
          </a:xfrm>
          <a:prstGeom prst="rect">
            <a:avLst/>
          </a:prstGeom>
          <a:noFill/>
        </p:spPr>
        <p:txBody>
          <a:bodyPr wrap="none" rtlCol="0">
            <a:spAutoFit/>
          </a:bodyPr>
          <a:lstStyle/>
          <a:p>
            <a:r>
              <a:rPr lang="en-US" dirty="0">
                <a:latin typeface="Arial Black" panose="020B0A04020102020204" pitchFamily="34" charset="0"/>
              </a:rPr>
              <a:t>Components – Navbar:</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8E144F0-B2EC-989B-9F45-7D930B0C0C80}"/>
              </a:ext>
            </a:extLst>
          </p:cNvPr>
          <p:cNvSpPr txBox="1"/>
          <p:nvPr/>
        </p:nvSpPr>
        <p:spPr>
          <a:xfrm>
            <a:off x="749031" y="751095"/>
            <a:ext cx="4619674" cy="3785652"/>
          </a:xfrm>
          <a:prstGeom prst="rect">
            <a:avLst/>
          </a:prstGeom>
          <a:noFill/>
        </p:spPr>
        <p:txBody>
          <a:bodyPr wrap="square" rtlCol="0">
            <a:spAutoFit/>
          </a:bodyPr>
          <a:lstStyle/>
          <a:p>
            <a:pPr algn="just"/>
            <a:r>
              <a:rPr lang="en-US" sz="1600" b="0" i="0" dirty="0">
                <a:solidFill>
                  <a:schemeClr val="tx1">
                    <a:lumMod val="85000"/>
                    <a:lumOff val="15000"/>
                  </a:schemeClr>
                </a:solidFill>
                <a:effectLst/>
                <a:latin typeface="Söhne"/>
              </a:rPr>
              <a:t>A Navbar is a straightforward component with no much logic except links to the different pages in the application. </a:t>
            </a:r>
            <a:endParaRPr lang="en-US" sz="1600" dirty="0">
              <a:solidFill>
                <a:schemeClr val="tx1">
                  <a:lumMod val="85000"/>
                  <a:lumOff val="15000"/>
                </a:schemeClr>
              </a:solidFill>
              <a:latin typeface="Söhne"/>
            </a:endParaRPr>
          </a:p>
          <a:p>
            <a:pPr algn="just"/>
            <a:endParaRPr lang="en-US" sz="1600" dirty="0">
              <a:solidFill>
                <a:schemeClr val="tx1">
                  <a:lumMod val="85000"/>
                  <a:lumOff val="15000"/>
                </a:schemeClr>
              </a:solidFill>
              <a:latin typeface="Söhne"/>
            </a:endParaRP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Install react-router-</a:t>
            </a:r>
            <a:r>
              <a:rPr lang="en-US" sz="1600" dirty="0" err="1">
                <a:solidFill>
                  <a:schemeClr val="tx1">
                    <a:lumMod val="85000"/>
                    <a:lumOff val="15000"/>
                  </a:schemeClr>
                </a:solidFill>
                <a:latin typeface="Söhne"/>
              </a:rPr>
              <a:t>dom</a:t>
            </a:r>
            <a:r>
              <a:rPr lang="en-US" sz="1600" dirty="0">
                <a:solidFill>
                  <a:schemeClr val="tx1">
                    <a:lumMod val="85000"/>
                    <a:lumOff val="15000"/>
                  </a:schemeClr>
                </a:solidFill>
                <a:latin typeface="Söhne"/>
              </a:rPr>
              <a:t> using the command </a:t>
            </a:r>
            <a:r>
              <a:rPr lang="en-US" sz="1600" b="1" dirty="0">
                <a:solidFill>
                  <a:schemeClr val="tx1">
                    <a:lumMod val="85000"/>
                    <a:lumOff val="15000"/>
                  </a:schemeClr>
                </a:solidFill>
                <a:latin typeface="Söhne"/>
              </a:rPr>
              <a:t>“</a:t>
            </a:r>
            <a:r>
              <a:rPr lang="en-US" sz="1600" b="1" dirty="0" err="1">
                <a:solidFill>
                  <a:schemeClr val="tx1">
                    <a:lumMod val="85000"/>
                    <a:lumOff val="15000"/>
                  </a:schemeClr>
                </a:solidFill>
                <a:latin typeface="Söhne"/>
              </a:rPr>
              <a:t>npm</a:t>
            </a:r>
            <a:r>
              <a:rPr lang="en-US" sz="1600" b="1" dirty="0">
                <a:solidFill>
                  <a:schemeClr val="tx1">
                    <a:lumMod val="85000"/>
                    <a:lumOff val="15000"/>
                  </a:schemeClr>
                </a:solidFill>
                <a:latin typeface="Söhne"/>
              </a:rPr>
              <a:t> install react-router-</a:t>
            </a:r>
            <a:r>
              <a:rPr lang="en-US" sz="1600" b="1" dirty="0" err="1">
                <a:solidFill>
                  <a:schemeClr val="tx1">
                    <a:lumMod val="85000"/>
                    <a:lumOff val="15000"/>
                  </a:schemeClr>
                </a:solidFill>
                <a:latin typeface="Söhne"/>
              </a:rPr>
              <a:t>dom</a:t>
            </a:r>
            <a:r>
              <a:rPr lang="en-US" sz="1600" b="1" dirty="0">
                <a:solidFill>
                  <a:schemeClr val="tx1">
                    <a:lumMod val="85000"/>
                    <a:lumOff val="15000"/>
                  </a:schemeClr>
                </a:solidFill>
                <a:latin typeface="Söhne"/>
              </a:rPr>
              <a:t>” </a:t>
            </a:r>
            <a:r>
              <a:rPr lang="en-US" sz="1600" dirty="0">
                <a:solidFill>
                  <a:schemeClr val="tx1">
                    <a:lumMod val="85000"/>
                    <a:lumOff val="15000"/>
                  </a:schemeClr>
                </a:solidFill>
                <a:latin typeface="Söhne"/>
              </a:rPr>
              <a:t>in the terminal.</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This library is used for frontend routing between different pages.</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Import the </a:t>
            </a:r>
            <a:r>
              <a:rPr lang="en-US" sz="1600" b="1" dirty="0" err="1">
                <a:solidFill>
                  <a:schemeClr val="tx1">
                    <a:lumMod val="85000"/>
                    <a:lumOff val="15000"/>
                  </a:schemeClr>
                </a:solidFill>
                <a:latin typeface="Söhne"/>
              </a:rPr>
              <a:t>NavLink</a:t>
            </a:r>
            <a:r>
              <a:rPr lang="en-US" sz="1600" b="1" dirty="0">
                <a:solidFill>
                  <a:schemeClr val="tx1">
                    <a:lumMod val="85000"/>
                    <a:lumOff val="15000"/>
                  </a:schemeClr>
                </a:solidFill>
                <a:latin typeface="Söhne"/>
              </a:rPr>
              <a:t> </a:t>
            </a:r>
            <a:r>
              <a:rPr lang="en-US" sz="1600" dirty="0">
                <a:solidFill>
                  <a:schemeClr val="tx1">
                    <a:lumMod val="85000"/>
                    <a:lumOff val="15000"/>
                  </a:schemeClr>
                </a:solidFill>
                <a:latin typeface="Söhne"/>
              </a:rPr>
              <a:t>component from react-router-</a:t>
            </a:r>
            <a:r>
              <a:rPr lang="en-US" sz="1600" dirty="0" err="1">
                <a:solidFill>
                  <a:schemeClr val="tx1">
                    <a:lumMod val="85000"/>
                    <a:lumOff val="15000"/>
                  </a:schemeClr>
                </a:solidFill>
                <a:latin typeface="Söhne"/>
              </a:rPr>
              <a:t>dom</a:t>
            </a:r>
            <a:r>
              <a:rPr lang="en-US" sz="1600" dirty="0">
                <a:solidFill>
                  <a:schemeClr val="tx1">
                    <a:lumMod val="85000"/>
                    <a:lumOff val="15000"/>
                  </a:schemeClr>
                </a:solidFill>
                <a:latin typeface="Söhne"/>
              </a:rPr>
              <a:t> which acts as a link to different pages. Follow the syntax as given in the picture.</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Note the </a:t>
            </a:r>
            <a:r>
              <a:rPr lang="en-US" sz="1600" dirty="0" err="1">
                <a:solidFill>
                  <a:schemeClr val="tx1">
                    <a:lumMod val="85000"/>
                    <a:lumOff val="15000"/>
                  </a:schemeClr>
                </a:solidFill>
                <a:latin typeface="Söhne"/>
              </a:rPr>
              <a:t>classNames</a:t>
            </a:r>
            <a:r>
              <a:rPr lang="en-US" sz="1600" dirty="0">
                <a:solidFill>
                  <a:schemeClr val="tx1">
                    <a:lumMod val="85000"/>
                    <a:lumOff val="15000"/>
                  </a:schemeClr>
                </a:solidFill>
                <a:latin typeface="Söhne"/>
              </a:rPr>
              <a:t> used in the components have been defined in the CSS files. You can download them from the </a:t>
            </a:r>
            <a:r>
              <a:rPr lang="en-US" sz="1600" dirty="0" err="1">
                <a:solidFill>
                  <a:schemeClr val="tx1">
                    <a:lumMod val="85000"/>
                    <a:lumOff val="15000"/>
                  </a:schemeClr>
                </a:solidFill>
                <a:latin typeface="Söhne"/>
              </a:rPr>
              <a:t>github</a:t>
            </a:r>
            <a:r>
              <a:rPr lang="en-US" sz="1600" dirty="0">
                <a:solidFill>
                  <a:schemeClr val="tx1">
                    <a:lumMod val="85000"/>
                    <a:lumOff val="15000"/>
                  </a:schemeClr>
                </a:solidFill>
                <a:latin typeface="Söhne"/>
              </a:rPr>
              <a:t> link given at the end of the ppt.</a:t>
            </a:r>
          </a:p>
        </p:txBody>
      </p:sp>
      <p:pic>
        <p:nvPicPr>
          <p:cNvPr id="7" name="Picture 6">
            <a:extLst>
              <a:ext uri="{FF2B5EF4-FFF2-40B4-BE49-F238E27FC236}">
                <a16:creationId xmlns:a16="http://schemas.microsoft.com/office/drawing/2014/main" id="{8AB543EE-F271-1CBE-7DA8-863710FFB9C3}"/>
              </a:ext>
            </a:extLst>
          </p:cNvPr>
          <p:cNvPicPr>
            <a:picLocks noChangeAspect="1"/>
          </p:cNvPicPr>
          <p:nvPr/>
        </p:nvPicPr>
        <p:blipFill>
          <a:blip r:embed="rId2"/>
          <a:stretch>
            <a:fillRect/>
          </a:stretch>
        </p:blipFill>
        <p:spPr>
          <a:xfrm>
            <a:off x="7154976" y="709260"/>
            <a:ext cx="4573710" cy="5439480"/>
          </a:xfrm>
          <a:prstGeom prst="rect">
            <a:avLst/>
          </a:prstGeom>
        </p:spPr>
      </p:pic>
    </p:spTree>
    <p:extLst>
      <p:ext uri="{BB962C8B-B14F-4D97-AF65-F5344CB8AC3E}">
        <p14:creationId xmlns:p14="http://schemas.microsoft.com/office/powerpoint/2010/main" val="60249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347F71F-A835-0CED-16FE-E9D242F9A35E}"/>
              </a:ext>
            </a:extLst>
          </p:cNvPr>
          <p:cNvSpPr txBox="1"/>
          <p:nvPr/>
        </p:nvSpPr>
        <p:spPr>
          <a:xfrm>
            <a:off x="797770" y="309550"/>
            <a:ext cx="10580914" cy="338554"/>
          </a:xfrm>
          <a:prstGeom prst="rect">
            <a:avLst/>
          </a:prstGeom>
          <a:noFill/>
        </p:spPr>
        <p:txBody>
          <a:bodyPr wrap="square" rtlCol="0">
            <a:spAutoFit/>
          </a:bodyPr>
          <a:lstStyle/>
          <a:p>
            <a:pPr algn="just"/>
            <a:r>
              <a:rPr lang="en-US" sz="1600" dirty="0">
                <a:latin typeface="Arial Black" panose="020B0A04020102020204" pitchFamily="34" charset="0"/>
              </a:rPr>
              <a:t>MongoDB is a </a:t>
            </a:r>
            <a:r>
              <a:rPr lang="en-US" sz="1600" dirty="0" err="1">
                <a:latin typeface="Arial Black" panose="020B0A04020102020204" pitchFamily="34" charset="0"/>
              </a:rPr>
              <a:t>nosql</a:t>
            </a:r>
            <a:r>
              <a:rPr lang="en-US" sz="1600" dirty="0">
                <a:latin typeface="Arial Black" panose="020B0A04020102020204" pitchFamily="34" charset="0"/>
              </a:rPr>
              <a:t> database which stores data in the form of key-value pairs in documents. </a:t>
            </a:r>
          </a:p>
        </p:txBody>
      </p:sp>
      <p:grpSp>
        <p:nvGrpSpPr>
          <p:cNvPr id="78" name="Group 77">
            <a:extLst>
              <a:ext uri="{FF2B5EF4-FFF2-40B4-BE49-F238E27FC236}">
                <a16:creationId xmlns:a16="http://schemas.microsoft.com/office/drawing/2014/main" id="{BB51D07D-558D-C235-5FE9-3354C2278E1F}"/>
              </a:ext>
            </a:extLst>
          </p:cNvPr>
          <p:cNvGrpSpPr/>
          <p:nvPr/>
        </p:nvGrpSpPr>
        <p:grpSpPr>
          <a:xfrm>
            <a:off x="2773748" y="5034101"/>
            <a:ext cx="5987697" cy="1381457"/>
            <a:chOff x="4980440" y="5066120"/>
            <a:chExt cx="6610273" cy="1525095"/>
          </a:xfrm>
        </p:grpSpPr>
        <p:grpSp>
          <p:nvGrpSpPr>
            <p:cNvPr id="45" name="Group 44">
              <a:extLst>
                <a:ext uri="{FF2B5EF4-FFF2-40B4-BE49-F238E27FC236}">
                  <a16:creationId xmlns:a16="http://schemas.microsoft.com/office/drawing/2014/main" id="{88E2AD4D-C40F-91F3-2889-2C3D563D5086}"/>
                </a:ext>
              </a:extLst>
            </p:cNvPr>
            <p:cNvGrpSpPr/>
            <p:nvPr/>
          </p:nvGrpSpPr>
          <p:grpSpPr>
            <a:xfrm>
              <a:off x="4980440" y="5066120"/>
              <a:ext cx="6610273" cy="1480939"/>
              <a:chOff x="763510" y="2121321"/>
              <a:chExt cx="9684250" cy="2169620"/>
            </a:xfrm>
          </p:grpSpPr>
          <p:sp>
            <p:nvSpPr>
              <p:cNvPr id="2" name="Cloud 1">
                <a:extLst>
                  <a:ext uri="{FF2B5EF4-FFF2-40B4-BE49-F238E27FC236}">
                    <a16:creationId xmlns:a16="http://schemas.microsoft.com/office/drawing/2014/main" id="{257A0B45-DDB8-7C45-9294-8604AA2E5ABD}"/>
                  </a:ext>
                </a:extLst>
              </p:cNvPr>
              <p:cNvSpPr/>
              <p:nvPr/>
            </p:nvSpPr>
            <p:spPr>
              <a:xfrm>
                <a:off x="763510" y="2121321"/>
                <a:ext cx="2850831" cy="1653303"/>
              </a:xfrm>
              <a:prstGeom prst="cloud">
                <a:avLst/>
              </a:prstGeom>
              <a:solidFill>
                <a:srgbClr val="C8F2FC"/>
              </a:solidFill>
              <a:ln>
                <a:solidFill>
                  <a:srgbClr val="8AE7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BE4E396A-8148-D87A-0015-3A34556019A0}"/>
                  </a:ext>
                </a:extLst>
              </p:cNvPr>
              <p:cNvGrpSpPr/>
              <p:nvPr/>
            </p:nvGrpSpPr>
            <p:grpSpPr>
              <a:xfrm>
                <a:off x="2663541" y="2655987"/>
                <a:ext cx="1237673" cy="1201186"/>
                <a:chOff x="2974110" y="4281061"/>
                <a:chExt cx="1237673" cy="1201186"/>
              </a:xfrm>
              <a:solidFill>
                <a:srgbClr val="1DAB89"/>
              </a:solidFill>
            </p:grpSpPr>
            <p:sp>
              <p:nvSpPr>
                <p:cNvPr id="3" name="Cylinder 2">
                  <a:extLst>
                    <a:ext uri="{FF2B5EF4-FFF2-40B4-BE49-F238E27FC236}">
                      <a16:creationId xmlns:a16="http://schemas.microsoft.com/office/drawing/2014/main" id="{AA39544F-E9F8-ACE3-173D-79BED0E1B608}"/>
                    </a:ext>
                  </a:extLst>
                </p:cNvPr>
                <p:cNvSpPr/>
                <p:nvPr/>
              </p:nvSpPr>
              <p:spPr>
                <a:xfrm>
                  <a:off x="2974110" y="5080001"/>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4" name="Cylinder 3">
                  <a:extLst>
                    <a:ext uri="{FF2B5EF4-FFF2-40B4-BE49-F238E27FC236}">
                      <a16:creationId xmlns:a16="http://schemas.microsoft.com/office/drawing/2014/main" id="{D2797FEA-2060-C420-CFE4-898B6148722D}"/>
                    </a:ext>
                  </a:extLst>
                </p:cNvPr>
                <p:cNvSpPr/>
                <p:nvPr/>
              </p:nvSpPr>
              <p:spPr>
                <a:xfrm>
                  <a:off x="2974110" y="4813687"/>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5" name="Cylinder 4">
                  <a:extLst>
                    <a:ext uri="{FF2B5EF4-FFF2-40B4-BE49-F238E27FC236}">
                      <a16:creationId xmlns:a16="http://schemas.microsoft.com/office/drawing/2014/main" id="{D208EC03-A74C-E6C0-6E0F-AAEFBE5F3E67}"/>
                    </a:ext>
                  </a:extLst>
                </p:cNvPr>
                <p:cNvSpPr/>
                <p:nvPr/>
              </p:nvSpPr>
              <p:spPr>
                <a:xfrm>
                  <a:off x="2974110" y="4547374"/>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Cylinder 5">
                  <a:extLst>
                    <a:ext uri="{FF2B5EF4-FFF2-40B4-BE49-F238E27FC236}">
                      <a16:creationId xmlns:a16="http://schemas.microsoft.com/office/drawing/2014/main" id="{49A64B18-130E-3EAE-A440-B87135318FF1}"/>
                    </a:ext>
                  </a:extLst>
                </p:cNvPr>
                <p:cNvSpPr/>
                <p:nvPr/>
              </p:nvSpPr>
              <p:spPr>
                <a:xfrm>
                  <a:off x="2974110" y="4281061"/>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grpSp>
          <p:pic>
            <p:nvPicPr>
              <p:cNvPr id="9" name="Picture 8">
                <a:extLst>
                  <a:ext uri="{FF2B5EF4-FFF2-40B4-BE49-F238E27FC236}">
                    <a16:creationId xmlns:a16="http://schemas.microsoft.com/office/drawing/2014/main" id="{DE1A5A88-22E1-EE45-24F5-A8B79D74128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290788" y="2133969"/>
                <a:ext cx="2156972" cy="2156972"/>
              </a:xfrm>
              <a:prstGeom prst="rect">
                <a:avLst/>
              </a:prstGeom>
            </p:spPr>
          </p:pic>
          <p:cxnSp>
            <p:nvCxnSpPr>
              <p:cNvPr id="11" name="Straight Arrow Connector 10">
                <a:extLst>
                  <a:ext uri="{FF2B5EF4-FFF2-40B4-BE49-F238E27FC236}">
                    <a16:creationId xmlns:a16="http://schemas.microsoft.com/office/drawing/2014/main" id="{6D34BA7C-33A4-CBEE-35AD-470054C4F000}"/>
                  </a:ext>
                </a:extLst>
              </p:cNvPr>
              <p:cNvCxnSpPr>
                <a:cxnSpLocks/>
              </p:cNvCxnSpPr>
              <p:nvPr/>
            </p:nvCxnSpPr>
            <p:spPr>
              <a:xfrm flipH="1">
                <a:off x="4273420" y="3389736"/>
                <a:ext cx="4017368" cy="0"/>
              </a:xfrm>
              <a:prstGeom prst="straightConnector1">
                <a:avLst/>
              </a:prstGeom>
              <a:ln w="25400">
                <a:solidFill>
                  <a:srgbClr val="13BCF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ACDA0BD-E6ED-5004-3C39-B8C4101CEBD3}"/>
                  </a:ext>
                </a:extLst>
              </p:cNvPr>
              <p:cNvSpPr txBox="1"/>
              <p:nvPr/>
            </p:nvSpPr>
            <p:spPr>
              <a:xfrm>
                <a:off x="5640355" y="2930790"/>
                <a:ext cx="1478903" cy="450903"/>
              </a:xfrm>
              <a:prstGeom prst="rect">
                <a:avLst/>
              </a:prstGeom>
              <a:noFill/>
            </p:spPr>
            <p:txBody>
              <a:bodyPr wrap="square" rtlCol="0">
                <a:spAutoFit/>
              </a:bodyPr>
              <a:lstStyle/>
              <a:p>
                <a:pPr algn="ctr"/>
                <a:r>
                  <a:rPr lang="en-US" sz="1400" dirty="0">
                    <a:solidFill>
                      <a:schemeClr val="tx1">
                        <a:lumMod val="65000"/>
                        <a:lumOff val="35000"/>
                      </a:schemeClr>
                    </a:solidFill>
                    <a:latin typeface="Aptos Narrow" panose="020B0004020202020204" pitchFamily="34" charset="0"/>
                  </a:rPr>
                  <a:t>Internet</a:t>
                </a:r>
                <a:endParaRPr lang="en-IN" sz="1400" dirty="0">
                  <a:solidFill>
                    <a:schemeClr val="tx1">
                      <a:lumMod val="65000"/>
                      <a:lumOff val="35000"/>
                    </a:schemeClr>
                  </a:solidFill>
                  <a:latin typeface="Aptos Narrow" panose="020B0004020202020204" pitchFamily="34" charset="0"/>
                </a:endParaRPr>
              </a:p>
            </p:txBody>
          </p:sp>
        </p:grpSp>
        <p:sp>
          <p:nvSpPr>
            <p:cNvPr id="71" name="TextBox 70">
              <a:extLst>
                <a:ext uri="{FF2B5EF4-FFF2-40B4-BE49-F238E27FC236}">
                  <a16:creationId xmlns:a16="http://schemas.microsoft.com/office/drawing/2014/main" id="{FD789841-E140-DDF3-9B2E-F09449F14F37}"/>
                </a:ext>
              </a:extLst>
            </p:cNvPr>
            <p:cNvSpPr txBox="1"/>
            <p:nvPr/>
          </p:nvSpPr>
          <p:spPr>
            <a:xfrm>
              <a:off x="5677680" y="6283438"/>
              <a:ext cx="1005660" cy="307777"/>
            </a:xfrm>
            <a:prstGeom prst="rect">
              <a:avLst/>
            </a:prstGeom>
            <a:noFill/>
          </p:spPr>
          <p:txBody>
            <a:bodyPr wrap="none" rtlCol="0">
              <a:spAutoFit/>
            </a:bodyPr>
            <a:lstStyle/>
            <a:p>
              <a:r>
                <a:rPr lang="en-US" sz="1400" dirty="0">
                  <a:solidFill>
                    <a:schemeClr val="tx1">
                      <a:lumMod val="65000"/>
                      <a:lumOff val="35000"/>
                    </a:schemeClr>
                  </a:solidFill>
                  <a:latin typeface="Aptos Narrow" panose="020B0004020202020204" pitchFamily="34" charset="0"/>
                </a:rPr>
                <a:t>Atlas Cloud</a:t>
              </a:r>
              <a:endParaRPr lang="en-IN" sz="1400" dirty="0">
                <a:solidFill>
                  <a:schemeClr val="tx1">
                    <a:lumMod val="65000"/>
                    <a:lumOff val="35000"/>
                  </a:schemeClr>
                </a:solidFill>
                <a:latin typeface="Aptos Narrow" panose="020B0004020202020204" pitchFamily="34" charset="0"/>
              </a:endParaRPr>
            </a:p>
          </p:txBody>
        </p:sp>
      </p:grpSp>
      <p:grpSp>
        <p:nvGrpSpPr>
          <p:cNvPr id="77" name="Group 76">
            <a:extLst>
              <a:ext uri="{FF2B5EF4-FFF2-40B4-BE49-F238E27FC236}">
                <a16:creationId xmlns:a16="http://schemas.microsoft.com/office/drawing/2014/main" id="{FCD0BFB3-9817-7C84-87F6-A8F63CE97370}"/>
              </a:ext>
            </a:extLst>
          </p:cNvPr>
          <p:cNvGrpSpPr/>
          <p:nvPr/>
        </p:nvGrpSpPr>
        <p:grpSpPr>
          <a:xfrm>
            <a:off x="2481412" y="1624545"/>
            <a:ext cx="6280033" cy="2061763"/>
            <a:chOff x="2481412" y="1624545"/>
            <a:chExt cx="6943976" cy="2279739"/>
          </a:xfrm>
        </p:grpSpPr>
        <p:grpSp>
          <p:nvGrpSpPr>
            <p:cNvPr id="69" name="Group 68">
              <a:extLst>
                <a:ext uri="{FF2B5EF4-FFF2-40B4-BE49-F238E27FC236}">
                  <a16:creationId xmlns:a16="http://schemas.microsoft.com/office/drawing/2014/main" id="{61DA5648-BC42-5517-18A7-EA407344DEE0}"/>
                </a:ext>
              </a:extLst>
            </p:cNvPr>
            <p:cNvGrpSpPr/>
            <p:nvPr/>
          </p:nvGrpSpPr>
          <p:grpSpPr>
            <a:xfrm>
              <a:off x="2481412" y="1624545"/>
              <a:ext cx="6943976" cy="2279739"/>
              <a:chOff x="2583459" y="3861160"/>
              <a:chExt cx="6943976" cy="2279739"/>
            </a:xfrm>
          </p:grpSpPr>
          <p:pic>
            <p:nvPicPr>
              <p:cNvPr id="68" name="Picture 67">
                <a:extLst>
                  <a:ext uri="{FF2B5EF4-FFF2-40B4-BE49-F238E27FC236}">
                    <a16:creationId xmlns:a16="http://schemas.microsoft.com/office/drawing/2014/main" id="{8C33156F-CAB1-F919-F543-3B77DF9FD5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459" y="3861160"/>
                <a:ext cx="2279739" cy="2279739"/>
              </a:xfrm>
              <a:prstGeom prst="rect">
                <a:avLst/>
              </a:prstGeom>
            </p:spPr>
          </p:pic>
          <p:grpSp>
            <p:nvGrpSpPr>
              <p:cNvPr id="59" name="Group 58">
                <a:extLst>
                  <a:ext uri="{FF2B5EF4-FFF2-40B4-BE49-F238E27FC236}">
                    <a16:creationId xmlns:a16="http://schemas.microsoft.com/office/drawing/2014/main" id="{9584BF37-1846-0A1D-5CA4-A75F696056A2}"/>
                  </a:ext>
                </a:extLst>
              </p:cNvPr>
              <p:cNvGrpSpPr/>
              <p:nvPr/>
            </p:nvGrpSpPr>
            <p:grpSpPr>
              <a:xfrm>
                <a:off x="4214085" y="4785462"/>
                <a:ext cx="844811" cy="819905"/>
                <a:chOff x="2974110" y="4281061"/>
                <a:chExt cx="1237673" cy="1201186"/>
              </a:xfrm>
              <a:solidFill>
                <a:srgbClr val="1DAB89"/>
              </a:solidFill>
            </p:grpSpPr>
            <p:sp>
              <p:nvSpPr>
                <p:cNvPr id="63" name="Cylinder 62">
                  <a:extLst>
                    <a:ext uri="{FF2B5EF4-FFF2-40B4-BE49-F238E27FC236}">
                      <a16:creationId xmlns:a16="http://schemas.microsoft.com/office/drawing/2014/main" id="{14F198DC-BBA3-A0CE-4BD3-EB1B2FF01B3A}"/>
                    </a:ext>
                  </a:extLst>
                </p:cNvPr>
                <p:cNvSpPr/>
                <p:nvPr/>
              </p:nvSpPr>
              <p:spPr>
                <a:xfrm>
                  <a:off x="2974110" y="5080001"/>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4" name="Cylinder 63">
                  <a:extLst>
                    <a:ext uri="{FF2B5EF4-FFF2-40B4-BE49-F238E27FC236}">
                      <a16:creationId xmlns:a16="http://schemas.microsoft.com/office/drawing/2014/main" id="{28F79683-37FD-BCBE-DCE2-110800822C3F}"/>
                    </a:ext>
                  </a:extLst>
                </p:cNvPr>
                <p:cNvSpPr/>
                <p:nvPr/>
              </p:nvSpPr>
              <p:spPr>
                <a:xfrm>
                  <a:off x="2974110" y="4813687"/>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5" name="Cylinder 64">
                  <a:extLst>
                    <a:ext uri="{FF2B5EF4-FFF2-40B4-BE49-F238E27FC236}">
                      <a16:creationId xmlns:a16="http://schemas.microsoft.com/office/drawing/2014/main" id="{BC711825-88E4-8EFF-3C14-4B9FC32D0990}"/>
                    </a:ext>
                  </a:extLst>
                </p:cNvPr>
                <p:cNvSpPr/>
                <p:nvPr/>
              </p:nvSpPr>
              <p:spPr>
                <a:xfrm>
                  <a:off x="2974110" y="4547374"/>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6" name="Cylinder 65">
                  <a:extLst>
                    <a:ext uri="{FF2B5EF4-FFF2-40B4-BE49-F238E27FC236}">
                      <a16:creationId xmlns:a16="http://schemas.microsoft.com/office/drawing/2014/main" id="{91F3F8FE-915F-3A55-A597-E354CE351739}"/>
                    </a:ext>
                  </a:extLst>
                </p:cNvPr>
                <p:cNvSpPr/>
                <p:nvPr/>
              </p:nvSpPr>
              <p:spPr>
                <a:xfrm>
                  <a:off x="2974110" y="4281061"/>
                  <a:ext cx="1237673" cy="402246"/>
                </a:xfrm>
                <a:prstGeom prst="can">
                  <a:avLst>
                    <a:gd name="adj" fmla="val 50000"/>
                  </a:avLst>
                </a:prstGeom>
                <a:grpFill/>
                <a:ln>
                  <a:solidFill>
                    <a:srgbClr val="278976"/>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grpSp>
          <p:pic>
            <p:nvPicPr>
              <p:cNvPr id="60" name="Picture 59">
                <a:extLst>
                  <a:ext uri="{FF2B5EF4-FFF2-40B4-BE49-F238E27FC236}">
                    <a16:creationId xmlns:a16="http://schemas.microsoft.com/office/drawing/2014/main" id="{915B0D3D-BFC3-2786-A272-80E3C480E21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055130" y="4429143"/>
                <a:ext cx="1472305" cy="1472306"/>
              </a:xfrm>
              <a:prstGeom prst="rect">
                <a:avLst/>
              </a:prstGeom>
            </p:spPr>
          </p:pic>
          <p:cxnSp>
            <p:nvCxnSpPr>
              <p:cNvPr id="61" name="Straight Arrow Connector 60">
                <a:extLst>
                  <a:ext uri="{FF2B5EF4-FFF2-40B4-BE49-F238E27FC236}">
                    <a16:creationId xmlns:a16="http://schemas.microsoft.com/office/drawing/2014/main" id="{B837210E-46B5-9B42-0709-C918AF0E5C33}"/>
                  </a:ext>
                </a:extLst>
              </p:cNvPr>
              <p:cNvCxnSpPr>
                <a:cxnSpLocks/>
              </p:cNvCxnSpPr>
              <p:nvPr/>
            </p:nvCxnSpPr>
            <p:spPr>
              <a:xfrm flipH="1">
                <a:off x="5312956" y="5286305"/>
                <a:ext cx="2742174" cy="0"/>
              </a:xfrm>
              <a:prstGeom prst="straightConnector1">
                <a:avLst/>
              </a:prstGeom>
              <a:ln w="25400">
                <a:solidFill>
                  <a:srgbClr val="13BCF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C527743-B6DE-BF63-E6FD-EC021529A80B}"/>
                  </a:ext>
                </a:extLst>
              </p:cNvPr>
              <p:cNvSpPr txBox="1"/>
              <p:nvPr/>
            </p:nvSpPr>
            <p:spPr>
              <a:xfrm>
                <a:off x="5004139" y="4950534"/>
                <a:ext cx="3445788" cy="307777"/>
              </a:xfrm>
              <a:prstGeom prst="rect">
                <a:avLst/>
              </a:prstGeom>
              <a:noFill/>
            </p:spPr>
            <p:txBody>
              <a:bodyPr wrap="square" rtlCol="0">
                <a:spAutoFit/>
              </a:bodyPr>
              <a:lstStyle/>
              <a:p>
                <a:pPr algn="ctr"/>
                <a:r>
                  <a:rPr lang="en-US" sz="1400" dirty="0">
                    <a:solidFill>
                      <a:schemeClr val="tx1">
                        <a:lumMod val="65000"/>
                        <a:lumOff val="35000"/>
                      </a:schemeClr>
                    </a:solidFill>
                    <a:latin typeface="Aptos Narrow" panose="020B0004020202020204" pitchFamily="34" charset="0"/>
                  </a:rPr>
                  <a:t>Direct communication within the system</a:t>
                </a:r>
                <a:endParaRPr lang="en-IN" sz="1400" dirty="0">
                  <a:solidFill>
                    <a:schemeClr val="tx1">
                      <a:lumMod val="65000"/>
                      <a:lumOff val="35000"/>
                    </a:schemeClr>
                  </a:solidFill>
                  <a:latin typeface="Aptos Narrow" panose="020B0004020202020204" pitchFamily="34" charset="0"/>
                </a:endParaRPr>
              </a:p>
            </p:txBody>
          </p:sp>
        </p:grpSp>
        <p:sp>
          <p:nvSpPr>
            <p:cNvPr id="72" name="TextBox 71">
              <a:extLst>
                <a:ext uri="{FF2B5EF4-FFF2-40B4-BE49-F238E27FC236}">
                  <a16:creationId xmlns:a16="http://schemas.microsoft.com/office/drawing/2014/main" id="{06CA5485-FA81-AC17-0641-3CC051F0C494}"/>
                </a:ext>
              </a:extLst>
            </p:cNvPr>
            <p:cNvSpPr txBox="1"/>
            <p:nvPr/>
          </p:nvSpPr>
          <p:spPr>
            <a:xfrm>
              <a:off x="3388330" y="3386273"/>
              <a:ext cx="1544846" cy="307777"/>
            </a:xfrm>
            <a:prstGeom prst="rect">
              <a:avLst/>
            </a:prstGeom>
            <a:noFill/>
          </p:spPr>
          <p:txBody>
            <a:bodyPr wrap="none" rtlCol="0">
              <a:spAutoFit/>
            </a:bodyPr>
            <a:lstStyle/>
            <a:p>
              <a:r>
                <a:rPr lang="en-US" sz="1400" dirty="0">
                  <a:solidFill>
                    <a:schemeClr val="tx1">
                      <a:lumMod val="65000"/>
                      <a:lumOff val="35000"/>
                    </a:schemeClr>
                  </a:solidFill>
                  <a:latin typeface="Aptos Narrow" panose="020B0004020202020204" pitchFamily="34" charset="0"/>
                </a:rPr>
                <a:t>Your local machine</a:t>
              </a:r>
              <a:endParaRPr lang="en-IN" sz="1400" dirty="0">
                <a:solidFill>
                  <a:schemeClr val="tx1">
                    <a:lumMod val="65000"/>
                    <a:lumOff val="35000"/>
                  </a:schemeClr>
                </a:solidFill>
                <a:latin typeface="Aptos Narrow" panose="020B0004020202020204" pitchFamily="34" charset="0"/>
              </a:endParaRPr>
            </a:p>
          </p:txBody>
        </p:sp>
      </p:grpSp>
      <p:sp>
        <p:nvSpPr>
          <p:cNvPr id="74" name="TextBox 73">
            <a:extLst>
              <a:ext uri="{FF2B5EF4-FFF2-40B4-BE49-F238E27FC236}">
                <a16:creationId xmlns:a16="http://schemas.microsoft.com/office/drawing/2014/main" id="{5CF27358-1054-D50F-3AD5-B71C98D41877}"/>
              </a:ext>
            </a:extLst>
          </p:cNvPr>
          <p:cNvSpPr txBox="1"/>
          <p:nvPr/>
        </p:nvSpPr>
        <p:spPr>
          <a:xfrm>
            <a:off x="797770" y="3751866"/>
            <a:ext cx="10580914" cy="923330"/>
          </a:xfrm>
          <a:prstGeom prst="rect">
            <a:avLst/>
          </a:prstGeom>
          <a:noFill/>
        </p:spPr>
        <p:txBody>
          <a:bodyPr wrap="square">
            <a:spAutoFit/>
          </a:bodyPr>
          <a:lstStyle/>
          <a:p>
            <a:pPr algn="just"/>
            <a:r>
              <a:rPr lang="en-US" dirty="0"/>
              <a:t>The other one is through Atlas, which is cloud service offered by MongoDB where your data is stored in the cloud similar to google drive. The cloud is managed by MongoDB and all you need to do is just connect to your cloud instance and start accessing the database.</a:t>
            </a:r>
            <a:endParaRPr lang="en-IN" dirty="0"/>
          </a:p>
        </p:txBody>
      </p:sp>
      <p:sp>
        <p:nvSpPr>
          <p:cNvPr id="76" name="TextBox 75">
            <a:extLst>
              <a:ext uri="{FF2B5EF4-FFF2-40B4-BE49-F238E27FC236}">
                <a16:creationId xmlns:a16="http://schemas.microsoft.com/office/drawing/2014/main" id="{FBA97CDB-C3F2-E4F2-F50F-5855DF9A2D4C}"/>
              </a:ext>
            </a:extLst>
          </p:cNvPr>
          <p:cNvSpPr txBox="1"/>
          <p:nvPr/>
        </p:nvSpPr>
        <p:spPr>
          <a:xfrm>
            <a:off x="797770" y="1386013"/>
            <a:ext cx="9996534" cy="369332"/>
          </a:xfrm>
          <a:prstGeom prst="rect">
            <a:avLst/>
          </a:prstGeom>
          <a:noFill/>
        </p:spPr>
        <p:txBody>
          <a:bodyPr wrap="square">
            <a:spAutoFit/>
          </a:bodyPr>
          <a:lstStyle/>
          <a:p>
            <a:r>
              <a:rPr lang="en-US" dirty="0"/>
              <a:t>One is installing MongoDB locally and starting up the MongoDB server in your local machine. </a:t>
            </a:r>
            <a:endParaRPr lang="en-IN" dirty="0"/>
          </a:p>
        </p:txBody>
      </p:sp>
      <p:sp>
        <p:nvSpPr>
          <p:cNvPr id="80" name="TextBox 79">
            <a:extLst>
              <a:ext uri="{FF2B5EF4-FFF2-40B4-BE49-F238E27FC236}">
                <a16:creationId xmlns:a16="http://schemas.microsoft.com/office/drawing/2014/main" id="{4CA7E9CE-D1E8-F3BB-E624-79BC93A4504B}"/>
              </a:ext>
            </a:extLst>
          </p:cNvPr>
          <p:cNvSpPr txBox="1"/>
          <p:nvPr/>
        </p:nvSpPr>
        <p:spPr>
          <a:xfrm>
            <a:off x="797770" y="882729"/>
            <a:ext cx="6097554" cy="369332"/>
          </a:xfrm>
          <a:prstGeom prst="rect">
            <a:avLst/>
          </a:prstGeom>
          <a:noFill/>
        </p:spPr>
        <p:txBody>
          <a:bodyPr wrap="square">
            <a:spAutoFit/>
          </a:bodyPr>
          <a:lstStyle/>
          <a:p>
            <a:pPr algn="just"/>
            <a:r>
              <a:rPr lang="en-US" dirty="0"/>
              <a:t>MongoDB service can be accessed via two methods:</a:t>
            </a:r>
          </a:p>
        </p:txBody>
      </p:sp>
    </p:spTree>
    <p:extLst>
      <p:ext uri="{BB962C8B-B14F-4D97-AF65-F5344CB8AC3E}">
        <p14:creationId xmlns:p14="http://schemas.microsoft.com/office/powerpoint/2010/main" val="3474996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E968-9A81-C95A-970D-B77E86117B7D}"/>
              </a:ext>
            </a:extLst>
          </p:cNvPr>
          <p:cNvSpPr txBox="1"/>
          <p:nvPr/>
        </p:nvSpPr>
        <p:spPr>
          <a:xfrm>
            <a:off x="749030" y="359923"/>
            <a:ext cx="2649571" cy="369332"/>
          </a:xfrm>
          <a:prstGeom prst="rect">
            <a:avLst/>
          </a:prstGeom>
          <a:noFill/>
        </p:spPr>
        <p:txBody>
          <a:bodyPr wrap="none" rtlCol="0">
            <a:spAutoFit/>
          </a:bodyPr>
          <a:lstStyle/>
          <a:p>
            <a:r>
              <a:rPr lang="en-US" dirty="0">
                <a:latin typeface="Arial Black" panose="020B0A04020102020204" pitchFamily="34" charset="0"/>
              </a:rPr>
              <a:t>Components – Row:</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8E144F0-B2EC-989B-9F45-7D930B0C0C80}"/>
              </a:ext>
            </a:extLst>
          </p:cNvPr>
          <p:cNvSpPr txBox="1"/>
          <p:nvPr/>
        </p:nvSpPr>
        <p:spPr>
          <a:xfrm>
            <a:off x="749031" y="751095"/>
            <a:ext cx="5117616" cy="5509200"/>
          </a:xfrm>
          <a:prstGeom prst="rect">
            <a:avLst/>
          </a:prstGeom>
          <a:noFill/>
        </p:spPr>
        <p:txBody>
          <a:bodyPr wrap="square" rtlCol="0">
            <a:spAutoFit/>
          </a:bodyPr>
          <a:lstStyle/>
          <a:p>
            <a:pPr algn="just"/>
            <a:r>
              <a:rPr lang="en-US" sz="1600" b="0" i="0" dirty="0">
                <a:solidFill>
                  <a:schemeClr val="tx1">
                    <a:lumMod val="85000"/>
                    <a:lumOff val="15000"/>
                  </a:schemeClr>
                </a:solidFill>
                <a:effectLst/>
                <a:latin typeface="Söhne"/>
              </a:rPr>
              <a:t>The Row component is nothing but a native HTML table row element which is used to render the student details. </a:t>
            </a:r>
          </a:p>
          <a:p>
            <a:pPr algn="just"/>
            <a:endParaRPr lang="en-US" sz="1600" b="0" i="0" dirty="0">
              <a:solidFill>
                <a:schemeClr val="tx1">
                  <a:lumMod val="85000"/>
                  <a:lumOff val="15000"/>
                </a:schemeClr>
              </a:solidFill>
              <a:effectLst/>
              <a:latin typeface="Söhne"/>
            </a:endParaRPr>
          </a:p>
          <a:p>
            <a:pPr marL="285750" indent="-285750" algn="just">
              <a:buFont typeface="Arial" panose="020B0604020202020204" pitchFamily="34" charset="0"/>
              <a:buChar char="•"/>
            </a:pPr>
            <a:r>
              <a:rPr lang="en-US" sz="1600" b="0" i="0" dirty="0">
                <a:solidFill>
                  <a:schemeClr val="tx1">
                    <a:lumMod val="85000"/>
                    <a:lumOff val="15000"/>
                  </a:schemeClr>
                </a:solidFill>
                <a:effectLst/>
                <a:latin typeface="Söhne"/>
              </a:rPr>
              <a:t>The Row component receives the student data through props from the Parent component Table which will be discussed further.</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It also receives an argument </a:t>
            </a:r>
            <a:r>
              <a:rPr lang="en-US" sz="1600" b="1" dirty="0" err="1">
                <a:solidFill>
                  <a:schemeClr val="tx1">
                    <a:lumMod val="85000"/>
                    <a:lumOff val="15000"/>
                  </a:schemeClr>
                </a:solidFill>
                <a:latin typeface="Söhne"/>
              </a:rPr>
              <a:t>isEven</a:t>
            </a:r>
            <a:r>
              <a:rPr lang="en-US" sz="1600" dirty="0">
                <a:solidFill>
                  <a:schemeClr val="tx1">
                    <a:lumMod val="85000"/>
                    <a:lumOff val="15000"/>
                  </a:schemeClr>
                </a:solidFill>
                <a:latin typeface="Söhne"/>
              </a:rPr>
              <a:t> which denotes whether the current row is an even or odd number of row which is used for striped design of the table.</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The </a:t>
            </a:r>
            <a:r>
              <a:rPr lang="en-US" sz="1600" dirty="0" err="1">
                <a:solidFill>
                  <a:schemeClr val="tx1">
                    <a:lumMod val="85000"/>
                    <a:lumOff val="15000"/>
                  </a:schemeClr>
                </a:solidFill>
                <a:latin typeface="Söhne"/>
              </a:rPr>
              <a:t>deleteCallBack</a:t>
            </a:r>
            <a:r>
              <a:rPr lang="en-US" sz="1600" dirty="0">
                <a:solidFill>
                  <a:schemeClr val="tx1">
                    <a:lumMod val="85000"/>
                    <a:lumOff val="15000"/>
                  </a:schemeClr>
                </a:solidFill>
                <a:latin typeface="Söhne"/>
              </a:rPr>
              <a:t> function is passed on to the Row component from the Home component which will be discussed later. This function is triggered when the delete button is clicked on a particular row.</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This way of passing the callback functions to child components from the parent component is known as prop drilling. This can be used for small scale projects but as the applications grow, it will become difficult to manage states and triggers through prop drilling. Hence we recommend the students to learn a global state management which makes things easier in large scale projects.</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Recommended state management - Redux</a:t>
            </a:r>
          </a:p>
        </p:txBody>
      </p:sp>
      <p:pic>
        <p:nvPicPr>
          <p:cNvPr id="5" name="Picture 4">
            <a:extLst>
              <a:ext uri="{FF2B5EF4-FFF2-40B4-BE49-F238E27FC236}">
                <a16:creationId xmlns:a16="http://schemas.microsoft.com/office/drawing/2014/main" id="{4E4E60ED-DB7A-0D14-E67C-A811D8D83836}"/>
              </a:ext>
            </a:extLst>
          </p:cNvPr>
          <p:cNvPicPr>
            <a:picLocks noChangeAspect="1"/>
          </p:cNvPicPr>
          <p:nvPr/>
        </p:nvPicPr>
        <p:blipFill rotWithShape="1">
          <a:blip r:embed="rId2"/>
          <a:srcRect r="12595"/>
          <a:stretch/>
        </p:blipFill>
        <p:spPr>
          <a:xfrm>
            <a:off x="6159375" y="1435426"/>
            <a:ext cx="5764040" cy="3453446"/>
          </a:xfrm>
          <a:prstGeom prst="rect">
            <a:avLst/>
          </a:prstGeom>
        </p:spPr>
      </p:pic>
    </p:spTree>
    <p:extLst>
      <p:ext uri="{BB962C8B-B14F-4D97-AF65-F5344CB8AC3E}">
        <p14:creationId xmlns:p14="http://schemas.microsoft.com/office/powerpoint/2010/main" val="3492931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E968-9A81-C95A-970D-B77E86117B7D}"/>
              </a:ext>
            </a:extLst>
          </p:cNvPr>
          <p:cNvSpPr txBox="1"/>
          <p:nvPr/>
        </p:nvSpPr>
        <p:spPr>
          <a:xfrm>
            <a:off x="749030" y="359923"/>
            <a:ext cx="2804101" cy="369332"/>
          </a:xfrm>
          <a:prstGeom prst="rect">
            <a:avLst/>
          </a:prstGeom>
          <a:noFill/>
        </p:spPr>
        <p:txBody>
          <a:bodyPr wrap="none" rtlCol="0">
            <a:spAutoFit/>
          </a:bodyPr>
          <a:lstStyle/>
          <a:p>
            <a:r>
              <a:rPr lang="en-US" dirty="0">
                <a:latin typeface="Arial Black" panose="020B0A04020102020204" pitchFamily="34" charset="0"/>
              </a:rPr>
              <a:t>Components – Table:</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8E144F0-B2EC-989B-9F45-7D930B0C0C80}"/>
              </a:ext>
            </a:extLst>
          </p:cNvPr>
          <p:cNvSpPr txBox="1"/>
          <p:nvPr/>
        </p:nvSpPr>
        <p:spPr>
          <a:xfrm>
            <a:off x="749031" y="751095"/>
            <a:ext cx="4393337" cy="4031873"/>
          </a:xfrm>
          <a:prstGeom prst="rect">
            <a:avLst/>
          </a:prstGeom>
          <a:noFill/>
        </p:spPr>
        <p:txBody>
          <a:bodyPr wrap="square" rtlCol="0">
            <a:spAutoFit/>
          </a:bodyPr>
          <a:lstStyle/>
          <a:p>
            <a:pPr algn="just"/>
            <a:r>
              <a:rPr lang="en-US" sz="1600" dirty="0">
                <a:solidFill>
                  <a:schemeClr val="tx1">
                    <a:lumMod val="85000"/>
                    <a:lumOff val="15000"/>
                  </a:schemeClr>
                </a:solidFill>
                <a:latin typeface="Söhne"/>
              </a:rPr>
              <a:t>The table component renders a HTML table element to display the students data</a:t>
            </a:r>
          </a:p>
          <a:p>
            <a:pPr algn="just"/>
            <a:endParaRPr lang="en-US" sz="1600" dirty="0">
              <a:solidFill>
                <a:schemeClr val="tx1">
                  <a:lumMod val="85000"/>
                  <a:lumOff val="15000"/>
                </a:schemeClr>
              </a:solidFill>
              <a:latin typeface="Söhne"/>
            </a:endParaRP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It receives an array of students data through props from it’s parent component which is the Home component.</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It renders a list of Row component discussed previously for each student data through the array map function.</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The default prop for students is set as an empty array to prevent errors when no prop is sent from the parent component</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Notice the </a:t>
            </a:r>
            <a:r>
              <a:rPr lang="en-US" sz="1600" dirty="0" err="1">
                <a:solidFill>
                  <a:schemeClr val="tx1">
                    <a:lumMod val="85000"/>
                    <a:lumOff val="15000"/>
                  </a:schemeClr>
                </a:solidFill>
                <a:latin typeface="Söhne"/>
              </a:rPr>
              <a:t>deleteCallBack</a:t>
            </a:r>
            <a:r>
              <a:rPr lang="en-US" sz="1600" dirty="0">
                <a:solidFill>
                  <a:schemeClr val="tx1">
                    <a:lumMod val="85000"/>
                    <a:lumOff val="15000"/>
                  </a:schemeClr>
                </a:solidFill>
                <a:latin typeface="Söhne"/>
              </a:rPr>
              <a:t> function received as a prop from the parent component which is again passed on to the child Row component for triggering delete function for each student.</a:t>
            </a:r>
          </a:p>
        </p:txBody>
      </p:sp>
      <p:pic>
        <p:nvPicPr>
          <p:cNvPr id="6" name="Picture 5">
            <a:extLst>
              <a:ext uri="{FF2B5EF4-FFF2-40B4-BE49-F238E27FC236}">
                <a16:creationId xmlns:a16="http://schemas.microsoft.com/office/drawing/2014/main" id="{CC4AED89-EAAB-DC3B-F589-CF74A577F875}"/>
              </a:ext>
            </a:extLst>
          </p:cNvPr>
          <p:cNvPicPr>
            <a:picLocks noChangeAspect="1"/>
          </p:cNvPicPr>
          <p:nvPr/>
        </p:nvPicPr>
        <p:blipFill>
          <a:blip r:embed="rId2"/>
          <a:stretch>
            <a:fillRect/>
          </a:stretch>
        </p:blipFill>
        <p:spPr>
          <a:xfrm>
            <a:off x="5434522" y="1636490"/>
            <a:ext cx="6579427" cy="3585020"/>
          </a:xfrm>
          <a:prstGeom prst="rect">
            <a:avLst/>
          </a:prstGeom>
        </p:spPr>
      </p:pic>
    </p:spTree>
    <p:extLst>
      <p:ext uri="{BB962C8B-B14F-4D97-AF65-F5344CB8AC3E}">
        <p14:creationId xmlns:p14="http://schemas.microsoft.com/office/powerpoint/2010/main" val="1004787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E968-9A81-C95A-970D-B77E86117B7D}"/>
              </a:ext>
            </a:extLst>
          </p:cNvPr>
          <p:cNvSpPr txBox="1"/>
          <p:nvPr/>
        </p:nvSpPr>
        <p:spPr>
          <a:xfrm>
            <a:off x="749030" y="359923"/>
            <a:ext cx="2031069" cy="369332"/>
          </a:xfrm>
          <a:prstGeom prst="rect">
            <a:avLst/>
          </a:prstGeom>
          <a:noFill/>
        </p:spPr>
        <p:txBody>
          <a:bodyPr wrap="none" rtlCol="0">
            <a:spAutoFit/>
          </a:bodyPr>
          <a:lstStyle/>
          <a:p>
            <a:r>
              <a:rPr lang="en-US" dirty="0">
                <a:latin typeface="Arial Black" panose="020B0A04020102020204" pitchFamily="34" charset="0"/>
              </a:rPr>
              <a:t>Pages – Home:</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8E144F0-B2EC-989B-9F45-7D930B0C0C80}"/>
              </a:ext>
            </a:extLst>
          </p:cNvPr>
          <p:cNvSpPr txBox="1"/>
          <p:nvPr/>
        </p:nvSpPr>
        <p:spPr>
          <a:xfrm>
            <a:off x="749031" y="760148"/>
            <a:ext cx="4954652" cy="6001643"/>
          </a:xfrm>
          <a:prstGeom prst="rect">
            <a:avLst/>
          </a:prstGeom>
          <a:noFill/>
        </p:spPr>
        <p:txBody>
          <a:bodyPr wrap="square" rtlCol="0">
            <a:spAutoFit/>
          </a:bodyPr>
          <a:lstStyle/>
          <a:p>
            <a:pPr algn="just"/>
            <a:r>
              <a:rPr lang="en-US" sz="1600" dirty="0">
                <a:solidFill>
                  <a:schemeClr val="tx1">
                    <a:lumMod val="85000"/>
                    <a:lumOff val="15000"/>
                  </a:schemeClr>
                </a:solidFill>
                <a:latin typeface="Söhne"/>
              </a:rPr>
              <a:t>It makes more sense to structure the Home component into the pages folder as Home can be referred to as a page.</a:t>
            </a:r>
          </a:p>
          <a:p>
            <a:pPr algn="just"/>
            <a:endParaRPr lang="en-US" sz="1600" dirty="0">
              <a:solidFill>
                <a:schemeClr val="tx1">
                  <a:lumMod val="85000"/>
                  <a:lumOff val="15000"/>
                </a:schemeClr>
              </a:solidFill>
              <a:latin typeface="Söhne"/>
            </a:endParaRP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The Home component is responsible for fetching the students from the </a:t>
            </a:r>
            <a:r>
              <a:rPr lang="en-US" sz="1600" dirty="0" err="1">
                <a:solidFill>
                  <a:schemeClr val="tx1">
                    <a:lumMod val="85000"/>
                    <a:lumOff val="15000"/>
                  </a:schemeClr>
                </a:solidFill>
                <a:latin typeface="Söhne"/>
              </a:rPr>
              <a:t>api</a:t>
            </a:r>
            <a:r>
              <a:rPr lang="en-US" sz="1600" dirty="0">
                <a:solidFill>
                  <a:schemeClr val="tx1">
                    <a:lumMod val="85000"/>
                    <a:lumOff val="15000"/>
                  </a:schemeClr>
                </a:solidFill>
                <a:latin typeface="Söhne"/>
              </a:rPr>
              <a:t> and passing on to the Table component for rendering.</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We have set up a state called students using </a:t>
            </a:r>
            <a:r>
              <a:rPr lang="en-US" sz="1600" dirty="0" err="1">
                <a:solidFill>
                  <a:schemeClr val="tx1">
                    <a:lumMod val="85000"/>
                    <a:lumOff val="15000"/>
                  </a:schemeClr>
                </a:solidFill>
                <a:latin typeface="Söhne"/>
              </a:rPr>
              <a:t>useState</a:t>
            </a:r>
            <a:r>
              <a:rPr lang="en-US" sz="1600" dirty="0">
                <a:solidFill>
                  <a:schemeClr val="tx1">
                    <a:lumMod val="85000"/>
                    <a:lumOff val="15000"/>
                  </a:schemeClr>
                </a:solidFill>
                <a:latin typeface="Söhne"/>
              </a:rPr>
              <a:t> which is an empty array initially and will be populated using the </a:t>
            </a:r>
            <a:r>
              <a:rPr lang="en-US" sz="1600" dirty="0" err="1">
                <a:solidFill>
                  <a:schemeClr val="tx1">
                    <a:lumMod val="85000"/>
                    <a:lumOff val="15000"/>
                  </a:schemeClr>
                </a:solidFill>
                <a:latin typeface="Söhne"/>
              </a:rPr>
              <a:t>setStudents</a:t>
            </a:r>
            <a:r>
              <a:rPr lang="en-US" sz="1600" dirty="0">
                <a:solidFill>
                  <a:schemeClr val="tx1">
                    <a:lumMod val="85000"/>
                    <a:lumOff val="15000"/>
                  </a:schemeClr>
                </a:solidFill>
                <a:latin typeface="Söhne"/>
              </a:rPr>
              <a:t> function after fetching the students from the backend. This state is passed on to the Table component for rendering on the page.</a:t>
            </a:r>
          </a:p>
          <a:p>
            <a:pPr marL="285750" indent="-285750" algn="just">
              <a:buFont typeface="Arial" panose="020B0604020202020204" pitchFamily="34" charset="0"/>
              <a:buChar char="•"/>
            </a:pPr>
            <a:r>
              <a:rPr lang="en-US" sz="1600" dirty="0" err="1">
                <a:solidFill>
                  <a:schemeClr val="tx1">
                    <a:lumMod val="85000"/>
                    <a:lumOff val="15000"/>
                  </a:schemeClr>
                </a:solidFill>
                <a:latin typeface="Söhne"/>
              </a:rPr>
              <a:t>useEffect</a:t>
            </a:r>
            <a:r>
              <a:rPr lang="en-US" sz="1600" dirty="0">
                <a:solidFill>
                  <a:schemeClr val="tx1">
                    <a:lumMod val="85000"/>
                    <a:lumOff val="15000"/>
                  </a:schemeClr>
                </a:solidFill>
                <a:latin typeface="Söhne"/>
              </a:rPr>
              <a:t> Hook is used to trigger the </a:t>
            </a:r>
            <a:r>
              <a:rPr lang="en-US" sz="1600" dirty="0" err="1">
                <a:solidFill>
                  <a:schemeClr val="tx1">
                    <a:lumMod val="85000"/>
                    <a:lumOff val="15000"/>
                  </a:schemeClr>
                </a:solidFill>
                <a:latin typeface="Söhne"/>
              </a:rPr>
              <a:t>fetchStudents</a:t>
            </a:r>
            <a:r>
              <a:rPr lang="en-US" sz="1600" dirty="0">
                <a:solidFill>
                  <a:schemeClr val="tx1">
                    <a:lumMod val="85000"/>
                    <a:lumOff val="15000"/>
                  </a:schemeClr>
                </a:solidFill>
                <a:latin typeface="Söhne"/>
              </a:rPr>
              <a:t> function whenever the home component is mounted. This function has to be executed only once when the component is mounted. Therefore an empty array is given as the list of dependencies.</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We have imported the functions defined in the </a:t>
            </a:r>
            <a:r>
              <a:rPr lang="en-US" sz="1600" dirty="0" err="1">
                <a:solidFill>
                  <a:schemeClr val="tx1">
                    <a:lumMod val="85000"/>
                    <a:lumOff val="15000"/>
                  </a:schemeClr>
                </a:solidFill>
                <a:latin typeface="Söhne"/>
              </a:rPr>
              <a:t>api</a:t>
            </a:r>
            <a:r>
              <a:rPr lang="en-US" sz="1600" dirty="0">
                <a:solidFill>
                  <a:schemeClr val="tx1">
                    <a:lumMod val="85000"/>
                    <a:lumOff val="15000"/>
                  </a:schemeClr>
                </a:solidFill>
                <a:latin typeface="Söhne"/>
              </a:rPr>
              <a:t> file to make http requests and make the calls to those functions from here which is the UI layer.</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Note the </a:t>
            </a:r>
            <a:r>
              <a:rPr lang="en-US" sz="1600" dirty="0" err="1">
                <a:solidFill>
                  <a:schemeClr val="tx1">
                    <a:lumMod val="85000"/>
                    <a:lumOff val="15000"/>
                  </a:schemeClr>
                </a:solidFill>
                <a:latin typeface="Söhne"/>
              </a:rPr>
              <a:t>deleteStudentApi</a:t>
            </a:r>
            <a:r>
              <a:rPr lang="en-US" sz="1600" dirty="0">
                <a:solidFill>
                  <a:schemeClr val="tx1">
                    <a:lumMod val="85000"/>
                    <a:lumOff val="15000"/>
                  </a:schemeClr>
                </a:solidFill>
                <a:latin typeface="Söhne"/>
              </a:rPr>
              <a:t> function which is passed on as the callback as mentioned in the previous components.</a:t>
            </a:r>
          </a:p>
          <a:p>
            <a:pPr marL="285750" indent="-285750" algn="just">
              <a:buFont typeface="Arial" panose="020B0604020202020204" pitchFamily="34" charset="0"/>
              <a:buChar char="•"/>
            </a:pPr>
            <a:endParaRPr lang="en-US" sz="1600" dirty="0">
              <a:solidFill>
                <a:schemeClr val="tx1">
                  <a:lumMod val="85000"/>
                  <a:lumOff val="15000"/>
                </a:schemeClr>
              </a:solidFill>
              <a:latin typeface="Söhne"/>
            </a:endParaRPr>
          </a:p>
        </p:txBody>
      </p:sp>
      <p:pic>
        <p:nvPicPr>
          <p:cNvPr id="8" name="Picture 7">
            <a:extLst>
              <a:ext uri="{FF2B5EF4-FFF2-40B4-BE49-F238E27FC236}">
                <a16:creationId xmlns:a16="http://schemas.microsoft.com/office/drawing/2014/main" id="{CB50EFD9-E5ED-0405-7E8F-94C60DBDC88E}"/>
              </a:ext>
            </a:extLst>
          </p:cNvPr>
          <p:cNvPicPr>
            <a:picLocks noChangeAspect="1"/>
          </p:cNvPicPr>
          <p:nvPr/>
        </p:nvPicPr>
        <p:blipFill>
          <a:blip r:embed="rId2"/>
          <a:stretch>
            <a:fillRect/>
          </a:stretch>
        </p:blipFill>
        <p:spPr>
          <a:xfrm>
            <a:off x="6005466" y="1122656"/>
            <a:ext cx="6077195" cy="4384073"/>
          </a:xfrm>
          <a:prstGeom prst="rect">
            <a:avLst/>
          </a:prstGeom>
        </p:spPr>
      </p:pic>
    </p:spTree>
    <p:extLst>
      <p:ext uri="{BB962C8B-B14F-4D97-AF65-F5344CB8AC3E}">
        <p14:creationId xmlns:p14="http://schemas.microsoft.com/office/powerpoint/2010/main" val="3858423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E968-9A81-C95A-970D-B77E86117B7D}"/>
              </a:ext>
            </a:extLst>
          </p:cNvPr>
          <p:cNvSpPr txBox="1"/>
          <p:nvPr/>
        </p:nvSpPr>
        <p:spPr>
          <a:xfrm>
            <a:off x="749030" y="359923"/>
            <a:ext cx="2146229" cy="369332"/>
          </a:xfrm>
          <a:prstGeom prst="rect">
            <a:avLst/>
          </a:prstGeom>
          <a:noFill/>
        </p:spPr>
        <p:txBody>
          <a:bodyPr wrap="none" rtlCol="0">
            <a:spAutoFit/>
          </a:bodyPr>
          <a:lstStyle/>
          <a:p>
            <a:r>
              <a:rPr lang="en-US" dirty="0">
                <a:latin typeface="Arial Black" panose="020B0A04020102020204" pitchFamily="34" charset="0"/>
              </a:rPr>
              <a:t>Pages – Create:</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8E144F0-B2EC-989B-9F45-7D930B0C0C80}"/>
              </a:ext>
            </a:extLst>
          </p:cNvPr>
          <p:cNvSpPr txBox="1"/>
          <p:nvPr/>
        </p:nvSpPr>
        <p:spPr>
          <a:xfrm>
            <a:off x="749031" y="760148"/>
            <a:ext cx="4954652" cy="2062103"/>
          </a:xfrm>
          <a:prstGeom prst="rect">
            <a:avLst/>
          </a:prstGeom>
          <a:noFill/>
        </p:spPr>
        <p:txBody>
          <a:bodyPr wrap="square" rtlCol="0">
            <a:spAutoFit/>
          </a:bodyPr>
          <a:lstStyle/>
          <a:p>
            <a:pPr algn="just"/>
            <a:r>
              <a:rPr lang="en-US" sz="1600" dirty="0">
                <a:solidFill>
                  <a:schemeClr val="tx1">
                    <a:lumMod val="85000"/>
                    <a:lumOff val="15000"/>
                  </a:schemeClr>
                </a:solidFill>
                <a:latin typeface="Söhne"/>
              </a:rPr>
              <a:t>The create page contains a form to create a student data.</a:t>
            </a:r>
          </a:p>
          <a:p>
            <a:pPr algn="just"/>
            <a:endParaRPr lang="en-US" sz="1600" dirty="0">
              <a:solidFill>
                <a:schemeClr val="tx1">
                  <a:lumMod val="85000"/>
                  <a:lumOff val="15000"/>
                </a:schemeClr>
              </a:solidFill>
              <a:latin typeface="Söhne"/>
            </a:endParaRP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We have set up the states of each field which is updated on the input change using the set function of each state.</a:t>
            </a:r>
          </a:p>
          <a:p>
            <a:pPr marL="285750" indent="-285750" algn="just">
              <a:buFont typeface="Arial" panose="020B0604020202020204" pitchFamily="34" charset="0"/>
              <a:buChar char="•"/>
            </a:pPr>
            <a:r>
              <a:rPr lang="en-US" sz="1600" dirty="0">
                <a:solidFill>
                  <a:schemeClr val="tx1">
                    <a:lumMod val="85000"/>
                    <a:lumOff val="15000"/>
                  </a:schemeClr>
                </a:solidFill>
                <a:latin typeface="Söhne"/>
              </a:rPr>
              <a:t>When the create button is clicked the states are used to form a payload and it is sent as an argument to the </a:t>
            </a:r>
            <a:r>
              <a:rPr lang="en-US" sz="1600" dirty="0" err="1">
                <a:solidFill>
                  <a:schemeClr val="tx1">
                    <a:lumMod val="85000"/>
                    <a:lumOff val="15000"/>
                  </a:schemeClr>
                </a:solidFill>
                <a:latin typeface="Söhne"/>
              </a:rPr>
              <a:t>api</a:t>
            </a:r>
            <a:r>
              <a:rPr lang="en-US" sz="1600" dirty="0">
                <a:solidFill>
                  <a:schemeClr val="tx1">
                    <a:lumMod val="85000"/>
                    <a:lumOff val="15000"/>
                  </a:schemeClr>
                </a:solidFill>
                <a:latin typeface="Söhne"/>
              </a:rPr>
              <a:t> function to create a new student data.</a:t>
            </a:r>
          </a:p>
        </p:txBody>
      </p:sp>
      <p:pic>
        <p:nvPicPr>
          <p:cNvPr id="5" name="Picture 4">
            <a:extLst>
              <a:ext uri="{FF2B5EF4-FFF2-40B4-BE49-F238E27FC236}">
                <a16:creationId xmlns:a16="http://schemas.microsoft.com/office/drawing/2014/main" id="{CC0F15FD-197A-E82C-F51F-0DB8F3407C11}"/>
              </a:ext>
            </a:extLst>
          </p:cNvPr>
          <p:cNvPicPr>
            <a:picLocks noChangeAspect="1"/>
          </p:cNvPicPr>
          <p:nvPr/>
        </p:nvPicPr>
        <p:blipFill>
          <a:blip r:embed="rId2"/>
          <a:stretch>
            <a:fillRect/>
          </a:stretch>
        </p:blipFill>
        <p:spPr>
          <a:xfrm>
            <a:off x="1042882" y="2985214"/>
            <a:ext cx="4967325" cy="3598016"/>
          </a:xfrm>
          <a:prstGeom prst="rect">
            <a:avLst/>
          </a:prstGeom>
        </p:spPr>
      </p:pic>
      <p:pic>
        <p:nvPicPr>
          <p:cNvPr id="10" name="Picture 9">
            <a:extLst>
              <a:ext uri="{FF2B5EF4-FFF2-40B4-BE49-F238E27FC236}">
                <a16:creationId xmlns:a16="http://schemas.microsoft.com/office/drawing/2014/main" id="{B20FED04-C7B2-D24B-9E89-320B0D9CD5E1}"/>
              </a:ext>
            </a:extLst>
          </p:cNvPr>
          <p:cNvPicPr>
            <a:picLocks noChangeAspect="1"/>
          </p:cNvPicPr>
          <p:nvPr/>
        </p:nvPicPr>
        <p:blipFill>
          <a:blip r:embed="rId3"/>
          <a:stretch>
            <a:fillRect/>
          </a:stretch>
        </p:blipFill>
        <p:spPr>
          <a:xfrm>
            <a:off x="6556807" y="760148"/>
            <a:ext cx="5261501" cy="5825905"/>
          </a:xfrm>
          <a:prstGeom prst="rect">
            <a:avLst/>
          </a:prstGeom>
        </p:spPr>
      </p:pic>
    </p:spTree>
    <p:extLst>
      <p:ext uri="{BB962C8B-B14F-4D97-AF65-F5344CB8AC3E}">
        <p14:creationId xmlns:p14="http://schemas.microsoft.com/office/powerpoint/2010/main" val="2133410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E968-9A81-C95A-970D-B77E86117B7D}"/>
              </a:ext>
            </a:extLst>
          </p:cNvPr>
          <p:cNvSpPr txBox="1"/>
          <p:nvPr/>
        </p:nvSpPr>
        <p:spPr>
          <a:xfrm>
            <a:off x="749030" y="359923"/>
            <a:ext cx="2206630" cy="369332"/>
          </a:xfrm>
          <a:prstGeom prst="rect">
            <a:avLst/>
          </a:prstGeom>
          <a:noFill/>
        </p:spPr>
        <p:txBody>
          <a:bodyPr wrap="none" rtlCol="0">
            <a:spAutoFit/>
          </a:bodyPr>
          <a:lstStyle/>
          <a:p>
            <a:r>
              <a:rPr lang="en-US" dirty="0">
                <a:latin typeface="Arial Black" panose="020B0A04020102020204" pitchFamily="34" charset="0"/>
              </a:rPr>
              <a:t>Pages – Update:</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8E144F0-B2EC-989B-9F45-7D930B0C0C80}"/>
              </a:ext>
            </a:extLst>
          </p:cNvPr>
          <p:cNvSpPr txBox="1"/>
          <p:nvPr/>
        </p:nvSpPr>
        <p:spPr>
          <a:xfrm>
            <a:off x="749031" y="760148"/>
            <a:ext cx="4954652" cy="830997"/>
          </a:xfrm>
          <a:prstGeom prst="rect">
            <a:avLst/>
          </a:prstGeom>
          <a:noFill/>
        </p:spPr>
        <p:txBody>
          <a:bodyPr wrap="square" rtlCol="0">
            <a:spAutoFit/>
          </a:bodyPr>
          <a:lstStyle/>
          <a:p>
            <a:pPr algn="just"/>
            <a:r>
              <a:rPr lang="en-US" sz="1600" dirty="0">
                <a:solidFill>
                  <a:schemeClr val="tx1">
                    <a:lumMod val="85000"/>
                    <a:lumOff val="15000"/>
                  </a:schemeClr>
                </a:solidFill>
                <a:latin typeface="Söhne"/>
              </a:rPr>
              <a:t>This page is very much similar to create page with the only difference that it makes a call to the update function in the </a:t>
            </a:r>
            <a:r>
              <a:rPr lang="en-US" sz="1600" dirty="0" err="1">
                <a:solidFill>
                  <a:schemeClr val="tx1">
                    <a:lumMod val="85000"/>
                    <a:lumOff val="15000"/>
                  </a:schemeClr>
                </a:solidFill>
                <a:latin typeface="Söhne"/>
              </a:rPr>
              <a:t>api</a:t>
            </a:r>
            <a:r>
              <a:rPr lang="en-US" sz="1600" dirty="0">
                <a:solidFill>
                  <a:schemeClr val="tx1">
                    <a:lumMod val="85000"/>
                    <a:lumOff val="15000"/>
                  </a:schemeClr>
                </a:solidFill>
                <a:latin typeface="Söhne"/>
              </a:rPr>
              <a:t> layer.</a:t>
            </a:r>
          </a:p>
        </p:txBody>
      </p:sp>
      <p:pic>
        <p:nvPicPr>
          <p:cNvPr id="6" name="Picture 5">
            <a:extLst>
              <a:ext uri="{FF2B5EF4-FFF2-40B4-BE49-F238E27FC236}">
                <a16:creationId xmlns:a16="http://schemas.microsoft.com/office/drawing/2014/main" id="{DA757B15-EF27-CA94-BBBC-6DD251920D8D}"/>
              </a:ext>
            </a:extLst>
          </p:cNvPr>
          <p:cNvPicPr>
            <a:picLocks noChangeAspect="1"/>
          </p:cNvPicPr>
          <p:nvPr/>
        </p:nvPicPr>
        <p:blipFill>
          <a:blip r:embed="rId2"/>
          <a:stretch>
            <a:fillRect/>
          </a:stretch>
        </p:blipFill>
        <p:spPr>
          <a:xfrm>
            <a:off x="749030" y="2381061"/>
            <a:ext cx="5556893" cy="4053641"/>
          </a:xfrm>
          <a:prstGeom prst="rect">
            <a:avLst/>
          </a:prstGeom>
        </p:spPr>
      </p:pic>
      <p:pic>
        <p:nvPicPr>
          <p:cNvPr id="8" name="Picture 7">
            <a:extLst>
              <a:ext uri="{FF2B5EF4-FFF2-40B4-BE49-F238E27FC236}">
                <a16:creationId xmlns:a16="http://schemas.microsoft.com/office/drawing/2014/main" id="{12F01118-742D-0CCA-D9FC-759FACA0AE29}"/>
              </a:ext>
            </a:extLst>
          </p:cNvPr>
          <p:cNvPicPr>
            <a:picLocks noChangeAspect="1"/>
          </p:cNvPicPr>
          <p:nvPr/>
        </p:nvPicPr>
        <p:blipFill>
          <a:blip r:embed="rId3"/>
          <a:stretch>
            <a:fillRect/>
          </a:stretch>
        </p:blipFill>
        <p:spPr>
          <a:xfrm>
            <a:off x="6488319" y="708385"/>
            <a:ext cx="5430648" cy="5726317"/>
          </a:xfrm>
          <a:prstGeom prst="rect">
            <a:avLst/>
          </a:prstGeom>
        </p:spPr>
      </p:pic>
    </p:spTree>
    <p:extLst>
      <p:ext uri="{BB962C8B-B14F-4D97-AF65-F5344CB8AC3E}">
        <p14:creationId xmlns:p14="http://schemas.microsoft.com/office/powerpoint/2010/main" val="2021582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EE968-9A81-C95A-970D-B77E86117B7D}"/>
              </a:ext>
            </a:extLst>
          </p:cNvPr>
          <p:cNvSpPr txBox="1"/>
          <p:nvPr/>
        </p:nvSpPr>
        <p:spPr>
          <a:xfrm>
            <a:off x="749030" y="359923"/>
            <a:ext cx="1043876" cy="369332"/>
          </a:xfrm>
          <a:prstGeom prst="rect">
            <a:avLst/>
          </a:prstGeom>
          <a:noFill/>
        </p:spPr>
        <p:txBody>
          <a:bodyPr wrap="none" rtlCol="0">
            <a:spAutoFit/>
          </a:bodyPr>
          <a:lstStyle/>
          <a:p>
            <a:r>
              <a:rPr lang="en-US" dirty="0">
                <a:latin typeface="Arial Black" panose="020B0A04020102020204" pitchFamily="34" charset="0"/>
              </a:rPr>
              <a:t>App.js:</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8E144F0-B2EC-989B-9F45-7D930B0C0C80}"/>
              </a:ext>
            </a:extLst>
          </p:cNvPr>
          <p:cNvSpPr txBox="1"/>
          <p:nvPr/>
        </p:nvSpPr>
        <p:spPr>
          <a:xfrm>
            <a:off x="749031" y="760148"/>
            <a:ext cx="4954652" cy="584775"/>
          </a:xfrm>
          <a:prstGeom prst="rect">
            <a:avLst/>
          </a:prstGeom>
          <a:noFill/>
        </p:spPr>
        <p:txBody>
          <a:bodyPr wrap="square" rtlCol="0">
            <a:spAutoFit/>
          </a:bodyPr>
          <a:lstStyle/>
          <a:p>
            <a:pPr algn="just"/>
            <a:r>
              <a:rPr lang="en-US" sz="1600" dirty="0">
                <a:solidFill>
                  <a:schemeClr val="tx1">
                    <a:lumMod val="85000"/>
                    <a:lumOff val="15000"/>
                  </a:schemeClr>
                </a:solidFill>
                <a:latin typeface="Söhne"/>
              </a:rPr>
              <a:t>Finally set up the root App.js file. Make sure to import all the </a:t>
            </a:r>
            <a:r>
              <a:rPr lang="en-US" sz="1600" dirty="0" err="1">
                <a:solidFill>
                  <a:schemeClr val="tx1">
                    <a:lumMod val="85000"/>
                    <a:lumOff val="15000"/>
                  </a:schemeClr>
                </a:solidFill>
                <a:latin typeface="Söhne"/>
              </a:rPr>
              <a:t>css</a:t>
            </a:r>
            <a:r>
              <a:rPr lang="en-US" sz="1600" dirty="0">
                <a:solidFill>
                  <a:schemeClr val="tx1">
                    <a:lumMod val="85000"/>
                    <a:lumOff val="15000"/>
                  </a:schemeClr>
                </a:solidFill>
                <a:latin typeface="Söhne"/>
              </a:rPr>
              <a:t> files and set up the router from react-router-</a:t>
            </a:r>
            <a:r>
              <a:rPr lang="en-US" sz="1600" dirty="0" err="1">
                <a:solidFill>
                  <a:schemeClr val="tx1">
                    <a:lumMod val="85000"/>
                    <a:lumOff val="15000"/>
                  </a:schemeClr>
                </a:solidFill>
                <a:latin typeface="Söhne"/>
              </a:rPr>
              <a:t>dom</a:t>
            </a:r>
            <a:endParaRPr lang="en-US" sz="1600" dirty="0">
              <a:solidFill>
                <a:schemeClr val="tx1">
                  <a:lumMod val="85000"/>
                  <a:lumOff val="15000"/>
                </a:schemeClr>
              </a:solidFill>
              <a:latin typeface="Söhne"/>
            </a:endParaRPr>
          </a:p>
        </p:txBody>
      </p:sp>
      <p:pic>
        <p:nvPicPr>
          <p:cNvPr id="5" name="Picture 4">
            <a:extLst>
              <a:ext uri="{FF2B5EF4-FFF2-40B4-BE49-F238E27FC236}">
                <a16:creationId xmlns:a16="http://schemas.microsoft.com/office/drawing/2014/main" id="{46FA7203-52CF-858C-B63A-34893096819E}"/>
              </a:ext>
            </a:extLst>
          </p:cNvPr>
          <p:cNvPicPr>
            <a:picLocks noChangeAspect="1"/>
          </p:cNvPicPr>
          <p:nvPr/>
        </p:nvPicPr>
        <p:blipFill>
          <a:blip r:embed="rId2"/>
          <a:stretch>
            <a:fillRect/>
          </a:stretch>
        </p:blipFill>
        <p:spPr>
          <a:xfrm>
            <a:off x="749030" y="1511052"/>
            <a:ext cx="5552258" cy="3576996"/>
          </a:xfrm>
          <a:prstGeom prst="rect">
            <a:avLst/>
          </a:prstGeom>
        </p:spPr>
      </p:pic>
      <p:sp>
        <p:nvSpPr>
          <p:cNvPr id="7" name="TextBox 6">
            <a:extLst>
              <a:ext uri="{FF2B5EF4-FFF2-40B4-BE49-F238E27FC236}">
                <a16:creationId xmlns:a16="http://schemas.microsoft.com/office/drawing/2014/main" id="{15A4AF92-CBBA-C117-C904-1B8CB920AE7A}"/>
              </a:ext>
            </a:extLst>
          </p:cNvPr>
          <p:cNvSpPr txBox="1"/>
          <p:nvPr/>
        </p:nvSpPr>
        <p:spPr>
          <a:xfrm>
            <a:off x="749030" y="5342905"/>
            <a:ext cx="1255921" cy="369332"/>
          </a:xfrm>
          <a:prstGeom prst="rect">
            <a:avLst/>
          </a:prstGeom>
          <a:noFill/>
        </p:spPr>
        <p:txBody>
          <a:bodyPr wrap="none" rtlCol="0">
            <a:spAutoFit/>
          </a:bodyPr>
          <a:lstStyle/>
          <a:p>
            <a:r>
              <a:rPr lang="en-US" dirty="0">
                <a:latin typeface="Arial Black" panose="020B0A04020102020204" pitchFamily="34" charset="0"/>
              </a:rPr>
              <a:t>Index.js:</a:t>
            </a:r>
            <a:endParaRPr lang="en-IN" dirty="0">
              <a:latin typeface="Arial Black" panose="020B0A04020102020204" pitchFamily="34" charset="0"/>
            </a:endParaRPr>
          </a:p>
        </p:txBody>
      </p:sp>
      <p:sp>
        <p:nvSpPr>
          <p:cNvPr id="9" name="TextBox 8">
            <a:extLst>
              <a:ext uri="{FF2B5EF4-FFF2-40B4-BE49-F238E27FC236}">
                <a16:creationId xmlns:a16="http://schemas.microsoft.com/office/drawing/2014/main" id="{68F18420-F48D-10F4-7DBD-AB28D00AD997}"/>
              </a:ext>
            </a:extLst>
          </p:cNvPr>
          <p:cNvSpPr txBox="1"/>
          <p:nvPr/>
        </p:nvSpPr>
        <p:spPr>
          <a:xfrm>
            <a:off x="749031" y="5743130"/>
            <a:ext cx="4954652" cy="584775"/>
          </a:xfrm>
          <a:prstGeom prst="rect">
            <a:avLst/>
          </a:prstGeom>
          <a:noFill/>
        </p:spPr>
        <p:txBody>
          <a:bodyPr wrap="square" rtlCol="0">
            <a:spAutoFit/>
          </a:bodyPr>
          <a:lstStyle/>
          <a:p>
            <a:pPr algn="just"/>
            <a:r>
              <a:rPr lang="en-US" sz="1600" dirty="0">
                <a:solidFill>
                  <a:schemeClr val="tx1">
                    <a:lumMod val="85000"/>
                    <a:lumOff val="15000"/>
                  </a:schemeClr>
                </a:solidFill>
                <a:latin typeface="Söhne"/>
              </a:rPr>
              <a:t>Nothing needs to be done in the index.js file further. Following the clean up mentioned earlier is sufficient.</a:t>
            </a:r>
          </a:p>
        </p:txBody>
      </p:sp>
    </p:spTree>
    <p:extLst>
      <p:ext uri="{BB962C8B-B14F-4D97-AF65-F5344CB8AC3E}">
        <p14:creationId xmlns:p14="http://schemas.microsoft.com/office/powerpoint/2010/main" val="3142184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4A960-B850-C512-41BD-6B80190EE2D7}"/>
              </a:ext>
            </a:extLst>
          </p:cNvPr>
          <p:cNvSpPr txBox="1"/>
          <p:nvPr/>
        </p:nvSpPr>
        <p:spPr>
          <a:xfrm>
            <a:off x="631335" y="488543"/>
            <a:ext cx="11002367" cy="584775"/>
          </a:xfrm>
          <a:prstGeom prst="rect">
            <a:avLst/>
          </a:prstGeom>
          <a:noFill/>
        </p:spPr>
        <p:txBody>
          <a:bodyPr wrap="square" rtlCol="0">
            <a:spAutoFit/>
          </a:bodyPr>
          <a:lstStyle/>
          <a:p>
            <a:pPr algn="just"/>
            <a:r>
              <a:rPr lang="en-US" sz="1600" dirty="0">
                <a:solidFill>
                  <a:schemeClr val="tx1">
                    <a:lumMod val="85000"/>
                    <a:lumOff val="15000"/>
                  </a:schemeClr>
                </a:solidFill>
                <a:latin typeface="Söhne"/>
              </a:rPr>
              <a:t>The frontend is finally ready. Type </a:t>
            </a:r>
            <a:r>
              <a:rPr lang="en-US" sz="1600" b="1" dirty="0">
                <a:solidFill>
                  <a:schemeClr val="tx1">
                    <a:lumMod val="85000"/>
                    <a:lumOff val="15000"/>
                  </a:schemeClr>
                </a:solidFill>
                <a:latin typeface="Söhne"/>
              </a:rPr>
              <a:t>“</a:t>
            </a:r>
            <a:r>
              <a:rPr lang="en-US" sz="1600" b="1" dirty="0" err="1">
                <a:solidFill>
                  <a:schemeClr val="tx1">
                    <a:lumMod val="85000"/>
                    <a:lumOff val="15000"/>
                  </a:schemeClr>
                </a:solidFill>
                <a:latin typeface="Söhne"/>
              </a:rPr>
              <a:t>npm</a:t>
            </a:r>
            <a:r>
              <a:rPr lang="en-US" sz="1600" b="1" dirty="0">
                <a:solidFill>
                  <a:schemeClr val="tx1">
                    <a:lumMod val="85000"/>
                    <a:lumOff val="15000"/>
                  </a:schemeClr>
                </a:solidFill>
                <a:latin typeface="Söhne"/>
              </a:rPr>
              <a:t> start”</a:t>
            </a:r>
            <a:r>
              <a:rPr lang="en-US" sz="1600" dirty="0">
                <a:solidFill>
                  <a:schemeClr val="tx1">
                    <a:lumMod val="85000"/>
                    <a:lumOff val="15000"/>
                  </a:schemeClr>
                </a:solidFill>
                <a:latin typeface="Söhne"/>
              </a:rPr>
              <a:t> in the terminal to start up the frontend. You can view the frontend at localhost:3000. Make sure the backend server is running too, else all the http calls will fail.</a:t>
            </a:r>
          </a:p>
        </p:txBody>
      </p:sp>
      <p:pic>
        <p:nvPicPr>
          <p:cNvPr id="5" name="Picture 4">
            <a:extLst>
              <a:ext uri="{FF2B5EF4-FFF2-40B4-BE49-F238E27FC236}">
                <a16:creationId xmlns:a16="http://schemas.microsoft.com/office/drawing/2014/main" id="{97A51813-78B0-9EA8-1872-04A0BBA2FACE}"/>
              </a:ext>
            </a:extLst>
          </p:cNvPr>
          <p:cNvPicPr>
            <a:picLocks noChangeAspect="1"/>
          </p:cNvPicPr>
          <p:nvPr/>
        </p:nvPicPr>
        <p:blipFill>
          <a:blip r:embed="rId2"/>
          <a:stretch>
            <a:fillRect/>
          </a:stretch>
        </p:blipFill>
        <p:spPr>
          <a:xfrm>
            <a:off x="1243646" y="1326080"/>
            <a:ext cx="9777743" cy="5296277"/>
          </a:xfrm>
          <a:prstGeom prst="rect">
            <a:avLst/>
          </a:prstGeom>
        </p:spPr>
      </p:pic>
    </p:spTree>
    <p:extLst>
      <p:ext uri="{BB962C8B-B14F-4D97-AF65-F5344CB8AC3E}">
        <p14:creationId xmlns:p14="http://schemas.microsoft.com/office/powerpoint/2010/main" val="1135986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11F90B-93C5-998A-3737-73A5F1A1CEDA}"/>
              </a:ext>
            </a:extLst>
          </p:cNvPr>
          <p:cNvPicPr>
            <a:picLocks noChangeAspect="1"/>
          </p:cNvPicPr>
          <p:nvPr/>
        </p:nvPicPr>
        <p:blipFill>
          <a:blip r:embed="rId2"/>
          <a:stretch>
            <a:fillRect/>
          </a:stretch>
        </p:blipFill>
        <p:spPr>
          <a:xfrm>
            <a:off x="650340" y="479268"/>
            <a:ext cx="10891319" cy="5899464"/>
          </a:xfrm>
          <a:prstGeom prst="rect">
            <a:avLst/>
          </a:prstGeom>
        </p:spPr>
      </p:pic>
    </p:spTree>
    <p:extLst>
      <p:ext uri="{BB962C8B-B14F-4D97-AF65-F5344CB8AC3E}">
        <p14:creationId xmlns:p14="http://schemas.microsoft.com/office/powerpoint/2010/main" val="19136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446CF-5820-00DA-8AFD-B852C5748F16}"/>
              </a:ext>
            </a:extLst>
          </p:cNvPr>
          <p:cNvPicPr>
            <a:picLocks noChangeAspect="1"/>
          </p:cNvPicPr>
          <p:nvPr/>
        </p:nvPicPr>
        <p:blipFill>
          <a:blip r:embed="rId2"/>
          <a:stretch>
            <a:fillRect/>
          </a:stretch>
        </p:blipFill>
        <p:spPr>
          <a:xfrm>
            <a:off x="677500" y="493979"/>
            <a:ext cx="10836999" cy="5870041"/>
          </a:xfrm>
          <a:prstGeom prst="rect">
            <a:avLst/>
          </a:prstGeom>
        </p:spPr>
      </p:pic>
    </p:spTree>
    <p:extLst>
      <p:ext uri="{BB962C8B-B14F-4D97-AF65-F5344CB8AC3E}">
        <p14:creationId xmlns:p14="http://schemas.microsoft.com/office/powerpoint/2010/main" val="2721257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621CE-472F-68D4-73AB-F95AF529A41B}"/>
              </a:ext>
            </a:extLst>
          </p:cNvPr>
          <p:cNvPicPr>
            <a:picLocks noChangeAspect="1"/>
          </p:cNvPicPr>
          <p:nvPr/>
        </p:nvPicPr>
        <p:blipFill>
          <a:blip r:embed="rId2"/>
          <a:stretch>
            <a:fillRect/>
          </a:stretch>
        </p:blipFill>
        <p:spPr>
          <a:xfrm>
            <a:off x="547793" y="423721"/>
            <a:ext cx="11096414" cy="6010558"/>
          </a:xfrm>
          <a:prstGeom prst="rect">
            <a:avLst/>
          </a:prstGeom>
        </p:spPr>
      </p:pic>
    </p:spTree>
    <p:extLst>
      <p:ext uri="{BB962C8B-B14F-4D97-AF65-F5344CB8AC3E}">
        <p14:creationId xmlns:p14="http://schemas.microsoft.com/office/powerpoint/2010/main" val="368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0E42A5-3B1F-7205-86FF-CC7352736A82}"/>
              </a:ext>
            </a:extLst>
          </p:cNvPr>
          <p:cNvPicPr>
            <a:picLocks noChangeAspect="1"/>
          </p:cNvPicPr>
          <p:nvPr/>
        </p:nvPicPr>
        <p:blipFill>
          <a:blip r:embed="rId2"/>
          <a:stretch>
            <a:fillRect/>
          </a:stretch>
        </p:blipFill>
        <p:spPr>
          <a:xfrm>
            <a:off x="699794" y="1254427"/>
            <a:ext cx="4210638" cy="3115110"/>
          </a:xfrm>
          <a:prstGeom prst="rect">
            <a:avLst/>
          </a:prstGeom>
        </p:spPr>
      </p:pic>
      <p:sp>
        <p:nvSpPr>
          <p:cNvPr id="6" name="TextBox 5">
            <a:extLst>
              <a:ext uri="{FF2B5EF4-FFF2-40B4-BE49-F238E27FC236}">
                <a16:creationId xmlns:a16="http://schemas.microsoft.com/office/drawing/2014/main" id="{A97CAD07-75F1-68A4-8CC6-2D245A22CC0D}"/>
              </a:ext>
            </a:extLst>
          </p:cNvPr>
          <p:cNvSpPr txBox="1"/>
          <p:nvPr/>
        </p:nvSpPr>
        <p:spPr>
          <a:xfrm>
            <a:off x="765110" y="424944"/>
            <a:ext cx="10636898" cy="646331"/>
          </a:xfrm>
          <a:prstGeom prst="rect">
            <a:avLst/>
          </a:prstGeom>
          <a:noFill/>
        </p:spPr>
        <p:txBody>
          <a:bodyPr wrap="square" rtlCol="0">
            <a:spAutoFit/>
          </a:bodyPr>
          <a:lstStyle/>
          <a:p>
            <a:pPr algn="just"/>
            <a:r>
              <a:rPr lang="en-US" dirty="0"/>
              <a:t>In this tutorial we will be using the local MongoDB service. Use the link given below to install a community edition based on your operating system</a:t>
            </a:r>
            <a:endParaRPr lang="en-IN" dirty="0"/>
          </a:p>
        </p:txBody>
      </p:sp>
      <p:sp>
        <p:nvSpPr>
          <p:cNvPr id="7" name="Rectangle: Rounded Corners 6">
            <a:extLst>
              <a:ext uri="{FF2B5EF4-FFF2-40B4-BE49-F238E27FC236}">
                <a16:creationId xmlns:a16="http://schemas.microsoft.com/office/drawing/2014/main" id="{5E0F9E01-C32F-5997-E69D-7B2D010AD10F}"/>
              </a:ext>
            </a:extLst>
          </p:cNvPr>
          <p:cNvSpPr/>
          <p:nvPr/>
        </p:nvSpPr>
        <p:spPr>
          <a:xfrm>
            <a:off x="5181600" y="2171630"/>
            <a:ext cx="6310605" cy="1056762"/>
          </a:xfrm>
          <a:prstGeom prst="roundRect">
            <a:avLst/>
          </a:prstGeom>
          <a:solidFill>
            <a:srgbClr val="2E66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B9D7BC5-0709-7F95-3C94-756DDA18E8E5}"/>
              </a:ext>
            </a:extLst>
          </p:cNvPr>
          <p:cNvSpPr txBox="1"/>
          <p:nvPr/>
        </p:nvSpPr>
        <p:spPr>
          <a:xfrm>
            <a:off x="5181599" y="2395573"/>
            <a:ext cx="6310605" cy="646331"/>
          </a:xfrm>
          <a:prstGeom prst="rect">
            <a:avLst/>
          </a:prstGeom>
          <a:noFill/>
        </p:spPr>
        <p:txBody>
          <a:bodyPr wrap="square">
            <a:spAutoFit/>
          </a:bodyPr>
          <a:lstStyle/>
          <a:p>
            <a:pPr algn="ctr"/>
            <a:r>
              <a:rPr lang="en-IN" sz="1200" b="1" dirty="0">
                <a:solidFill>
                  <a:schemeClr val="bg1"/>
                </a:solidFill>
              </a:rPr>
              <a:t>LINK:</a:t>
            </a:r>
          </a:p>
          <a:p>
            <a:pPr algn="ctr"/>
            <a:endParaRPr lang="en-IN" sz="1200" dirty="0">
              <a:solidFill>
                <a:schemeClr val="bg1"/>
              </a:solidFill>
            </a:endParaRPr>
          </a:p>
          <a:p>
            <a:pPr algn="ctr"/>
            <a:r>
              <a:rPr lang="en-IN" sz="1200" dirty="0">
                <a:solidFill>
                  <a:schemeClr val="bg1"/>
                </a:solidFill>
              </a:rPr>
              <a:t>https://www.mongodb.com/docs/manual/installation/#mongodb-installation-tutorials</a:t>
            </a:r>
          </a:p>
        </p:txBody>
      </p:sp>
      <p:sp>
        <p:nvSpPr>
          <p:cNvPr id="8" name="TextBox 7">
            <a:extLst>
              <a:ext uri="{FF2B5EF4-FFF2-40B4-BE49-F238E27FC236}">
                <a16:creationId xmlns:a16="http://schemas.microsoft.com/office/drawing/2014/main" id="{7ACD0F56-5762-18E3-0B85-F1CE62249CEA}"/>
              </a:ext>
            </a:extLst>
          </p:cNvPr>
          <p:cNvSpPr txBox="1"/>
          <p:nvPr/>
        </p:nvSpPr>
        <p:spPr>
          <a:xfrm>
            <a:off x="699794" y="4552690"/>
            <a:ext cx="6820679" cy="369332"/>
          </a:xfrm>
          <a:prstGeom prst="rect">
            <a:avLst/>
          </a:prstGeom>
          <a:noFill/>
        </p:spPr>
        <p:txBody>
          <a:bodyPr wrap="square" rtlCol="0">
            <a:spAutoFit/>
          </a:bodyPr>
          <a:lstStyle/>
          <a:p>
            <a:pPr algn="just"/>
            <a:r>
              <a:rPr lang="en-US" dirty="0"/>
              <a:t>Follow the default installation guide given in the documentation.</a:t>
            </a:r>
            <a:endParaRPr lang="en-IN" dirty="0"/>
          </a:p>
        </p:txBody>
      </p:sp>
    </p:spTree>
    <p:extLst>
      <p:ext uri="{BB962C8B-B14F-4D97-AF65-F5344CB8AC3E}">
        <p14:creationId xmlns:p14="http://schemas.microsoft.com/office/powerpoint/2010/main" val="145799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1E5C8-7346-8686-666E-F290E9D0EB36}"/>
              </a:ext>
            </a:extLst>
          </p:cNvPr>
          <p:cNvPicPr>
            <a:picLocks noChangeAspect="1"/>
          </p:cNvPicPr>
          <p:nvPr/>
        </p:nvPicPr>
        <p:blipFill>
          <a:blip r:embed="rId2"/>
          <a:stretch>
            <a:fillRect/>
          </a:stretch>
        </p:blipFill>
        <p:spPr>
          <a:xfrm>
            <a:off x="593002" y="448209"/>
            <a:ext cx="11005996" cy="5961581"/>
          </a:xfrm>
          <a:prstGeom prst="rect">
            <a:avLst/>
          </a:prstGeom>
        </p:spPr>
      </p:pic>
    </p:spTree>
    <p:extLst>
      <p:ext uri="{BB962C8B-B14F-4D97-AF65-F5344CB8AC3E}">
        <p14:creationId xmlns:p14="http://schemas.microsoft.com/office/powerpoint/2010/main" val="2616318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808D8-0795-C92A-A0D3-B36123A27F90}"/>
              </a:ext>
            </a:extLst>
          </p:cNvPr>
          <p:cNvSpPr txBox="1"/>
          <p:nvPr/>
        </p:nvSpPr>
        <p:spPr>
          <a:xfrm>
            <a:off x="280657" y="425061"/>
            <a:ext cx="11606543" cy="646331"/>
          </a:xfrm>
          <a:prstGeom prst="rect">
            <a:avLst/>
          </a:prstGeom>
          <a:noFill/>
        </p:spPr>
        <p:txBody>
          <a:bodyPr wrap="square" rtlCol="0">
            <a:spAutoFit/>
          </a:bodyPr>
          <a:lstStyle/>
          <a:p>
            <a:r>
              <a:rPr lang="en-US" dirty="0"/>
              <a:t>You can view the data created in the </a:t>
            </a:r>
            <a:r>
              <a:rPr lang="en-US" dirty="0" err="1"/>
              <a:t>mongodb</a:t>
            </a:r>
            <a:r>
              <a:rPr lang="en-US" dirty="0"/>
              <a:t> compass. Open the compass and click on connect to connect to the local database. Open the </a:t>
            </a:r>
            <a:r>
              <a:rPr lang="en-US" dirty="0" err="1"/>
              <a:t>studentdb</a:t>
            </a:r>
            <a:r>
              <a:rPr lang="en-US" dirty="0"/>
              <a:t> on the left panel to view the students collection and the documents created.</a:t>
            </a:r>
            <a:endParaRPr lang="en-IN" dirty="0"/>
          </a:p>
        </p:txBody>
      </p:sp>
      <p:pic>
        <p:nvPicPr>
          <p:cNvPr id="4" name="Picture 3">
            <a:extLst>
              <a:ext uri="{FF2B5EF4-FFF2-40B4-BE49-F238E27FC236}">
                <a16:creationId xmlns:a16="http://schemas.microsoft.com/office/drawing/2014/main" id="{338AE627-F784-191E-BC71-717204B294B7}"/>
              </a:ext>
            </a:extLst>
          </p:cNvPr>
          <p:cNvPicPr>
            <a:picLocks noChangeAspect="1"/>
          </p:cNvPicPr>
          <p:nvPr/>
        </p:nvPicPr>
        <p:blipFill>
          <a:blip r:embed="rId2"/>
          <a:stretch>
            <a:fillRect/>
          </a:stretch>
        </p:blipFill>
        <p:spPr>
          <a:xfrm>
            <a:off x="628889" y="1292284"/>
            <a:ext cx="5382648" cy="3162021"/>
          </a:xfrm>
          <a:prstGeom prst="rect">
            <a:avLst/>
          </a:prstGeom>
        </p:spPr>
      </p:pic>
      <p:pic>
        <p:nvPicPr>
          <p:cNvPr id="6" name="Picture 5">
            <a:extLst>
              <a:ext uri="{FF2B5EF4-FFF2-40B4-BE49-F238E27FC236}">
                <a16:creationId xmlns:a16="http://schemas.microsoft.com/office/drawing/2014/main" id="{0089E150-8D3D-5336-46A1-50A0874AF06F}"/>
              </a:ext>
            </a:extLst>
          </p:cNvPr>
          <p:cNvPicPr>
            <a:picLocks noChangeAspect="1"/>
          </p:cNvPicPr>
          <p:nvPr/>
        </p:nvPicPr>
        <p:blipFill>
          <a:blip r:embed="rId3"/>
          <a:stretch>
            <a:fillRect/>
          </a:stretch>
        </p:blipFill>
        <p:spPr>
          <a:xfrm>
            <a:off x="6180463" y="1292284"/>
            <a:ext cx="5382649" cy="3162021"/>
          </a:xfrm>
          <a:prstGeom prst="rect">
            <a:avLst/>
          </a:prstGeom>
        </p:spPr>
      </p:pic>
    </p:spTree>
    <p:extLst>
      <p:ext uri="{BB962C8B-B14F-4D97-AF65-F5344CB8AC3E}">
        <p14:creationId xmlns:p14="http://schemas.microsoft.com/office/powerpoint/2010/main" val="60944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D2F6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E4128-2CBA-3FD5-9713-50B9543A7472}"/>
              </a:ext>
            </a:extLst>
          </p:cNvPr>
          <p:cNvSpPr txBox="1"/>
          <p:nvPr/>
        </p:nvSpPr>
        <p:spPr>
          <a:xfrm>
            <a:off x="2881693" y="2661552"/>
            <a:ext cx="6428613" cy="830997"/>
          </a:xfrm>
          <a:prstGeom prst="rect">
            <a:avLst/>
          </a:prstGeom>
          <a:noFill/>
        </p:spPr>
        <p:txBody>
          <a:bodyPr wrap="square" rtlCol="0">
            <a:spAutoFit/>
          </a:bodyPr>
          <a:lstStyle/>
          <a:p>
            <a:pPr algn="ctr"/>
            <a:r>
              <a:rPr lang="en-US" sz="2800" dirty="0">
                <a:solidFill>
                  <a:srgbClr val="19BDF7"/>
                </a:solidFill>
                <a:latin typeface="Arial Black" panose="020B0A04020102020204" pitchFamily="34" charset="0"/>
              </a:rPr>
              <a:t>GitHub link: </a:t>
            </a:r>
          </a:p>
          <a:p>
            <a:pPr algn="ctr"/>
            <a:r>
              <a:rPr lang="en-IN" sz="2000" b="1" dirty="0">
                <a:solidFill>
                  <a:srgbClr val="19BDF7"/>
                </a:solidFill>
              </a:rPr>
              <a:t>https://github.com/AkramShafeek/MERN-CRUD-tutorial</a:t>
            </a:r>
            <a:endParaRPr lang="en-IN" sz="2800" b="1" dirty="0">
              <a:solidFill>
                <a:srgbClr val="19BDF7"/>
              </a:solidFill>
            </a:endParaRPr>
          </a:p>
        </p:txBody>
      </p:sp>
    </p:spTree>
    <p:extLst>
      <p:ext uri="{BB962C8B-B14F-4D97-AF65-F5344CB8AC3E}">
        <p14:creationId xmlns:p14="http://schemas.microsoft.com/office/powerpoint/2010/main" val="182885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F3BCB-2A4A-B4E1-5615-8F6BACCD3717}"/>
              </a:ext>
            </a:extLst>
          </p:cNvPr>
          <p:cNvPicPr>
            <a:picLocks noChangeAspect="1"/>
          </p:cNvPicPr>
          <p:nvPr/>
        </p:nvPicPr>
        <p:blipFill rotWithShape="1">
          <a:blip r:embed="rId2"/>
          <a:srcRect l="824" r="1"/>
          <a:stretch/>
        </p:blipFill>
        <p:spPr>
          <a:xfrm>
            <a:off x="723287" y="1524000"/>
            <a:ext cx="4946911" cy="4331855"/>
          </a:xfrm>
          <a:prstGeom prst="rect">
            <a:avLst/>
          </a:prstGeom>
        </p:spPr>
      </p:pic>
      <p:pic>
        <p:nvPicPr>
          <p:cNvPr id="5" name="Picture 4">
            <a:extLst>
              <a:ext uri="{FF2B5EF4-FFF2-40B4-BE49-F238E27FC236}">
                <a16:creationId xmlns:a16="http://schemas.microsoft.com/office/drawing/2014/main" id="{AEE06E3F-4E45-A1FD-8E1A-4B7B5CF6B01F}"/>
              </a:ext>
            </a:extLst>
          </p:cNvPr>
          <p:cNvPicPr>
            <a:picLocks noChangeAspect="1"/>
          </p:cNvPicPr>
          <p:nvPr/>
        </p:nvPicPr>
        <p:blipFill>
          <a:blip r:embed="rId3"/>
          <a:stretch>
            <a:fillRect/>
          </a:stretch>
        </p:blipFill>
        <p:spPr>
          <a:xfrm>
            <a:off x="5868399" y="1524000"/>
            <a:ext cx="5887817" cy="4331855"/>
          </a:xfrm>
          <a:prstGeom prst="rect">
            <a:avLst/>
          </a:prstGeom>
        </p:spPr>
      </p:pic>
      <p:sp>
        <p:nvSpPr>
          <p:cNvPr id="6" name="Rectangle: Rounded Corners 5">
            <a:extLst>
              <a:ext uri="{FF2B5EF4-FFF2-40B4-BE49-F238E27FC236}">
                <a16:creationId xmlns:a16="http://schemas.microsoft.com/office/drawing/2014/main" id="{BD87BD5B-1CC2-9544-9958-6D0A12947154}"/>
              </a:ext>
            </a:extLst>
          </p:cNvPr>
          <p:cNvSpPr/>
          <p:nvPr/>
        </p:nvSpPr>
        <p:spPr>
          <a:xfrm>
            <a:off x="6945745" y="3583709"/>
            <a:ext cx="4522968" cy="129309"/>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7517885-2164-3213-1E6C-5FB54635CFFB}"/>
              </a:ext>
            </a:extLst>
          </p:cNvPr>
          <p:cNvSpPr txBox="1"/>
          <p:nvPr/>
        </p:nvSpPr>
        <p:spPr>
          <a:xfrm>
            <a:off x="723287" y="711200"/>
            <a:ext cx="7960769" cy="369332"/>
          </a:xfrm>
          <a:prstGeom prst="rect">
            <a:avLst/>
          </a:prstGeom>
          <a:noFill/>
        </p:spPr>
        <p:txBody>
          <a:bodyPr wrap="none" rtlCol="0">
            <a:spAutoFit/>
          </a:bodyPr>
          <a:lstStyle/>
          <a:p>
            <a:r>
              <a:rPr lang="en-US" dirty="0"/>
              <a:t>Make sure MongoDB instance is running in your system after successful installation.</a:t>
            </a:r>
            <a:endParaRPr lang="en-IN" dirty="0"/>
          </a:p>
        </p:txBody>
      </p:sp>
    </p:spTree>
    <p:extLst>
      <p:ext uri="{BB962C8B-B14F-4D97-AF65-F5344CB8AC3E}">
        <p14:creationId xmlns:p14="http://schemas.microsoft.com/office/powerpoint/2010/main" val="381606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4BAF4-1042-7369-DE94-366E24AC6303}"/>
              </a:ext>
            </a:extLst>
          </p:cNvPr>
          <p:cNvPicPr>
            <a:picLocks noChangeAspect="1"/>
          </p:cNvPicPr>
          <p:nvPr/>
        </p:nvPicPr>
        <p:blipFill>
          <a:blip r:embed="rId2"/>
          <a:stretch>
            <a:fillRect/>
          </a:stretch>
        </p:blipFill>
        <p:spPr>
          <a:xfrm>
            <a:off x="7573108" y="279400"/>
            <a:ext cx="3700229" cy="6299200"/>
          </a:xfrm>
          <a:prstGeom prst="rect">
            <a:avLst/>
          </a:prstGeom>
        </p:spPr>
      </p:pic>
      <p:sp>
        <p:nvSpPr>
          <p:cNvPr id="4" name="TextBox 3">
            <a:extLst>
              <a:ext uri="{FF2B5EF4-FFF2-40B4-BE49-F238E27FC236}">
                <a16:creationId xmlns:a16="http://schemas.microsoft.com/office/drawing/2014/main" id="{EB87EC3F-DFA3-B236-AA1C-C5A0E314BC06}"/>
              </a:ext>
            </a:extLst>
          </p:cNvPr>
          <p:cNvSpPr txBox="1"/>
          <p:nvPr/>
        </p:nvSpPr>
        <p:spPr>
          <a:xfrm>
            <a:off x="406398" y="415637"/>
            <a:ext cx="6008255" cy="1200329"/>
          </a:xfrm>
          <a:prstGeom prst="rect">
            <a:avLst/>
          </a:prstGeom>
          <a:noFill/>
        </p:spPr>
        <p:txBody>
          <a:bodyPr wrap="square" rtlCol="0">
            <a:spAutoFit/>
          </a:bodyPr>
          <a:lstStyle/>
          <a:p>
            <a:r>
              <a:rPr lang="en-US" b="1" dirty="0">
                <a:latin typeface="Arial Black" panose="020B0A04020102020204" pitchFamily="34" charset="0"/>
              </a:rPr>
              <a:t>Install MongoDB Compass. </a:t>
            </a:r>
          </a:p>
          <a:p>
            <a:endParaRPr lang="en-US" b="1" dirty="0">
              <a:latin typeface="Arial Black" panose="020B0A04020102020204" pitchFamily="34" charset="0"/>
            </a:endParaRPr>
          </a:p>
          <a:p>
            <a:r>
              <a:rPr lang="en-US" dirty="0"/>
              <a:t>It allows us to view our database through a graphical user interface which can be helpful for beginners and debugging.</a:t>
            </a:r>
            <a:endParaRPr lang="en-IN" dirty="0"/>
          </a:p>
        </p:txBody>
      </p:sp>
      <p:sp>
        <p:nvSpPr>
          <p:cNvPr id="8" name="TextBox 7">
            <a:extLst>
              <a:ext uri="{FF2B5EF4-FFF2-40B4-BE49-F238E27FC236}">
                <a16:creationId xmlns:a16="http://schemas.microsoft.com/office/drawing/2014/main" id="{8D17E914-94B1-4BF9-A2C2-6E0A42987C47}"/>
              </a:ext>
            </a:extLst>
          </p:cNvPr>
          <p:cNvSpPr txBox="1"/>
          <p:nvPr/>
        </p:nvSpPr>
        <p:spPr>
          <a:xfrm>
            <a:off x="476061" y="3171906"/>
            <a:ext cx="6097508" cy="369332"/>
          </a:xfrm>
          <a:prstGeom prst="rect">
            <a:avLst/>
          </a:prstGeom>
          <a:noFill/>
        </p:spPr>
        <p:txBody>
          <a:bodyPr wrap="square">
            <a:spAutoFit/>
          </a:bodyPr>
          <a:lstStyle/>
          <a:p>
            <a:r>
              <a:rPr lang="en-IN" dirty="0"/>
              <a:t>https://www.mongodb.com/try/download/compass</a:t>
            </a:r>
          </a:p>
        </p:txBody>
      </p:sp>
      <p:sp>
        <p:nvSpPr>
          <p:cNvPr id="9" name="TextBox 8">
            <a:extLst>
              <a:ext uri="{FF2B5EF4-FFF2-40B4-BE49-F238E27FC236}">
                <a16:creationId xmlns:a16="http://schemas.microsoft.com/office/drawing/2014/main" id="{C43735DD-96AD-4D22-1782-6718DB852CC0}"/>
              </a:ext>
            </a:extLst>
          </p:cNvPr>
          <p:cNvSpPr txBox="1"/>
          <p:nvPr/>
        </p:nvSpPr>
        <p:spPr>
          <a:xfrm>
            <a:off x="480324" y="2802574"/>
            <a:ext cx="686406" cy="369332"/>
          </a:xfrm>
          <a:prstGeom prst="rect">
            <a:avLst/>
          </a:prstGeom>
          <a:noFill/>
        </p:spPr>
        <p:txBody>
          <a:bodyPr wrap="none" rtlCol="0">
            <a:spAutoFit/>
          </a:bodyPr>
          <a:lstStyle/>
          <a:p>
            <a:r>
              <a:rPr lang="en-US" b="1" dirty="0"/>
              <a:t>LINK:</a:t>
            </a:r>
            <a:endParaRPr lang="en-IN" b="1" dirty="0"/>
          </a:p>
        </p:txBody>
      </p:sp>
    </p:spTree>
    <p:extLst>
      <p:ext uri="{BB962C8B-B14F-4D97-AF65-F5344CB8AC3E}">
        <p14:creationId xmlns:p14="http://schemas.microsoft.com/office/powerpoint/2010/main" val="320516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07F058-9223-2C34-C6A4-A9E57975FB43}"/>
              </a:ext>
            </a:extLst>
          </p:cNvPr>
          <p:cNvPicPr>
            <a:picLocks noChangeAspect="1"/>
          </p:cNvPicPr>
          <p:nvPr/>
        </p:nvPicPr>
        <p:blipFill>
          <a:blip r:embed="rId2"/>
          <a:stretch>
            <a:fillRect/>
          </a:stretch>
        </p:blipFill>
        <p:spPr>
          <a:xfrm>
            <a:off x="795696" y="1715238"/>
            <a:ext cx="4881561" cy="2867659"/>
          </a:xfrm>
          <a:prstGeom prst="rect">
            <a:avLst/>
          </a:prstGeom>
        </p:spPr>
      </p:pic>
      <p:pic>
        <p:nvPicPr>
          <p:cNvPr id="4" name="Picture 3">
            <a:extLst>
              <a:ext uri="{FF2B5EF4-FFF2-40B4-BE49-F238E27FC236}">
                <a16:creationId xmlns:a16="http://schemas.microsoft.com/office/drawing/2014/main" id="{B7FA9E7E-FF97-4F65-B0F9-369BA926D318}"/>
              </a:ext>
            </a:extLst>
          </p:cNvPr>
          <p:cNvPicPr>
            <a:picLocks noChangeAspect="1"/>
          </p:cNvPicPr>
          <p:nvPr/>
        </p:nvPicPr>
        <p:blipFill>
          <a:blip r:embed="rId3"/>
          <a:stretch>
            <a:fillRect/>
          </a:stretch>
        </p:blipFill>
        <p:spPr>
          <a:xfrm>
            <a:off x="6161659" y="1715237"/>
            <a:ext cx="4881561" cy="2867659"/>
          </a:xfrm>
          <a:prstGeom prst="rect">
            <a:avLst/>
          </a:prstGeom>
        </p:spPr>
      </p:pic>
      <p:sp>
        <p:nvSpPr>
          <p:cNvPr id="5" name="TextBox 4">
            <a:extLst>
              <a:ext uri="{FF2B5EF4-FFF2-40B4-BE49-F238E27FC236}">
                <a16:creationId xmlns:a16="http://schemas.microsoft.com/office/drawing/2014/main" id="{A6E30117-60D9-D374-4EBC-197A66AEF89D}"/>
              </a:ext>
            </a:extLst>
          </p:cNvPr>
          <p:cNvSpPr txBox="1"/>
          <p:nvPr/>
        </p:nvSpPr>
        <p:spPr>
          <a:xfrm>
            <a:off x="724277" y="298766"/>
            <a:ext cx="10664982" cy="1200329"/>
          </a:xfrm>
          <a:prstGeom prst="rect">
            <a:avLst/>
          </a:prstGeom>
          <a:noFill/>
        </p:spPr>
        <p:txBody>
          <a:bodyPr wrap="square" rtlCol="0">
            <a:spAutoFit/>
          </a:bodyPr>
          <a:lstStyle/>
          <a:p>
            <a:pPr algn="just"/>
            <a:r>
              <a:rPr lang="en-US" dirty="0"/>
              <a:t>Once installed, launch it and click on the connect button. The illustration below has a list of database created and worked on, you will have a list of default databases. Now you can create a database, or a collection inside a database through the GUI. Collections are where documents are stored. As we won’t be exploring much on how to use the GUI as it is self explanatory, we will be using the GUI just to show the updates made in the database.</a:t>
            </a:r>
            <a:endParaRPr lang="en-IN" dirty="0"/>
          </a:p>
        </p:txBody>
      </p:sp>
      <p:pic>
        <p:nvPicPr>
          <p:cNvPr id="7" name="Picture 6">
            <a:extLst>
              <a:ext uri="{FF2B5EF4-FFF2-40B4-BE49-F238E27FC236}">
                <a16:creationId xmlns:a16="http://schemas.microsoft.com/office/drawing/2014/main" id="{20B11A9D-25AA-A457-7BC5-31272B6C1E50}"/>
              </a:ext>
            </a:extLst>
          </p:cNvPr>
          <p:cNvPicPr>
            <a:picLocks noChangeAspect="1"/>
          </p:cNvPicPr>
          <p:nvPr/>
        </p:nvPicPr>
        <p:blipFill>
          <a:blip r:embed="rId4"/>
          <a:stretch>
            <a:fillRect/>
          </a:stretch>
        </p:blipFill>
        <p:spPr>
          <a:xfrm>
            <a:off x="813802" y="5620986"/>
            <a:ext cx="6392167" cy="504895"/>
          </a:xfrm>
          <a:prstGeom prst="rect">
            <a:avLst/>
          </a:prstGeom>
        </p:spPr>
      </p:pic>
      <p:sp>
        <p:nvSpPr>
          <p:cNvPr id="8" name="TextBox 7">
            <a:extLst>
              <a:ext uri="{FF2B5EF4-FFF2-40B4-BE49-F238E27FC236}">
                <a16:creationId xmlns:a16="http://schemas.microsoft.com/office/drawing/2014/main" id="{22C1BC95-202F-05EA-B8B9-5E399E5C7948}"/>
              </a:ext>
            </a:extLst>
          </p:cNvPr>
          <p:cNvSpPr txBox="1"/>
          <p:nvPr/>
        </p:nvSpPr>
        <p:spPr>
          <a:xfrm>
            <a:off x="795696" y="5214799"/>
            <a:ext cx="10008894" cy="369332"/>
          </a:xfrm>
          <a:prstGeom prst="rect">
            <a:avLst/>
          </a:prstGeom>
          <a:noFill/>
        </p:spPr>
        <p:txBody>
          <a:bodyPr wrap="none" rtlCol="0">
            <a:spAutoFit/>
          </a:bodyPr>
          <a:lstStyle/>
          <a:p>
            <a:r>
              <a:rPr lang="en-US" dirty="0"/>
              <a:t>If you get the below error on trying to connect, make sure your MongoDB server is running in the services</a:t>
            </a:r>
            <a:endParaRPr lang="en-IN" dirty="0"/>
          </a:p>
        </p:txBody>
      </p:sp>
    </p:spTree>
    <p:extLst>
      <p:ext uri="{BB962C8B-B14F-4D97-AF65-F5344CB8AC3E}">
        <p14:creationId xmlns:p14="http://schemas.microsoft.com/office/powerpoint/2010/main" val="106624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2F6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E4128-2CBA-3FD5-9713-50B9543A7472}"/>
              </a:ext>
            </a:extLst>
          </p:cNvPr>
          <p:cNvSpPr txBox="1"/>
          <p:nvPr/>
        </p:nvSpPr>
        <p:spPr>
          <a:xfrm>
            <a:off x="3524039" y="2690199"/>
            <a:ext cx="5143921" cy="954107"/>
          </a:xfrm>
          <a:prstGeom prst="rect">
            <a:avLst/>
          </a:prstGeom>
          <a:noFill/>
        </p:spPr>
        <p:txBody>
          <a:bodyPr wrap="square" rtlCol="0">
            <a:spAutoFit/>
          </a:bodyPr>
          <a:lstStyle/>
          <a:p>
            <a:pPr algn="ctr"/>
            <a:r>
              <a:rPr lang="en-US" sz="2800" dirty="0">
                <a:solidFill>
                  <a:srgbClr val="19BDF7"/>
                </a:solidFill>
                <a:latin typeface="Arial Black" panose="020B0A04020102020204" pitchFamily="34" charset="0"/>
              </a:rPr>
              <a:t>Module 2:</a:t>
            </a:r>
          </a:p>
          <a:p>
            <a:pPr algn="ctr"/>
            <a:r>
              <a:rPr lang="en-US" sz="2800" dirty="0">
                <a:solidFill>
                  <a:srgbClr val="19BDF7"/>
                </a:solidFill>
                <a:latin typeface="Arial Black" panose="020B0A04020102020204" pitchFamily="34" charset="0"/>
              </a:rPr>
              <a:t>The Backend</a:t>
            </a:r>
            <a:endParaRPr lang="en-IN" sz="2800" dirty="0">
              <a:solidFill>
                <a:srgbClr val="19BDF7"/>
              </a:solidFill>
              <a:latin typeface="Arial Black" panose="020B0A04020102020204" pitchFamily="34" charset="0"/>
            </a:endParaRPr>
          </a:p>
        </p:txBody>
      </p:sp>
    </p:spTree>
    <p:extLst>
      <p:ext uri="{BB962C8B-B14F-4D97-AF65-F5344CB8AC3E}">
        <p14:creationId xmlns:p14="http://schemas.microsoft.com/office/powerpoint/2010/main" val="282471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2F6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1027E6-E53F-B83C-C008-FA8594571396}"/>
              </a:ext>
            </a:extLst>
          </p:cNvPr>
          <p:cNvSpPr txBox="1"/>
          <p:nvPr/>
        </p:nvSpPr>
        <p:spPr>
          <a:xfrm>
            <a:off x="2241419" y="2466110"/>
            <a:ext cx="8177560" cy="1477328"/>
          </a:xfrm>
          <a:prstGeom prst="rect">
            <a:avLst/>
          </a:prstGeom>
          <a:noFill/>
        </p:spPr>
        <p:txBody>
          <a:bodyPr wrap="none" rtlCol="0">
            <a:spAutoFit/>
          </a:bodyPr>
          <a:lstStyle/>
          <a:p>
            <a:r>
              <a:rPr lang="en-US" dirty="0">
                <a:solidFill>
                  <a:srgbClr val="13BCF1"/>
                </a:solidFill>
              </a:rPr>
              <a:t>All the further modules from here assumes you have Nodejs installed in your system. </a:t>
            </a:r>
          </a:p>
          <a:p>
            <a:endParaRPr lang="en-US" dirty="0">
              <a:solidFill>
                <a:srgbClr val="13BCF1"/>
              </a:solidFill>
            </a:endParaRPr>
          </a:p>
          <a:p>
            <a:r>
              <a:rPr lang="en-US" dirty="0">
                <a:solidFill>
                  <a:srgbClr val="13BCF1"/>
                </a:solidFill>
              </a:rPr>
              <a:t>Open the command line and type the command: </a:t>
            </a:r>
            <a:r>
              <a:rPr lang="en-US" dirty="0">
                <a:solidFill>
                  <a:schemeClr val="bg1"/>
                </a:solidFill>
              </a:rPr>
              <a:t>node --version</a:t>
            </a:r>
          </a:p>
          <a:p>
            <a:r>
              <a:rPr lang="en-IN" dirty="0">
                <a:solidFill>
                  <a:srgbClr val="13BCF1"/>
                </a:solidFill>
              </a:rPr>
              <a:t>If you get an output showing the version of node, you are good to go, else install</a:t>
            </a:r>
          </a:p>
          <a:p>
            <a:r>
              <a:rPr lang="en-IN" dirty="0">
                <a:solidFill>
                  <a:srgbClr val="13BCF1"/>
                </a:solidFill>
              </a:rPr>
              <a:t>Nodejs before continuing further</a:t>
            </a:r>
          </a:p>
        </p:txBody>
      </p:sp>
    </p:spTree>
    <p:extLst>
      <p:ext uri="{BB962C8B-B14F-4D97-AF65-F5344CB8AC3E}">
        <p14:creationId xmlns:p14="http://schemas.microsoft.com/office/powerpoint/2010/main" val="4064448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2768</Words>
  <Application>Microsoft Office PowerPoint</Application>
  <PresentationFormat>Widescreen</PresentationFormat>
  <Paragraphs>187</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Aptos Narrow</vt:lpstr>
      <vt:lpstr>Arial</vt:lpstr>
      <vt:lpstr>Arial Black</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Akram Shafeek</dc:creator>
  <cp:lastModifiedBy>Akram Shafeek</cp:lastModifiedBy>
  <cp:revision>132</cp:revision>
  <dcterms:created xsi:type="dcterms:W3CDTF">2023-10-13T06:14:48Z</dcterms:created>
  <dcterms:modified xsi:type="dcterms:W3CDTF">2023-10-15T15:32:22Z</dcterms:modified>
</cp:coreProperties>
</file>