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92" r:id="rId3"/>
    <p:sldId id="295" r:id="rId4"/>
    <p:sldId id="296" r:id="rId5"/>
    <p:sldId id="297" r:id="rId6"/>
    <p:sldId id="300" r:id="rId7"/>
    <p:sldId id="298" r:id="rId8"/>
    <p:sldId id="299" r:id="rId9"/>
    <p:sldId id="301" r:id="rId10"/>
    <p:sldId id="302" r:id="rId11"/>
    <p:sldId id="303" r:id="rId12"/>
    <p:sldId id="304" r:id="rId13"/>
    <p:sldId id="305" r:id="rId14"/>
    <p:sldId id="294" r:id="rId15"/>
    <p:sldId id="306" r:id="rId16"/>
    <p:sldId id="307" r:id="rId17"/>
    <p:sldId id="308" r:id="rId18"/>
    <p:sldId id="309" r:id="rId19"/>
    <p:sldId id="310" r:id="rId20"/>
    <p:sldId id="311" r:id="rId21"/>
    <p:sldId id="313" r:id="rId22"/>
    <p:sldId id="314" r:id="rId23"/>
    <p:sldId id="315" r:id="rId24"/>
    <p:sldId id="316" r:id="rId25"/>
    <p:sldId id="317" r:id="rId26"/>
    <p:sldId id="318" r:id="rId27"/>
    <p:sldId id="319" r:id="rId28"/>
    <p:sldId id="320" r:id="rId29"/>
    <p:sldId id="321" r:id="rId30"/>
    <p:sldId id="322" r:id="rId31"/>
    <p:sldId id="323" r:id="rId32"/>
    <p:sldId id="324" r:id="rId33"/>
    <p:sldId id="325" r:id="rId34"/>
    <p:sldId id="326" r:id="rId35"/>
    <p:sldId id="327" r:id="rId36"/>
    <p:sldId id="32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C632"/>
    <a:srgbClr val="A3C733"/>
    <a:srgbClr val="3A71CE"/>
    <a:srgbClr val="5C86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336" y="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E9EEF-3E21-4FBE-9EE0-4D34260CE5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0128A0F-9A97-4B1E-BE7A-9D9000FB08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0B8367C-76F2-4775-BB4E-A21FF15A5F06}"/>
              </a:ext>
            </a:extLst>
          </p:cNvPr>
          <p:cNvSpPr>
            <a:spLocks noGrp="1"/>
          </p:cNvSpPr>
          <p:nvPr>
            <p:ph type="dt" sz="half" idx="10"/>
          </p:nvPr>
        </p:nvSpPr>
        <p:spPr/>
        <p:txBody>
          <a:bodyPr/>
          <a:lstStyle/>
          <a:p>
            <a:fld id="{894EEDC7-01F1-400B-BF5B-D90EDD431B8D}" type="datetimeFigureOut">
              <a:rPr lang="en-IN" smtClean="0"/>
              <a:t>04-05-2025</a:t>
            </a:fld>
            <a:endParaRPr lang="en-IN"/>
          </a:p>
        </p:txBody>
      </p:sp>
      <p:sp>
        <p:nvSpPr>
          <p:cNvPr id="5" name="Footer Placeholder 4">
            <a:extLst>
              <a:ext uri="{FF2B5EF4-FFF2-40B4-BE49-F238E27FC236}">
                <a16:creationId xmlns:a16="http://schemas.microsoft.com/office/drawing/2014/main" id="{71D1FD96-A079-4BC1-B82E-1F8BDC5634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B750E8-05BF-473E-A475-23D8F6782CD5}"/>
              </a:ext>
            </a:extLst>
          </p:cNvPr>
          <p:cNvSpPr>
            <a:spLocks noGrp="1"/>
          </p:cNvSpPr>
          <p:nvPr>
            <p:ph type="sldNum" sz="quarter" idx="12"/>
          </p:nvPr>
        </p:nvSpPr>
        <p:spPr/>
        <p:txBody>
          <a:bodyPr/>
          <a:lstStyle/>
          <a:p>
            <a:fld id="{29289196-B24F-450A-99B2-8B54971CF0DF}" type="slidenum">
              <a:rPr lang="en-IN" smtClean="0"/>
              <a:t>‹#›</a:t>
            </a:fld>
            <a:endParaRPr lang="en-IN"/>
          </a:p>
        </p:txBody>
      </p:sp>
    </p:spTree>
    <p:extLst>
      <p:ext uri="{BB962C8B-B14F-4D97-AF65-F5344CB8AC3E}">
        <p14:creationId xmlns:p14="http://schemas.microsoft.com/office/powerpoint/2010/main" val="312550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13CCA-39E5-4593-B81E-936E49BA721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C5C2E2-2E83-43B0-9B18-C7D96A8157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440F9A-1CA5-4956-A2C5-55FB7CCE6FCA}"/>
              </a:ext>
            </a:extLst>
          </p:cNvPr>
          <p:cNvSpPr>
            <a:spLocks noGrp="1"/>
          </p:cNvSpPr>
          <p:nvPr>
            <p:ph type="dt" sz="half" idx="10"/>
          </p:nvPr>
        </p:nvSpPr>
        <p:spPr/>
        <p:txBody>
          <a:bodyPr/>
          <a:lstStyle/>
          <a:p>
            <a:fld id="{894EEDC7-01F1-400B-BF5B-D90EDD431B8D}" type="datetimeFigureOut">
              <a:rPr lang="en-IN" smtClean="0"/>
              <a:t>04-05-2025</a:t>
            </a:fld>
            <a:endParaRPr lang="en-IN"/>
          </a:p>
        </p:txBody>
      </p:sp>
      <p:sp>
        <p:nvSpPr>
          <p:cNvPr id="5" name="Footer Placeholder 4">
            <a:extLst>
              <a:ext uri="{FF2B5EF4-FFF2-40B4-BE49-F238E27FC236}">
                <a16:creationId xmlns:a16="http://schemas.microsoft.com/office/drawing/2014/main" id="{975B90D2-67AD-45F7-A9FE-CFEBF4BAFC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9C90C5-5282-41AC-99C1-82F95DB4EB5A}"/>
              </a:ext>
            </a:extLst>
          </p:cNvPr>
          <p:cNvSpPr>
            <a:spLocks noGrp="1"/>
          </p:cNvSpPr>
          <p:nvPr>
            <p:ph type="sldNum" sz="quarter" idx="12"/>
          </p:nvPr>
        </p:nvSpPr>
        <p:spPr/>
        <p:txBody>
          <a:bodyPr/>
          <a:lstStyle/>
          <a:p>
            <a:fld id="{29289196-B24F-450A-99B2-8B54971CF0DF}" type="slidenum">
              <a:rPr lang="en-IN" smtClean="0"/>
              <a:t>‹#›</a:t>
            </a:fld>
            <a:endParaRPr lang="en-IN"/>
          </a:p>
        </p:txBody>
      </p:sp>
    </p:spTree>
    <p:extLst>
      <p:ext uri="{BB962C8B-B14F-4D97-AF65-F5344CB8AC3E}">
        <p14:creationId xmlns:p14="http://schemas.microsoft.com/office/powerpoint/2010/main" val="236814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86C150-C5BB-485F-90CF-A0848550BA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B92E51-DE8A-43B5-9F5A-6CB4C181AE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EB2D67-1960-45BD-972B-6B7BDA915232}"/>
              </a:ext>
            </a:extLst>
          </p:cNvPr>
          <p:cNvSpPr>
            <a:spLocks noGrp="1"/>
          </p:cNvSpPr>
          <p:nvPr>
            <p:ph type="dt" sz="half" idx="10"/>
          </p:nvPr>
        </p:nvSpPr>
        <p:spPr/>
        <p:txBody>
          <a:bodyPr/>
          <a:lstStyle/>
          <a:p>
            <a:fld id="{894EEDC7-01F1-400B-BF5B-D90EDD431B8D}" type="datetimeFigureOut">
              <a:rPr lang="en-IN" smtClean="0"/>
              <a:t>04-05-2025</a:t>
            </a:fld>
            <a:endParaRPr lang="en-IN"/>
          </a:p>
        </p:txBody>
      </p:sp>
      <p:sp>
        <p:nvSpPr>
          <p:cNvPr id="5" name="Footer Placeholder 4">
            <a:extLst>
              <a:ext uri="{FF2B5EF4-FFF2-40B4-BE49-F238E27FC236}">
                <a16:creationId xmlns:a16="http://schemas.microsoft.com/office/drawing/2014/main" id="{699BAC2C-EFB8-4942-9DB2-09A6A0D206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C8E98B-ABC8-49CB-BDA7-FA4C651EA3FA}"/>
              </a:ext>
            </a:extLst>
          </p:cNvPr>
          <p:cNvSpPr>
            <a:spLocks noGrp="1"/>
          </p:cNvSpPr>
          <p:nvPr>
            <p:ph type="sldNum" sz="quarter" idx="12"/>
          </p:nvPr>
        </p:nvSpPr>
        <p:spPr/>
        <p:txBody>
          <a:bodyPr/>
          <a:lstStyle/>
          <a:p>
            <a:fld id="{29289196-B24F-450A-99B2-8B54971CF0DF}" type="slidenum">
              <a:rPr lang="en-IN" smtClean="0"/>
              <a:t>‹#›</a:t>
            </a:fld>
            <a:endParaRPr lang="en-IN"/>
          </a:p>
        </p:txBody>
      </p:sp>
    </p:spTree>
    <p:extLst>
      <p:ext uri="{BB962C8B-B14F-4D97-AF65-F5344CB8AC3E}">
        <p14:creationId xmlns:p14="http://schemas.microsoft.com/office/powerpoint/2010/main" val="4132392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B3EF6-EE9E-4F0D-BA79-0A8EABA27A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71FB12-55B8-4508-9409-FB810CC0FC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D9EC9A-B8A9-4D76-A355-D09369B32FEA}"/>
              </a:ext>
            </a:extLst>
          </p:cNvPr>
          <p:cNvSpPr>
            <a:spLocks noGrp="1"/>
          </p:cNvSpPr>
          <p:nvPr>
            <p:ph type="dt" sz="half" idx="10"/>
          </p:nvPr>
        </p:nvSpPr>
        <p:spPr/>
        <p:txBody>
          <a:bodyPr/>
          <a:lstStyle/>
          <a:p>
            <a:fld id="{894EEDC7-01F1-400B-BF5B-D90EDD431B8D}" type="datetimeFigureOut">
              <a:rPr lang="en-IN" smtClean="0"/>
              <a:t>04-05-2025</a:t>
            </a:fld>
            <a:endParaRPr lang="en-IN"/>
          </a:p>
        </p:txBody>
      </p:sp>
      <p:sp>
        <p:nvSpPr>
          <p:cNvPr id="5" name="Footer Placeholder 4">
            <a:extLst>
              <a:ext uri="{FF2B5EF4-FFF2-40B4-BE49-F238E27FC236}">
                <a16:creationId xmlns:a16="http://schemas.microsoft.com/office/drawing/2014/main" id="{AECB9B38-FD2D-4D0A-BAE1-DC012926C2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C6FCE1-34C5-4F33-A8CC-E52A54EE27C2}"/>
              </a:ext>
            </a:extLst>
          </p:cNvPr>
          <p:cNvSpPr>
            <a:spLocks noGrp="1"/>
          </p:cNvSpPr>
          <p:nvPr>
            <p:ph type="sldNum" sz="quarter" idx="12"/>
          </p:nvPr>
        </p:nvSpPr>
        <p:spPr/>
        <p:txBody>
          <a:bodyPr/>
          <a:lstStyle/>
          <a:p>
            <a:fld id="{29289196-B24F-450A-99B2-8B54971CF0DF}" type="slidenum">
              <a:rPr lang="en-IN" smtClean="0"/>
              <a:t>‹#›</a:t>
            </a:fld>
            <a:endParaRPr lang="en-IN"/>
          </a:p>
        </p:txBody>
      </p:sp>
    </p:spTree>
    <p:extLst>
      <p:ext uri="{BB962C8B-B14F-4D97-AF65-F5344CB8AC3E}">
        <p14:creationId xmlns:p14="http://schemas.microsoft.com/office/powerpoint/2010/main" val="1662401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26936-1DAC-4E65-A95A-500B202708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8F68E0D-BD9F-409B-A974-5E999F15F7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C7659B-40BA-4FC0-9EDC-0C27BCDBDFFA}"/>
              </a:ext>
            </a:extLst>
          </p:cNvPr>
          <p:cNvSpPr>
            <a:spLocks noGrp="1"/>
          </p:cNvSpPr>
          <p:nvPr>
            <p:ph type="dt" sz="half" idx="10"/>
          </p:nvPr>
        </p:nvSpPr>
        <p:spPr/>
        <p:txBody>
          <a:bodyPr/>
          <a:lstStyle/>
          <a:p>
            <a:fld id="{894EEDC7-01F1-400B-BF5B-D90EDD431B8D}" type="datetimeFigureOut">
              <a:rPr lang="en-IN" smtClean="0"/>
              <a:t>04-05-2025</a:t>
            </a:fld>
            <a:endParaRPr lang="en-IN"/>
          </a:p>
        </p:txBody>
      </p:sp>
      <p:sp>
        <p:nvSpPr>
          <p:cNvPr id="5" name="Footer Placeholder 4">
            <a:extLst>
              <a:ext uri="{FF2B5EF4-FFF2-40B4-BE49-F238E27FC236}">
                <a16:creationId xmlns:a16="http://schemas.microsoft.com/office/drawing/2014/main" id="{B6BE2655-B1E2-4F5E-8311-F86ACC2347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B7D269-0DB7-4561-98B9-234B7C78FDB1}"/>
              </a:ext>
            </a:extLst>
          </p:cNvPr>
          <p:cNvSpPr>
            <a:spLocks noGrp="1"/>
          </p:cNvSpPr>
          <p:nvPr>
            <p:ph type="sldNum" sz="quarter" idx="12"/>
          </p:nvPr>
        </p:nvSpPr>
        <p:spPr/>
        <p:txBody>
          <a:bodyPr/>
          <a:lstStyle/>
          <a:p>
            <a:fld id="{29289196-B24F-450A-99B2-8B54971CF0DF}" type="slidenum">
              <a:rPr lang="en-IN" smtClean="0"/>
              <a:t>‹#›</a:t>
            </a:fld>
            <a:endParaRPr lang="en-IN"/>
          </a:p>
        </p:txBody>
      </p:sp>
    </p:spTree>
    <p:extLst>
      <p:ext uri="{BB962C8B-B14F-4D97-AF65-F5344CB8AC3E}">
        <p14:creationId xmlns:p14="http://schemas.microsoft.com/office/powerpoint/2010/main" val="1087978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476A2-3A2C-4FD8-85E7-74AFD937C2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64E34E-9507-4D61-B1CC-466DB90A30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24ABD6-3E00-45EA-A051-590AEB5CC7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D996CA8-5547-4E11-94E0-88725882B2E9}"/>
              </a:ext>
            </a:extLst>
          </p:cNvPr>
          <p:cNvSpPr>
            <a:spLocks noGrp="1"/>
          </p:cNvSpPr>
          <p:nvPr>
            <p:ph type="dt" sz="half" idx="10"/>
          </p:nvPr>
        </p:nvSpPr>
        <p:spPr/>
        <p:txBody>
          <a:bodyPr/>
          <a:lstStyle/>
          <a:p>
            <a:fld id="{894EEDC7-01F1-400B-BF5B-D90EDD431B8D}" type="datetimeFigureOut">
              <a:rPr lang="en-IN" smtClean="0"/>
              <a:t>04-05-2025</a:t>
            </a:fld>
            <a:endParaRPr lang="en-IN"/>
          </a:p>
        </p:txBody>
      </p:sp>
      <p:sp>
        <p:nvSpPr>
          <p:cNvPr id="6" name="Footer Placeholder 5">
            <a:extLst>
              <a:ext uri="{FF2B5EF4-FFF2-40B4-BE49-F238E27FC236}">
                <a16:creationId xmlns:a16="http://schemas.microsoft.com/office/drawing/2014/main" id="{163480D6-38A8-4731-BFFD-8E150AC1D6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4791DA-C8A9-4E72-9F3F-1A7465E20152}"/>
              </a:ext>
            </a:extLst>
          </p:cNvPr>
          <p:cNvSpPr>
            <a:spLocks noGrp="1"/>
          </p:cNvSpPr>
          <p:nvPr>
            <p:ph type="sldNum" sz="quarter" idx="12"/>
          </p:nvPr>
        </p:nvSpPr>
        <p:spPr/>
        <p:txBody>
          <a:bodyPr/>
          <a:lstStyle/>
          <a:p>
            <a:fld id="{29289196-B24F-450A-99B2-8B54971CF0DF}" type="slidenum">
              <a:rPr lang="en-IN" smtClean="0"/>
              <a:t>‹#›</a:t>
            </a:fld>
            <a:endParaRPr lang="en-IN"/>
          </a:p>
        </p:txBody>
      </p:sp>
    </p:spTree>
    <p:extLst>
      <p:ext uri="{BB962C8B-B14F-4D97-AF65-F5344CB8AC3E}">
        <p14:creationId xmlns:p14="http://schemas.microsoft.com/office/powerpoint/2010/main" val="4199182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A72E4-BD17-41AD-B11E-9A4E4564A41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6DB608-4520-4846-AFE0-18A937ADCB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2BF133-58A2-4337-B189-BBA99DC4C7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2F1892-ADEC-4CF4-973B-05962A949F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BC46E0-42D4-4D9E-B8DC-A39E42B33A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90DAB05-B446-4035-909E-061D5FCBCF7F}"/>
              </a:ext>
            </a:extLst>
          </p:cNvPr>
          <p:cNvSpPr>
            <a:spLocks noGrp="1"/>
          </p:cNvSpPr>
          <p:nvPr>
            <p:ph type="dt" sz="half" idx="10"/>
          </p:nvPr>
        </p:nvSpPr>
        <p:spPr/>
        <p:txBody>
          <a:bodyPr/>
          <a:lstStyle/>
          <a:p>
            <a:fld id="{894EEDC7-01F1-400B-BF5B-D90EDD431B8D}" type="datetimeFigureOut">
              <a:rPr lang="en-IN" smtClean="0"/>
              <a:t>04-05-2025</a:t>
            </a:fld>
            <a:endParaRPr lang="en-IN"/>
          </a:p>
        </p:txBody>
      </p:sp>
      <p:sp>
        <p:nvSpPr>
          <p:cNvPr id="8" name="Footer Placeholder 7">
            <a:extLst>
              <a:ext uri="{FF2B5EF4-FFF2-40B4-BE49-F238E27FC236}">
                <a16:creationId xmlns:a16="http://schemas.microsoft.com/office/drawing/2014/main" id="{0C373D58-2D82-4A54-84CB-30379F80D73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EA8B53-E1A3-4183-A386-6F18A75A66AA}"/>
              </a:ext>
            </a:extLst>
          </p:cNvPr>
          <p:cNvSpPr>
            <a:spLocks noGrp="1"/>
          </p:cNvSpPr>
          <p:nvPr>
            <p:ph type="sldNum" sz="quarter" idx="12"/>
          </p:nvPr>
        </p:nvSpPr>
        <p:spPr/>
        <p:txBody>
          <a:bodyPr/>
          <a:lstStyle/>
          <a:p>
            <a:fld id="{29289196-B24F-450A-99B2-8B54971CF0DF}" type="slidenum">
              <a:rPr lang="en-IN" smtClean="0"/>
              <a:t>‹#›</a:t>
            </a:fld>
            <a:endParaRPr lang="en-IN"/>
          </a:p>
        </p:txBody>
      </p:sp>
    </p:spTree>
    <p:extLst>
      <p:ext uri="{BB962C8B-B14F-4D97-AF65-F5344CB8AC3E}">
        <p14:creationId xmlns:p14="http://schemas.microsoft.com/office/powerpoint/2010/main" val="256788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155D4-E081-4BA1-966E-9A0180C463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B1BADCA-4C0B-4265-868B-EC0F53AAD92F}"/>
              </a:ext>
            </a:extLst>
          </p:cNvPr>
          <p:cNvSpPr>
            <a:spLocks noGrp="1"/>
          </p:cNvSpPr>
          <p:nvPr>
            <p:ph type="dt" sz="half" idx="10"/>
          </p:nvPr>
        </p:nvSpPr>
        <p:spPr/>
        <p:txBody>
          <a:bodyPr/>
          <a:lstStyle/>
          <a:p>
            <a:fld id="{894EEDC7-01F1-400B-BF5B-D90EDD431B8D}" type="datetimeFigureOut">
              <a:rPr lang="en-IN" smtClean="0"/>
              <a:t>04-05-2025</a:t>
            </a:fld>
            <a:endParaRPr lang="en-IN"/>
          </a:p>
        </p:txBody>
      </p:sp>
      <p:sp>
        <p:nvSpPr>
          <p:cNvPr id="4" name="Footer Placeholder 3">
            <a:extLst>
              <a:ext uri="{FF2B5EF4-FFF2-40B4-BE49-F238E27FC236}">
                <a16:creationId xmlns:a16="http://schemas.microsoft.com/office/drawing/2014/main" id="{9F3A15E1-D6C1-400D-BB34-960D8580902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9BADBB8-ECC0-4580-99A4-C696A1FE3D1D}"/>
              </a:ext>
            </a:extLst>
          </p:cNvPr>
          <p:cNvSpPr>
            <a:spLocks noGrp="1"/>
          </p:cNvSpPr>
          <p:nvPr>
            <p:ph type="sldNum" sz="quarter" idx="12"/>
          </p:nvPr>
        </p:nvSpPr>
        <p:spPr/>
        <p:txBody>
          <a:bodyPr/>
          <a:lstStyle/>
          <a:p>
            <a:fld id="{29289196-B24F-450A-99B2-8B54971CF0DF}" type="slidenum">
              <a:rPr lang="en-IN" smtClean="0"/>
              <a:t>‹#›</a:t>
            </a:fld>
            <a:endParaRPr lang="en-IN"/>
          </a:p>
        </p:txBody>
      </p:sp>
    </p:spTree>
    <p:extLst>
      <p:ext uri="{BB962C8B-B14F-4D97-AF65-F5344CB8AC3E}">
        <p14:creationId xmlns:p14="http://schemas.microsoft.com/office/powerpoint/2010/main" val="2164854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D14682-E751-463C-8172-1FBFA912953C}"/>
              </a:ext>
            </a:extLst>
          </p:cNvPr>
          <p:cNvSpPr>
            <a:spLocks noGrp="1"/>
          </p:cNvSpPr>
          <p:nvPr>
            <p:ph type="dt" sz="half" idx="10"/>
          </p:nvPr>
        </p:nvSpPr>
        <p:spPr/>
        <p:txBody>
          <a:bodyPr/>
          <a:lstStyle/>
          <a:p>
            <a:fld id="{894EEDC7-01F1-400B-BF5B-D90EDD431B8D}" type="datetimeFigureOut">
              <a:rPr lang="en-IN" smtClean="0"/>
              <a:t>04-05-2025</a:t>
            </a:fld>
            <a:endParaRPr lang="en-IN"/>
          </a:p>
        </p:txBody>
      </p:sp>
      <p:sp>
        <p:nvSpPr>
          <p:cNvPr id="3" name="Footer Placeholder 2">
            <a:extLst>
              <a:ext uri="{FF2B5EF4-FFF2-40B4-BE49-F238E27FC236}">
                <a16:creationId xmlns:a16="http://schemas.microsoft.com/office/drawing/2014/main" id="{57421BF6-5346-4DDE-B777-436CAC19D40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735F97-5986-4A25-8D3E-9A9D7DC62387}"/>
              </a:ext>
            </a:extLst>
          </p:cNvPr>
          <p:cNvSpPr>
            <a:spLocks noGrp="1"/>
          </p:cNvSpPr>
          <p:nvPr>
            <p:ph type="sldNum" sz="quarter" idx="12"/>
          </p:nvPr>
        </p:nvSpPr>
        <p:spPr/>
        <p:txBody>
          <a:bodyPr/>
          <a:lstStyle/>
          <a:p>
            <a:fld id="{29289196-B24F-450A-99B2-8B54971CF0DF}" type="slidenum">
              <a:rPr lang="en-IN" smtClean="0"/>
              <a:t>‹#›</a:t>
            </a:fld>
            <a:endParaRPr lang="en-IN"/>
          </a:p>
        </p:txBody>
      </p:sp>
    </p:spTree>
    <p:extLst>
      <p:ext uri="{BB962C8B-B14F-4D97-AF65-F5344CB8AC3E}">
        <p14:creationId xmlns:p14="http://schemas.microsoft.com/office/powerpoint/2010/main" val="1894494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187BA-4C0F-4146-BEE7-FC4097FE99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D446A72-5D07-4C60-BF8D-8B0243DFA0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B46AD0C-9C4B-4786-AA42-9E6B91FF1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D218DA-57F2-41DC-AE0A-CA6D177D7A60}"/>
              </a:ext>
            </a:extLst>
          </p:cNvPr>
          <p:cNvSpPr>
            <a:spLocks noGrp="1"/>
          </p:cNvSpPr>
          <p:nvPr>
            <p:ph type="dt" sz="half" idx="10"/>
          </p:nvPr>
        </p:nvSpPr>
        <p:spPr/>
        <p:txBody>
          <a:bodyPr/>
          <a:lstStyle/>
          <a:p>
            <a:fld id="{894EEDC7-01F1-400B-BF5B-D90EDD431B8D}" type="datetimeFigureOut">
              <a:rPr lang="en-IN" smtClean="0"/>
              <a:t>04-05-2025</a:t>
            </a:fld>
            <a:endParaRPr lang="en-IN"/>
          </a:p>
        </p:txBody>
      </p:sp>
      <p:sp>
        <p:nvSpPr>
          <p:cNvPr id="6" name="Footer Placeholder 5">
            <a:extLst>
              <a:ext uri="{FF2B5EF4-FFF2-40B4-BE49-F238E27FC236}">
                <a16:creationId xmlns:a16="http://schemas.microsoft.com/office/drawing/2014/main" id="{D1F24164-3E74-4C89-AEC4-AD9F6B13D4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E28CE2-DB1D-473D-800D-ADDA2AFAF43C}"/>
              </a:ext>
            </a:extLst>
          </p:cNvPr>
          <p:cNvSpPr>
            <a:spLocks noGrp="1"/>
          </p:cNvSpPr>
          <p:nvPr>
            <p:ph type="sldNum" sz="quarter" idx="12"/>
          </p:nvPr>
        </p:nvSpPr>
        <p:spPr/>
        <p:txBody>
          <a:bodyPr/>
          <a:lstStyle/>
          <a:p>
            <a:fld id="{29289196-B24F-450A-99B2-8B54971CF0DF}" type="slidenum">
              <a:rPr lang="en-IN" smtClean="0"/>
              <a:t>‹#›</a:t>
            </a:fld>
            <a:endParaRPr lang="en-IN"/>
          </a:p>
        </p:txBody>
      </p:sp>
    </p:spTree>
    <p:extLst>
      <p:ext uri="{BB962C8B-B14F-4D97-AF65-F5344CB8AC3E}">
        <p14:creationId xmlns:p14="http://schemas.microsoft.com/office/powerpoint/2010/main" val="3486966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3A666-9E42-49F0-B8AB-25AD6B1A30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CC54DC-CCFA-4EFF-AB72-500AB2122C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5F98BD2-79FB-489F-B83B-08C62402A7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8BEABB-1023-4CF8-8936-F9A31F552141}"/>
              </a:ext>
            </a:extLst>
          </p:cNvPr>
          <p:cNvSpPr>
            <a:spLocks noGrp="1"/>
          </p:cNvSpPr>
          <p:nvPr>
            <p:ph type="dt" sz="half" idx="10"/>
          </p:nvPr>
        </p:nvSpPr>
        <p:spPr/>
        <p:txBody>
          <a:bodyPr/>
          <a:lstStyle/>
          <a:p>
            <a:fld id="{894EEDC7-01F1-400B-BF5B-D90EDD431B8D}" type="datetimeFigureOut">
              <a:rPr lang="en-IN" smtClean="0"/>
              <a:t>04-05-2025</a:t>
            </a:fld>
            <a:endParaRPr lang="en-IN"/>
          </a:p>
        </p:txBody>
      </p:sp>
      <p:sp>
        <p:nvSpPr>
          <p:cNvPr id="6" name="Footer Placeholder 5">
            <a:extLst>
              <a:ext uri="{FF2B5EF4-FFF2-40B4-BE49-F238E27FC236}">
                <a16:creationId xmlns:a16="http://schemas.microsoft.com/office/drawing/2014/main" id="{C88EBCA1-7FFC-48DE-A871-2D6EB3227E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942C5-6492-4652-AC82-1AFCCF5A2F1E}"/>
              </a:ext>
            </a:extLst>
          </p:cNvPr>
          <p:cNvSpPr>
            <a:spLocks noGrp="1"/>
          </p:cNvSpPr>
          <p:nvPr>
            <p:ph type="sldNum" sz="quarter" idx="12"/>
          </p:nvPr>
        </p:nvSpPr>
        <p:spPr/>
        <p:txBody>
          <a:bodyPr/>
          <a:lstStyle/>
          <a:p>
            <a:fld id="{29289196-B24F-450A-99B2-8B54971CF0DF}" type="slidenum">
              <a:rPr lang="en-IN" smtClean="0"/>
              <a:t>‹#›</a:t>
            </a:fld>
            <a:endParaRPr lang="en-IN"/>
          </a:p>
        </p:txBody>
      </p:sp>
    </p:spTree>
    <p:extLst>
      <p:ext uri="{BB962C8B-B14F-4D97-AF65-F5344CB8AC3E}">
        <p14:creationId xmlns:p14="http://schemas.microsoft.com/office/powerpoint/2010/main" val="2115249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661D11-70F6-4CE9-9411-900AA38D18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9CB5C3-87FE-4EB4-95A0-16F6A27935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D44B53-8771-4664-AD1C-9261F6AF91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4EEDC7-01F1-400B-BF5B-D90EDD431B8D}" type="datetimeFigureOut">
              <a:rPr lang="en-IN" smtClean="0"/>
              <a:t>04-05-2025</a:t>
            </a:fld>
            <a:endParaRPr lang="en-IN"/>
          </a:p>
        </p:txBody>
      </p:sp>
      <p:sp>
        <p:nvSpPr>
          <p:cNvPr id="5" name="Footer Placeholder 4">
            <a:extLst>
              <a:ext uri="{FF2B5EF4-FFF2-40B4-BE49-F238E27FC236}">
                <a16:creationId xmlns:a16="http://schemas.microsoft.com/office/drawing/2014/main" id="{05B7770B-C913-417F-98C7-67F0575101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9A97B48-DA17-4AE7-ADD3-3A84191FE2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289196-B24F-450A-99B2-8B54971CF0DF}" type="slidenum">
              <a:rPr lang="en-IN" smtClean="0"/>
              <a:t>‹#›</a:t>
            </a:fld>
            <a:endParaRPr lang="en-IN"/>
          </a:p>
        </p:txBody>
      </p:sp>
    </p:spTree>
    <p:extLst>
      <p:ext uri="{BB962C8B-B14F-4D97-AF65-F5344CB8AC3E}">
        <p14:creationId xmlns:p14="http://schemas.microsoft.com/office/powerpoint/2010/main" val="1666708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8F9FA2C-E279-48D6-955A-DD52760F73BA}"/>
              </a:ext>
            </a:extLst>
          </p:cNvPr>
          <p:cNvSpPr txBox="1"/>
          <p:nvPr/>
        </p:nvSpPr>
        <p:spPr>
          <a:xfrm>
            <a:off x="239949" y="642026"/>
            <a:ext cx="5856051" cy="3323987"/>
          </a:xfrm>
          <a:prstGeom prst="rect">
            <a:avLst/>
          </a:prstGeom>
          <a:noFill/>
        </p:spPr>
        <p:txBody>
          <a:bodyPr wrap="square" rtlCol="0">
            <a:spAutoFit/>
          </a:bodyPr>
          <a:lstStyle/>
          <a:p>
            <a:r>
              <a:rPr lang="en-IN" sz="4800" b="1" dirty="0">
                <a:solidFill>
                  <a:schemeClr val="accent6"/>
                </a:solidFill>
                <a:latin typeface="Times New Roman" panose="02020603050405020304" pitchFamily="18" charset="0"/>
                <a:cs typeface="Times New Roman" panose="02020603050405020304" pitchFamily="18" charset="0"/>
              </a:rPr>
              <a:t>EXPLORATORY DATA ANALYSIS</a:t>
            </a:r>
          </a:p>
          <a:p>
            <a:r>
              <a:rPr lang="en-IN" sz="4800" b="1" dirty="0">
                <a:solidFill>
                  <a:schemeClr val="accent6"/>
                </a:solidFill>
                <a:latin typeface="Times New Roman" panose="02020603050405020304" pitchFamily="18" charset="0"/>
                <a:cs typeface="Times New Roman" panose="02020603050405020304" pitchFamily="18" charset="0"/>
              </a:rPr>
              <a:t>Of </a:t>
            </a:r>
          </a:p>
          <a:p>
            <a:r>
              <a:rPr lang="en-IN" sz="6600" b="1" dirty="0">
                <a:solidFill>
                  <a:schemeClr val="accent6"/>
                </a:solidFill>
                <a:latin typeface="Times New Roman" panose="02020603050405020304" pitchFamily="18" charset="0"/>
                <a:cs typeface="Times New Roman" panose="02020603050405020304" pitchFamily="18" charset="0"/>
              </a:rPr>
              <a:t>Big Basket.</a:t>
            </a:r>
          </a:p>
        </p:txBody>
      </p:sp>
      <p:pic>
        <p:nvPicPr>
          <p:cNvPr id="3" name="Picture 2">
            <a:extLst>
              <a:ext uri="{FF2B5EF4-FFF2-40B4-BE49-F238E27FC236}">
                <a16:creationId xmlns:a16="http://schemas.microsoft.com/office/drawing/2014/main" id="{33B9332B-92E2-B30F-DE10-A250870C30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2187" y="301925"/>
            <a:ext cx="6029864" cy="6029864"/>
          </a:xfrm>
          <a:prstGeom prst="rect">
            <a:avLst/>
          </a:prstGeom>
        </p:spPr>
      </p:pic>
      <p:sp>
        <p:nvSpPr>
          <p:cNvPr id="6" name="TextBox 5">
            <a:extLst>
              <a:ext uri="{FF2B5EF4-FFF2-40B4-BE49-F238E27FC236}">
                <a16:creationId xmlns:a16="http://schemas.microsoft.com/office/drawing/2014/main" id="{FCFCE8B4-9F5C-CAA4-0721-15E9388E1E1A}"/>
              </a:ext>
            </a:extLst>
          </p:cNvPr>
          <p:cNvSpPr txBox="1"/>
          <p:nvPr/>
        </p:nvSpPr>
        <p:spPr>
          <a:xfrm>
            <a:off x="390268" y="5489825"/>
            <a:ext cx="3103430" cy="954107"/>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Data Analysis By:</a:t>
            </a:r>
          </a:p>
          <a:p>
            <a:r>
              <a:rPr lang="en-US" sz="2800" b="1" dirty="0">
                <a:solidFill>
                  <a:schemeClr val="accent6"/>
                </a:solidFill>
                <a:latin typeface="Times New Roman" panose="02020603050405020304" pitchFamily="18" charset="0"/>
                <a:cs typeface="Times New Roman" panose="02020603050405020304" pitchFamily="18" charset="0"/>
              </a:rPr>
              <a:t>Akrit Sood.</a:t>
            </a:r>
            <a:endParaRPr lang="en-IN" sz="2800" b="1" dirty="0">
              <a:solidFill>
                <a:schemeClr val="accent6"/>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8C9BE1CE-6CAA-AC56-3AF2-A996BDB5D160}"/>
              </a:ext>
            </a:extLst>
          </p:cNvPr>
          <p:cNvPicPr>
            <a:picLocks noChangeAspect="1"/>
          </p:cNvPicPr>
          <p:nvPr/>
        </p:nvPicPr>
        <p:blipFill>
          <a:blip r:embed="rId3"/>
          <a:stretch>
            <a:fillRect/>
          </a:stretch>
        </p:blipFill>
        <p:spPr>
          <a:xfrm>
            <a:off x="0" y="6446584"/>
            <a:ext cx="12192000" cy="450611"/>
          </a:xfrm>
          <a:prstGeom prst="rect">
            <a:avLst/>
          </a:prstGeom>
        </p:spPr>
      </p:pic>
    </p:spTree>
    <p:extLst>
      <p:ext uri="{BB962C8B-B14F-4D97-AF65-F5344CB8AC3E}">
        <p14:creationId xmlns:p14="http://schemas.microsoft.com/office/powerpoint/2010/main" val="3082573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586502-3531-1B16-8659-0CB132C623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D05F80-EE06-A4D2-097C-D98B984AB871}"/>
              </a:ext>
            </a:extLst>
          </p:cNvPr>
          <p:cNvSpPr>
            <a:spLocks noGrp="1"/>
          </p:cNvSpPr>
          <p:nvPr>
            <p:ph type="title"/>
          </p:nvPr>
        </p:nvSpPr>
        <p:spPr>
          <a:xfrm>
            <a:off x="534050" y="84650"/>
            <a:ext cx="10515600" cy="1325563"/>
          </a:xfrm>
        </p:spPr>
        <p:txBody>
          <a:bodyPr>
            <a:normAutofit/>
          </a:bodyPr>
          <a:lstStyle/>
          <a:p>
            <a:pPr algn="ctr"/>
            <a:r>
              <a:rPr lang="en-US" sz="3600" b="1" u="sng" dirty="0">
                <a:solidFill>
                  <a:schemeClr val="accent6"/>
                </a:solidFill>
                <a:latin typeface="Times New Roman" panose="02020603050405020304" pitchFamily="18" charset="0"/>
                <a:cs typeface="Times New Roman" panose="02020603050405020304" pitchFamily="18" charset="0"/>
              </a:rPr>
              <a:t>STEP 4: FINDING INFORMATION ABOUT THE DATAFRAME</a:t>
            </a:r>
            <a:endParaRPr lang="en-IN" sz="3600" b="1" u="sng" dirty="0">
              <a:solidFill>
                <a:schemeClr val="accent6"/>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DED7DEE-F00D-D814-AA9C-4D0BF0A796F6}"/>
              </a:ext>
            </a:extLst>
          </p:cNvPr>
          <p:cNvPicPr>
            <a:picLocks noChangeAspect="1"/>
          </p:cNvPicPr>
          <p:nvPr/>
        </p:nvPicPr>
        <p:blipFill>
          <a:blip r:embed="rId2"/>
          <a:stretch>
            <a:fillRect/>
          </a:stretch>
        </p:blipFill>
        <p:spPr>
          <a:xfrm>
            <a:off x="0" y="6407389"/>
            <a:ext cx="12192000" cy="450611"/>
          </a:xfrm>
          <a:prstGeom prst="rect">
            <a:avLst/>
          </a:prstGeom>
        </p:spPr>
      </p:pic>
      <p:pic>
        <p:nvPicPr>
          <p:cNvPr id="1026" name="Picture 2" descr="This may contain: the letter d is shown in red and black on a green square with rounded letters">
            <a:extLst>
              <a:ext uri="{FF2B5EF4-FFF2-40B4-BE49-F238E27FC236}">
                <a16:creationId xmlns:a16="http://schemas.microsoft.com/office/drawing/2014/main" id="{5198DF49-2AED-3A5E-8803-BFF3F634FE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650" y="174303"/>
            <a:ext cx="853603" cy="853603"/>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6FFD3CB4-31B9-2924-0722-BAFE2067578C}"/>
              </a:ext>
            </a:extLst>
          </p:cNvPr>
          <p:cNvSpPr>
            <a:spLocks noGrp="1"/>
          </p:cNvSpPr>
          <p:nvPr>
            <p:ph idx="1"/>
          </p:nvPr>
        </p:nvSpPr>
        <p:spPr>
          <a:xfrm>
            <a:off x="7144870" y="3146611"/>
            <a:ext cx="4208929" cy="3030351"/>
          </a:xfrm>
        </p:spPr>
        <p:txBody>
          <a:bodyPr/>
          <a:lstStyle/>
          <a:p>
            <a:pPr marL="0" indent="0">
              <a:buNone/>
            </a:pPr>
            <a:r>
              <a:rPr lang="en-US" dirty="0"/>
              <a:t>  </a:t>
            </a:r>
            <a:endParaRPr lang="en-IN" dirty="0"/>
          </a:p>
        </p:txBody>
      </p:sp>
      <p:sp>
        <p:nvSpPr>
          <p:cNvPr id="3" name="Content Placeholder 2">
            <a:extLst>
              <a:ext uri="{FF2B5EF4-FFF2-40B4-BE49-F238E27FC236}">
                <a16:creationId xmlns:a16="http://schemas.microsoft.com/office/drawing/2014/main" id="{3A7C8BF0-0FBD-78F1-8C34-CB6DD65ED737}"/>
              </a:ext>
            </a:extLst>
          </p:cNvPr>
          <p:cNvSpPr txBox="1">
            <a:spLocks/>
          </p:cNvSpPr>
          <p:nvPr/>
        </p:nvSpPr>
        <p:spPr>
          <a:xfrm>
            <a:off x="484937" y="1485459"/>
            <a:ext cx="6659933" cy="4846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400" b="1" dirty="0">
                <a:latin typeface="Times New Roman" panose="02020603050405020304" pitchFamily="18" charset="0"/>
                <a:cs typeface="Times New Roman" panose="02020603050405020304" pitchFamily="18" charset="0"/>
              </a:rPr>
              <a:t>Columns with missing data:</a:t>
            </a:r>
          </a:p>
          <a:p>
            <a:pPr lvl="1"/>
            <a:r>
              <a:rPr lang="en-US" sz="2000" dirty="0">
                <a:latin typeface="Times New Roman" panose="02020603050405020304" pitchFamily="18" charset="0"/>
                <a:cs typeface="Times New Roman" panose="02020603050405020304" pitchFamily="18" charset="0"/>
              </a:rPr>
              <a:t>Product → 6 missing</a:t>
            </a:r>
          </a:p>
          <a:p>
            <a:pPr lvl="1"/>
            <a:r>
              <a:rPr lang="en-US" sz="2000" dirty="0">
                <a:latin typeface="Times New Roman" panose="02020603050405020304" pitchFamily="18" charset="0"/>
                <a:cs typeface="Times New Roman" panose="02020603050405020304" pitchFamily="18" charset="0"/>
              </a:rPr>
              <a:t>Brand → 1 missing</a:t>
            </a:r>
          </a:p>
          <a:p>
            <a:pPr lvl="1"/>
            <a:r>
              <a:rPr lang="en-US" sz="2000" dirty="0" err="1">
                <a:latin typeface="Times New Roman" panose="02020603050405020304" pitchFamily="18" charset="0"/>
                <a:cs typeface="Times New Roman" panose="02020603050405020304" pitchFamily="18" charset="0"/>
              </a:rPr>
              <a:t>Sale_Price</a:t>
            </a:r>
            <a:r>
              <a:rPr lang="en-US" sz="2000" dirty="0">
                <a:latin typeface="Times New Roman" panose="02020603050405020304" pitchFamily="18" charset="0"/>
                <a:cs typeface="Times New Roman" panose="02020603050405020304" pitchFamily="18" charset="0"/>
              </a:rPr>
              <a:t> → 6 missing</a:t>
            </a:r>
          </a:p>
          <a:p>
            <a:pPr lvl="1"/>
            <a:r>
              <a:rPr lang="en-US" sz="2000" dirty="0">
                <a:latin typeface="Times New Roman" panose="02020603050405020304" pitchFamily="18" charset="0"/>
                <a:cs typeface="Times New Roman" panose="02020603050405020304" pitchFamily="18" charset="0"/>
              </a:rPr>
              <a:t>Rating → ~8,636 missing (only 18,919 present)</a:t>
            </a:r>
          </a:p>
          <a:p>
            <a:pPr lvl="1"/>
            <a:r>
              <a:rPr lang="en-US" sz="2000" dirty="0">
                <a:latin typeface="Times New Roman" panose="02020603050405020304" pitchFamily="18" charset="0"/>
                <a:cs typeface="Times New Roman" panose="02020603050405020304" pitchFamily="18" charset="0"/>
              </a:rPr>
              <a:t>Description → 85 missing</a:t>
            </a:r>
          </a:p>
          <a:p>
            <a:pPr marL="457200" lvl="1" indent="0">
              <a:buNone/>
            </a:pPr>
            <a:endParaRPr lang="en-US" sz="2000" dirty="0">
              <a:latin typeface="Times New Roman" panose="02020603050405020304" pitchFamily="18" charset="0"/>
              <a:cs typeface="Times New Roman" panose="02020603050405020304" pitchFamily="18" charset="0"/>
            </a:endParaRPr>
          </a:p>
          <a:p>
            <a:pPr>
              <a:buNone/>
            </a:pPr>
            <a:r>
              <a:rPr lang="en-US" sz="2400" b="1" dirty="0">
                <a:latin typeface="Times New Roman" panose="02020603050405020304" pitchFamily="18" charset="0"/>
                <a:cs typeface="Times New Roman" panose="02020603050405020304" pitchFamily="18" charset="0"/>
              </a:rPr>
              <a:t>Key observations:</a:t>
            </a:r>
            <a:endParaRPr lang="en-US" sz="24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 The dataset is generally clean but has </a:t>
            </a:r>
            <a:r>
              <a:rPr lang="en-US" sz="2000" b="1" dirty="0">
                <a:latin typeface="Times New Roman" panose="02020603050405020304" pitchFamily="18" charset="0"/>
                <a:cs typeface="Times New Roman" panose="02020603050405020304" pitchFamily="18" charset="0"/>
              </a:rPr>
              <a:t>notable gaps in ratings.</a:t>
            </a:r>
          </a:p>
          <a:p>
            <a:pPr lvl="1"/>
            <a:r>
              <a:rPr lang="en-US" sz="2000" dirty="0">
                <a:latin typeface="Times New Roman" panose="02020603050405020304" pitchFamily="18" charset="0"/>
                <a:cs typeface="Times New Roman" panose="02020603050405020304" pitchFamily="18" charset="0"/>
              </a:rPr>
              <a:t>Minor missing values in product, price, and description.</a:t>
            </a:r>
          </a:p>
          <a:p>
            <a:pPr lvl="1"/>
            <a:r>
              <a:rPr lang="en-US" sz="2000" dirty="0">
                <a:latin typeface="Times New Roman" panose="02020603050405020304" pitchFamily="18" charset="0"/>
                <a:cs typeface="Times New Roman" panose="02020603050405020304" pitchFamily="18" charset="0"/>
              </a:rPr>
              <a:t>There are major missing values in the Rating column.</a:t>
            </a:r>
          </a:p>
          <a:p>
            <a:pPr marL="0" indent="0" algn="just">
              <a:buNone/>
            </a:pPr>
            <a:endParaRPr lang="en-US" sz="32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FAF4F9E-678B-60F2-C033-7BE0479A87EC}"/>
              </a:ext>
            </a:extLst>
          </p:cNvPr>
          <p:cNvPicPr>
            <a:picLocks noChangeAspect="1"/>
          </p:cNvPicPr>
          <p:nvPr/>
        </p:nvPicPr>
        <p:blipFill>
          <a:blip r:embed="rId4"/>
          <a:stretch>
            <a:fillRect/>
          </a:stretch>
        </p:blipFill>
        <p:spPr>
          <a:xfrm>
            <a:off x="7289321" y="1499866"/>
            <a:ext cx="4613932" cy="4560415"/>
          </a:xfrm>
          <a:prstGeom prst="rect">
            <a:avLst/>
          </a:prstGeom>
        </p:spPr>
      </p:pic>
    </p:spTree>
    <p:extLst>
      <p:ext uri="{BB962C8B-B14F-4D97-AF65-F5344CB8AC3E}">
        <p14:creationId xmlns:p14="http://schemas.microsoft.com/office/powerpoint/2010/main" val="2100479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30A603-B399-891A-9650-94D5D87503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D65506-A1F7-6A4E-5B44-EDC2C0557EE9}"/>
              </a:ext>
            </a:extLst>
          </p:cNvPr>
          <p:cNvSpPr>
            <a:spLocks noGrp="1"/>
          </p:cNvSpPr>
          <p:nvPr>
            <p:ph type="title"/>
          </p:nvPr>
        </p:nvSpPr>
        <p:spPr>
          <a:xfrm>
            <a:off x="534050" y="84650"/>
            <a:ext cx="10515600" cy="1325563"/>
          </a:xfrm>
        </p:spPr>
        <p:txBody>
          <a:bodyPr>
            <a:normAutofit/>
          </a:bodyPr>
          <a:lstStyle/>
          <a:p>
            <a:pPr algn="ctr"/>
            <a:r>
              <a:rPr lang="en-US" sz="3600" b="1" u="sng" dirty="0">
                <a:solidFill>
                  <a:schemeClr val="accent6"/>
                </a:solidFill>
                <a:latin typeface="Times New Roman" panose="02020603050405020304" pitchFamily="18" charset="0"/>
                <a:cs typeface="Times New Roman" panose="02020603050405020304" pitchFamily="18" charset="0"/>
              </a:rPr>
              <a:t>STEP 5: FIND OUT TOP &amp; LEAST 10 SELLING PRODUCTS</a:t>
            </a:r>
            <a:endParaRPr lang="en-IN" sz="3600" b="1" u="sng" dirty="0">
              <a:solidFill>
                <a:schemeClr val="accent6"/>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44E89B7-92BA-BFA1-A0D3-EC3E1439B4D1}"/>
              </a:ext>
            </a:extLst>
          </p:cNvPr>
          <p:cNvPicPr>
            <a:picLocks noChangeAspect="1"/>
          </p:cNvPicPr>
          <p:nvPr/>
        </p:nvPicPr>
        <p:blipFill>
          <a:blip r:embed="rId2"/>
          <a:stretch>
            <a:fillRect/>
          </a:stretch>
        </p:blipFill>
        <p:spPr>
          <a:xfrm>
            <a:off x="0" y="6407389"/>
            <a:ext cx="12192000" cy="450611"/>
          </a:xfrm>
          <a:prstGeom prst="rect">
            <a:avLst/>
          </a:prstGeom>
        </p:spPr>
      </p:pic>
      <p:pic>
        <p:nvPicPr>
          <p:cNvPr id="1026" name="Picture 2" descr="This may contain: the letter d is shown in red and black on a green square with rounded letters">
            <a:extLst>
              <a:ext uri="{FF2B5EF4-FFF2-40B4-BE49-F238E27FC236}">
                <a16:creationId xmlns:a16="http://schemas.microsoft.com/office/drawing/2014/main" id="{894CFB07-40FF-6832-B473-77B5B2A21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650" y="174303"/>
            <a:ext cx="853603" cy="853603"/>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CFF59B07-A0AD-7D8D-E465-9400ED0FE2BF}"/>
              </a:ext>
            </a:extLst>
          </p:cNvPr>
          <p:cNvSpPr>
            <a:spLocks noGrp="1"/>
          </p:cNvSpPr>
          <p:nvPr>
            <p:ph idx="1"/>
          </p:nvPr>
        </p:nvSpPr>
        <p:spPr>
          <a:xfrm>
            <a:off x="7144870" y="3146611"/>
            <a:ext cx="4208929" cy="3030351"/>
          </a:xfrm>
        </p:spPr>
        <p:txBody>
          <a:bodyPr/>
          <a:lstStyle/>
          <a:p>
            <a:pPr marL="0" indent="0">
              <a:buNone/>
            </a:pPr>
            <a:r>
              <a:rPr lang="en-US" dirty="0"/>
              <a:t>  </a:t>
            </a:r>
            <a:endParaRPr lang="en-IN" dirty="0"/>
          </a:p>
        </p:txBody>
      </p:sp>
      <p:sp>
        <p:nvSpPr>
          <p:cNvPr id="3" name="Content Placeholder 2">
            <a:extLst>
              <a:ext uri="{FF2B5EF4-FFF2-40B4-BE49-F238E27FC236}">
                <a16:creationId xmlns:a16="http://schemas.microsoft.com/office/drawing/2014/main" id="{ED3A2AE5-F76B-7FA1-FC02-FA2C0E51E249}"/>
              </a:ext>
            </a:extLst>
          </p:cNvPr>
          <p:cNvSpPr txBox="1">
            <a:spLocks/>
          </p:cNvSpPr>
          <p:nvPr/>
        </p:nvSpPr>
        <p:spPr>
          <a:xfrm>
            <a:off x="484937" y="1485459"/>
            <a:ext cx="6659933" cy="484668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None/>
            </a:pPr>
            <a:r>
              <a:rPr lang="en-IN" sz="2400" b="1" u="sng" dirty="0">
                <a:latin typeface="Times New Roman" panose="02020603050405020304" pitchFamily="18" charset="0"/>
                <a:cs typeface="Times New Roman" panose="02020603050405020304" pitchFamily="18" charset="0"/>
              </a:rPr>
              <a:t>Top-Selling Products (</a:t>
            </a:r>
            <a:r>
              <a:rPr lang="en-IN" sz="2400" b="1" u="sng" dirty="0" err="1">
                <a:latin typeface="Times New Roman" panose="02020603050405020304" pitchFamily="18" charset="0"/>
                <a:cs typeface="Times New Roman" panose="02020603050405020304" pitchFamily="18" charset="0"/>
              </a:rPr>
              <a:t>BigBasket</a:t>
            </a:r>
            <a:r>
              <a:rPr lang="en-IN" sz="2400" b="1" u="sng"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Turmeric Powder / Arisina Pudi → 26</a:t>
            </a:r>
          </a:p>
          <a:p>
            <a:pPr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Extra Virgin Olive Oil → 15</a:t>
            </a:r>
          </a:p>
          <a:p>
            <a:pPr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Cow Ghee / Tuppa → 14</a:t>
            </a:r>
          </a:p>
          <a:p>
            <a:pPr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Olive Oil – Extra Virgin → 12</a:t>
            </a:r>
          </a:p>
          <a:p>
            <a:pPr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Soft Drink → 12</a:t>
            </a:r>
          </a:p>
          <a:p>
            <a:pPr algn="just">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Colorsilk</a:t>
            </a:r>
            <a:r>
              <a:rPr lang="en-IN" sz="2000" dirty="0">
                <a:latin typeface="Times New Roman" panose="02020603050405020304" pitchFamily="18" charset="0"/>
                <a:cs typeface="Times New Roman" panose="02020603050405020304" pitchFamily="18" charset="0"/>
              </a:rPr>
              <a:t> Hair Colour With Keratin → 12</a:t>
            </a:r>
          </a:p>
          <a:p>
            <a:pPr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Ghee / Tuppa → 11</a:t>
            </a:r>
          </a:p>
          <a:p>
            <a:pPr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Powder – Coriander → 11</a:t>
            </a:r>
          </a:p>
          <a:p>
            <a:pPr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Coriander Powder → 11</a:t>
            </a:r>
          </a:p>
          <a:p>
            <a:pPr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Peanut Butter – Creamy → 10</a:t>
            </a:r>
          </a:p>
          <a:p>
            <a:pPr marL="0" indent="0" algn="just">
              <a:buNone/>
            </a:pPr>
            <a:r>
              <a:rPr lang="en-IN" sz="2400" b="1" dirty="0">
                <a:solidFill>
                  <a:srgbClr val="FF0000"/>
                </a:solidFill>
                <a:latin typeface="Times New Roman" panose="02020603050405020304" pitchFamily="18" charset="0"/>
                <a:cs typeface="Times New Roman" panose="02020603050405020304" pitchFamily="18" charset="0"/>
              </a:rPr>
              <a:t>Insight:</a:t>
            </a:r>
            <a:r>
              <a:rPr lang="en-IN" sz="2400" dirty="0">
                <a:solidFill>
                  <a:srgbClr val="FF0000"/>
                </a:solidFill>
                <a:latin typeface="Times New Roman" panose="02020603050405020304" pitchFamily="18" charset="0"/>
                <a:cs typeface="Times New Roman" panose="02020603050405020304" pitchFamily="18" charset="0"/>
              </a:rPr>
              <a:t> </a:t>
            </a:r>
            <a:r>
              <a:rPr lang="en-IN" sz="2400" dirty="0">
                <a:solidFill>
                  <a:schemeClr val="accent6"/>
                </a:solidFill>
                <a:latin typeface="Times New Roman" panose="02020603050405020304" pitchFamily="18" charset="0"/>
                <a:cs typeface="Times New Roman" panose="02020603050405020304" pitchFamily="18" charset="0"/>
              </a:rPr>
              <a:t>Core grocery staples like spices, oils, and dairy products dominate the top-selling list.</a:t>
            </a:r>
          </a:p>
          <a:p>
            <a:pPr marL="0" indent="0" algn="just">
              <a:buNone/>
            </a:pPr>
            <a:endParaRPr lang="en-US" sz="32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75F7C0C1-A656-0C7B-561A-EC0C998D3BF4}"/>
              </a:ext>
            </a:extLst>
          </p:cNvPr>
          <p:cNvPicPr>
            <a:picLocks noChangeAspect="1"/>
          </p:cNvPicPr>
          <p:nvPr/>
        </p:nvPicPr>
        <p:blipFill>
          <a:blip r:embed="rId4"/>
          <a:stretch>
            <a:fillRect/>
          </a:stretch>
        </p:blipFill>
        <p:spPr>
          <a:xfrm>
            <a:off x="7324951" y="1435752"/>
            <a:ext cx="4382112" cy="4741210"/>
          </a:xfrm>
          <a:prstGeom prst="rect">
            <a:avLst/>
          </a:prstGeom>
        </p:spPr>
      </p:pic>
    </p:spTree>
    <p:extLst>
      <p:ext uri="{BB962C8B-B14F-4D97-AF65-F5344CB8AC3E}">
        <p14:creationId xmlns:p14="http://schemas.microsoft.com/office/powerpoint/2010/main" val="1160111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760917-9A18-209F-28A0-19F8135584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A9234A-34FE-28FB-C579-7163B5715E8C}"/>
              </a:ext>
            </a:extLst>
          </p:cNvPr>
          <p:cNvSpPr>
            <a:spLocks noGrp="1"/>
          </p:cNvSpPr>
          <p:nvPr>
            <p:ph type="title"/>
          </p:nvPr>
        </p:nvSpPr>
        <p:spPr>
          <a:xfrm>
            <a:off x="534050" y="84650"/>
            <a:ext cx="10515600" cy="1325563"/>
          </a:xfrm>
        </p:spPr>
        <p:txBody>
          <a:bodyPr>
            <a:normAutofit/>
          </a:bodyPr>
          <a:lstStyle/>
          <a:p>
            <a:pPr algn="ctr"/>
            <a:r>
              <a:rPr lang="en-US" sz="3600" b="1" u="sng" dirty="0">
                <a:solidFill>
                  <a:schemeClr val="accent6"/>
                </a:solidFill>
                <a:latin typeface="Times New Roman" panose="02020603050405020304" pitchFamily="18" charset="0"/>
                <a:cs typeface="Times New Roman" panose="02020603050405020304" pitchFamily="18" charset="0"/>
              </a:rPr>
              <a:t>STEP 5: FIND OUT TOP &amp; LEAST 10 SELLING PRODUCTS</a:t>
            </a:r>
            <a:endParaRPr lang="en-IN" sz="3600" b="1" u="sng" dirty="0">
              <a:solidFill>
                <a:schemeClr val="accent6"/>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2187D01-0A04-BA10-B7CC-0745CD503FB8}"/>
              </a:ext>
            </a:extLst>
          </p:cNvPr>
          <p:cNvPicPr>
            <a:picLocks noChangeAspect="1"/>
          </p:cNvPicPr>
          <p:nvPr/>
        </p:nvPicPr>
        <p:blipFill>
          <a:blip r:embed="rId2"/>
          <a:stretch>
            <a:fillRect/>
          </a:stretch>
        </p:blipFill>
        <p:spPr>
          <a:xfrm>
            <a:off x="0" y="6512508"/>
            <a:ext cx="12192000" cy="450611"/>
          </a:xfrm>
          <a:prstGeom prst="rect">
            <a:avLst/>
          </a:prstGeom>
        </p:spPr>
      </p:pic>
      <p:pic>
        <p:nvPicPr>
          <p:cNvPr id="1026" name="Picture 2" descr="This may contain: the letter d is shown in red and black on a green square with rounded letters">
            <a:extLst>
              <a:ext uri="{FF2B5EF4-FFF2-40B4-BE49-F238E27FC236}">
                <a16:creationId xmlns:a16="http://schemas.microsoft.com/office/drawing/2014/main" id="{056F3B88-43BD-BD32-84FE-7B905382C7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650" y="174303"/>
            <a:ext cx="853603" cy="853603"/>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98764C1F-D745-FD29-14A6-406A3A6255FB}"/>
              </a:ext>
            </a:extLst>
          </p:cNvPr>
          <p:cNvSpPr>
            <a:spLocks noGrp="1"/>
          </p:cNvSpPr>
          <p:nvPr>
            <p:ph idx="1"/>
          </p:nvPr>
        </p:nvSpPr>
        <p:spPr>
          <a:xfrm>
            <a:off x="7144870" y="3146611"/>
            <a:ext cx="4208929" cy="3030351"/>
          </a:xfrm>
        </p:spPr>
        <p:txBody>
          <a:bodyPr/>
          <a:lstStyle/>
          <a:p>
            <a:pPr marL="0" indent="0">
              <a:buNone/>
            </a:pPr>
            <a:r>
              <a:rPr lang="en-US" dirty="0"/>
              <a:t>  </a:t>
            </a:r>
            <a:endParaRPr lang="en-IN" dirty="0"/>
          </a:p>
        </p:txBody>
      </p:sp>
      <p:sp>
        <p:nvSpPr>
          <p:cNvPr id="3" name="Content Placeholder 2">
            <a:extLst>
              <a:ext uri="{FF2B5EF4-FFF2-40B4-BE49-F238E27FC236}">
                <a16:creationId xmlns:a16="http://schemas.microsoft.com/office/drawing/2014/main" id="{80033BE0-F360-D0CF-C33A-89DA4185113E}"/>
              </a:ext>
            </a:extLst>
          </p:cNvPr>
          <p:cNvSpPr txBox="1">
            <a:spLocks/>
          </p:cNvSpPr>
          <p:nvPr/>
        </p:nvSpPr>
        <p:spPr>
          <a:xfrm>
            <a:off x="433179" y="1398621"/>
            <a:ext cx="6787131" cy="515224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None/>
            </a:pPr>
            <a:r>
              <a:rPr lang="en-IN" sz="2700" b="1" u="sng" dirty="0">
                <a:latin typeface="Times New Roman" panose="02020603050405020304" pitchFamily="18" charset="0"/>
                <a:cs typeface="Times New Roman" panose="02020603050405020304" pitchFamily="18" charset="0"/>
              </a:rPr>
              <a:t>Least-Selling Products (</a:t>
            </a:r>
            <a:r>
              <a:rPr lang="en-IN" sz="2700" b="1" u="sng" dirty="0" err="1">
                <a:latin typeface="Times New Roman" panose="02020603050405020304" pitchFamily="18" charset="0"/>
                <a:cs typeface="Times New Roman" panose="02020603050405020304" pitchFamily="18" charset="0"/>
              </a:rPr>
              <a:t>BigBasket</a:t>
            </a:r>
            <a:r>
              <a:rPr lang="en-IN" sz="2700" b="1" u="sng" dirty="0">
                <a:latin typeface="Times New Roman" panose="02020603050405020304" pitchFamily="18" charset="0"/>
                <a:cs typeface="Times New Roman" panose="02020603050405020304" pitchFamily="18" charset="0"/>
              </a:rPr>
              <a:t>) (EACH →1)</a:t>
            </a:r>
          </a:p>
          <a:p>
            <a:pPr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Barrel Whisky / Juice Glass Tumbler</a:t>
            </a:r>
          </a:p>
          <a:p>
            <a:pPr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Superfood Punjabi Khichdi</a:t>
            </a:r>
          </a:p>
          <a:p>
            <a:pPr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Candy / Cookie Glass Bowl With Lid Set</a:t>
            </a:r>
          </a:p>
          <a:p>
            <a:pPr algn="just">
              <a:buFont typeface="Arial" panose="020B0604020202020204" pitchFamily="34" charset="0"/>
              <a:buChar char="•"/>
            </a:pPr>
            <a:r>
              <a:rPr lang="en-IN" sz="2200" dirty="0" err="1">
                <a:latin typeface="Times New Roman" panose="02020603050405020304" pitchFamily="18" charset="0"/>
                <a:cs typeface="Times New Roman" panose="02020603050405020304" pitchFamily="18" charset="0"/>
              </a:rPr>
              <a:t>Clippy</a:t>
            </a:r>
            <a:r>
              <a:rPr lang="en-IN" sz="2200" dirty="0">
                <a:latin typeface="Times New Roman" panose="02020603050405020304" pitchFamily="18" charset="0"/>
                <a:cs typeface="Times New Roman" panose="02020603050405020304" pitchFamily="18" charset="0"/>
              </a:rPr>
              <a:t> 3 Pin Extension Box (5m Wire)</a:t>
            </a:r>
          </a:p>
          <a:p>
            <a:pPr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The </a:t>
            </a:r>
            <a:r>
              <a:rPr lang="en-IN" sz="2200" dirty="0" err="1">
                <a:latin typeface="Times New Roman" panose="02020603050405020304" pitchFamily="18" charset="0"/>
                <a:cs typeface="Times New Roman" panose="02020603050405020304" pitchFamily="18" charset="0"/>
              </a:rPr>
              <a:t>Shaviour</a:t>
            </a:r>
            <a:r>
              <a:rPr lang="en-IN" sz="2200" dirty="0">
                <a:latin typeface="Times New Roman" panose="02020603050405020304" pitchFamily="18" charset="0"/>
                <a:cs typeface="Times New Roman" panose="02020603050405020304" pitchFamily="18" charset="0"/>
              </a:rPr>
              <a:t> Pack</a:t>
            </a:r>
          </a:p>
          <a:p>
            <a:pPr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Pani Puri </a:t>
            </a:r>
            <a:r>
              <a:rPr lang="en-IN" sz="2200" dirty="0" err="1">
                <a:latin typeface="Times New Roman" panose="02020603050405020304" pitchFamily="18" charset="0"/>
                <a:cs typeface="Times New Roman" panose="02020603050405020304" pitchFamily="18" charset="0"/>
              </a:rPr>
              <a:t>Papad</a:t>
            </a:r>
            <a:endParaRPr lang="en-IN" sz="22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Stapler 10</a:t>
            </a:r>
          </a:p>
          <a:p>
            <a:pPr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Pure Melamine Dinner Plate – Marbo Wood</a:t>
            </a:r>
          </a:p>
          <a:p>
            <a:pPr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Cup Noodles Combo Pack</a:t>
            </a:r>
          </a:p>
          <a:p>
            <a:pPr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Lime Peel Powder (Skin Health &amp; Vitality)</a:t>
            </a:r>
          </a:p>
          <a:p>
            <a:pPr marL="0" indent="0" algn="just">
              <a:buNone/>
            </a:pPr>
            <a:r>
              <a:rPr lang="en-IN" sz="2600" b="1" dirty="0">
                <a:solidFill>
                  <a:srgbClr val="FF0000"/>
                </a:solidFill>
                <a:latin typeface="Times New Roman" panose="02020603050405020304" pitchFamily="18" charset="0"/>
                <a:cs typeface="Times New Roman" panose="02020603050405020304" pitchFamily="18" charset="0"/>
              </a:rPr>
              <a:t>Insight:</a:t>
            </a:r>
            <a:r>
              <a:rPr lang="en-IN" sz="2600" dirty="0">
                <a:solidFill>
                  <a:srgbClr val="FF0000"/>
                </a:solidFill>
                <a:latin typeface="Times New Roman" panose="02020603050405020304" pitchFamily="18" charset="0"/>
                <a:cs typeface="Times New Roman" panose="02020603050405020304" pitchFamily="18" charset="0"/>
              </a:rPr>
              <a:t> </a:t>
            </a:r>
            <a:r>
              <a:rPr lang="en-IN" sz="2600" dirty="0">
                <a:solidFill>
                  <a:schemeClr val="accent6"/>
                </a:solidFill>
                <a:latin typeface="Times New Roman" panose="02020603050405020304" pitchFamily="18" charset="0"/>
                <a:cs typeface="Times New Roman" panose="02020603050405020304" pitchFamily="18" charset="0"/>
              </a:rPr>
              <a:t>Least-selling items are niche, specialty, or non-grocery products, indicating low demand or limited listings.</a:t>
            </a:r>
          </a:p>
          <a:p>
            <a:pPr marL="0" indent="0" algn="just">
              <a:buNone/>
            </a:pPr>
            <a:endParaRPr lang="en-US" sz="3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CC4EAE7-2B52-1A8A-2771-724706295E49}"/>
              </a:ext>
            </a:extLst>
          </p:cNvPr>
          <p:cNvPicPr>
            <a:picLocks noChangeAspect="1"/>
          </p:cNvPicPr>
          <p:nvPr/>
        </p:nvPicPr>
        <p:blipFill>
          <a:blip r:embed="rId4"/>
          <a:stretch>
            <a:fillRect/>
          </a:stretch>
        </p:blipFill>
        <p:spPr>
          <a:xfrm>
            <a:off x="5701799" y="1897811"/>
            <a:ext cx="6201454" cy="3645940"/>
          </a:xfrm>
          <a:prstGeom prst="rect">
            <a:avLst/>
          </a:prstGeom>
        </p:spPr>
      </p:pic>
    </p:spTree>
    <p:extLst>
      <p:ext uri="{BB962C8B-B14F-4D97-AF65-F5344CB8AC3E}">
        <p14:creationId xmlns:p14="http://schemas.microsoft.com/office/powerpoint/2010/main" val="469451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8E6F38-74C5-4A62-4674-A5EF1255BE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A99D98-6F39-46A0-4DB2-57FB529619CC}"/>
              </a:ext>
            </a:extLst>
          </p:cNvPr>
          <p:cNvSpPr>
            <a:spLocks noGrp="1"/>
          </p:cNvSpPr>
          <p:nvPr>
            <p:ph type="title"/>
          </p:nvPr>
        </p:nvSpPr>
        <p:spPr>
          <a:xfrm>
            <a:off x="534050" y="84650"/>
            <a:ext cx="10515600" cy="1325563"/>
          </a:xfrm>
        </p:spPr>
        <p:txBody>
          <a:bodyPr>
            <a:normAutofit/>
          </a:bodyPr>
          <a:lstStyle/>
          <a:p>
            <a:pPr algn="ctr"/>
            <a:r>
              <a:rPr lang="en-US" sz="3600" b="1" u="sng" dirty="0">
                <a:solidFill>
                  <a:schemeClr val="accent6"/>
                </a:solidFill>
                <a:latin typeface="Times New Roman" panose="02020603050405020304" pitchFamily="18" charset="0"/>
                <a:cs typeface="Times New Roman" panose="02020603050405020304" pitchFamily="18" charset="0"/>
              </a:rPr>
              <a:t>STEP 5: FIND OUT TOP &amp; LEAST 10 SELLING PRODUCTS</a:t>
            </a:r>
            <a:endParaRPr lang="en-IN" sz="3600" b="1" u="sng" dirty="0">
              <a:solidFill>
                <a:schemeClr val="accent6"/>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A8ED8B4-44EC-654C-FD29-C23F38335CBE}"/>
              </a:ext>
            </a:extLst>
          </p:cNvPr>
          <p:cNvPicPr>
            <a:picLocks noChangeAspect="1"/>
          </p:cNvPicPr>
          <p:nvPr/>
        </p:nvPicPr>
        <p:blipFill>
          <a:blip r:embed="rId2"/>
          <a:stretch>
            <a:fillRect/>
          </a:stretch>
        </p:blipFill>
        <p:spPr>
          <a:xfrm>
            <a:off x="0" y="6407389"/>
            <a:ext cx="12192000" cy="450611"/>
          </a:xfrm>
          <a:prstGeom prst="rect">
            <a:avLst/>
          </a:prstGeom>
        </p:spPr>
      </p:pic>
      <p:pic>
        <p:nvPicPr>
          <p:cNvPr id="1026" name="Picture 2" descr="This may contain: the letter d is shown in red and black on a green square with rounded letters">
            <a:extLst>
              <a:ext uri="{FF2B5EF4-FFF2-40B4-BE49-F238E27FC236}">
                <a16:creationId xmlns:a16="http://schemas.microsoft.com/office/drawing/2014/main" id="{9212687A-D245-896D-179B-B350B33D0B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650" y="174303"/>
            <a:ext cx="853603" cy="853603"/>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E9E0C764-251A-7F63-9F36-19DA108176B3}"/>
              </a:ext>
            </a:extLst>
          </p:cNvPr>
          <p:cNvSpPr>
            <a:spLocks noGrp="1"/>
          </p:cNvSpPr>
          <p:nvPr>
            <p:ph idx="1"/>
          </p:nvPr>
        </p:nvSpPr>
        <p:spPr>
          <a:xfrm>
            <a:off x="7144870" y="3146611"/>
            <a:ext cx="4208929" cy="3030351"/>
          </a:xfrm>
        </p:spPr>
        <p:txBody>
          <a:bodyPr/>
          <a:lstStyle/>
          <a:p>
            <a:pPr marL="0" indent="0">
              <a:buNone/>
            </a:pPr>
            <a:r>
              <a:rPr lang="en-US" dirty="0"/>
              <a:t>  </a:t>
            </a:r>
            <a:endParaRPr lang="en-IN" dirty="0"/>
          </a:p>
        </p:txBody>
      </p:sp>
      <p:sp>
        <p:nvSpPr>
          <p:cNvPr id="3" name="Content Placeholder 2">
            <a:extLst>
              <a:ext uri="{FF2B5EF4-FFF2-40B4-BE49-F238E27FC236}">
                <a16:creationId xmlns:a16="http://schemas.microsoft.com/office/drawing/2014/main" id="{6CC501C3-2FF2-0DD6-2E86-704FBF8ADC0E}"/>
              </a:ext>
            </a:extLst>
          </p:cNvPr>
          <p:cNvSpPr txBox="1">
            <a:spLocks/>
          </p:cNvSpPr>
          <p:nvPr/>
        </p:nvSpPr>
        <p:spPr>
          <a:xfrm>
            <a:off x="483614" y="1410213"/>
            <a:ext cx="11224771" cy="51522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IN" sz="2300" b="1" u="sng" dirty="0">
                <a:latin typeface="Times New Roman" panose="02020603050405020304" pitchFamily="18" charset="0"/>
                <a:cs typeface="Times New Roman" panose="02020603050405020304" pitchFamily="18" charset="0"/>
              </a:rPr>
              <a:t>VISUALIZATION REPRESENTATION OF THE TOP AND LEAST SOLD ITEMS:</a:t>
            </a:r>
          </a:p>
          <a:p>
            <a:pPr marL="0" indent="0" algn="just">
              <a:buNone/>
            </a:pPr>
            <a:endParaRPr lang="en-US" sz="32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2D7AF4D-D604-AE7F-22CE-684CC365C40D}"/>
              </a:ext>
            </a:extLst>
          </p:cNvPr>
          <p:cNvPicPr>
            <a:picLocks noChangeAspect="1"/>
          </p:cNvPicPr>
          <p:nvPr/>
        </p:nvPicPr>
        <p:blipFill>
          <a:blip r:embed="rId4"/>
          <a:stretch>
            <a:fillRect/>
          </a:stretch>
        </p:blipFill>
        <p:spPr>
          <a:xfrm>
            <a:off x="1544107" y="2023385"/>
            <a:ext cx="9103785" cy="3842579"/>
          </a:xfrm>
          <a:prstGeom prst="rect">
            <a:avLst/>
          </a:prstGeom>
        </p:spPr>
      </p:pic>
    </p:spTree>
    <p:extLst>
      <p:ext uri="{BB962C8B-B14F-4D97-AF65-F5344CB8AC3E}">
        <p14:creationId xmlns:p14="http://schemas.microsoft.com/office/powerpoint/2010/main" val="4196939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C1AEE-DEFB-FD0A-7965-8EE2460371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F12084-F293-5C28-93EE-3B2DA3CFA493}"/>
              </a:ext>
            </a:extLst>
          </p:cNvPr>
          <p:cNvSpPr>
            <a:spLocks noGrp="1"/>
          </p:cNvSpPr>
          <p:nvPr>
            <p:ph type="title"/>
          </p:nvPr>
        </p:nvSpPr>
        <p:spPr>
          <a:xfrm>
            <a:off x="563248" y="26658"/>
            <a:ext cx="10515600" cy="820222"/>
          </a:xfrm>
        </p:spPr>
        <p:txBody>
          <a:bodyPr/>
          <a:lstStyle/>
          <a:p>
            <a:pPr algn="ctr"/>
            <a:r>
              <a:rPr lang="en-US" dirty="0"/>
              <a:t> </a:t>
            </a:r>
            <a:r>
              <a:rPr lang="en-US" b="1" u="sng" dirty="0">
                <a:solidFill>
                  <a:schemeClr val="accent6"/>
                </a:solidFill>
                <a:latin typeface="Times New Roman" panose="02020603050405020304" pitchFamily="18" charset="0"/>
                <a:cs typeface="Times New Roman" panose="02020603050405020304" pitchFamily="18" charset="0"/>
              </a:rPr>
              <a:t>GRAPH</a:t>
            </a:r>
            <a:endParaRPr lang="en-IN" b="1" u="sng" dirty="0">
              <a:solidFill>
                <a:schemeClr val="accent6"/>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B4140C-5562-C1C6-33AB-4463C1BC15D5}"/>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E63DAD8B-7BBF-1594-25A7-8341462D3401}"/>
              </a:ext>
            </a:extLst>
          </p:cNvPr>
          <p:cNvPicPr>
            <a:picLocks noChangeAspect="1"/>
          </p:cNvPicPr>
          <p:nvPr/>
        </p:nvPicPr>
        <p:blipFill>
          <a:blip r:embed="rId2"/>
          <a:stretch>
            <a:fillRect/>
          </a:stretch>
        </p:blipFill>
        <p:spPr>
          <a:xfrm>
            <a:off x="0" y="6407389"/>
            <a:ext cx="12192000" cy="450611"/>
          </a:xfrm>
          <a:prstGeom prst="rect">
            <a:avLst/>
          </a:prstGeom>
        </p:spPr>
      </p:pic>
      <p:pic>
        <p:nvPicPr>
          <p:cNvPr id="1026" name="Picture 2" descr="This may contain: the letter d is shown in red and black on a green square with rounded letters">
            <a:extLst>
              <a:ext uri="{FF2B5EF4-FFF2-40B4-BE49-F238E27FC236}">
                <a16:creationId xmlns:a16="http://schemas.microsoft.com/office/drawing/2014/main" id="{BAB29679-364B-E897-24E8-9BB9E36E6A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8460" y="108490"/>
            <a:ext cx="743991" cy="74399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1E3C5AC-1BD7-22F2-5CF8-B989EBF33F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4577" y="846880"/>
            <a:ext cx="8962845" cy="5437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468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B8F329-9F1C-E68C-9C36-88C74C26BD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8D1D35-DF87-2D91-8167-60D7F6139A76}"/>
              </a:ext>
            </a:extLst>
          </p:cNvPr>
          <p:cNvSpPr>
            <a:spLocks noGrp="1"/>
          </p:cNvSpPr>
          <p:nvPr>
            <p:ph type="title"/>
          </p:nvPr>
        </p:nvSpPr>
        <p:spPr>
          <a:xfrm>
            <a:off x="288747" y="84650"/>
            <a:ext cx="10760903" cy="1325563"/>
          </a:xfrm>
        </p:spPr>
        <p:txBody>
          <a:bodyPr>
            <a:normAutofit/>
          </a:bodyPr>
          <a:lstStyle/>
          <a:p>
            <a:pPr algn="ctr"/>
            <a:r>
              <a:rPr lang="en-US" sz="3600" b="1" u="sng" dirty="0">
                <a:solidFill>
                  <a:schemeClr val="accent6"/>
                </a:solidFill>
                <a:latin typeface="Times New Roman" panose="02020603050405020304" pitchFamily="18" charset="0"/>
                <a:cs typeface="Times New Roman" panose="02020603050405020304" pitchFamily="18" charset="0"/>
              </a:rPr>
              <a:t>STEP 6: MEASURING DISCOUNT ON A CERTAIN ITEM</a:t>
            </a:r>
            <a:endParaRPr lang="en-IN" sz="3600" b="1" u="sng" dirty="0">
              <a:solidFill>
                <a:schemeClr val="accent6"/>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DEDEB8F-BAC2-0F64-2436-828F25373069}"/>
              </a:ext>
            </a:extLst>
          </p:cNvPr>
          <p:cNvPicPr>
            <a:picLocks noChangeAspect="1"/>
          </p:cNvPicPr>
          <p:nvPr/>
        </p:nvPicPr>
        <p:blipFill>
          <a:blip r:embed="rId2"/>
          <a:stretch>
            <a:fillRect/>
          </a:stretch>
        </p:blipFill>
        <p:spPr>
          <a:xfrm>
            <a:off x="0" y="6407389"/>
            <a:ext cx="12192000" cy="450611"/>
          </a:xfrm>
          <a:prstGeom prst="rect">
            <a:avLst/>
          </a:prstGeom>
        </p:spPr>
      </p:pic>
      <p:pic>
        <p:nvPicPr>
          <p:cNvPr id="1026" name="Picture 2" descr="This may contain: the letter d is shown in red and black on a green square with rounded letters">
            <a:extLst>
              <a:ext uri="{FF2B5EF4-FFF2-40B4-BE49-F238E27FC236}">
                <a16:creationId xmlns:a16="http://schemas.microsoft.com/office/drawing/2014/main" id="{EEE8E539-8F0F-AD58-4F1E-E55EB8C5B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650" y="174303"/>
            <a:ext cx="853603" cy="853603"/>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45682819-7CAE-3372-5B3E-21C4205E8669}"/>
              </a:ext>
            </a:extLst>
          </p:cNvPr>
          <p:cNvSpPr>
            <a:spLocks noGrp="1"/>
          </p:cNvSpPr>
          <p:nvPr>
            <p:ph idx="1"/>
          </p:nvPr>
        </p:nvSpPr>
        <p:spPr>
          <a:xfrm>
            <a:off x="7144870" y="3146611"/>
            <a:ext cx="4208929" cy="3030351"/>
          </a:xfrm>
        </p:spPr>
        <p:txBody>
          <a:bodyPr/>
          <a:lstStyle/>
          <a:p>
            <a:pPr marL="0" indent="0">
              <a:buNone/>
            </a:pPr>
            <a:r>
              <a:rPr lang="en-US" dirty="0"/>
              <a:t>  </a:t>
            </a:r>
            <a:endParaRPr lang="en-IN" dirty="0"/>
          </a:p>
        </p:txBody>
      </p:sp>
      <p:sp>
        <p:nvSpPr>
          <p:cNvPr id="3" name="Content Placeholder 2">
            <a:extLst>
              <a:ext uri="{FF2B5EF4-FFF2-40B4-BE49-F238E27FC236}">
                <a16:creationId xmlns:a16="http://schemas.microsoft.com/office/drawing/2014/main" id="{B16F0DDA-F977-82D5-EDC9-C65A8BF70667}"/>
              </a:ext>
            </a:extLst>
          </p:cNvPr>
          <p:cNvSpPr txBox="1">
            <a:spLocks/>
          </p:cNvSpPr>
          <p:nvPr/>
        </p:nvSpPr>
        <p:spPr>
          <a:xfrm>
            <a:off x="483614" y="1410213"/>
            <a:ext cx="11224771" cy="51522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endParaRPr lang="en-IN" sz="2300" b="1" u="sng" dirty="0">
              <a:latin typeface="Times New Roman" panose="02020603050405020304" pitchFamily="18" charset="0"/>
              <a:cs typeface="Times New Roman" panose="02020603050405020304" pitchFamily="18" charset="0"/>
            </a:endParaRPr>
          </a:p>
          <a:p>
            <a:pPr algn="ctr">
              <a:buNone/>
            </a:pPr>
            <a:endParaRPr lang="en-IN" sz="2300" b="1" u="sng" dirty="0">
              <a:latin typeface="Times New Roman" panose="02020603050405020304" pitchFamily="18" charset="0"/>
              <a:cs typeface="Times New Roman" panose="02020603050405020304" pitchFamily="18" charset="0"/>
            </a:endParaRPr>
          </a:p>
          <a:p>
            <a:pPr algn="ctr">
              <a:buNone/>
            </a:pPr>
            <a:endParaRPr lang="en-IN" sz="2300" b="1" u="sng" dirty="0">
              <a:latin typeface="Times New Roman" panose="02020603050405020304" pitchFamily="18" charset="0"/>
              <a:cs typeface="Times New Roman" panose="02020603050405020304" pitchFamily="18" charset="0"/>
            </a:endParaRPr>
          </a:p>
          <a:p>
            <a:pPr algn="ctr">
              <a:buNone/>
            </a:pPr>
            <a:endParaRPr lang="en-IN" sz="2300" b="1" u="sng" dirty="0">
              <a:latin typeface="Times New Roman" panose="02020603050405020304" pitchFamily="18" charset="0"/>
              <a:cs typeface="Times New Roman" panose="02020603050405020304" pitchFamily="18" charset="0"/>
            </a:endParaRPr>
          </a:p>
          <a:p>
            <a:pPr algn="ctr">
              <a:buNone/>
            </a:pPr>
            <a:endParaRPr lang="en-IN" sz="2300" b="1" u="sng" dirty="0">
              <a:latin typeface="Times New Roman" panose="02020603050405020304" pitchFamily="18" charset="0"/>
              <a:cs typeface="Times New Roman" panose="02020603050405020304" pitchFamily="18" charset="0"/>
            </a:endParaRPr>
          </a:p>
          <a:p>
            <a:pPr>
              <a:buNone/>
            </a:pPr>
            <a:endParaRPr lang="en-IN" sz="3200" b="1" u="sng" dirty="0">
              <a:solidFill>
                <a:srgbClr val="FF0000"/>
              </a:solidFill>
              <a:latin typeface="Times New Roman" panose="02020603050405020304" pitchFamily="18" charset="0"/>
              <a:cs typeface="Times New Roman" panose="02020603050405020304" pitchFamily="18" charset="0"/>
            </a:endParaRPr>
          </a:p>
          <a:p>
            <a:pPr>
              <a:buNone/>
            </a:pPr>
            <a:r>
              <a:rPr lang="en-IN" sz="3200" b="1" u="sng" dirty="0">
                <a:solidFill>
                  <a:srgbClr val="FF0000"/>
                </a:solidFill>
                <a:latin typeface="Times New Roman" panose="02020603050405020304" pitchFamily="18" charset="0"/>
                <a:cs typeface="Times New Roman" panose="02020603050405020304" pitchFamily="18" charset="0"/>
              </a:rPr>
              <a:t>Formula</a:t>
            </a:r>
            <a:r>
              <a:rPr lang="en-IN" sz="3200" b="1" dirty="0">
                <a:solidFill>
                  <a:srgbClr val="FF0000"/>
                </a:solidFill>
                <a:latin typeface="Times New Roman" panose="02020603050405020304" pitchFamily="18" charset="0"/>
                <a:cs typeface="Times New Roman" panose="02020603050405020304" pitchFamily="18" charset="0"/>
              </a:rPr>
              <a:t>:</a:t>
            </a:r>
          </a:p>
          <a:p>
            <a:pPr marL="457200" indent="-457200">
              <a:buFont typeface="+mj-lt"/>
              <a:buAutoNum type="alphaUcPeriod"/>
            </a:pPr>
            <a:r>
              <a:rPr lang="en-IN" sz="2300" b="1" dirty="0" err="1">
                <a:solidFill>
                  <a:schemeClr val="accent6"/>
                </a:solidFill>
                <a:latin typeface="Times New Roman" panose="02020603050405020304" pitchFamily="18" charset="0"/>
                <a:cs typeface="Times New Roman" panose="02020603050405020304" pitchFamily="18" charset="0"/>
              </a:rPr>
              <a:t>Discount_amount</a:t>
            </a:r>
            <a:r>
              <a:rPr lang="en-IN" sz="2300" b="1" dirty="0">
                <a:solidFill>
                  <a:schemeClr val="accent6"/>
                </a:solidFill>
                <a:latin typeface="Times New Roman" panose="02020603050405020304" pitchFamily="18" charset="0"/>
                <a:cs typeface="Times New Roman" panose="02020603050405020304" pitchFamily="18" charset="0"/>
              </a:rPr>
              <a:t> = </a:t>
            </a:r>
            <a:r>
              <a:rPr lang="en-IN" sz="2300" b="1" dirty="0" err="1">
                <a:solidFill>
                  <a:schemeClr val="accent6"/>
                </a:solidFill>
                <a:latin typeface="Times New Roman" panose="02020603050405020304" pitchFamily="18" charset="0"/>
                <a:cs typeface="Times New Roman" panose="02020603050405020304" pitchFamily="18" charset="0"/>
              </a:rPr>
              <a:t>Market_Price</a:t>
            </a:r>
            <a:r>
              <a:rPr lang="en-IN" sz="2300" b="1" dirty="0">
                <a:solidFill>
                  <a:schemeClr val="accent6"/>
                </a:solidFill>
                <a:latin typeface="Times New Roman" panose="02020603050405020304" pitchFamily="18" charset="0"/>
                <a:cs typeface="Times New Roman" panose="02020603050405020304" pitchFamily="18" charset="0"/>
              </a:rPr>
              <a:t> – </a:t>
            </a:r>
            <a:r>
              <a:rPr lang="en-IN" sz="2300" b="1" dirty="0" err="1">
                <a:solidFill>
                  <a:schemeClr val="accent6"/>
                </a:solidFill>
                <a:latin typeface="Times New Roman" panose="02020603050405020304" pitchFamily="18" charset="0"/>
                <a:cs typeface="Times New Roman" panose="02020603050405020304" pitchFamily="18" charset="0"/>
              </a:rPr>
              <a:t>Sale_Price</a:t>
            </a:r>
            <a:endParaRPr lang="en-IN" sz="2300" b="1" dirty="0">
              <a:solidFill>
                <a:schemeClr val="accent6"/>
              </a:solidFill>
              <a:latin typeface="Times New Roman" panose="02020603050405020304" pitchFamily="18" charset="0"/>
              <a:cs typeface="Times New Roman" panose="02020603050405020304" pitchFamily="18" charset="0"/>
            </a:endParaRPr>
          </a:p>
          <a:p>
            <a:pPr marL="457200" indent="-457200">
              <a:buFont typeface="+mj-lt"/>
              <a:buAutoNum type="alphaUcPeriod"/>
            </a:pPr>
            <a:r>
              <a:rPr lang="en-IN" sz="2300" b="1" dirty="0" err="1">
                <a:solidFill>
                  <a:schemeClr val="accent6"/>
                </a:solidFill>
                <a:latin typeface="Times New Roman" panose="02020603050405020304" pitchFamily="18" charset="0"/>
                <a:cs typeface="Times New Roman" panose="02020603050405020304" pitchFamily="18" charset="0"/>
              </a:rPr>
              <a:t>Discount_percent</a:t>
            </a:r>
            <a:r>
              <a:rPr lang="en-IN" sz="2300" b="1" dirty="0">
                <a:solidFill>
                  <a:schemeClr val="accent6"/>
                </a:solidFill>
                <a:latin typeface="Times New Roman" panose="02020603050405020304" pitchFamily="18" charset="0"/>
                <a:cs typeface="Times New Roman" panose="02020603050405020304" pitchFamily="18" charset="0"/>
              </a:rPr>
              <a:t> = (</a:t>
            </a:r>
            <a:r>
              <a:rPr lang="en-IN" sz="2300" b="1" dirty="0" err="1">
                <a:solidFill>
                  <a:schemeClr val="accent6"/>
                </a:solidFill>
                <a:latin typeface="Times New Roman" panose="02020603050405020304" pitchFamily="18" charset="0"/>
                <a:cs typeface="Times New Roman" panose="02020603050405020304" pitchFamily="18" charset="0"/>
              </a:rPr>
              <a:t>Discount_amount</a:t>
            </a:r>
            <a:r>
              <a:rPr lang="en-IN" sz="2300" b="1" dirty="0">
                <a:solidFill>
                  <a:schemeClr val="accent6"/>
                </a:solidFill>
                <a:latin typeface="Times New Roman" panose="02020603050405020304" pitchFamily="18" charset="0"/>
                <a:cs typeface="Times New Roman" panose="02020603050405020304" pitchFamily="18" charset="0"/>
              </a:rPr>
              <a:t> / </a:t>
            </a:r>
            <a:r>
              <a:rPr lang="en-IN" sz="2300" b="1" dirty="0" err="1">
                <a:solidFill>
                  <a:schemeClr val="accent6"/>
                </a:solidFill>
                <a:latin typeface="Times New Roman" panose="02020603050405020304" pitchFamily="18" charset="0"/>
                <a:cs typeface="Times New Roman" panose="02020603050405020304" pitchFamily="18" charset="0"/>
              </a:rPr>
              <a:t>Market_Price</a:t>
            </a:r>
            <a:r>
              <a:rPr lang="en-IN" sz="2300" b="1" dirty="0">
                <a:solidFill>
                  <a:schemeClr val="accent6"/>
                </a:solidFill>
                <a:latin typeface="Times New Roman" panose="02020603050405020304" pitchFamily="18" charset="0"/>
                <a:cs typeface="Times New Roman" panose="02020603050405020304" pitchFamily="18" charset="0"/>
              </a:rPr>
              <a:t>)/100</a:t>
            </a:r>
            <a:endParaRPr lang="en-US" sz="2300" b="1" dirty="0">
              <a:solidFill>
                <a:schemeClr val="accent6"/>
              </a:solidFill>
              <a:latin typeface="Times New Roman" panose="02020603050405020304" pitchFamily="18" charset="0"/>
              <a:cs typeface="Times New Roman" panose="02020603050405020304" pitchFamily="18" charset="0"/>
            </a:endParaRPr>
          </a:p>
          <a:p>
            <a:pPr marL="457200" indent="-457200">
              <a:buFont typeface="+mj-lt"/>
              <a:buAutoNum type="alphaUcPeriod"/>
            </a:pPr>
            <a:r>
              <a:rPr lang="en-US" sz="2300" b="1" dirty="0">
                <a:solidFill>
                  <a:schemeClr val="accent6"/>
                </a:solidFill>
                <a:latin typeface="Times New Roman" panose="02020603050405020304" pitchFamily="18" charset="0"/>
                <a:cs typeface="Times New Roman" panose="02020603050405020304" pitchFamily="18" charset="0"/>
              </a:rPr>
              <a:t>Here, I take the top 10 highest and lowest discount items.</a:t>
            </a:r>
            <a:endParaRPr lang="en-IN" sz="2300" b="1" dirty="0">
              <a:solidFill>
                <a:schemeClr val="accent6"/>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CB5F68B-580D-00E6-8EE0-7B0CB4811B1D}"/>
              </a:ext>
            </a:extLst>
          </p:cNvPr>
          <p:cNvPicPr>
            <a:picLocks noChangeAspect="1"/>
          </p:cNvPicPr>
          <p:nvPr/>
        </p:nvPicPr>
        <p:blipFill>
          <a:blip r:embed="rId4"/>
          <a:stretch>
            <a:fillRect/>
          </a:stretch>
        </p:blipFill>
        <p:spPr>
          <a:xfrm>
            <a:off x="483613" y="1367923"/>
            <a:ext cx="8149364" cy="2807262"/>
          </a:xfrm>
          <a:prstGeom prst="rect">
            <a:avLst/>
          </a:prstGeom>
        </p:spPr>
      </p:pic>
    </p:spTree>
    <p:extLst>
      <p:ext uri="{BB962C8B-B14F-4D97-AF65-F5344CB8AC3E}">
        <p14:creationId xmlns:p14="http://schemas.microsoft.com/office/powerpoint/2010/main" val="3618317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14F5B2-6854-71A1-9902-629C586C01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43FB5E-96DC-CA3C-7E2C-43402A12C249}"/>
              </a:ext>
            </a:extLst>
          </p:cNvPr>
          <p:cNvSpPr>
            <a:spLocks noGrp="1"/>
          </p:cNvSpPr>
          <p:nvPr>
            <p:ph type="title"/>
          </p:nvPr>
        </p:nvSpPr>
        <p:spPr>
          <a:xfrm>
            <a:off x="1" y="9047"/>
            <a:ext cx="11049650" cy="616390"/>
          </a:xfrm>
        </p:spPr>
        <p:txBody>
          <a:bodyPr>
            <a:normAutofit/>
          </a:bodyPr>
          <a:lstStyle/>
          <a:p>
            <a:pPr algn="ctr"/>
            <a:r>
              <a:rPr lang="en-US" sz="3200" b="1" u="sng" dirty="0">
                <a:solidFill>
                  <a:schemeClr val="accent6"/>
                </a:solidFill>
                <a:latin typeface="Times New Roman" panose="02020603050405020304" pitchFamily="18" charset="0"/>
                <a:cs typeface="Times New Roman" panose="02020603050405020304" pitchFamily="18" charset="0"/>
              </a:rPr>
              <a:t>STEP 6: MEASURING DISCOUNT ON A CERTAIN ITEM</a:t>
            </a:r>
            <a:endParaRPr lang="en-IN" sz="3200" b="1" u="sng" dirty="0">
              <a:solidFill>
                <a:schemeClr val="accent6"/>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0E5EA1D-7D78-EEBC-FF90-99CF28C870D3}"/>
              </a:ext>
            </a:extLst>
          </p:cNvPr>
          <p:cNvPicPr>
            <a:picLocks noChangeAspect="1"/>
          </p:cNvPicPr>
          <p:nvPr/>
        </p:nvPicPr>
        <p:blipFill>
          <a:blip r:embed="rId2"/>
          <a:stretch>
            <a:fillRect/>
          </a:stretch>
        </p:blipFill>
        <p:spPr>
          <a:xfrm>
            <a:off x="0" y="6568046"/>
            <a:ext cx="12192000" cy="450611"/>
          </a:xfrm>
          <a:prstGeom prst="rect">
            <a:avLst/>
          </a:prstGeom>
        </p:spPr>
      </p:pic>
      <p:pic>
        <p:nvPicPr>
          <p:cNvPr id="1026" name="Picture 2" descr="This may contain: the letter d is shown in red and black on a green square with rounded letters">
            <a:extLst>
              <a:ext uri="{FF2B5EF4-FFF2-40B4-BE49-F238E27FC236}">
                <a16:creationId xmlns:a16="http://schemas.microsoft.com/office/drawing/2014/main" id="{14AA150E-3018-6232-45CF-AB1E773789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6003" y="14163"/>
            <a:ext cx="853603" cy="853603"/>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17A43C54-C4AC-E426-22B8-408FFE51A7EF}"/>
              </a:ext>
            </a:extLst>
          </p:cNvPr>
          <p:cNvSpPr>
            <a:spLocks noGrp="1"/>
          </p:cNvSpPr>
          <p:nvPr>
            <p:ph idx="1"/>
          </p:nvPr>
        </p:nvSpPr>
        <p:spPr>
          <a:xfrm>
            <a:off x="7144870" y="3146611"/>
            <a:ext cx="4208929" cy="3030351"/>
          </a:xfrm>
        </p:spPr>
        <p:txBody>
          <a:bodyPr/>
          <a:lstStyle/>
          <a:p>
            <a:pPr marL="0" indent="0">
              <a:buNone/>
            </a:pPr>
            <a:r>
              <a:rPr lang="en-US" dirty="0"/>
              <a:t>  </a:t>
            </a:r>
            <a:endParaRPr lang="en-IN" dirty="0"/>
          </a:p>
        </p:txBody>
      </p:sp>
      <p:pic>
        <p:nvPicPr>
          <p:cNvPr id="9" name="Picture 8">
            <a:extLst>
              <a:ext uri="{FF2B5EF4-FFF2-40B4-BE49-F238E27FC236}">
                <a16:creationId xmlns:a16="http://schemas.microsoft.com/office/drawing/2014/main" id="{22F6EEF1-34F9-4FD8-5874-28E62CB31E96}"/>
              </a:ext>
            </a:extLst>
          </p:cNvPr>
          <p:cNvPicPr>
            <a:picLocks noChangeAspect="1"/>
          </p:cNvPicPr>
          <p:nvPr/>
        </p:nvPicPr>
        <p:blipFill>
          <a:blip r:embed="rId4"/>
          <a:stretch>
            <a:fillRect/>
          </a:stretch>
        </p:blipFill>
        <p:spPr>
          <a:xfrm>
            <a:off x="262869" y="573681"/>
            <a:ext cx="4830079" cy="5935394"/>
          </a:xfrm>
          <a:prstGeom prst="rect">
            <a:avLst/>
          </a:prstGeom>
        </p:spPr>
      </p:pic>
      <p:sp>
        <p:nvSpPr>
          <p:cNvPr id="10" name="Content Placeholder 2">
            <a:extLst>
              <a:ext uri="{FF2B5EF4-FFF2-40B4-BE49-F238E27FC236}">
                <a16:creationId xmlns:a16="http://schemas.microsoft.com/office/drawing/2014/main" id="{CB1BB62D-C8C3-E606-5327-45196698D78B}"/>
              </a:ext>
            </a:extLst>
          </p:cNvPr>
          <p:cNvSpPr txBox="1">
            <a:spLocks/>
          </p:cNvSpPr>
          <p:nvPr/>
        </p:nvSpPr>
        <p:spPr>
          <a:xfrm>
            <a:off x="5175849" y="684408"/>
            <a:ext cx="6832121" cy="600969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None/>
            </a:pPr>
            <a:r>
              <a:rPr lang="en-IN" sz="3000" b="1" u="sng" dirty="0">
                <a:latin typeface="Times New Roman" panose="02020603050405020304" pitchFamily="18" charset="0"/>
                <a:cs typeface="Times New Roman" panose="02020603050405020304" pitchFamily="18" charset="0"/>
              </a:rPr>
              <a:t>Top 10 Discounts (High Percentage)</a:t>
            </a:r>
          </a:p>
          <a:p>
            <a:pPr marL="742950" lvl="1" indent="-285750" algn="just">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Curry Leaves (83.7%).</a:t>
            </a:r>
          </a:p>
          <a:p>
            <a:pPr marL="742950" lvl="1" indent="-285750" algn="just">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Fruits &amp; Vegetables Hand Juicer (82.5%).</a:t>
            </a:r>
          </a:p>
          <a:p>
            <a:pPr marL="742950" lvl="1" indent="-285750" algn="just">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Small Silicone Spatula with Plastic Handle (81.2%).</a:t>
            </a:r>
          </a:p>
          <a:p>
            <a:pPr marL="742950" lvl="1" indent="-285750" algn="just">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Decorative Party Light Big Star String (80.98%).</a:t>
            </a:r>
          </a:p>
          <a:p>
            <a:pPr marL="742950" lvl="1" indent="-285750" algn="just">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NHS 800 Temperature Control Hair Device (80.5%).</a:t>
            </a:r>
          </a:p>
          <a:p>
            <a:pPr marL="742950" lvl="1" indent="-285750" algn="just">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Concealer Brush 938 (80.0%).</a:t>
            </a:r>
          </a:p>
          <a:p>
            <a:pPr marL="742950" lvl="1" indent="-285750" algn="just">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Decorative Golden Bell String LED (79.2%).</a:t>
            </a:r>
          </a:p>
          <a:p>
            <a:pPr marL="742950" lvl="1" indent="-285750" algn="just"/>
            <a:r>
              <a:rPr lang="en-IN" sz="2600" dirty="0">
                <a:latin typeface="Times New Roman" panose="02020603050405020304" pitchFamily="18" charset="0"/>
                <a:cs typeface="Times New Roman" panose="02020603050405020304" pitchFamily="18" charset="0"/>
              </a:rPr>
              <a:t>Decorative Golden Bell String LED (79.2%).</a:t>
            </a:r>
          </a:p>
          <a:p>
            <a:pPr marL="742950" lvl="1" indent="-285750" algn="just">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USB String Fairy Lights 3M (78.69%).</a:t>
            </a:r>
          </a:p>
          <a:p>
            <a:pPr marL="742950" lvl="1" indent="-285750" algn="just">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Steel Baby Storage Dabba (77.98%).</a:t>
            </a:r>
          </a:p>
          <a:p>
            <a:pPr marL="0" indent="0" algn="just">
              <a:buNone/>
            </a:pPr>
            <a:r>
              <a:rPr lang="en-IN" sz="3000" b="1" dirty="0">
                <a:solidFill>
                  <a:srgbClr val="FF0000"/>
                </a:solidFill>
                <a:latin typeface="Times New Roman" panose="02020603050405020304" pitchFamily="18" charset="0"/>
                <a:cs typeface="Times New Roman" panose="02020603050405020304" pitchFamily="18" charset="0"/>
              </a:rPr>
              <a:t>Key insight:</a:t>
            </a:r>
            <a:r>
              <a:rPr lang="en-IN" sz="3000" dirty="0">
                <a:solidFill>
                  <a:srgbClr val="FF0000"/>
                </a:solidFill>
                <a:latin typeface="Times New Roman" panose="02020603050405020304" pitchFamily="18" charset="0"/>
                <a:cs typeface="Times New Roman" panose="02020603050405020304" pitchFamily="18" charset="0"/>
              </a:rPr>
              <a:t> </a:t>
            </a:r>
            <a:r>
              <a:rPr lang="en-IN" sz="3000" dirty="0">
                <a:solidFill>
                  <a:schemeClr val="accent6"/>
                </a:solidFill>
                <a:latin typeface="Times New Roman" panose="02020603050405020304" pitchFamily="18" charset="0"/>
                <a:cs typeface="Times New Roman" panose="02020603050405020304" pitchFamily="18" charset="0"/>
              </a:rPr>
              <a:t>These products offer steep discounts, making them attractive to price-sensitive customers.</a:t>
            </a:r>
          </a:p>
          <a:p>
            <a:pPr marL="0" indent="0" algn="just">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0723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59B14-E26A-0E0F-D96D-65B3FBC7E7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93E43C-40E9-2CCB-EB95-CFC38A3AD5E6}"/>
              </a:ext>
            </a:extLst>
          </p:cNvPr>
          <p:cNvSpPr>
            <a:spLocks noGrp="1"/>
          </p:cNvSpPr>
          <p:nvPr>
            <p:ph type="title"/>
          </p:nvPr>
        </p:nvSpPr>
        <p:spPr>
          <a:xfrm>
            <a:off x="288747" y="268725"/>
            <a:ext cx="10760903" cy="616390"/>
          </a:xfrm>
        </p:spPr>
        <p:txBody>
          <a:bodyPr>
            <a:normAutofit/>
          </a:bodyPr>
          <a:lstStyle/>
          <a:p>
            <a:pPr algn="ctr"/>
            <a:r>
              <a:rPr lang="en-US" sz="3200" b="1" u="sng" dirty="0">
                <a:solidFill>
                  <a:schemeClr val="accent6"/>
                </a:solidFill>
                <a:latin typeface="Times New Roman" panose="02020603050405020304" pitchFamily="18" charset="0"/>
                <a:cs typeface="Times New Roman" panose="02020603050405020304" pitchFamily="18" charset="0"/>
              </a:rPr>
              <a:t>STEP 6: MEASURING DISCOUNT ON A CERTAIN ITEM</a:t>
            </a:r>
            <a:endParaRPr lang="en-IN" sz="3200" b="1" u="sng" dirty="0">
              <a:solidFill>
                <a:schemeClr val="accent6"/>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E42D536-5418-5099-1C89-1145A7B35CB6}"/>
              </a:ext>
            </a:extLst>
          </p:cNvPr>
          <p:cNvPicPr>
            <a:picLocks noChangeAspect="1"/>
          </p:cNvPicPr>
          <p:nvPr/>
        </p:nvPicPr>
        <p:blipFill>
          <a:blip r:embed="rId2"/>
          <a:stretch>
            <a:fillRect/>
          </a:stretch>
        </p:blipFill>
        <p:spPr>
          <a:xfrm>
            <a:off x="0" y="6568046"/>
            <a:ext cx="12192000" cy="450611"/>
          </a:xfrm>
          <a:prstGeom prst="rect">
            <a:avLst/>
          </a:prstGeom>
        </p:spPr>
      </p:pic>
      <p:pic>
        <p:nvPicPr>
          <p:cNvPr id="1026" name="Picture 2" descr="This may contain: the letter d is shown in red and black on a green square with rounded letters">
            <a:extLst>
              <a:ext uri="{FF2B5EF4-FFF2-40B4-BE49-F238E27FC236}">
                <a16:creationId xmlns:a16="http://schemas.microsoft.com/office/drawing/2014/main" id="{20E50D15-7E7D-42AD-9061-5FB92D8AEF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4367" y="150118"/>
            <a:ext cx="853603" cy="853603"/>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D94DE43F-CCCE-701D-4203-BD480B05DDDC}"/>
              </a:ext>
            </a:extLst>
          </p:cNvPr>
          <p:cNvSpPr>
            <a:spLocks noGrp="1"/>
          </p:cNvSpPr>
          <p:nvPr>
            <p:ph idx="1"/>
          </p:nvPr>
        </p:nvSpPr>
        <p:spPr>
          <a:xfrm>
            <a:off x="7144870" y="3146611"/>
            <a:ext cx="4208929" cy="3030351"/>
          </a:xfrm>
        </p:spPr>
        <p:txBody>
          <a:bodyPr/>
          <a:lstStyle/>
          <a:p>
            <a:pPr marL="0" indent="0">
              <a:buNone/>
            </a:pPr>
            <a:r>
              <a:rPr lang="en-US" dirty="0"/>
              <a:t>  </a:t>
            </a:r>
            <a:endParaRPr lang="en-IN" dirty="0"/>
          </a:p>
        </p:txBody>
      </p:sp>
      <p:sp>
        <p:nvSpPr>
          <p:cNvPr id="10" name="Content Placeholder 2">
            <a:extLst>
              <a:ext uri="{FF2B5EF4-FFF2-40B4-BE49-F238E27FC236}">
                <a16:creationId xmlns:a16="http://schemas.microsoft.com/office/drawing/2014/main" id="{0B757E5F-AB98-96E4-82B7-E65490F6ACFF}"/>
              </a:ext>
            </a:extLst>
          </p:cNvPr>
          <p:cNvSpPr txBox="1">
            <a:spLocks/>
          </p:cNvSpPr>
          <p:nvPr/>
        </p:nvSpPr>
        <p:spPr>
          <a:xfrm>
            <a:off x="569643" y="1176407"/>
            <a:ext cx="11052713" cy="500055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u="sng" dirty="0">
                <a:latin typeface="Times New Roman" panose="02020603050405020304" pitchFamily="18" charset="0"/>
                <a:cs typeface="Times New Roman" panose="02020603050405020304" pitchFamily="18" charset="0"/>
              </a:rPr>
              <a:t>Observations</a:t>
            </a:r>
            <a:r>
              <a:rPr lang="en-US" b="1"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The top discounts (up to ~84%) are applied mostly to low-cost household and kitchen products like curry leaves, spatulas, and juicers — suggesting the business may be trying to boost small-ticket sales or clear excess stock.</a:t>
            </a: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Several high-discount items are decorative lights (party lights, star strings, fairy lights), likely reflecting seasonal promotions tied to festivals, holidays, or clearance sales after festive periods.</a:t>
            </a: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Products like the NHS hair device and concealer brush show that personal care items are also aggressively discounted, possibly to attract new customers or increase brand awareness in a competitive market.</a:t>
            </a: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The decorative golden bell string LED appears twice in the top discount list, which may indicate duplicate product records or the same product listed under slightly different variations — pointing to a need for data standardization.</a:t>
            </a: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Most of the highly discounted products are non-essential or luxury-use goods, not daily essentials. This suggests the business is using discounts to move discretionary items rather than staple products.</a:t>
            </a: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Large discount percentages (over 75%) can signal price anchoring strategies — where an inflated ‘market price’ is set to make discounts look attractive, even if the actual selling price is closer to the regular market value.</a:t>
            </a:r>
          </a:p>
          <a:p>
            <a:pPr marL="0" indent="0" algn="just">
              <a:buNone/>
            </a:pPr>
            <a:r>
              <a:rPr lang="en-US" b="1" u="sng" dirty="0">
                <a:latin typeface="Times New Roman" panose="02020603050405020304" pitchFamily="18" charset="0"/>
                <a:cs typeface="Times New Roman" panose="02020603050405020304" pitchFamily="18" charset="0"/>
              </a:rPr>
              <a:t>Conclusion:</a:t>
            </a:r>
          </a:p>
          <a:p>
            <a:pPr marL="0" indent="0" algn="just">
              <a:buNone/>
            </a:pPr>
            <a:r>
              <a:rPr lang="en-US" sz="2000" dirty="0">
                <a:latin typeface="Times New Roman" panose="02020603050405020304" pitchFamily="18" charset="0"/>
                <a:cs typeface="Times New Roman" panose="02020603050405020304" pitchFamily="18" charset="0"/>
              </a:rPr>
              <a:t>The analysis shows that </a:t>
            </a:r>
            <a:r>
              <a:rPr lang="en-US" sz="2000" dirty="0" err="1">
                <a:latin typeface="Times New Roman" panose="02020603050405020304" pitchFamily="18" charset="0"/>
                <a:cs typeface="Times New Roman" panose="02020603050405020304" pitchFamily="18" charset="0"/>
              </a:rPr>
              <a:t>BigBasket</a:t>
            </a:r>
            <a:r>
              <a:rPr lang="en-US" sz="2000" dirty="0">
                <a:latin typeface="Times New Roman" panose="02020603050405020304" pitchFamily="18" charset="0"/>
                <a:cs typeface="Times New Roman" panose="02020603050405020304" pitchFamily="18" charset="0"/>
              </a:rPr>
              <a:t> focuses its highest discounts on small, seasonal, and non-essential products to boost short-term sales. While this helps clear inventory, it risks reducing profit margins. Additionally, duplicate product entries and missing data highlight the need for better data management and more strategic discounting to support long-term business growth.</a:t>
            </a:r>
            <a:endParaRPr lang="en-US" sz="2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8526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F947D0-0BB1-13A4-92C4-211D8A3F66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6C3486-1BB9-759D-D33C-371D9ED93A22}"/>
              </a:ext>
            </a:extLst>
          </p:cNvPr>
          <p:cNvSpPr>
            <a:spLocks noGrp="1"/>
          </p:cNvSpPr>
          <p:nvPr>
            <p:ph type="title"/>
          </p:nvPr>
        </p:nvSpPr>
        <p:spPr>
          <a:xfrm>
            <a:off x="288747" y="268725"/>
            <a:ext cx="10760903" cy="616390"/>
          </a:xfrm>
        </p:spPr>
        <p:txBody>
          <a:bodyPr>
            <a:normAutofit fontScale="90000"/>
          </a:bodyPr>
          <a:lstStyle/>
          <a:p>
            <a:pPr algn="ctr"/>
            <a:r>
              <a:rPr lang="en-US" sz="3200" b="1" u="sng" dirty="0">
                <a:solidFill>
                  <a:schemeClr val="accent6"/>
                </a:solidFill>
                <a:latin typeface="Times New Roman" panose="02020603050405020304" pitchFamily="18" charset="0"/>
                <a:cs typeface="Times New Roman" panose="02020603050405020304" pitchFamily="18" charset="0"/>
              </a:rPr>
              <a:t>STEP 7: FIND OUT MISSING VALUES FROM THE DATASET</a:t>
            </a:r>
            <a:endParaRPr lang="en-IN" sz="3200" b="1" u="sng" dirty="0">
              <a:solidFill>
                <a:schemeClr val="accent6"/>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17982FB-EA1B-03E7-18B9-3C044965159C}"/>
              </a:ext>
            </a:extLst>
          </p:cNvPr>
          <p:cNvPicPr>
            <a:picLocks noChangeAspect="1"/>
          </p:cNvPicPr>
          <p:nvPr/>
        </p:nvPicPr>
        <p:blipFill>
          <a:blip r:embed="rId2"/>
          <a:stretch>
            <a:fillRect/>
          </a:stretch>
        </p:blipFill>
        <p:spPr>
          <a:xfrm>
            <a:off x="0" y="6568046"/>
            <a:ext cx="12192000" cy="450611"/>
          </a:xfrm>
          <a:prstGeom prst="rect">
            <a:avLst/>
          </a:prstGeom>
        </p:spPr>
      </p:pic>
      <p:pic>
        <p:nvPicPr>
          <p:cNvPr id="1026" name="Picture 2" descr="This may contain: the letter d is shown in red and black on a green square with rounded letters">
            <a:extLst>
              <a:ext uri="{FF2B5EF4-FFF2-40B4-BE49-F238E27FC236}">
                <a16:creationId xmlns:a16="http://schemas.microsoft.com/office/drawing/2014/main" id="{814ACDE0-34B9-8D1B-679A-471933FE6D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4367" y="150118"/>
            <a:ext cx="853603" cy="853603"/>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38C5D970-09EA-74D2-155D-E3D1C96FF61E}"/>
              </a:ext>
            </a:extLst>
          </p:cNvPr>
          <p:cNvSpPr>
            <a:spLocks noGrp="1"/>
          </p:cNvSpPr>
          <p:nvPr>
            <p:ph idx="1"/>
          </p:nvPr>
        </p:nvSpPr>
        <p:spPr>
          <a:xfrm>
            <a:off x="7144870" y="3146611"/>
            <a:ext cx="4208929" cy="3030351"/>
          </a:xfrm>
        </p:spPr>
        <p:txBody>
          <a:bodyPr/>
          <a:lstStyle/>
          <a:p>
            <a:pPr marL="0" indent="0">
              <a:buNone/>
            </a:pPr>
            <a:r>
              <a:rPr lang="en-US" dirty="0"/>
              <a:t>  </a:t>
            </a:r>
            <a:endParaRPr lang="en-IN" dirty="0"/>
          </a:p>
        </p:txBody>
      </p:sp>
      <p:sp>
        <p:nvSpPr>
          <p:cNvPr id="10" name="Content Placeholder 2">
            <a:extLst>
              <a:ext uri="{FF2B5EF4-FFF2-40B4-BE49-F238E27FC236}">
                <a16:creationId xmlns:a16="http://schemas.microsoft.com/office/drawing/2014/main" id="{D972376D-F2C6-B109-1F2F-DDE7FB3ECABA}"/>
              </a:ext>
            </a:extLst>
          </p:cNvPr>
          <p:cNvSpPr txBox="1">
            <a:spLocks/>
          </p:cNvSpPr>
          <p:nvPr/>
        </p:nvSpPr>
        <p:spPr>
          <a:xfrm>
            <a:off x="413458" y="1176407"/>
            <a:ext cx="8489002" cy="50005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u="sng" dirty="0">
                <a:latin typeface="Times New Roman" panose="02020603050405020304" pitchFamily="18" charset="0"/>
                <a:cs typeface="Times New Roman" panose="02020603050405020304" pitchFamily="18" charset="0"/>
              </a:rPr>
              <a:t>Columns with Missing Values</a:t>
            </a:r>
            <a:r>
              <a:rPr lang="en-US" b="1"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Product : 1 Missing Value.</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Brand : 1 Missing Value.</a:t>
            </a:r>
          </a:p>
          <a:p>
            <a:pPr algn="just">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Sale_Price</a:t>
            </a:r>
            <a:r>
              <a:rPr lang="en-US" sz="2000" dirty="0">
                <a:latin typeface="Times New Roman" panose="02020603050405020304" pitchFamily="18" charset="0"/>
                <a:cs typeface="Times New Roman" panose="02020603050405020304" pitchFamily="18" charset="0"/>
              </a:rPr>
              <a:t> : 6 Missing Values.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Rating : 8636 Missing Values.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Description : 115 Missing Values.</a:t>
            </a:r>
          </a:p>
          <a:p>
            <a:pPr algn="just">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Discount_amount</a:t>
            </a:r>
            <a:r>
              <a:rPr lang="en-US" sz="2000" dirty="0">
                <a:latin typeface="Times New Roman" panose="02020603050405020304" pitchFamily="18" charset="0"/>
                <a:cs typeface="Times New Roman" panose="02020603050405020304" pitchFamily="18" charset="0"/>
              </a:rPr>
              <a:t> : 6 Missing Values.</a:t>
            </a:r>
          </a:p>
          <a:p>
            <a:pPr algn="just">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Discount_percent</a:t>
            </a:r>
            <a:r>
              <a:rPr lang="en-US" sz="2000" dirty="0">
                <a:latin typeface="Times New Roman" panose="02020603050405020304" pitchFamily="18" charset="0"/>
                <a:cs typeface="Times New Roman" panose="02020603050405020304" pitchFamily="18" charset="0"/>
              </a:rPr>
              <a:t> : 6 Missing Values.</a:t>
            </a: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Other columns have </a:t>
            </a:r>
            <a:r>
              <a:rPr lang="en-US" sz="2400" b="1" dirty="0">
                <a:latin typeface="Times New Roman" panose="02020603050405020304" pitchFamily="18" charset="0"/>
                <a:cs typeface="Times New Roman" panose="02020603050405020304" pitchFamily="18" charset="0"/>
              </a:rPr>
              <a:t>No Missing Values</a:t>
            </a:r>
            <a:r>
              <a:rPr lang="en-US" sz="2400" dirty="0">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619307C7-DDAC-2357-3603-8524C32F1165}"/>
              </a:ext>
            </a:extLst>
          </p:cNvPr>
          <p:cNvPicPr>
            <a:picLocks noChangeAspect="1"/>
          </p:cNvPicPr>
          <p:nvPr/>
        </p:nvPicPr>
        <p:blipFill>
          <a:blip r:embed="rId4"/>
          <a:stretch>
            <a:fillRect/>
          </a:stretch>
        </p:blipFill>
        <p:spPr>
          <a:xfrm>
            <a:off x="9005030" y="1100360"/>
            <a:ext cx="2627895" cy="5274562"/>
          </a:xfrm>
          <a:prstGeom prst="rect">
            <a:avLst/>
          </a:prstGeom>
        </p:spPr>
      </p:pic>
    </p:spTree>
    <p:extLst>
      <p:ext uri="{BB962C8B-B14F-4D97-AF65-F5344CB8AC3E}">
        <p14:creationId xmlns:p14="http://schemas.microsoft.com/office/powerpoint/2010/main" val="1436310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B5B5D6-CD6E-7483-ECD2-88902C4C21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C0EF4D-26E4-F422-E690-D2843BE331D0}"/>
              </a:ext>
            </a:extLst>
          </p:cNvPr>
          <p:cNvSpPr>
            <a:spLocks noGrp="1"/>
          </p:cNvSpPr>
          <p:nvPr>
            <p:ph type="title"/>
          </p:nvPr>
        </p:nvSpPr>
        <p:spPr>
          <a:xfrm>
            <a:off x="288747" y="268725"/>
            <a:ext cx="10760903" cy="616390"/>
          </a:xfrm>
        </p:spPr>
        <p:txBody>
          <a:bodyPr>
            <a:normAutofit fontScale="90000"/>
          </a:bodyPr>
          <a:lstStyle/>
          <a:p>
            <a:pPr algn="ctr"/>
            <a:r>
              <a:rPr lang="en-US" sz="3200" b="1" u="sng" dirty="0">
                <a:solidFill>
                  <a:schemeClr val="accent6"/>
                </a:solidFill>
                <a:latin typeface="Times New Roman" panose="02020603050405020304" pitchFamily="18" charset="0"/>
                <a:cs typeface="Times New Roman" panose="02020603050405020304" pitchFamily="18" charset="0"/>
              </a:rPr>
              <a:t>STEP 7: FIND OUT MISSING VALUES FROM THE DATASET</a:t>
            </a:r>
            <a:endParaRPr lang="en-IN" sz="3200" b="1" u="sng" dirty="0">
              <a:solidFill>
                <a:schemeClr val="accent6"/>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2E06EBC-2232-4BFD-7B72-B7659FC4F4D4}"/>
              </a:ext>
            </a:extLst>
          </p:cNvPr>
          <p:cNvPicPr>
            <a:picLocks noChangeAspect="1"/>
          </p:cNvPicPr>
          <p:nvPr/>
        </p:nvPicPr>
        <p:blipFill>
          <a:blip r:embed="rId2"/>
          <a:stretch>
            <a:fillRect/>
          </a:stretch>
        </p:blipFill>
        <p:spPr>
          <a:xfrm>
            <a:off x="0" y="6568046"/>
            <a:ext cx="12192000" cy="450611"/>
          </a:xfrm>
          <a:prstGeom prst="rect">
            <a:avLst/>
          </a:prstGeom>
        </p:spPr>
      </p:pic>
      <p:pic>
        <p:nvPicPr>
          <p:cNvPr id="1026" name="Picture 2" descr="This may contain: the letter d is shown in red and black on a green square with rounded letters">
            <a:extLst>
              <a:ext uri="{FF2B5EF4-FFF2-40B4-BE49-F238E27FC236}">
                <a16:creationId xmlns:a16="http://schemas.microsoft.com/office/drawing/2014/main" id="{62CDEEF8-A2C1-9DDB-27B5-57B588FEB9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4367" y="150118"/>
            <a:ext cx="853603" cy="853603"/>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4CEA3DD0-3E16-EE84-2928-A279BE859139}"/>
              </a:ext>
            </a:extLst>
          </p:cNvPr>
          <p:cNvSpPr>
            <a:spLocks noGrp="1"/>
          </p:cNvSpPr>
          <p:nvPr>
            <p:ph idx="1"/>
          </p:nvPr>
        </p:nvSpPr>
        <p:spPr>
          <a:xfrm>
            <a:off x="7144870" y="3146611"/>
            <a:ext cx="4208929" cy="3030351"/>
          </a:xfrm>
        </p:spPr>
        <p:txBody>
          <a:bodyPr/>
          <a:lstStyle/>
          <a:p>
            <a:pPr marL="0" indent="0">
              <a:buNone/>
            </a:pPr>
            <a:r>
              <a:rPr lang="en-US" dirty="0"/>
              <a:t>  </a:t>
            </a:r>
            <a:endParaRPr lang="en-IN" dirty="0"/>
          </a:p>
        </p:txBody>
      </p:sp>
      <p:sp>
        <p:nvSpPr>
          <p:cNvPr id="10" name="Content Placeholder 2">
            <a:extLst>
              <a:ext uri="{FF2B5EF4-FFF2-40B4-BE49-F238E27FC236}">
                <a16:creationId xmlns:a16="http://schemas.microsoft.com/office/drawing/2014/main" id="{6D79E1DF-E521-4CD9-4023-55A709A2CE09}"/>
              </a:ext>
            </a:extLst>
          </p:cNvPr>
          <p:cNvSpPr txBox="1">
            <a:spLocks/>
          </p:cNvSpPr>
          <p:nvPr/>
        </p:nvSpPr>
        <p:spPr>
          <a:xfrm>
            <a:off x="413458" y="1176407"/>
            <a:ext cx="5901078" cy="50005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u="sng" dirty="0">
                <a:latin typeface="Times New Roman" panose="02020603050405020304" pitchFamily="18" charset="0"/>
                <a:cs typeface="Times New Roman" panose="02020603050405020304" pitchFamily="18" charset="0"/>
              </a:rPr>
              <a:t>Heatmap</a:t>
            </a:r>
            <a:r>
              <a:rPr lang="en-US" b="1"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The heatmap visualizes missing (null) values across all columns of the dataset using the formula:</a:t>
            </a:r>
          </a:p>
          <a:p>
            <a:pPr lvl="1"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Sns.heatmap</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df.isnull</a:t>
            </a:r>
            <a:r>
              <a:rPr lang="en-US" dirty="0">
                <a:latin typeface="Times New Roman" panose="02020603050405020304" pitchFamily="18" charset="0"/>
                <a:cs typeface="Times New Roman" panose="02020603050405020304" pitchFamily="18" charset="0"/>
              </a:rPr>
              <a:t>()).</a:t>
            </a:r>
          </a:p>
          <a:p>
            <a:pPr marL="457200" lvl="1" indent="0" algn="just">
              <a:buNone/>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Dark colors indicate </a:t>
            </a:r>
            <a:r>
              <a:rPr lang="en-US" sz="2400" b="1" dirty="0">
                <a:latin typeface="Times New Roman" panose="02020603050405020304" pitchFamily="18" charset="0"/>
                <a:cs typeface="Times New Roman" panose="02020603050405020304" pitchFamily="18" charset="0"/>
              </a:rPr>
              <a:t>no missing values</a:t>
            </a:r>
            <a:r>
              <a:rPr lang="en-US" sz="2400" dirty="0">
                <a:latin typeface="Times New Roman" panose="02020603050405020304" pitchFamily="18" charset="0"/>
                <a:cs typeface="Times New Roman" panose="02020603050405020304" pitchFamily="18" charset="0"/>
              </a:rPr>
              <a:t>; light stripes indicate </a:t>
            </a:r>
            <a:r>
              <a:rPr lang="en-US" sz="2400" b="1" dirty="0">
                <a:latin typeface="Times New Roman" panose="02020603050405020304" pitchFamily="18" charset="0"/>
                <a:cs typeface="Times New Roman" panose="02020603050405020304" pitchFamily="18" charset="0"/>
              </a:rPr>
              <a:t>missing data</a:t>
            </a:r>
            <a:r>
              <a:rPr lang="en-US" sz="24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These missing values must be handled </a:t>
            </a:r>
            <a:r>
              <a:rPr lang="en-US" sz="2400" b="1" dirty="0">
                <a:latin typeface="Times New Roman" panose="02020603050405020304" pitchFamily="18" charset="0"/>
                <a:cs typeface="Times New Roman" panose="02020603050405020304" pitchFamily="18" charset="0"/>
              </a:rPr>
              <a:t>(e.g., filled, removed, or imputed) </a:t>
            </a:r>
            <a:r>
              <a:rPr lang="en-US" sz="2400" dirty="0">
                <a:latin typeface="Times New Roman" panose="02020603050405020304" pitchFamily="18" charset="0"/>
                <a:cs typeface="Times New Roman" panose="02020603050405020304" pitchFamily="18" charset="0"/>
              </a:rPr>
              <a:t>to ensure clean and accurate analysis. </a:t>
            </a:r>
          </a:p>
          <a:p>
            <a:pPr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CB5AC31-997A-B6AA-AAD6-E2F7D85EE334}"/>
              </a:ext>
            </a:extLst>
          </p:cNvPr>
          <p:cNvPicPr>
            <a:picLocks noChangeAspect="1"/>
          </p:cNvPicPr>
          <p:nvPr/>
        </p:nvPicPr>
        <p:blipFill>
          <a:blip r:embed="rId4"/>
          <a:stretch>
            <a:fillRect/>
          </a:stretch>
        </p:blipFill>
        <p:spPr>
          <a:xfrm>
            <a:off x="6409426" y="1050413"/>
            <a:ext cx="5369116" cy="5244794"/>
          </a:xfrm>
          <a:prstGeom prst="rect">
            <a:avLst/>
          </a:prstGeom>
        </p:spPr>
      </p:pic>
    </p:spTree>
    <p:extLst>
      <p:ext uri="{BB962C8B-B14F-4D97-AF65-F5344CB8AC3E}">
        <p14:creationId xmlns:p14="http://schemas.microsoft.com/office/powerpoint/2010/main" val="3070122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02E2C-98A6-2D27-0C92-09A5B700E920}"/>
              </a:ext>
            </a:extLst>
          </p:cNvPr>
          <p:cNvSpPr>
            <a:spLocks noGrp="1"/>
          </p:cNvSpPr>
          <p:nvPr>
            <p:ph type="title"/>
          </p:nvPr>
        </p:nvSpPr>
        <p:spPr>
          <a:xfrm>
            <a:off x="589796" y="-61678"/>
            <a:ext cx="10515600" cy="1325563"/>
          </a:xfrm>
        </p:spPr>
        <p:txBody>
          <a:bodyPr/>
          <a:lstStyle/>
          <a:p>
            <a:pPr algn="ctr"/>
            <a:r>
              <a:rPr lang="en-US" b="1" u="sng" dirty="0">
                <a:solidFill>
                  <a:schemeClr val="accent6"/>
                </a:solidFill>
                <a:latin typeface="Times New Roman" panose="02020603050405020304" pitchFamily="18" charset="0"/>
                <a:cs typeface="Times New Roman" panose="02020603050405020304" pitchFamily="18" charset="0"/>
              </a:rPr>
              <a:t>INTRODUCTION</a:t>
            </a:r>
            <a:endParaRPr lang="en-IN" b="1" u="sng" dirty="0">
              <a:solidFill>
                <a:schemeClr val="accent6"/>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D3D3BD-9392-3BFB-793B-0CFAE24F646E}"/>
              </a:ext>
            </a:extLst>
          </p:cNvPr>
          <p:cNvSpPr>
            <a:spLocks noGrp="1"/>
          </p:cNvSpPr>
          <p:nvPr>
            <p:ph idx="1"/>
          </p:nvPr>
        </p:nvSpPr>
        <p:spPr>
          <a:xfrm>
            <a:off x="513596" y="1263885"/>
            <a:ext cx="11164807" cy="4846683"/>
          </a:xfrm>
        </p:spPr>
        <p:txBody>
          <a:bodyPr>
            <a:normAutofit fontScale="92500" lnSpcReduction="10000"/>
          </a:bodyPr>
          <a:lstStyle/>
          <a:p>
            <a:pPr algn="just">
              <a:buFont typeface="Wingdings" panose="05000000000000000000" pitchFamily="2" charset="2"/>
              <a:buChar char="q"/>
            </a:pPr>
            <a:r>
              <a:rPr lang="en-US" dirty="0" err="1"/>
              <a:t>BigBasket</a:t>
            </a:r>
            <a:r>
              <a:rPr lang="en-US" dirty="0"/>
              <a:t> is the largest online grocery supermarket in India. Launched around 2011, it has steadily expanded its business across the country, becoming a household name for online grocery shopping. Despite the entry of new competitors such as </a:t>
            </a:r>
            <a:r>
              <a:rPr lang="en-US" dirty="0" err="1"/>
              <a:t>Blinkit</a:t>
            </a:r>
            <a:r>
              <a:rPr lang="en-US" dirty="0"/>
              <a:t> and others, </a:t>
            </a:r>
            <a:r>
              <a:rPr lang="en-US" dirty="0" err="1"/>
              <a:t>BigBasket</a:t>
            </a:r>
            <a:r>
              <a:rPr lang="en-US" dirty="0"/>
              <a:t> has maintained its strong market position, thanks to its ever-growing customer base and the rising trend of online purchasing among Indian consumers.</a:t>
            </a:r>
          </a:p>
          <a:p>
            <a:pPr algn="just">
              <a:buFont typeface="Wingdings" panose="05000000000000000000" pitchFamily="2" charset="2"/>
              <a:buChar char="q"/>
            </a:pPr>
            <a:r>
              <a:rPr lang="en-US" dirty="0"/>
              <a:t>E-commerce (electronic commerce) refers to the buying and selling of products or services through online platforms or over the Internet. It leverages a range of technologies, including mobile commerce, electronic funds transfer, supply chain management, internet marketing, online transaction processing, electronic data interchange (EDI), inventory management systems, and automated data collection. The e-commerce sector is powered by technological advances in the semiconductor industry and has become the largest segment within the global electronics industry.</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F755B71-C8B9-3073-F45A-2F55986FD3BF}"/>
              </a:ext>
            </a:extLst>
          </p:cNvPr>
          <p:cNvPicPr>
            <a:picLocks noChangeAspect="1"/>
          </p:cNvPicPr>
          <p:nvPr/>
        </p:nvPicPr>
        <p:blipFill>
          <a:blip r:embed="rId2"/>
          <a:stretch>
            <a:fillRect/>
          </a:stretch>
        </p:blipFill>
        <p:spPr>
          <a:xfrm>
            <a:off x="0" y="6407389"/>
            <a:ext cx="12192000" cy="450611"/>
          </a:xfrm>
          <a:prstGeom prst="rect">
            <a:avLst/>
          </a:prstGeom>
        </p:spPr>
      </p:pic>
      <p:pic>
        <p:nvPicPr>
          <p:cNvPr id="1026" name="Picture 2" descr="This may contain: the letter d is shown in red and black on a green square with rounded letters">
            <a:extLst>
              <a:ext uri="{FF2B5EF4-FFF2-40B4-BE49-F238E27FC236}">
                <a16:creationId xmlns:a16="http://schemas.microsoft.com/office/drawing/2014/main" id="{CC83E0E4-5B35-F3A4-B05D-16327D85A5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650" y="174303"/>
            <a:ext cx="853603" cy="853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498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21060-3042-A5CB-049F-896F2935ED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2953C8-D2FD-F46B-B884-F8464B1AA2CB}"/>
              </a:ext>
            </a:extLst>
          </p:cNvPr>
          <p:cNvSpPr>
            <a:spLocks noGrp="1"/>
          </p:cNvSpPr>
          <p:nvPr>
            <p:ph type="title"/>
          </p:nvPr>
        </p:nvSpPr>
        <p:spPr>
          <a:xfrm>
            <a:off x="288747" y="268725"/>
            <a:ext cx="10760903" cy="616390"/>
          </a:xfrm>
        </p:spPr>
        <p:txBody>
          <a:bodyPr>
            <a:normAutofit fontScale="90000"/>
          </a:bodyPr>
          <a:lstStyle/>
          <a:p>
            <a:pPr algn="ctr"/>
            <a:r>
              <a:rPr lang="en-US" sz="3200" b="1" u="sng" dirty="0">
                <a:solidFill>
                  <a:schemeClr val="accent6"/>
                </a:solidFill>
                <a:latin typeface="Times New Roman" panose="02020603050405020304" pitchFamily="18" charset="0"/>
                <a:cs typeface="Times New Roman" panose="02020603050405020304" pitchFamily="18" charset="0"/>
              </a:rPr>
              <a:t>STEP 7: FIND OUT MISSING VALUES FROM THE DATASET</a:t>
            </a:r>
            <a:endParaRPr lang="en-IN" sz="3200" b="1" u="sng" dirty="0">
              <a:solidFill>
                <a:schemeClr val="accent6"/>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B81B05F-6535-E73E-AD01-391C56A2A073}"/>
              </a:ext>
            </a:extLst>
          </p:cNvPr>
          <p:cNvPicPr>
            <a:picLocks noChangeAspect="1"/>
          </p:cNvPicPr>
          <p:nvPr/>
        </p:nvPicPr>
        <p:blipFill>
          <a:blip r:embed="rId2"/>
          <a:stretch>
            <a:fillRect/>
          </a:stretch>
        </p:blipFill>
        <p:spPr>
          <a:xfrm>
            <a:off x="0" y="6568046"/>
            <a:ext cx="12192000" cy="450611"/>
          </a:xfrm>
          <a:prstGeom prst="rect">
            <a:avLst/>
          </a:prstGeom>
        </p:spPr>
      </p:pic>
      <p:pic>
        <p:nvPicPr>
          <p:cNvPr id="1026" name="Picture 2" descr="This may contain: the letter d is shown in red and black on a green square with rounded letters">
            <a:extLst>
              <a:ext uri="{FF2B5EF4-FFF2-40B4-BE49-F238E27FC236}">
                <a16:creationId xmlns:a16="http://schemas.microsoft.com/office/drawing/2014/main" id="{4887FE0B-4963-A5BD-A547-0D90E32912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4367" y="150118"/>
            <a:ext cx="853603" cy="853603"/>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9A9C54D0-5DB9-57A6-98D6-AFAA4C8E215C}"/>
              </a:ext>
            </a:extLst>
          </p:cNvPr>
          <p:cNvSpPr>
            <a:spLocks noGrp="1"/>
          </p:cNvSpPr>
          <p:nvPr>
            <p:ph idx="1"/>
          </p:nvPr>
        </p:nvSpPr>
        <p:spPr>
          <a:xfrm>
            <a:off x="7144870" y="3146611"/>
            <a:ext cx="4208929" cy="3030351"/>
          </a:xfrm>
        </p:spPr>
        <p:txBody>
          <a:bodyPr/>
          <a:lstStyle/>
          <a:p>
            <a:pPr marL="0" indent="0">
              <a:buNone/>
            </a:pPr>
            <a:r>
              <a:rPr lang="en-US" dirty="0"/>
              <a:t>  </a:t>
            </a:r>
            <a:endParaRPr lang="en-IN" dirty="0"/>
          </a:p>
        </p:txBody>
      </p:sp>
      <p:sp>
        <p:nvSpPr>
          <p:cNvPr id="10" name="Content Placeholder 2">
            <a:extLst>
              <a:ext uri="{FF2B5EF4-FFF2-40B4-BE49-F238E27FC236}">
                <a16:creationId xmlns:a16="http://schemas.microsoft.com/office/drawing/2014/main" id="{EB7113FE-3208-7B96-D3C7-C1CCBF244F94}"/>
              </a:ext>
            </a:extLst>
          </p:cNvPr>
          <p:cNvSpPr txBox="1">
            <a:spLocks/>
          </p:cNvSpPr>
          <p:nvPr/>
        </p:nvSpPr>
        <p:spPr>
          <a:xfrm>
            <a:off x="570476" y="1003721"/>
            <a:ext cx="11051048" cy="500055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u="sng" dirty="0">
                <a:latin typeface="Times New Roman" panose="02020603050405020304" pitchFamily="18" charset="0"/>
                <a:cs typeface="Times New Roman" panose="02020603050405020304" pitchFamily="18" charset="0"/>
              </a:rPr>
              <a:t>Data Cleaning and Pre-Processing</a:t>
            </a:r>
            <a:r>
              <a:rPr lang="en-US" b="1" dirty="0">
                <a:latin typeface="Times New Roman" panose="02020603050405020304" pitchFamily="18" charset="0"/>
                <a:cs typeface="Times New Roman" panose="02020603050405020304" pitchFamily="18" charset="0"/>
              </a:rPr>
              <a:t>:</a:t>
            </a:r>
          </a:p>
          <a:p>
            <a:pPr marL="457200" indent="-457200" algn="just">
              <a:buFont typeface="+mj-lt"/>
              <a:buAutoNum type="arabicPeriod"/>
            </a:pPr>
            <a:r>
              <a:rPr lang="en-US" sz="2400" b="1" dirty="0">
                <a:latin typeface="Times New Roman" panose="02020603050405020304" pitchFamily="18" charset="0"/>
                <a:cs typeface="Times New Roman" panose="02020603050405020304" pitchFamily="18" charset="0"/>
              </a:rPr>
              <a:t>Product</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Brand</a:t>
            </a:r>
            <a:r>
              <a:rPr lang="en-US" sz="2400" dirty="0">
                <a:latin typeface="Times New Roman" panose="02020603050405020304" pitchFamily="18" charset="0"/>
                <a:cs typeface="Times New Roman" panose="02020603050405020304" pitchFamily="18" charset="0"/>
              </a:rPr>
              <a:t> column has 1 missing value each. So, to clean them, I </a:t>
            </a:r>
            <a:r>
              <a:rPr lang="en-US" sz="2400" b="1" dirty="0">
                <a:latin typeface="Times New Roman" panose="02020603050405020304" pitchFamily="18" charset="0"/>
                <a:cs typeface="Times New Roman" panose="02020603050405020304" pitchFamily="18" charset="0"/>
              </a:rPr>
              <a:t>drop</a:t>
            </a:r>
            <a:r>
              <a:rPr lang="en-US" sz="2400" dirty="0">
                <a:latin typeface="Times New Roman" panose="02020603050405020304" pitchFamily="18" charset="0"/>
                <a:cs typeface="Times New Roman" panose="02020603050405020304" pitchFamily="18" charset="0"/>
              </a:rPr>
              <a:t> that row from both columns.</a:t>
            </a: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Sale_Price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column has 6 missing values. So, to clean them, I just replace the missing value with the </a:t>
            </a:r>
            <a:r>
              <a:rPr lang="en-US" sz="2400" b="1" dirty="0">
                <a:latin typeface="Times New Roman" panose="02020603050405020304" pitchFamily="18" charset="0"/>
                <a:cs typeface="Times New Roman" panose="02020603050405020304" pitchFamily="18" charset="0"/>
              </a:rPr>
              <a:t>mean</a:t>
            </a:r>
            <a:r>
              <a:rPr lang="en-US" sz="2400" dirty="0">
                <a:latin typeface="Times New Roman" panose="02020603050405020304" pitchFamily="18" charset="0"/>
                <a:cs typeface="Times New Roman" panose="02020603050405020304" pitchFamily="18" charset="0"/>
              </a:rPr>
              <a:t> of the column to ensure data completeness.</a:t>
            </a: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b="1" dirty="0">
                <a:latin typeface="Times New Roman" panose="02020603050405020304" pitchFamily="18" charset="0"/>
                <a:cs typeface="Times New Roman" panose="02020603050405020304" pitchFamily="18" charset="0"/>
              </a:rPr>
              <a:t>Rating</a:t>
            </a:r>
            <a:r>
              <a:rPr lang="en-US" sz="2400" dirty="0">
                <a:latin typeface="Times New Roman" panose="02020603050405020304" pitchFamily="18" charset="0"/>
                <a:cs typeface="Times New Roman" panose="02020603050405020304" pitchFamily="18" charset="0"/>
              </a:rPr>
              <a:t> column has 8636 missing values. So, to clean them, I just replace the missing value with the mode of the column to ensure data completeness.</a:t>
            </a: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For the </a:t>
            </a:r>
            <a:r>
              <a:rPr lang="en-GB" sz="2400" b="1" dirty="0">
                <a:latin typeface="Times New Roman" panose="02020603050405020304" pitchFamily="18" charset="0"/>
                <a:cs typeface="Times New Roman" panose="02020603050405020304" pitchFamily="18" charset="0"/>
              </a:rPr>
              <a:t>Description</a:t>
            </a:r>
            <a:r>
              <a:rPr lang="en-GB" sz="2400" dirty="0">
                <a:latin typeface="Times New Roman" panose="02020603050405020304" pitchFamily="18" charset="0"/>
                <a:cs typeface="Times New Roman" panose="02020603050405020304" pitchFamily="18" charset="0"/>
              </a:rPr>
              <a:t> attribute, which has 115 null values, filling in the missing entries with the </a:t>
            </a:r>
            <a:r>
              <a:rPr lang="en-GB" sz="2400" b="1" dirty="0">
                <a:latin typeface="Times New Roman" panose="02020603050405020304" pitchFamily="18" charset="0"/>
                <a:cs typeface="Times New Roman" panose="02020603050405020304" pitchFamily="18" charset="0"/>
              </a:rPr>
              <a:t>Unknown</a:t>
            </a:r>
            <a:r>
              <a:rPr lang="en-GB" sz="2400" dirty="0">
                <a:latin typeface="Times New Roman" panose="02020603050405020304" pitchFamily="18" charset="0"/>
                <a:cs typeface="Times New Roman" panose="02020603050405020304" pitchFamily="18" charset="0"/>
              </a:rPr>
              <a:t> keyword will help ensure data completeness.</a:t>
            </a: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9335C1D3-06F6-33A3-2F6B-2AB22884C32E}"/>
              </a:ext>
            </a:extLst>
          </p:cNvPr>
          <p:cNvPicPr>
            <a:picLocks noChangeAspect="1"/>
          </p:cNvPicPr>
          <p:nvPr/>
        </p:nvPicPr>
        <p:blipFill>
          <a:blip r:embed="rId4"/>
          <a:stretch>
            <a:fillRect/>
          </a:stretch>
        </p:blipFill>
        <p:spPr>
          <a:xfrm>
            <a:off x="1129881" y="2193572"/>
            <a:ext cx="3976921" cy="704904"/>
          </a:xfrm>
          <a:prstGeom prst="rect">
            <a:avLst/>
          </a:prstGeom>
        </p:spPr>
      </p:pic>
      <p:pic>
        <p:nvPicPr>
          <p:cNvPr id="14" name="Picture 13">
            <a:extLst>
              <a:ext uri="{FF2B5EF4-FFF2-40B4-BE49-F238E27FC236}">
                <a16:creationId xmlns:a16="http://schemas.microsoft.com/office/drawing/2014/main" id="{31719869-6B4D-44CF-63E0-8F46A990A412}"/>
              </a:ext>
            </a:extLst>
          </p:cNvPr>
          <p:cNvPicPr>
            <a:picLocks noChangeAspect="1"/>
          </p:cNvPicPr>
          <p:nvPr/>
        </p:nvPicPr>
        <p:blipFill>
          <a:blip r:embed="rId5"/>
          <a:stretch>
            <a:fillRect/>
          </a:stretch>
        </p:blipFill>
        <p:spPr>
          <a:xfrm>
            <a:off x="1129881" y="3725809"/>
            <a:ext cx="6353175" cy="400050"/>
          </a:xfrm>
          <a:prstGeom prst="rect">
            <a:avLst/>
          </a:prstGeom>
        </p:spPr>
      </p:pic>
      <p:pic>
        <p:nvPicPr>
          <p:cNvPr id="16" name="Picture 15">
            <a:extLst>
              <a:ext uri="{FF2B5EF4-FFF2-40B4-BE49-F238E27FC236}">
                <a16:creationId xmlns:a16="http://schemas.microsoft.com/office/drawing/2014/main" id="{21A6E8C4-7FF0-A9D6-C108-CEA60BD385A5}"/>
              </a:ext>
            </a:extLst>
          </p:cNvPr>
          <p:cNvPicPr>
            <a:picLocks noChangeAspect="1"/>
          </p:cNvPicPr>
          <p:nvPr/>
        </p:nvPicPr>
        <p:blipFill>
          <a:blip r:embed="rId6"/>
          <a:stretch>
            <a:fillRect/>
          </a:stretch>
        </p:blipFill>
        <p:spPr>
          <a:xfrm>
            <a:off x="1175995" y="4806543"/>
            <a:ext cx="5582429" cy="428685"/>
          </a:xfrm>
          <a:prstGeom prst="rect">
            <a:avLst/>
          </a:prstGeom>
        </p:spPr>
      </p:pic>
      <p:pic>
        <p:nvPicPr>
          <p:cNvPr id="17" name="Picture 16">
            <a:extLst>
              <a:ext uri="{FF2B5EF4-FFF2-40B4-BE49-F238E27FC236}">
                <a16:creationId xmlns:a16="http://schemas.microsoft.com/office/drawing/2014/main" id="{4B6E18B9-A504-2FA0-EB17-7F8FCA106DF7}"/>
              </a:ext>
            </a:extLst>
          </p:cNvPr>
          <p:cNvPicPr>
            <a:picLocks noChangeAspect="1"/>
          </p:cNvPicPr>
          <p:nvPr/>
        </p:nvPicPr>
        <p:blipFill>
          <a:blip r:embed="rId7"/>
          <a:stretch>
            <a:fillRect/>
          </a:stretch>
        </p:blipFill>
        <p:spPr>
          <a:xfrm>
            <a:off x="1175995" y="5922666"/>
            <a:ext cx="6492888" cy="503961"/>
          </a:xfrm>
          <a:prstGeom prst="rect">
            <a:avLst/>
          </a:prstGeom>
        </p:spPr>
      </p:pic>
    </p:spTree>
    <p:extLst>
      <p:ext uri="{BB962C8B-B14F-4D97-AF65-F5344CB8AC3E}">
        <p14:creationId xmlns:p14="http://schemas.microsoft.com/office/powerpoint/2010/main" val="2284916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687F4C-0F03-2E84-709A-F8923DBF83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BDE58C-0065-2FFD-D28D-099693710DF0}"/>
              </a:ext>
            </a:extLst>
          </p:cNvPr>
          <p:cNvSpPr>
            <a:spLocks noGrp="1"/>
          </p:cNvSpPr>
          <p:nvPr>
            <p:ph type="title"/>
          </p:nvPr>
        </p:nvSpPr>
        <p:spPr>
          <a:xfrm>
            <a:off x="288747" y="268725"/>
            <a:ext cx="10760903" cy="616390"/>
          </a:xfrm>
        </p:spPr>
        <p:txBody>
          <a:bodyPr>
            <a:normAutofit fontScale="90000"/>
          </a:bodyPr>
          <a:lstStyle/>
          <a:p>
            <a:pPr algn="ctr"/>
            <a:r>
              <a:rPr lang="en-US" sz="3200" b="1" u="sng" dirty="0">
                <a:solidFill>
                  <a:schemeClr val="accent6"/>
                </a:solidFill>
                <a:latin typeface="Times New Roman" panose="02020603050405020304" pitchFamily="18" charset="0"/>
                <a:cs typeface="Times New Roman" panose="02020603050405020304" pitchFamily="18" charset="0"/>
              </a:rPr>
              <a:t>STEP 7: FIND OUT MISSING VALUES FROM THE DATASET</a:t>
            </a:r>
            <a:endParaRPr lang="en-IN" sz="3200" b="1" u="sng" dirty="0">
              <a:solidFill>
                <a:schemeClr val="accent6"/>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22EB8AB-3313-BF9C-2CF7-C1DCCC816FA3}"/>
              </a:ext>
            </a:extLst>
          </p:cNvPr>
          <p:cNvPicPr>
            <a:picLocks noChangeAspect="1"/>
          </p:cNvPicPr>
          <p:nvPr/>
        </p:nvPicPr>
        <p:blipFill>
          <a:blip r:embed="rId2"/>
          <a:stretch>
            <a:fillRect/>
          </a:stretch>
        </p:blipFill>
        <p:spPr>
          <a:xfrm>
            <a:off x="0" y="6568046"/>
            <a:ext cx="12192000" cy="450611"/>
          </a:xfrm>
          <a:prstGeom prst="rect">
            <a:avLst/>
          </a:prstGeom>
        </p:spPr>
      </p:pic>
      <p:pic>
        <p:nvPicPr>
          <p:cNvPr id="1026" name="Picture 2" descr="This may contain: the letter d is shown in red and black on a green square with rounded letters">
            <a:extLst>
              <a:ext uri="{FF2B5EF4-FFF2-40B4-BE49-F238E27FC236}">
                <a16:creationId xmlns:a16="http://schemas.microsoft.com/office/drawing/2014/main" id="{3CDBFC4C-7C85-D72C-0999-154AC3115E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4367" y="150118"/>
            <a:ext cx="853603" cy="853603"/>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03BBF7C5-6A1F-EC3C-7ABD-D1AB6DA9A5C1}"/>
              </a:ext>
            </a:extLst>
          </p:cNvPr>
          <p:cNvSpPr>
            <a:spLocks noGrp="1"/>
          </p:cNvSpPr>
          <p:nvPr>
            <p:ph idx="1"/>
          </p:nvPr>
        </p:nvSpPr>
        <p:spPr>
          <a:xfrm>
            <a:off x="7144870" y="3146611"/>
            <a:ext cx="4208929" cy="3030351"/>
          </a:xfrm>
        </p:spPr>
        <p:txBody>
          <a:bodyPr/>
          <a:lstStyle/>
          <a:p>
            <a:pPr marL="0" indent="0">
              <a:buNone/>
            </a:pPr>
            <a:r>
              <a:rPr lang="en-US" dirty="0"/>
              <a:t>  </a:t>
            </a:r>
            <a:endParaRPr lang="en-IN" dirty="0"/>
          </a:p>
        </p:txBody>
      </p:sp>
      <p:sp>
        <p:nvSpPr>
          <p:cNvPr id="10" name="Content Placeholder 2">
            <a:extLst>
              <a:ext uri="{FF2B5EF4-FFF2-40B4-BE49-F238E27FC236}">
                <a16:creationId xmlns:a16="http://schemas.microsoft.com/office/drawing/2014/main" id="{3DD2CEC6-B09A-4A52-F901-96A23239CE1A}"/>
              </a:ext>
            </a:extLst>
          </p:cNvPr>
          <p:cNvSpPr txBox="1">
            <a:spLocks/>
          </p:cNvSpPr>
          <p:nvPr/>
        </p:nvSpPr>
        <p:spPr>
          <a:xfrm>
            <a:off x="570476" y="1003721"/>
            <a:ext cx="11051048" cy="50005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u="sng" dirty="0">
                <a:latin typeface="Times New Roman" panose="02020603050405020304" pitchFamily="18" charset="0"/>
                <a:cs typeface="Times New Roman" panose="02020603050405020304" pitchFamily="18" charset="0"/>
              </a:rPr>
              <a:t>Data Cleaning and Pre-Processing</a:t>
            </a:r>
            <a:r>
              <a:rPr lang="en-US" b="1" dirty="0">
                <a:latin typeface="Times New Roman" panose="02020603050405020304" pitchFamily="18" charset="0"/>
                <a:cs typeface="Times New Roman" panose="02020603050405020304" pitchFamily="18" charset="0"/>
              </a:rPr>
              <a:t>:</a:t>
            </a:r>
            <a:endParaRPr lang="en-GB" sz="2400" dirty="0">
              <a:latin typeface="Times New Roman" panose="02020603050405020304" pitchFamily="18" charset="0"/>
              <a:cs typeface="Times New Roman" panose="02020603050405020304" pitchFamily="18" charset="0"/>
            </a:endParaRPr>
          </a:p>
          <a:p>
            <a:pPr marL="0" indent="0" algn="just">
              <a:buNone/>
            </a:pPr>
            <a:r>
              <a:rPr lang="en-GB" sz="2400" dirty="0">
                <a:latin typeface="Times New Roman" panose="02020603050405020304" pitchFamily="18" charset="0"/>
                <a:cs typeface="Times New Roman" panose="02020603050405020304" pitchFamily="18" charset="0"/>
              </a:rPr>
              <a:t>5. For </a:t>
            </a:r>
            <a:r>
              <a:rPr lang="en-GB" sz="2400" b="1" dirty="0">
                <a:latin typeface="Times New Roman" panose="02020603050405020304" pitchFamily="18" charset="0"/>
                <a:cs typeface="Times New Roman" panose="02020603050405020304" pitchFamily="18" charset="0"/>
              </a:rPr>
              <a:t>both </a:t>
            </a:r>
            <a:r>
              <a:rPr lang="en-GB" sz="2400" b="1" dirty="0" err="1">
                <a:latin typeface="Times New Roman" panose="02020603050405020304" pitchFamily="18" charset="0"/>
                <a:cs typeface="Times New Roman" panose="02020603050405020304" pitchFamily="18" charset="0"/>
              </a:rPr>
              <a:t>Discount_amount</a:t>
            </a:r>
            <a:r>
              <a:rPr lang="en-GB" sz="2400" b="1"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and </a:t>
            </a:r>
            <a:r>
              <a:rPr lang="en-GB" sz="2400" b="1" dirty="0" err="1">
                <a:latin typeface="Times New Roman" panose="02020603050405020304" pitchFamily="18" charset="0"/>
                <a:cs typeface="Times New Roman" panose="02020603050405020304" pitchFamily="18" charset="0"/>
              </a:rPr>
              <a:t>Discount_percent</a:t>
            </a:r>
            <a:r>
              <a:rPr lang="en-GB" sz="2400" b="1"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attributes, both have 6 null values.</a:t>
            </a:r>
            <a:r>
              <a:rPr lang="en-US" sz="2400" dirty="0">
                <a:latin typeface="Times New Roman" panose="02020603050405020304" pitchFamily="18" charset="0"/>
                <a:cs typeface="Times New Roman" panose="02020603050405020304" pitchFamily="18" charset="0"/>
              </a:rPr>
              <a:t> So, to clean them, I just replace the missing values with the </a:t>
            </a:r>
            <a:r>
              <a:rPr lang="en-US" sz="2400" b="1" dirty="0">
                <a:latin typeface="Times New Roman" panose="02020603050405020304" pitchFamily="18" charset="0"/>
                <a:cs typeface="Times New Roman" panose="02020603050405020304" pitchFamily="18" charset="0"/>
              </a:rPr>
              <a:t>mean</a:t>
            </a:r>
            <a:r>
              <a:rPr lang="en-US" sz="2400" dirty="0">
                <a:latin typeface="Times New Roman" panose="02020603050405020304" pitchFamily="18" charset="0"/>
                <a:cs typeface="Times New Roman" panose="02020603050405020304" pitchFamily="18" charset="0"/>
              </a:rPr>
              <a:t> of the column to ensure data completeness.</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b="1" u="sng" dirty="0">
                <a:latin typeface="Times New Roman" panose="02020603050405020304" pitchFamily="18" charset="0"/>
                <a:cs typeface="Times New Roman" panose="02020603050405020304" pitchFamily="18" charset="0"/>
              </a:rPr>
              <a:t>Outcome</a:t>
            </a:r>
            <a:r>
              <a:rPr lang="en-US" b="1" dirty="0">
                <a:latin typeface="Times New Roman" panose="02020603050405020304" pitchFamily="18" charset="0"/>
                <a:cs typeface="Times New Roman" panose="02020603050405020304" pitchFamily="18" charset="0"/>
              </a:rPr>
              <a:t>:</a:t>
            </a:r>
          </a:p>
          <a:p>
            <a:pPr marL="0" indent="0" algn="just">
              <a:buNone/>
            </a:pPr>
            <a:r>
              <a:rPr lang="en-US" sz="2400" dirty="0">
                <a:latin typeface="Times New Roman" panose="02020603050405020304" pitchFamily="18" charset="0"/>
                <a:cs typeface="Times New Roman" panose="02020603050405020304" pitchFamily="18" charset="0"/>
              </a:rPr>
              <a:t>The updated heatmap (</a:t>
            </a:r>
            <a:r>
              <a:rPr lang="en-US" sz="2400" dirty="0" err="1">
                <a:latin typeface="Times New Roman" panose="02020603050405020304" pitchFamily="18" charset="0"/>
                <a:cs typeface="Times New Roman" panose="02020603050405020304" pitchFamily="18" charset="0"/>
              </a:rPr>
              <a:t>sns.heatmap</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df.isnull</a:t>
            </a:r>
            <a:r>
              <a:rPr lang="en-US" sz="2400" dirty="0">
                <a:latin typeface="Times New Roman" panose="02020603050405020304" pitchFamily="18" charset="0"/>
                <a:cs typeface="Times New Roman" panose="02020603050405020304" pitchFamily="18" charset="0"/>
              </a:rPr>
              <a:t>()))</a:t>
            </a:r>
          </a:p>
          <a:p>
            <a:pPr marL="0" indent="0" algn="just">
              <a:buNone/>
            </a:pPr>
            <a:r>
              <a:rPr lang="en-US" sz="2400" dirty="0">
                <a:latin typeface="Times New Roman" panose="02020603050405020304" pitchFamily="18" charset="0"/>
                <a:cs typeface="Times New Roman" panose="02020603050405020304" pitchFamily="18" charset="0"/>
              </a:rPr>
              <a:t>now shows no white lines, meaning all missing</a:t>
            </a:r>
          </a:p>
          <a:p>
            <a:pPr marL="0" indent="0" algn="just">
              <a:buNone/>
            </a:pPr>
            <a:r>
              <a:rPr lang="en-US" sz="2400" dirty="0">
                <a:latin typeface="Times New Roman" panose="02020603050405020304" pitchFamily="18" charset="0"/>
                <a:cs typeface="Times New Roman" panose="02020603050405020304" pitchFamily="18" charset="0"/>
              </a:rPr>
              <a:t>values have been successfully filled.</a:t>
            </a:r>
            <a:endParaRPr lang="en-US" sz="2400" b="1"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lgn="just">
              <a:buNone/>
            </a:pPr>
            <a:endParaRPr lang="en-GB" sz="2400"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820FD8D-CD4C-E80F-5A09-5F4A71408A31}"/>
              </a:ext>
            </a:extLst>
          </p:cNvPr>
          <p:cNvPicPr>
            <a:picLocks noChangeAspect="1"/>
          </p:cNvPicPr>
          <p:nvPr/>
        </p:nvPicPr>
        <p:blipFill>
          <a:blip r:embed="rId4"/>
          <a:stretch>
            <a:fillRect/>
          </a:stretch>
        </p:blipFill>
        <p:spPr>
          <a:xfrm>
            <a:off x="570476" y="2612759"/>
            <a:ext cx="8262973" cy="676621"/>
          </a:xfrm>
          <a:prstGeom prst="rect">
            <a:avLst/>
          </a:prstGeom>
        </p:spPr>
      </p:pic>
      <p:pic>
        <p:nvPicPr>
          <p:cNvPr id="9" name="Picture 8">
            <a:extLst>
              <a:ext uri="{FF2B5EF4-FFF2-40B4-BE49-F238E27FC236}">
                <a16:creationId xmlns:a16="http://schemas.microsoft.com/office/drawing/2014/main" id="{3CB2BC2D-08E1-10D9-7FEA-57CF82032185}"/>
              </a:ext>
            </a:extLst>
          </p:cNvPr>
          <p:cNvPicPr>
            <a:picLocks noChangeAspect="1"/>
          </p:cNvPicPr>
          <p:nvPr/>
        </p:nvPicPr>
        <p:blipFill>
          <a:blip r:embed="rId5"/>
          <a:stretch>
            <a:fillRect/>
          </a:stretch>
        </p:blipFill>
        <p:spPr>
          <a:xfrm>
            <a:off x="6568085" y="3380068"/>
            <a:ext cx="3119379" cy="3097291"/>
          </a:xfrm>
          <a:prstGeom prst="rect">
            <a:avLst/>
          </a:prstGeom>
        </p:spPr>
      </p:pic>
      <p:pic>
        <p:nvPicPr>
          <p:cNvPr id="15" name="Picture 14">
            <a:extLst>
              <a:ext uri="{FF2B5EF4-FFF2-40B4-BE49-F238E27FC236}">
                <a16:creationId xmlns:a16="http://schemas.microsoft.com/office/drawing/2014/main" id="{4250D17E-A39D-2432-32BF-5698CCA29782}"/>
              </a:ext>
            </a:extLst>
          </p:cNvPr>
          <p:cNvPicPr>
            <a:picLocks noChangeAspect="1"/>
          </p:cNvPicPr>
          <p:nvPr/>
        </p:nvPicPr>
        <p:blipFill>
          <a:blip r:embed="rId6"/>
          <a:stretch>
            <a:fillRect/>
          </a:stretch>
        </p:blipFill>
        <p:spPr>
          <a:xfrm>
            <a:off x="10035189" y="2328193"/>
            <a:ext cx="1895395" cy="3908387"/>
          </a:xfrm>
          <a:prstGeom prst="rect">
            <a:avLst/>
          </a:prstGeom>
        </p:spPr>
      </p:pic>
    </p:spTree>
    <p:extLst>
      <p:ext uri="{BB962C8B-B14F-4D97-AF65-F5344CB8AC3E}">
        <p14:creationId xmlns:p14="http://schemas.microsoft.com/office/powerpoint/2010/main" val="2791714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7FA991-3ED2-7E48-EA77-B238F9FA8E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5A58DA-9602-44C2-F21F-58E8E508F85D}"/>
              </a:ext>
            </a:extLst>
          </p:cNvPr>
          <p:cNvSpPr>
            <a:spLocks noGrp="1"/>
          </p:cNvSpPr>
          <p:nvPr>
            <p:ph type="title"/>
          </p:nvPr>
        </p:nvSpPr>
        <p:spPr>
          <a:xfrm>
            <a:off x="221983" y="194298"/>
            <a:ext cx="10760903" cy="973479"/>
          </a:xfrm>
        </p:spPr>
        <p:txBody>
          <a:bodyPr>
            <a:noAutofit/>
          </a:bodyPr>
          <a:lstStyle/>
          <a:p>
            <a:pPr algn="ctr"/>
            <a:r>
              <a:rPr lang="en-US" sz="2400" b="1" u="sng" dirty="0">
                <a:solidFill>
                  <a:schemeClr val="accent6"/>
                </a:solidFill>
                <a:latin typeface="Times New Roman" panose="02020603050405020304" pitchFamily="18" charset="0"/>
                <a:cs typeface="Times New Roman" panose="02020603050405020304" pitchFamily="18" charset="0"/>
              </a:rPr>
              <a:t>STEP 8: FIND OUT THE OUTLIERS FROM THE DATASET ACCORDING TO THE COLUMNS AND FILL THEM WITH THE MEAN</a:t>
            </a:r>
            <a:endParaRPr lang="en-IN" sz="2400" b="1" u="sng" dirty="0">
              <a:solidFill>
                <a:schemeClr val="accent6"/>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A99A6B6-E7CE-6F92-1CC3-497C048492A4}"/>
              </a:ext>
            </a:extLst>
          </p:cNvPr>
          <p:cNvPicPr>
            <a:picLocks noChangeAspect="1"/>
          </p:cNvPicPr>
          <p:nvPr/>
        </p:nvPicPr>
        <p:blipFill>
          <a:blip r:embed="rId2"/>
          <a:stretch>
            <a:fillRect/>
          </a:stretch>
        </p:blipFill>
        <p:spPr>
          <a:xfrm>
            <a:off x="0" y="6568046"/>
            <a:ext cx="12192000" cy="450611"/>
          </a:xfrm>
          <a:prstGeom prst="rect">
            <a:avLst/>
          </a:prstGeom>
        </p:spPr>
      </p:pic>
      <p:pic>
        <p:nvPicPr>
          <p:cNvPr id="1026" name="Picture 2" descr="This may contain: the letter d is shown in red and black on a green square with rounded letters">
            <a:extLst>
              <a:ext uri="{FF2B5EF4-FFF2-40B4-BE49-F238E27FC236}">
                <a16:creationId xmlns:a16="http://schemas.microsoft.com/office/drawing/2014/main" id="{AEEB342F-49C6-24BD-4B2E-BDB9963AB0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4367" y="150118"/>
            <a:ext cx="853603" cy="853603"/>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B6F5523B-2119-86C2-43FF-0D8942F3D381}"/>
              </a:ext>
            </a:extLst>
          </p:cNvPr>
          <p:cNvSpPr>
            <a:spLocks noGrp="1"/>
          </p:cNvSpPr>
          <p:nvPr>
            <p:ph idx="1"/>
          </p:nvPr>
        </p:nvSpPr>
        <p:spPr>
          <a:xfrm>
            <a:off x="7144870" y="3146611"/>
            <a:ext cx="4208929" cy="3030351"/>
          </a:xfrm>
        </p:spPr>
        <p:txBody>
          <a:bodyPr/>
          <a:lstStyle/>
          <a:p>
            <a:pPr marL="0" indent="0">
              <a:buNone/>
            </a:pPr>
            <a:r>
              <a:rPr lang="en-US" dirty="0"/>
              <a:t>  </a:t>
            </a:r>
            <a:endParaRPr lang="en-IN" dirty="0"/>
          </a:p>
        </p:txBody>
      </p:sp>
      <p:sp>
        <p:nvSpPr>
          <p:cNvPr id="10" name="Content Placeholder 2">
            <a:extLst>
              <a:ext uri="{FF2B5EF4-FFF2-40B4-BE49-F238E27FC236}">
                <a16:creationId xmlns:a16="http://schemas.microsoft.com/office/drawing/2014/main" id="{0AF07632-6D2F-4AD1-8B24-E26693524734}"/>
              </a:ext>
            </a:extLst>
          </p:cNvPr>
          <p:cNvSpPr txBox="1">
            <a:spLocks/>
          </p:cNvSpPr>
          <p:nvPr/>
        </p:nvSpPr>
        <p:spPr>
          <a:xfrm>
            <a:off x="560717" y="1167777"/>
            <a:ext cx="11060807" cy="48364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b="1" dirty="0">
                <a:latin typeface="Times New Roman" panose="02020603050405020304" pitchFamily="18" charset="0"/>
                <a:cs typeface="Times New Roman" panose="02020603050405020304" pitchFamily="18" charset="0"/>
              </a:rPr>
              <a:t>Finding Outliers in different columns by creating a boxplot.</a:t>
            </a:r>
          </a:p>
          <a:p>
            <a:pPr marL="0" indent="0" algn="just">
              <a:buNone/>
            </a:pPr>
            <a:r>
              <a:rPr lang="en-US" sz="2400" b="1" dirty="0">
                <a:latin typeface="Times New Roman" panose="02020603050405020304" pitchFamily="18" charset="0"/>
                <a:cs typeface="Times New Roman" panose="02020603050405020304" pitchFamily="18" charset="0"/>
              </a:rPr>
              <a:t>Columns are: </a:t>
            </a:r>
            <a:r>
              <a:rPr lang="en-US" sz="2400" dirty="0" err="1">
                <a:latin typeface="Times New Roman" panose="02020603050405020304" pitchFamily="18" charset="0"/>
                <a:cs typeface="Times New Roman" panose="02020603050405020304" pitchFamily="18" charset="0"/>
              </a:rPr>
              <a:t>sale_price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market_price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discount_amount</a:t>
            </a:r>
            <a:r>
              <a:rPr lang="en-US" sz="2400" dirty="0">
                <a:latin typeface="Times New Roman" panose="02020603050405020304" pitchFamily="18" charset="0"/>
                <a:cs typeface="Times New Roman" panose="02020603050405020304" pitchFamily="18" charset="0"/>
              </a:rPr>
              <a:t>, rating.</a:t>
            </a:r>
          </a:p>
          <a:p>
            <a:pPr marL="0" indent="0" algn="just">
              <a:buNone/>
            </a:pPr>
            <a:endParaRPr lang="en-GB" sz="2400"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E4405DD-1E76-950A-2F45-F2E8F05E4ED5}"/>
              </a:ext>
            </a:extLst>
          </p:cNvPr>
          <p:cNvPicPr>
            <a:picLocks noChangeAspect="1"/>
          </p:cNvPicPr>
          <p:nvPr/>
        </p:nvPicPr>
        <p:blipFill>
          <a:blip r:embed="rId4"/>
          <a:stretch>
            <a:fillRect/>
          </a:stretch>
        </p:blipFill>
        <p:spPr>
          <a:xfrm>
            <a:off x="3087147" y="2172698"/>
            <a:ext cx="5030574" cy="4113463"/>
          </a:xfrm>
          <a:prstGeom prst="rect">
            <a:avLst/>
          </a:prstGeom>
        </p:spPr>
      </p:pic>
    </p:spTree>
    <p:extLst>
      <p:ext uri="{BB962C8B-B14F-4D97-AF65-F5344CB8AC3E}">
        <p14:creationId xmlns:p14="http://schemas.microsoft.com/office/powerpoint/2010/main" val="2085849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1E6DF6-648F-BB63-A4F9-15925AF09C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F674A4-CABC-2EC2-B737-83940DD31C1C}"/>
              </a:ext>
            </a:extLst>
          </p:cNvPr>
          <p:cNvSpPr>
            <a:spLocks noGrp="1"/>
          </p:cNvSpPr>
          <p:nvPr>
            <p:ph type="title"/>
          </p:nvPr>
        </p:nvSpPr>
        <p:spPr>
          <a:xfrm>
            <a:off x="221983" y="194298"/>
            <a:ext cx="10760903" cy="582395"/>
          </a:xfrm>
        </p:spPr>
        <p:txBody>
          <a:bodyPr>
            <a:noAutofit/>
          </a:bodyPr>
          <a:lstStyle/>
          <a:p>
            <a:pPr algn="ctr"/>
            <a:r>
              <a:rPr lang="en-US" sz="4000" b="1" u="sng" dirty="0">
                <a:solidFill>
                  <a:schemeClr val="accent6"/>
                </a:solidFill>
                <a:latin typeface="Times New Roman" panose="02020603050405020304" pitchFamily="18" charset="0"/>
                <a:cs typeface="Times New Roman" panose="02020603050405020304" pitchFamily="18" charset="0"/>
              </a:rPr>
              <a:t>OUTPUT</a:t>
            </a:r>
            <a:endParaRPr lang="en-IN" sz="4000" b="1" u="sng" dirty="0">
              <a:solidFill>
                <a:schemeClr val="accent6"/>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BAF0F9F-A5F9-E6E1-3420-E67CB1DFBA82}"/>
              </a:ext>
            </a:extLst>
          </p:cNvPr>
          <p:cNvPicPr>
            <a:picLocks noChangeAspect="1"/>
          </p:cNvPicPr>
          <p:nvPr/>
        </p:nvPicPr>
        <p:blipFill>
          <a:blip r:embed="rId2"/>
          <a:stretch>
            <a:fillRect/>
          </a:stretch>
        </p:blipFill>
        <p:spPr>
          <a:xfrm>
            <a:off x="0" y="6568046"/>
            <a:ext cx="12192000" cy="450611"/>
          </a:xfrm>
          <a:prstGeom prst="rect">
            <a:avLst/>
          </a:prstGeom>
        </p:spPr>
      </p:pic>
      <p:pic>
        <p:nvPicPr>
          <p:cNvPr id="1026" name="Picture 2" descr="This may contain: the letter d is shown in red and black on a green square with rounded letters">
            <a:extLst>
              <a:ext uri="{FF2B5EF4-FFF2-40B4-BE49-F238E27FC236}">
                <a16:creationId xmlns:a16="http://schemas.microsoft.com/office/drawing/2014/main" id="{0638E9AD-3203-D552-B32A-7BD7964B2C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3800" y="150119"/>
            <a:ext cx="616218" cy="616218"/>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227EFD1B-CD88-6FCD-8A6D-B9DB1A3C91B5}"/>
              </a:ext>
            </a:extLst>
          </p:cNvPr>
          <p:cNvSpPr>
            <a:spLocks noGrp="1"/>
          </p:cNvSpPr>
          <p:nvPr>
            <p:ph idx="1"/>
          </p:nvPr>
        </p:nvSpPr>
        <p:spPr>
          <a:xfrm>
            <a:off x="7144870" y="3146611"/>
            <a:ext cx="4208929" cy="3030351"/>
          </a:xfrm>
        </p:spPr>
        <p:txBody>
          <a:bodyPr/>
          <a:lstStyle/>
          <a:p>
            <a:pPr marL="0" indent="0">
              <a:buNone/>
            </a:pPr>
            <a:r>
              <a:rPr lang="en-US" dirty="0"/>
              <a:t>  </a:t>
            </a:r>
            <a:endParaRPr lang="en-IN" dirty="0"/>
          </a:p>
        </p:txBody>
      </p:sp>
      <p:sp>
        <p:nvSpPr>
          <p:cNvPr id="10" name="Content Placeholder 2">
            <a:extLst>
              <a:ext uri="{FF2B5EF4-FFF2-40B4-BE49-F238E27FC236}">
                <a16:creationId xmlns:a16="http://schemas.microsoft.com/office/drawing/2014/main" id="{310DE60E-6F37-3617-3513-F187D8034C5F}"/>
              </a:ext>
            </a:extLst>
          </p:cNvPr>
          <p:cNvSpPr txBox="1">
            <a:spLocks/>
          </p:cNvSpPr>
          <p:nvPr/>
        </p:nvSpPr>
        <p:spPr>
          <a:xfrm>
            <a:off x="560717" y="1167777"/>
            <a:ext cx="11060807" cy="48364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sz="2400" dirty="0">
                <a:latin typeface="Times New Roman" panose="02020603050405020304" pitchFamily="18" charset="0"/>
                <a:cs typeface="Times New Roman" panose="02020603050405020304" pitchFamily="18" charset="0"/>
              </a:rPr>
              <a:t> </a:t>
            </a:r>
          </a:p>
          <a:p>
            <a:pPr marL="0" indent="0" algn="just">
              <a:buNone/>
            </a:pPr>
            <a:endParaRPr lang="en-IN"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pic>
        <p:nvPicPr>
          <p:cNvPr id="5124" name="Picture 4">
            <a:extLst>
              <a:ext uri="{FF2B5EF4-FFF2-40B4-BE49-F238E27FC236}">
                <a16:creationId xmlns:a16="http://schemas.microsoft.com/office/drawing/2014/main" id="{A394B051-2E6A-970A-A0F4-CB3F74177D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6888" y="853724"/>
            <a:ext cx="7171989" cy="5323238"/>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3D9F15AA-88D5-2D13-5AC2-38DE3F709756}"/>
              </a:ext>
            </a:extLst>
          </p:cNvPr>
          <p:cNvSpPr txBox="1">
            <a:spLocks/>
          </p:cNvSpPr>
          <p:nvPr/>
        </p:nvSpPr>
        <p:spPr>
          <a:xfrm>
            <a:off x="133123" y="1176407"/>
            <a:ext cx="4753765" cy="500055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None/>
            </a:pPr>
            <a:r>
              <a:rPr lang="en-US" sz="3100" b="1" u="sng" dirty="0">
                <a:latin typeface="Times New Roman" panose="02020603050405020304" pitchFamily="18" charset="0"/>
                <a:cs typeface="Times New Roman" panose="02020603050405020304" pitchFamily="18" charset="0"/>
              </a:rPr>
              <a:t>Key Insights</a:t>
            </a:r>
            <a:r>
              <a:rPr lang="en-US" sz="3100" b="1"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Sale Price:</a:t>
            </a:r>
            <a:r>
              <a:rPr lang="en-US" dirty="0">
                <a:latin typeface="Times New Roman" panose="02020603050405020304" pitchFamily="18" charset="0"/>
                <a:cs typeface="Times New Roman" panose="02020603050405020304" pitchFamily="18" charset="0"/>
              </a:rPr>
              <a:t> There are extreme high-value outliers, with most products priced very low but a few spiking over ₹100,000.</a:t>
            </a:r>
          </a:p>
          <a:p>
            <a:pPr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Market Price:</a:t>
            </a:r>
            <a:r>
              <a:rPr lang="en-US" dirty="0">
                <a:latin typeface="Times New Roman" panose="02020603050405020304" pitchFamily="18" charset="0"/>
                <a:cs typeface="Times New Roman" panose="02020603050405020304" pitchFamily="18" charset="0"/>
              </a:rPr>
              <a:t> Similar to sale price, the majority of products cluster at low market prices, but sharp outliers above ₹12,000 exist.</a:t>
            </a:r>
          </a:p>
          <a:p>
            <a:pPr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Discount Amount:</a:t>
            </a:r>
            <a:r>
              <a:rPr lang="en-US" dirty="0">
                <a:latin typeface="Times New Roman" panose="02020603050405020304" pitchFamily="18" charset="0"/>
                <a:cs typeface="Times New Roman" panose="02020603050405020304" pitchFamily="18" charset="0"/>
              </a:rPr>
              <a:t> There are strange negative discount amounts (which should not happen), suggesting possible data entry or calculation errors.</a:t>
            </a:r>
          </a:p>
          <a:p>
            <a:pPr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Rating:</a:t>
            </a:r>
            <a:r>
              <a:rPr lang="en-US" dirty="0">
                <a:latin typeface="Times New Roman" panose="02020603050405020304" pitchFamily="18" charset="0"/>
                <a:cs typeface="Times New Roman" panose="02020603050405020304" pitchFamily="18" charset="0"/>
              </a:rPr>
              <a:t> Most products have high ratings (around 4), but some very low ratings (below 2) stand out as negative outliers.</a:t>
            </a:r>
          </a:p>
        </p:txBody>
      </p:sp>
    </p:spTree>
    <p:extLst>
      <p:ext uri="{BB962C8B-B14F-4D97-AF65-F5344CB8AC3E}">
        <p14:creationId xmlns:p14="http://schemas.microsoft.com/office/powerpoint/2010/main" val="2020699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C5D5C-9101-FD80-F207-30DF3552FF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8536A1-3D5C-123E-8E40-6632814C34BA}"/>
              </a:ext>
            </a:extLst>
          </p:cNvPr>
          <p:cNvSpPr>
            <a:spLocks noGrp="1"/>
          </p:cNvSpPr>
          <p:nvPr>
            <p:ph type="title"/>
          </p:nvPr>
        </p:nvSpPr>
        <p:spPr>
          <a:xfrm>
            <a:off x="221983" y="194298"/>
            <a:ext cx="10760903" cy="582395"/>
          </a:xfrm>
        </p:spPr>
        <p:txBody>
          <a:bodyPr>
            <a:noAutofit/>
          </a:bodyPr>
          <a:lstStyle/>
          <a:p>
            <a:pPr algn="ctr"/>
            <a:r>
              <a:rPr lang="en-US" sz="4000" b="1" u="sng" dirty="0">
                <a:solidFill>
                  <a:schemeClr val="accent6"/>
                </a:solidFill>
                <a:latin typeface="Times New Roman" panose="02020603050405020304" pitchFamily="18" charset="0"/>
                <a:cs typeface="Times New Roman" panose="02020603050405020304" pitchFamily="18" charset="0"/>
              </a:rPr>
              <a:t>REMOVING OUTLIERS</a:t>
            </a:r>
            <a:endParaRPr lang="en-IN" sz="4000" b="1" u="sng" dirty="0">
              <a:solidFill>
                <a:schemeClr val="accent6"/>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B914F26-17E4-2DBA-4CD4-7CC456C8E992}"/>
              </a:ext>
            </a:extLst>
          </p:cNvPr>
          <p:cNvPicPr>
            <a:picLocks noChangeAspect="1"/>
          </p:cNvPicPr>
          <p:nvPr/>
        </p:nvPicPr>
        <p:blipFill>
          <a:blip r:embed="rId2"/>
          <a:stretch>
            <a:fillRect/>
          </a:stretch>
        </p:blipFill>
        <p:spPr>
          <a:xfrm>
            <a:off x="0" y="6568046"/>
            <a:ext cx="12192000" cy="450611"/>
          </a:xfrm>
          <a:prstGeom prst="rect">
            <a:avLst/>
          </a:prstGeom>
        </p:spPr>
      </p:pic>
      <p:pic>
        <p:nvPicPr>
          <p:cNvPr id="1026" name="Picture 2" descr="This may contain: the letter d is shown in red and black on a green square with rounded letters">
            <a:extLst>
              <a:ext uri="{FF2B5EF4-FFF2-40B4-BE49-F238E27FC236}">
                <a16:creationId xmlns:a16="http://schemas.microsoft.com/office/drawing/2014/main" id="{A74DC9A5-3E19-D3AB-AFC4-0DA3D11A4C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3800" y="150119"/>
            <a:ext cx="616218" cy="616218"/>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DF5DE317-66A9-5AC0-1ECF-4B162E40FF86}"/>
              </a:ext>
            </a:extLst>
          </p:cNvPr>
          <p:cNvSpPr>
            <a:spLocks noGrp="1"/>
          </p:cNvSpPr>
          <p:nvPr>
            <p:ph idx="1"/>
          </p:nvPr>
        </p:nvSpPr>
        <p:spPr>
          <a:xfrm>
            <a:off x="7144870" y="3146611"/>
            <a:ext cx="4208929" cy="3030351"/>
          </a:xfrm>
        </p:spPr>
        <p:txBody>
          <a:bodyPr/>
          <a:lstStyle/>
          <a:p>
            <a:pPr marL="0" indent="0">
              <a:buNone/>
            </a:pPr>
            <a:r>
              <a:rPr lang="en-US" dirty="0"/>
              <a:t>  </a:t>
            </a:r>
            <a:endParaRPr lang="en-IN" dirty="0"/>
          </a:p>
        </p:txBody>
      </p:sp>
      <p:sp>
        <p:nvSpPr>
          <p:cNvPr id="10" name="Content Placeholder 2">
            <a:extLst>
              <a:ext uri="{FF2B5EF4-FFF2-40B4-BE49-F238E27FC236}">
                <a16:creationId xmlns:a16="http://schemas.microsoft.com/office/drawing/2014/main" id="{4FDA9813-0BF2-085B-7822-EC90C8F645A7}"/>
              </a:ext>
            </a:extLst>
          </p:cNvPr>
          <p:cNvSpPr txBox="1">
            <a:spLocks/>
          </p:cNvSpPr>
          <p:nvPr/>
        </p:nvSpPr>
        <p:spPr>
          <a:xfrm>
            <a:off x="560717" y="1167777"/>
            <a:ext cx="11060807" cy="48364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sz="2400" dirty="0">
                <a:latin typeface="Times New Roman" panose="02020603050405020304" pitchFamily="18" charset="0"/>
                <a:cs typeface="Times New Roman" panose="02020603050405020304" pitchFamily="18" charset="0"/>
              </a:rPr>
              <a:t> </a:t>
            </a:r>
          </a:p>
          <a:p>
            <a:pPr marL="0" indent="0" algn="just">
              <a:buNone/>
            </a:pPr>
            <a:endParaRPr lang="en-IN"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E4BC5640-8437-38CF-EC5F-DA3AB3947168}"/>
              </a:ext>
            </a:extLst>
          </p:cNvPr>
          <p:cNvSpPr txBox="1">
            <a:spLocks/>
          </p:cNvSpPr>
          <p:nvPr/>
        </p:nvSpPr>
        <p:spPr>
          <a:xfrm>
            <a:off x="133123" y="1185033"/>
            <a:ext cx="11220676" cy="50005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None/>
            </a:pPr>
            <a:r>
              <a:rPr lang="en-US" sz="3100" b="1" u="sng" dirty="0">
                <a:latin typeface="Times New Roman" panose="02020603050405020304" pitchFamily="18" charset="0"/>
                <a:cs typeface="Times New Roman" panose="02020603050405020304" pitchFamily="18" charset="0"/>
              </a:rPr>
              <a:t>To address these outlier, we will apply IQR method:</a:t>
            </a:r>
          </a:p>
          <a:p>
            <a:pPr algn="just">
              <a:buNone/>
            </a:pPr>
            <a:r>
              <a:rPr lang="en-US" sz="3100" b="1" u="sng"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C3AD498-8D21-BE7A-4FA5-C880CCAA07AD}"/>
              </a:ext>
            </a:extLst>
          </p:cNvPr>
          <p:cNvPicPr>
            <a:picLocks noChangeAspect="1"/>
          </p:cNvPicPr>
          <p:nvPr/>
        </p:nvPicPr>
        <p:blipFill>
          <a:blip r:embed="rId4"/>
          <a:stretch>
            <a:fillRect/>
          </a:stretch>
        </p:blipFill>
        <p:spPr>
          <a:xfrm>
            <a:off x="221984" y="2091066"/>
            <a:ext cx="6083926" cy="3852533"/>
          </a:xfrm>
          <a:prstGeom prst="rect">
            <a:avLst/>
          </a:prstGeom>
        </p:spPr>
      </p:pic>
      <p:pic>
        <p:nvPicPr>
          <p:cNvPr id="8" name="Picture 7">
            <a:extLst>
              <a:ext uri="{FF2B5EF4-FFF2-40B4-BE49-F238E27FC236}">
                <a16:creationId xmlns:a16="http://schemas.microsoft.com/office/drawing/2014/main" id="{AED9F7D2-84D6-060F-11DA-1E2E3E2756CE}"/>
              </a:ext>
            </a:extLst>
          </p:cNvPr>
          <p:cNvPicPr>
            <a:picLocks noChangeAspect="1"/>
          </p:cNvPicPr>
          <p:nvPr/>
        </p:nvPicPr>
        <p:blipFill>
          <a:blip r:embed="rId5"/>
          <a:stretch>
            <a:fillRect/>
          </a:stretch>
        </p:blipFill>
        <p:spPr>
          <a:xfrm>
            <a:off x="6634622" y="2091065"/>
            <a:ext cx="5335394" cy="3852532"/>
          </a:xfrm>
          <a:prstGeom prst="rect">
            <a:avLst/>
          </a:prstGeom>
        </p:spPr>
      </p:pic>
    </p:spTree>
    <p:extLst>
      <p:ext uri="{BB962C8B-B14F-4D97-AF65-F5344CB8AC3E}">
        <p14:creationId xmlns:p14="http://schemas.microsoft.com/office/powerpoint/2010/main" val="2267344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C9DCD7-7324-8B1A-8511-3BE6B022F1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2869EB-C737-71E6-5A7F-7F7B06E63C47}"/>
              </a:ext>
            </a:extLst>
          </p:cNvPr>
          <p:cNvSpPr>
            <a:spLocks noGrp="1"/>
          </p:cNvSpPr>
          <p:nvPr>
            <p:ph type="title"/>
          </p:nvPr>
        </p:nvSpPr>
        <p:spPr>
          <a:xfrm>
            <a:off x="221983" y="194298"/>
            <a:ext cx="10760903" cy="582395"/>
          </a:xfrm>
        </p:spPr>
        <p:txBody>
          <a:bodyPr>
            <a:noAutofit/>
          </a:bodyPr>
          <a:lstStyle/>
          <a:p>
            <a:pPr algn="ctr"/>
            <a:r>
              <a:rPr lang="en-US" sz="4000" b="1" u="sng" dirty="0">
                <a:solidFill>
                  <a:schemeClr val="accent6"/>
                </a:solidFill>
                <a:latin typeface="Times New Roman" panose="02020603050405020304" pitchFamily="18" charset="0"/>
                <a:cs typeface="Times New Roman" panose="02020603050405020304" pitchFamily="18" charset="0"/>
              </a:rPr>
              <a:t>REMOVING OUTLIERS</a:t>
            </a:r>
            <a:endParaRPr lang="en-IN" sz="4000" b="1" u="sng" dirty="0">
              <a:solidFill>
                <a:schemeClr val="accent6"/>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81A0B6A-1415-C96E-BF32-02B2F9138C65}"/>
              </a:ext>
            </a:extLst>
          </p:cNvPr>
          <p:cNvPicPr>
            <a:picLocks noChangeAspect="1"/>
          </p:cNvPicPr>
          <p:nvPr/>
        </p:nvPicPr>
        <p:blipFill>
          <a:blip r:embed="rId2"/>
          <a:stretch>
            <a:fillRect/>
          </a:stretch>
        </p:blipFill>
        <p:spPr>
          <a:xfrm>
            <a:off x="0" y="6568046"/>
            <a:ext cx="12192000" cy="450611"/>
          </a:xfrm>
          <a:prstGeom prst="rect">
            <a:avLst/>
          </a:prstGeom>
        </p:spPr>
      </p:pic>
      <p:pic>
        <p:nvPicPr>
          <p:cNvPr id="1026" name="Picture 2" descr="This may contain: the letter d is shown in red and black on a green square with rounded letters">
            <a:extLst>
              <a:ext uri="{FF2B5EF4-FFF2-40B4-BE49-F238E27FC236}">
                <a16:creationId xmlns:a16="http://schemas.microsoft.com/office/drawing/2014/main" id="{7D9EC7FC-1ACC-4CF1-95EB-23AD3F4FE1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3800" y="150119"/>
            <a:ext cx="616218" cy="616218"/>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156A2F80-3D76-2F42-0404-BC4E84C5EB28}"/>
              </a:ext>
            </a:extLst>
          </p:cNvPr>
          <p:cNvSpPr>
            <a:spLocks noGrp="1"/>
          </p:cNvSpPr>
          <p:nvPr>
            <p:ph idx="1"/>
          </p:nvPr>
        </p:nvSpPr>
        <p:spPr>
          <a:xfrm>
            <a:off x="7144870" y="3146611"/>
            <a:ext cx="4208929" cy="3030351"/>
          </a:xfrm>
        </p:spPr>
        <p:txBody>
          <a:bodyPr/>
          <a:lstStyle/>
          <a:p>
            <a:pPr marL="0" indent="0">
              <a:buNone/>
            </a:pPr>
            <a:r>
              <a:rPr lang="en-US" dirty="0"/>
              <a:t>  </a:t>
            </a:r>
            <a:endParaRPr lang="en-IN" dirty="0"/>
          </a:p>
        </p:txBody>
      </p:sp>
      <p:sp>
        <p:nvSpPr>
          <p:cNvPr id="10" name="Content Placeholder 2">
            <a:extLst>
              <a:ext uri="{FF2B5EF4-FFF2-40B4-BE49-F238E27FC236}">
                <a16:creationId xmlns:a16="http://schemas.microsoft.com/office/drawing/2014/main" id="{B15AE245-0154-8B2B-58F1-47FF6624834D}"/>
              </a:ext>
            </a:extLst>
          </p:cNvPr>
          <p:cNvSpPr txBox="1">
            <a:spLocks/>
          </p:cNvSpPr>
          <p:nvPr/>
        </p:nvSpPr>
        <p:spPr>
          <a:xfrm>
            <a:off x="560717" y="1167777"/>
            <a:ext cx="11060807" cy="48364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sz="2400" dirty="0">
                <a:latin typeface="Times New Roman" panose="02020603050405020304" pitchFamily="18" charset="0"/>
                <a:cs typeface="Times New Roman" panose="02020603050405020304" pitchFamily="18" charset="0"/>
              </a:rPr>
              <a:t> </a:t>
            </a:r>
          </a:p>
          <a:p>
            <a:pPr marL="0" indent="0" algn="just">
              <a:buNone/>
            </a:pPr>
            <a:endParaRPr lang="en-IN"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8FCD0E2D-CAC7-F89E-904D-DE053BE8B36D}"/>
              </a:ext>
            </a:extLst>
          </p:cNvPr>
          <p:cNvSpPr txBox="1">
            <a:spLocks/>
          </p:cNvSpPr>
          <p:nvPr/>
        </p:nvSpPr>
        <p:spPr>
          <a:xfrm>
            <a:off x="133123" y="1185033"/>
            <a:ext cx="11220676" cy="50005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None/>
            </a:pPr>
            <a:r>
              <a:rPr lang="en-US" sz="3100" b="1" u="sng" dirty="0">
                <a:latin typeface="Times New Roman" panose="02020603050405020304" pitchFamily="18" charset="0"/>
                <a:cs typeface="Times New Roman" panose="02020603050405020304" pitchFamily="18" charset="0"/>
              </a:rPr>
              <a:t>To address these outlier, we will apply IQR method:</a:t>
            </a:r>
          </a:p>
          <a:p>
            <a:pPr algn="just">
              <a:buNone/>
            </a:pPr>
            <a:r>
              <a:rPr lang="en-US" sz="3100" b="1" u="sng"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5FF03EB-2F3B-9847-5C6D-D578103DE77A}"/>
              </a:ext>
            </a:extLst>
          </p:cNvPr>
          <p:cNvPicPr>
            <a:picLocks noChangeAspect="1"/>
          </p:cNvPicPr>
          <p:nvPr/>
        </p:nvPicPr>
        <p:blipFill>
          <a:blip r:embed="rId4"/>
          <a:stretch>
            <a:fillRect/>
          </a:stretch>
        </p:blipFill>
        <p:spPr>
          <a:xfrm>
            <a:off x="192700" y="2082439"/>
            <a:ext cx="6285632" cy="3852532"/>
          </a:xfrm>
          <a:prstGeom prst="rect">
            <a:avLst/>
          </a:prstGeom>
        </p:spPr>
      </p:pic>
      <p:pic>
        <p:nvPicPr>
          <p:cNvPr id="11" name="Picture 10">
            <a:extLst>
              <a:ext uri="{FF2B5EF4-FFF2-40B4-BE49-F238E27FC236}">
                <a16:creationId xmlns:a16="http://schemas.microsoft.com/office/drawing/2014/main" id="{E501519A-EED2-7E52-99EC-E62ACFCD4014}"/>
              </a:ext>
            </a:extLst>
          </p:cNvPr>
          <p:cNvPicPr>
            <a:picLocks noChangeAspect="1"/>
          </p:cNvPicPr>
          <p:nvPr/>
        </p:nvPicPr>
        <p:blipFill>
          <a:blip r:embed="rId5"/>
          <a:stretch>
            <a:fillRect/>
          </a:stretch>
        </p:blipFill>
        <p:spPr>
          <a:xfrm>
            <a:off x="6840524" y="2082439"/>
            <a:ext cx="5129494" cy="3852532"/>
          </a:xfrm>
          <a:prstGeom prst="rect">
            <a:avLst/>
          </a:prstGeom>
        </p:spPr>
      </p:pic>
    </p:spTree>
    <p:extLst>
      <p:ext uri="{BB962C8B-B14F-4D97-AF65-F5344CB8AC3E}">
        <p14:creationId xmlns:p14="http://schemas.microsoft.com/office/powerpoint/2010/main" val="1618366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05A69-A651-0BDF-BB09-B88B138897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DA22FB-C695-C304-462F-FDEA592D7835}"/>
              </a:ext>
            </a:extLst>
          </p:cNvPr>
          <p:cNvSpPr>
            <a:spLocks noGrp="1"/>
          </p:cNvSpPr>
          <p:nvPr>
            <p:ph type="title"/>
          </p:nvPr>
        </p:nvSpPr>
        <p:spPr>
          <a:xfrm>
            <a:off x="221983" y="194298"/>
            <a:ext cx="10760903" cy="582395"/>
          </a:xfrm>
        </p:spPr>
        <p:txBody>
          <a:bodyPr>
            <a:noAutofit/>
          </a:bodyPr>
          <a:lstStyle/>
          <a:p>
            <a:pPr algn="ctr"/>
            <a:r>
              <a:rPr lang="en-US" sz="4000" b="1" u="sng" dirty="0">
                <a:solidFill>
                  <a:schemeClr val="accent6"/>
                </a:solidFill>
                <a:latin typeface="Times New Roman" panose="02020603050405020304" pitchFamily="18" charset="0"/>
                <a:cs typeface="Times New Roman" panose="02020603050405020304" pitchFamily="18" charset="0"/>
              </a:rPr>
              <a:t>REMOVING OUTLIERS</a:t>
            </a:r>
            <a:endParaRPr lang="en-IN" sz="4000" b="1" u="sng" dirty="0">
              <a:solidFill>
                <a:schemeClr val="accent6"/>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AA7E47E-68DA-B0CC-D39A-0BD7AEDF428B}"/>
              </a:ext>
            </a:extLst>
          </p:cNvPr>
          <p:cNvPicPr>
            <a:picLocks noChangeAspect="1"/>
          </p:cNvPicPr>
          <p:nvPr/>
        </p:nvPicPr>
        <p:blipFill>
          <a:blip r:embed="rId2"/>
          <a:stretch>
            <a:fillRect/>
          </a:stretch>
        </p:blipFill>
        <p:spPr>
          <a:xfrm>
            <a:off x="0" y="6568046"/>
            <a:ext cx="12192000" cy="450611"/>
          </a:xfrm>
          <a:prstGeom prst="rect">
            <a:avLst/>
          </a:prstGeom>
        </p:spPr>
      </p:pic>
      <p:pic>
        <p:nvPicPr>
          <p:cNvPr id="1026" name="Picture 2" descr="This may contain: the letter d is shown in red and black on a green square with rounded letters">
            <a:extLst>
              <a:ext uri="{FF2B5EF4-FFF2-40B4-BE49-F238E27FC236}">
                <a16:creationId xmlns:a16="http://schemas.microsoft.com/office/drawing/2014/main" id="{A259F798-EC98-2EC9-C042-5BB41DFD2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3800" y="150119"/>
            <a:ext cx="616218" cy="616218"/>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AF14AF7B-5B69-409A-1FEC-BBB796E8CB11}"/>
              </a:ext>
            </a:extLst>
          </p:cNvPr>
          <p:cNvSpPr>
            <a:spLocks noGrp="1"/>
          </p:cNvSpPr>
          <p:nvPr>
            <p:ph idx="1"/>
          </p:nvPr>
        </p:nvSpPr>
        <p:spPr>
          <a:xfrm>
            <a:off x="7144870" y="3146611"/>
            <a:ext cx="4208929" cy="3030351"/>
          </a:xfrm>
        </p:spPr>
        <p:txBody>
          <a:bodyPr/>
          <a:lstStyle/>
          <a:p>
            <a:pPr marL="0" indent="0">
              <a:buNone/>
            </a:pPr>
            <a:r>
              <a:rPr lang="en-US" dirty="0"/>
              <a:t>  </a:t>
            </a:r>
            <a:endParaRPr lang="en-IN" dirty="0"/>
          </a:p>
        </p:txBody>
      </p:sp>
      <p:sp>
        <p:nvSpPr>
          <p:cNvPr id="10" name="Content Placeholder 2">
            <a:extLst>
              <a:ext uri="{FF2B5EF4-FFF2-40B4-BE49-F238E27FC236}">
                <a16:creationId xmlns:a16="http://schemas.microsoft.com/office/drawing/2014/main" id="{25BC5352-2D35-0F79-14EB-5CE0C47E8FCE}"/>
              </a:ext>
            </a:extLst>
          </p:cNvPr>
          <p:cNvSpPr txBox="1">
            <a:spLocks/>
          </p:cNvSpPr>
          <p:nvPr/>
        </p:nvSpPr>
        <p:spPr>
          <a:xfrm>
            <a:off x="560717" y="1167777"/>
            <a:ext cx="11060807" cy="48364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sz="2400" dirty="0">
                <a:latin typeface="Times New Roman" panose="02020603050405020304" pitchFamily="18" charset="0"/>
                <a:cs typeface="Times New Roman" panose="02020603050405020304" pitchFamily="18" charset="0"/>
              </a:rPr>
              <a:t> </a:t>
            </a:r>
          </a:p>
          <a:p>
            <a:pPr marL="0" indent="0" algn="just">
              <a:buNone/>
            </a:pPr>
            <a:endParaRPr lang="en-IN"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E4609A51-3BC2-AD57-68B9-1C3FF4F3BE0D}"/>
              </a:ext>
            </a:extLst>
          </p:cNvPr>
          <p:cNvSpPr txBox="1">
            <a:spLocks/>
          </p:cNvSpPr>
          <p:nvPr/>
        </p:nvSpPr>
        <p:spPr>
          <a:xfrm>
            <a:off x="133123" y="1185033"/>
            <a:ext cx="11220676" cy="50005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None/>
            </a:pPr>
            <a:r>
              <a:rPr lang="en-US" sz="3100" b="1" u="sng" dirty="0">
                <a:latin typeface="Times New Roman" panose="02020603050405020304" pitchFamily="18" charset="0"/>
                <a:cs typeface="Times New Roman" panose="02020603050405020304" pitchFamily="18" charset="0"/>
              </a:rPr>
              <a:t>To address these outlier, we will apply IQR method:</a:t>
            </a:r>
          </a:p>
          <a:p>
            <a:pPr algn="just">
              <a:buNone/>
            </a:pPr>
            <a:r>
              <a:rPr lang="en-US" sz="3100" b="1" u="sng"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0C60085-5719-D14E-734E-9E131A622A43}"/>
              </a:ext>
            </a:extLst>
          </p:cNvPr>
          <p:cNvPicPr>
            <a:picLocks noChangeAspect="1"/>
          </p:cNvPicPr>
          <p:nvPr/>
        </p:nvPicPr>
        <p:blipFill>
          <a:blip r:embed="rId4"/>
          <a:stretch>
            <a:fillRect/>
          </a:stretch>
        </p:blipFill>
        <p:spPr>
          <a:xfrm>
            <a:off x="212224" y="2082439"/>
            <a:ext cx="6490502" cy="3852532"/>
          </a:xfrm>
          <a:prstGeom prst="rect">
            <a:avLst/>
          </a:prstGeom>
        </p:spPr>
      </p:pic>
      <p:pic>
        <p:nvPicPr>
          <p:cNvPr id="9" name="Picture 8">
            <a:extLst>
              <a:ext uri="{FF2B5EF4-FFF2-40B4-BE49-F238E27FC236}">
                <a16:creationId xmlns:a16="http://schemas.microsoft.com/office/drawing/2014/main" id="{A3A6690A-2204-2C92-98B2-2D610AFEEED7}"/>
              </a:ext>
            </a:extLst>
          </p:cNvPr>
          <p:cNvPicPr>
            <a:picLocks noChangeAspect="1"/>
          </p:cNvPicPr>
          <p:nvPr/>
        </p:nvPicPr>
        <p:blipFill>
          <a:blip r:embed="rId5"/>
          <a:stretch>
            <a:fillRect/>
          </a:stretch>
        </p:blipFill>
        <p:spPr>
          <a:xfrm>
            <a:off x="6893147" y="2082439"/>
            <a:ext cx="5165730" cy="3852532"/>
          </a:xfrm>
          <a:prstGeom prst="rect">
            <a:avLst/>
          </a:prstGeom>
        </p:spPr>
      </p:pic>
    </p:spTree>
    <p:extLst>
      <p:ext uri="{BB962C8B-B14F-4D97-AF65-F5344CB8AC3E}">
        <p14:creationId xmlns:p14="http://schemas.microsoft.com/office/powerpoint/2010/main" val="729934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07D900-A111-754B-CD45-3D3E98EB35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8938FB-B9EA-4410-4E8A-E1ACB8BA54FB}"/>
              </a:ext>
            </a:extLst>
          </p:cNvPr>
          <p:cNvSpPr>
            <a:spLocks noGrp="1"/>
          </p:cNvSpPr>
          <p:nvPr>
            <p:ph type="title"/>
          </p:nvPr>
        </p:nvSpPr>
        <p:spPr>
          <a:xfrm>
            <a:off x="221983" y="194298"/>
            <a:ext cx="10760903" cy="582395"/>
          </a:xfrm>
        </p:spPr>
        <p:txBody>
          <a:bodyPr>
            <a:noAutofit/>
          </a:bodyPr>
          <a:lstStyle/>
          <a:p>
            <a:pPr algn="ctr"/>
            <a:r>
              <a:rPr lang="en-US" sz="4000" b="1" u="sng" dirty="0">
                <a:solidFill>
                  <a:schemeClr val="accent6"/>
                </a:solidFill>
                <a:latin typeface="Times New Roman" panose="02020603050405020304" pitchFamily="18" charset="0"/>
                <a:cs typeface="Times New Roman" panose="02020603050405020304" pitchFamily="18" charset="0"/>
              </a:rPr>
              <a:t>REMOVING OUTLIERS</a:t>
            </a:r>
            <a:endParaRPr lang="en-IN" sz="4000" b="1" u="sng" dirty="0">
              <a:solidFill>
                <a:schemeClr val="accent6"/>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55EEC0B-DA44-C04A-C4D1-DF0BA9960C80}"/>
              </a:ext>
            </a:extLst>
          </p:cNvPr>
          <p:cNvPicPr>
            <a:picLocks noChangeAspect="1"/>
          </p:cNvPicPr>
          <p:nvPr/>
        </p:nvPicPr>
        <p:blipFill>
          <a:blip r:embed="rId2"/>
          <a:stretch>
            <a:fillRect/>
          </a:stretch>
        </p:blipFill>
        <p:spPr>
          <a:xfrm>
            <a:off x="0" y="6568046"/>
            <a:ext cx="12192000" cy="450611"/>
          </a:xfrm>
          <a:prstGeom prst="rect">
            <a:avLst/>
          </a:prstGeom>
        </p:spPr>
      </p:pic>
      <p:pic>
        <p:nvPicPr>
          <p:cNvPr id="1026" name="Picture 2" descr="This may contain: the letter d is shown in red and black on a green square with rounded letters">
            <a:extLst>
              <a:ext uri="{FF2B5EF4-FFF2-40B4-BE49-F238E27FC236}">
                <a16:creationId xmlns:a16="http://schemas.microsoft.com/office/drawing/2014/main" id="{5B5945F3-C499-4E60-910D-5CF489FE92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3800" y="150119"/>
            <a:ext cx="616218" cy="616218"/>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15CCBA67-8A6B-C5F6-26B3-EFAFB3FB40DC}"/>
              </a:ext>
            </a:extLst>
          </p:cNvPr>
          <p:cNvSpPr>
            <a:spLocks noGrp="1"/>
          </p:cNvSpPr>
          <p:nvPr>
            <p:ph idx="1"/>
          </p:nvPr>
        </p:nvSpPr>
        <p:spPr>
          <a:xfrm>
            <a:off x="7144870" y="3146611"/>
            <a:ext cx="4208929" cy="3030351"/>
          </a:xfrm>
        </p:spPr>
        <p:txBody>
          <a:bodyPr/>
          <a:lstStyle/>
          <a:p>
            <a:pPr marL="0" indent="0">
              <a:buNone/>
            </a:pPr>
            <a:r>
              <a:rPr lang="en-US" dirty="0"/>
              <a:t>  </a:t>
            </a:r>
            <a:endParaRPr lang="en-IN" dirty="0"/>
          </a:p>
        </p:txBody>
      </p:sp>
      <p:sp>
        <p:nvSpPr>
          <p:cNvPr id="10" name="Content Placeholder 2">
            <a:extLst>
              <a:ext uri="{FF2B5EF4-FFF2-40B4-BE49-F238E27FC236}">
                <a16:creationId xmlns:a16="http://schemas.microsoft.com/office/drawing/2014/main" id="{AF4FEB04-CCD0-BA28-1417-EBE7DDF8D459}"/>
              </a:ext>
            </a:extLst>
          </p:cNvPr>
          <p:cNvSpPr txBox="1">
            <a:spLocks/>
          </p:cNvSpPr>
          <p:nvPr/>
        </p:nvSpPr>
        <p:spPr>
          <a:xfrm>
            <a:off x="560717" y="1167777"/>
            <a:ext cx="11060807" cy="48364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sz="2400" dirty="0">
                <a:latin typeface="Times New Roman" panose="02020603050405020304" pitchFamily="18" charset="0"/>
                <a:cs typeface="Times New Roman" panose="02020603050405020304" pitchFamily="18" charset="0"/>
              </a:rPr>
              <a:t> </a:t>
            </a:r>
          </a:p>
          <a:p>
            <a:pPr marL="0" indent="0" algn="just">
              <a:buNone/>
            </a:pPr>
            <a:endParaRPr lang="en-IN"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73C3EA60-7133-B19F-22E6-8E11C39A1382}"/>
              </a:ext>
            </a:extLst>
          </p:cNvPr>
          <p:cNvSpPr txBox="1">
            <a:spLocks/>
          </p:cNvSpPr>
          <p:nvPr/>
        </p:nvSpPr>
        <p:spPr>
          <a:xfrm>
            <a:off x="133123" y="1185033"/>
            <a:ext cx="11220676" cy="50005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None/>
            </a:pPr>
            <a:r>
              <a:rPr lang="en-US" sz="3100" b="1" u="sng" dirty="0">
                <a:latin typeface="Times New Roman" panose="02020603050405020304" pitchFamily="18" charset="0"/>
                <a:cs typeface="Times New Roman" panose="02020603050405020304" pitchFamily="18" charset="0"/>
              </a:rPr>
              <a:t>To address these outlier, we will apply IQR method:</a:t>
            </a:r>
          </a:p>
          <a:p>
            <a:pPr algn="just">
              <a:buNone/>
            </a:pPr>
            <a:r>
              <a:rPr lang="en-US" sz="3100" b="1" u="sng"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548F47E-15A9-C16E-045E-3CE58A3A6F09}"/>
              </a:ext>
            </a:extLst>
          </p:cNvPr>
          <p:cNvPicPr>
            <a:picLocks noChangeAspect="1"/>
          </p:cNvPicPr>
          <p:nvPr/>
        </p:nvPicPr>
        <p:blipFill>
          <a:blip r:embed="rId4"/>
          <a:stretch>
            <a:fillRect/>
          </a:stretch>
        </p:blipFill>
        <p:spPr>
          <a:xfrm>
            <a:off x="133123" y="2082439"/>
            <a:ext cx="6576322" cy="3852532"/>
          </a:xfrm>
          <a:prstGeom prst="rect">
            <a:avLst/>
          </a:prstGeom>
        </p:spPr>
      </p:pic>
      <p:pic>
        <p:nvPicPr>
          <p:cNvPr id="11" name="Picture 10">
            <a:extLst>
              <a:ext uri="{FF2B5EF4-FFF2-40B4-BE49-F238E27FC236}">
                <a16:creationId xmlns:a16="http://schemas.microsoft.com/office/drawing/2014/main" id="{F63FA2C7-9C2E-0A02-09B3-EB5DC9FA89F2}"/>
              </a:ext>
            </a:extLst>
          </p:cNvPr>
          <p:cNvPicPr>
            <a:picLocks noChangeAspect="1"/>
          </p:cNvPicPr>
          <p:nvPr/>
        </p:nvPicPr>
        <p:blipFill>
          <a:blip r:embed="rId5"/>
          <a:stretch>
            <a:fillRect/>
          </a:stretch>
        </p:blipFill>
        <p:spPr>
          <a:xfrm>
            <a:off x="6883619" y="2082439"/>
            <a:ext cx="5175258" cy="3852532"/>
          </a:xfrm>
          <a:prstGeom prst="rect">
            <a:avLst/>
          </a:prstGeom>
        </p:spPr>
      </p:pic>
    </p:spTree>
    <p:extLst>
      <p:ext uri="{BB962C8B-B14F-4D97-AF65-F5344CB8AC3E}">
        <p14:creationId xmlns:p14="http://schemas.microsoft.com/office/powerpoint/2010/main" val="533929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585FE3-CA0A-B3A4-C7B7-4B8E3A2EED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B0B613-E846-D358-9F42-0506FB63A6D8}"/>
              </a:ext>
            </a:extLst>
          </p:cNvPr>
          <p:cNvSpPr>
            <a:spLocks noGrp="1"/>
          </p:cNvSpPr>
          <p:nvPr>
            <p:ph type="title"/>
          </p:nvPr>
        </p:nvSpPr>
        <p:spPr>
          <a:xfrm>
            <a:off x="221983" y="194298"/>
            <a:ext cx="10760903" cy="973479"/>
          </a:xfrm>
        </p:spPr>
        <p:txBody>
          <a:bodyPr>
            <a:noAutofit/>
          </a:bodyPr>
          <a:lstStyle/>
          <a:p>
            <a:pPr algn="ctr"/>
            <a:r>
              <a:rPr lang="en-US" sz="2400" b="1" u="sng" dirty="0">
                <a:solidFill>
                  <a:schemeClr val="accent6"/>
                </a:solidFill>
                <a:latin typeface="Times New Roman" panose="02020603050405020304" pitchFamily="18" charset="0"/>
                <a:cs typeface="Times New Roman" panose="02020603050405020304" pitchFamily="18" charset="0"/>
              </a:rPr>
              <a:t>STEP 9: CREATE PLOTS AND VISUALISATIONS.</a:t>
            </a:r>
            <a:endParaRPr lang="en-IN" sz="2400" b="1" u="sng" dirty="0">
              <a:solidFill>
                <a:schemeClr val="accent6"/>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74A054F-EF18-A8FE-BBB9-9342567C8664}"/>
              </a:ext>
            </a:extLst>
          </p:cNvPr>
          <p:cNvPicPr>
            <a:picLocks noChangeAspect="1"/>
          </p:cNvPicPr>
          <p:nvPr/>
        </p:nvPicPr>
        <p:blipFill>
          <a:blip r:embed="rId2"/>
          <a:stretch>
            <a:fillRect/>
          </a:stretch>
        </p:blipFill>
        <p:spPr>
          <a:xfrm>
            <a:off x="0" y="6568046"/>
            <a:ext cx="12192000" cy="450611"/>
          </a:xfrm>
          <a:prstGeom prst="rect">
            <a:avLst/>
          </a:prstGeom>
        </p:spPr>
      </p:pic>
      <p:pic>
        <p:nvPicPr>
          <p:cNvPr id="1026" name="Picture 2" descr="This may contain: the letter d is shown in red and black on a green square with rounded letters">
            <a:extLst>
              <a:ext uri="{FF2B5EF4-FFF2-40B4-BE49-F238E27FC236}">
                <a16:creationId xmlns:a16="http://schemas.microsoft.com/office/drawing/2014/main" id="{BFF7F3C4-2A6A-0AB6-BD33-AC55E61FE1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4367" y="150118"/>
            <a:ext cx="853603" cy="853603"/>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853EAE89-62D6-2736-1751-138E3353C8B7}"/>
              </a:ext>
            </a:extLst>
          </p:cNvPr>
          <p:cNvSpPr>
            <a:spLocks noGrp="1"/>
          </p:cNvSpPr>
          <p:nvPr>
            <p:ph idx="1"/>
          </p:nvPr>
        </p:nvSpPr>
        <p:spPr>
          <a:xfrm>
            <a:off x="7144870" y="3146611"/>
            <a:ext cx="4208929" cy="3030351"/>
          </a:xfrm>
        </p:spPr>
        <p:txBody>
          <a:bodyPr/>
          <a:lstStyle/>
          <a:p>
            <a:pPr marL="0" indent="0">
              <a:buNone/>
            </a:pPr>
            <a:r>
              <a:rPr lang="en-US" dirty="0"/>
              <a:t>  </a:t>
            </a:r>
            <a:endParaRPr lang="en-IN" dirty="0"/>
          </a:p>
        </p:txBody>
      </p:sp>
      <p:sp>
        <p:nvSpPr>
          <p:cNvPr id="10" name="Content Placeholder 2">
            <a:extLst>
              <a:ext uri="{FF2B5EF4-FFF2-40B4-BE49-F238E27FC236}">
                <a16:creationId xmlns:a16="http://schemas.microsoft.com/office/drawing/2014/main" id="{34461CBE-78F1-0EBF-1858-4AE9129AB559}"/>
              </a:ext>
            </a:extLst>
          </p:cNvPr>
          <p:cNvSpPr txBox="1">
            <a:spLocks/>
          </p:cNvSpPr>
          <p:nvPr/>
        </p:nvSpPr>
        <p:spPr>
          <a:xfrm>
            <a:off x="560717" y="1167777"/>
            <a:ext cx="11060807" cy="483649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AutoNum type="arabicPeriod"/>
            </a:pPr>
            <a:r>
              <a:rPr lang="en-US" sz="2600" b="1" dirty="0">
                <a:latin typeface="Times New Roman" panose="02020603050405020304" pitchFamily="18" charset="0"/>
                <a:cs typeface="Times New Roman" panose="02020603050405020304" pitchFamily="18" charset="0"/>
              </a:rPr>
              <a:t>Relationship between </a:t>
            </a:r>
            <a:r>
              <a:rPr lang="en-US" sz="2600" b="1" dirty="0" err="1">
                <a:latin typeface="Times New Roman" panose="02020603050405020304" pitchFamily="18" charset="0"/>
                <a:cs typeface="Times New Roman" panose="02020603050405020304" pitchFamily="18" charset="0"/>
              </a:rPr>
              <a:t>sale_price</a:t>
            </a:r>
            <a:r>
              <a:rPr lang="en-US" sz="2600" b="1" dirty="0">
                <a:latin typeface="Times New Roman" panose="02020603050405020304" pitchFamily="18" charset="0"/>
                <a:cs typeface="Times New Roman" panose="02020603050405020304" pitchFamily="18" charset="0"/>
              </a:rPr>
              <a:t> and </a:t>
            </a:r>
            <a:r>
              <a:rPr lang="en-US" sz="2600" b="1" dirty="0" err="1">
                <a:latin typeface="Times New Roman" panose="02020603050405020304" pitchFamily="18" charset="0"/>
                <a:cs typeface="Times New Roman" panose="02020603050405020304" pitchFamily="18" charset="0"/>
              </a:rPr>
              <a:t>market_price</a:t>
            </a:r>
            <a:r>
              <a:rPr lang="en-US" sz="2600" b="1" dirty="0">
                <a:latin typeface="Times New Roman" panose="02020603050405020304" pitchFamily="18" charset="0"/>
                <a:cs typeface="Times New Roman" panose="02020603050405020304" pitchFamily="18" charset="0"/>
              </a:rPr>
              <a:t>.</a:t>
            </a:r>
          </a:p>
          <a:p>
            <a:pPr marL="457200" indent="-457200" algn="just">
              <a:buAutoNum type="arabicPeriod"/>
            </a:pPr>
            <a:endParaRPr lang="en-US" sz="2400" b="1" dirty="0">
              <a:latin typeface="Times New Roman" panose="02020603050405020304" pitchFamily="18" charset="0"/>
              <a:cs typeface="Times New Roman" panose="02020603050405020304" pitchFamily="18" charset="0"/>
            </a:endParaRPr>
          </a:p>
          <a:p>
            <a:pPr marL="457200" indent="-457200" algn="just">
              <a:buAutoNum type="arabicPeriod"/>
            </a:pPr>
            <a:endParaRPr lang="en-US" sz="2400" b="1" dirty="0">
              <a:latin typeface="Times New Roman" panose="02020603050405020304" pitchFamily="18" charset="0"/>
              <a:cs typeface="Times New Roman" panose="02020603050405020304" pitchFamily="18" charset="0"/>
            </a:endParaRPr>
          </a:p>
          <a:p>
            <a:pPr marL="457200" indent="-457200" algn="just">
              <a:buAutoNum type="arabicPeriod"/>
            </a:pPr>
            <a:endParaRPr lang="en-US" sz="2400" b="1" dirty="0">
              <a:latin typeface="Times New Roman" panose="02020603050405020304" pitchFamily="18" charset="0"/>
              <a:cs typeface="Times New Roman" panose="02020603050405020304" pitchFamily="18" charset="0"/>
            </a:endParaRPr>
          </a:p>
          <a:p>
            <a:pPr marL="457200" indent="-457200" algn="just">
              <a:buAutoNum type="arabicPeriod"/>
            </a:pPr>
            <a:endParaRPr lang="en-US" sz="2400" b="1" dirty="0">
              <a:latin typeface="Times New Roman" panose="02020603050405020304" pitchFamily="18" charset="0"/>
              <a:cs typeface="Times New Roman" panose="02020603050405020304" pitchFamily="18" charset="0"/>
            </a:endParaRPr>
          </a:p>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lgn="just">
              <a:buNone/>
            </a:pPr>
            <a:r>
              <a:rPr lang="en-US" sz="2600" b="1" dirty="0">
                <a:latin typeface="Times New Roman" panose="02020603050405020304" pitchFamily="18" charset="0"/>
                <a:cs typeface="Times New Roman" panose="02020603050405020304" pitchFamily="18" charset="0"/>
              </a:rPr>
              <a:t>Insights:</a:t>
            </a:r>
          </a:p>
          <a:p>
            <a:pPr algn="just"/>
            <a:r>
              <a:rPr lang="en-US" sz="2000" dirty="0">
                <a:latin typeface="Times New Roman" panose="02020603050405020304" pitchFamily="18" charset="0"/>
                <a:cs typeface="Times New Roman" panose="02020603050405020304" pitchFamily="18" charset="0"/>
              </a:rPr>
              <a:t>The majority of points fall below the diagonal (y = x), indicating that the sale price is often lower than the market price.</a:t>
            </a:r>
          </a:p>
          <a:p>
            <a:pPr algn="just"/>
            <a:r>
              <a:rPr lang="en-US" sz="2000" dirty="0">
                <a:latin typeface="Times New Roman" panose="02020603050405020304" pitchFamily="18" charset="0"/>
                <a:cs typeface="Times New Roman" panose="02020603050405020304" pitchFamily="18" charset="0"/>
              </a:rPr>
              <a:t>There is a clear positive correlation: as the sales price increases, the market price tends to increase too.</a:t>
            </a:r>
          </a:p>
          <a:p>
            <a:pPr algn="just"/>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 are several horizontal clusters (especially at market prices around 300 and 400), indicating products repeatedly listed with those market prices regardless of the sale price.</a:t>
            </a:r>
          </a:p>
          <a:p>
            <a:pPr algn="just"/>
            <a:endParaRPr lang="en-US" sz="2400" b="1" dirty="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GB" sz="2400"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2825BFC-48C2-1469-DF27-E3DF6D0B021B}"/>
              </a:ext>
            </a:extLst>
          </p:cNvPr>
          <p:cNvPicPr>
            <a:picLocks noChangeAspect="1"/>
          </p:cNvPicPr>
          <p:nvPr/>
        </p:nvPicPr>
        <p:blipFill>
          <a:blip r:embed="rId4"/>
          <a:stretch>
            <a:fillRect/>
          </a:stretch>
        </p:blipFill>
        <p:spPr>
          <a:xfrm>
            <a:off x="2457479" y="1731547"/>
            <a:ext cx="7277042" cy="1697453"/>
          </a:xfrm>
          <a:prstGeom prst="rect">
            <a:avLst/>
          </a:prstGeom>
        </p:spPr>
      </p:pic>
    </p:spTree>
    <p:extLst>
      <p:ext uri="{BB962C8B-B14F-4D97-AF65-F5344CB8AC3E}">
        <p14:creationId xmlns:p14="http://schemas.microsoft.com/office/powerpoint/2010/main" val="2880597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1A07C2-6646-FE17-B020-6BCAA0BB27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418C26-2097-A2FA-D683-64C3653C302B}"/>
              </a:ext>
            </a:extLst>
          </p:cNvPr>
          <p:cNvSpPr>
            <a:spLocks noGrp="1"/>
          </p:cNvSpPr>
          <p:nvPr>
            <p:ph type="title"/>
          </p:nvPr>
        </p:nvSpPr>
        <p:spPr>
          <a:xfrm>
            <a:off x="221983" y="194298"/>
            <a:ext cx="10760903" cy="973479"/>
          </a:xfrm>
        </p:spPr>
        <p:txBody>
          <a:bodyPr>
            <a:noAutofit/>
          </a:bodyPr>
          <a:lstStyle/>
          <a:p>
            <a:pPr algn="ctr"/>
            <a:r>
              <a:rPr lang="en-US" sz="2400" b="1" u="sng" dirty="0">
                <a:solidFill>
                  <a:schemeClr val="accent6"/>
                </a:solidFill>
                <a:latin typeface="Times New Roman" panose="02020603050405020304" pitchFamily="18" charset="0"/>
                <a:cs typeface="Times New Roman" panose="02020603050405020304" pitchFamily="18" charset="0"/>
              </a:rPr>
              <a:t>STEP 9: CREATE PLOTS AND VISUALISATIONS.</a:t>
            </a:r>
            <a:endParaRPr lang="en-IN" sz="2400" b="1" u="sng" dirty="0">
              <a:solidFill>
                <a:schemeClr val="accent6"/>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28D11C1-8A52-07B4-A566-283ADA5E3F46}"/>
              </a:ext>
            </a:extLst>
          </p:cNvPr>
          <p:cNvPicPr>
            <a:picLocks noChangeAspect="1"/>
          </p:cNvPicPr>
          <p:nvPr/>
        </p:nvPicPr>
        <p:blipFill>
          <a:blip r:embed="rId2"/>
          <a:stretch>
            <a:fillRect/>
          </a:stretch>
        </p:blipFill>
        <p:spPr>
          <a:xfrm>
            <a:off x="0" y="6568046"/>
            <a:ext cx="12192000" cy="450611"/>
          </a:xfrm>
          <a:prstGeom prst="rect">
            <a:avLst/>
          </a:prstGeom>
        </p:spPr>
      </p:pic>
      <p:pic>
        <p:nvPicPr>
          <p:cNvPr id="1026" name="Picture 2" descr="This may contain: the letter d is shown in red and black on a green square with rounded letters">
            <a:extLst>
              <a:ext uri="{FF2B5EF4-FFF2-40B4-BE49-F238E27FC236}">
                <a16:creationId xmlns:a16="http://schemas.microsoft.com/office/drawing/2014/main" id="{DD313C3C-74E7-EEFE-5A9C-8E49C316E1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4367" y="150118"/>
            <a:ext cx="853603" cy="853603"/>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1D606EA6-BE80-AFAE-2FFF-F15353A074D6}"/>
              </a:ext>
            </a:extLst>
          </p:cNvPr>
          <p:cNvSpPr>
            <a:spLocks noGrp="1"/>
          </p:cNvSpPr>
          <p:nvPr>
            <p:ph idx="1"/>
          </p:nvPr>
        </p:nvSpPr>
        <p:spPr>
          <a:xfrm>
            <a:off x="7144870" y="3146611"/>
            <a:ext cx="4208929" cy="3030351"/>
          </a:xfrm>
        </p:spPr>
        <p:txBody>
          <a:bodyPr/>
          <a:lstStyle/>
          <a:p>
            <a:pPr marL="0" indent="0">
              <a:buNone/>
            </a:pPr>
            <a:r>
              <a:rPr lang="en-US" dirty="0"/>
              <a:t>  </a:t>
            </a:r>
            <a:endParaRPr lang="en-IN" dirty="0"/>
          </a:p>
        </p:txBody>
      </p:sp>
      <p:sp>
        <p:nvSpPr>
          <p:cNvPr id="10" name="Content Placeholder 2">
            <a:extLst>
              <a:ext uri="{FF2B5EF4-FFF2-40B4-BE49-F238E27FC236}">
                <a16:creationId xmlns:a16="http://schemas.microsoft.com/office/drawing/2014/main" id="{55BA1E63-E28D-4B07-5E51-A1F385B57D86}"/>
              </a:ext>
            </a:extLst>
          </p:cNvPr>
          <p:cNvSpPr txBox="1">
            <a:spLocks/>
          </p:cNvSpPr>
          <p:nvPr/>
        </p:nvSpPr>
        <p:spPr>
          <a:xfrm>
            <a:off x="118905" y="1170988"/>
            <a:ext cx="4208929" cy="48364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dirty="0">
                <a:latin typeface="Times New Roman" panose="02020603050405020304" pitchFamily="18" charset="0"/>
                <a:cs typeface="Times New Roman" panose="02020603050405020304" pitchFamily="18" charset="0"/>
              </a:rPr>
              <a:t>Insights:</a:t>
            </a:r>
          </a:p>
          <a:p>
            <a:pPr algn="just"/>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few vertical clusters (e.g., at sale price ≈ 300) suggest items sold at the same price but with varying market prices — potentially due to bundling, promotions, or pricing errors.</a:t>
            </a:r>
          </a:p>
          <a:p>
            <a:pPr algn="just"/>
            <a:r>
              <a:rPr lang="en-US" sz="2000" dirty="0">
                <a:latin typeface="Times New Roman" panose="02020603050405020304" pitchFamily="18" charset="0"/>
                <a:cs typeface="Times New Roman" panose="02020603050405020304" pitchFamily="18" charset="0"/>
              </a:rPr>
              <a:t>A few points are on or slightly above the diagonal — items sold at or above market value, which may be rare, premium, or in high demand.</a:t>
            </a:r>
          </a:p>
          <a:p>
            <a:pPr algn="just"/>
            <a:endParaRPr lang="en-US" sz="2400" b="1"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GB" sz="2400"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pic>
        <p:nvPicPr>
          <p:cNvPr id="7172" name="Picture 4">
            <a:extLst>
              <a:ext uri="{FF2B5EF4-FFF2-40B4-BE49-F238E27FC236}">
                <a16:creationId xmlns:a16="http://schemas.microsoft.com/office/drawing/2014/main" id="{D5DC5A7A-1BC2-7A58-22A9-DF0DA9058F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4434" y="1167777"/>
            <a:ext cx="7515583" cy="4836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234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DFD90D-C41C-CBC1-C6B3-72E5D0E3A4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37E139-587F-ACCD-722A-B01981C62593}"/>
              </a:ext>
            </a:extLst>
          </p:cNvPr>
          <p:cNvSpPr>
            <a:spLocks noGrp="1"/>
          </p:cNvSpPr>
          <p:nvPr>
            <p:ph type="title"/>
          </p:nvPr>
        </p:nvSpPr>
        <p:spPr>
          <a:xfrm>
            <a:off x="589796" y="-61678"/>
            <a:ext cx="10515600" cy="1325563"/>
          </a:xfrm>
        </p:spPr>
        <p:txBody>
          <a:bodyPr/>
          <a:lstStyle/>
          <a:p>
            <a:pPr algn="ctr"/>
            <a:r>
              <a:rPr lang="en-US" b="1" u="sng" dirty="0">
                <a:solidFill>
                  <a:schemeClr val="accent6"/>
                </a:solidFill>
                <a:latin typeface="Times New Roman" panose="02020603050405020304" pitchFamily="18" charset="0"/>
                <a:cs typeface="Times New Roman" panose="02020603050405020304" pitchFamily="18" charset="0"/>
              </a:rPr>
              <a:t>Objectives</a:t>
            </a:r>
            <a:endParaRPr lang="en-IN" b="1" u="sng" dirty="0">
              <a:solidFill>
                <a:schemeClr val="accent6"/>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47EEC2-6F5F-8E8B-D201-56BE47FAC08C}"/>
              </a:ext>
            </a:extLst>
          </p:cNvPr>
          <p:cNvSpPr>
            <a:spLocks noGrp="1"/>
          </p:cNvSpPr>
          <p:nvPr>
            <p:ph idx="1"/>
          </p:nvPr>
        </p:nvSpPr>
        <p:spPr>
          <a:xfrm>
            <a:off x="513596" y="1263885"/>
            <a:ext cx="11164807" cy="4846683"/>
          </a:xfrm>
        </p:spPr>
        <p:txBody>
          <a:bodyPr>
            <a:normAutofit fontScale="92500" lnSpcReduction="10000"/>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Perform </a:t>
            </a:r>
            <a:r>
              <a:rPr lang="en-US" b="1" dirty="0">
                <a:latin typeface="Times New Roman" panose="02020603050405020304" pitchFamily="18" charset="0"/>
                <a:cs typeface="Times New Roman" panose="02020603050405020304" pitchFamily="18" charset="0"/>
              </a:rPr>
              <a:t>exploratory data analysis (EDA)</a:t>
            </a:r>
            <a:r>
              <a:rPr lang="en-US" dirty="0">
                <a:latin typeface="Times New Roman" panose="02020603050405020304" pitchFamily="18" charset="0"/>
                <a:cs typeface="Times New Roman" panose="02020603050405020304" pitchFamily="18" charset="0"/>
              </a:rPr>
              <a:t> on </a:t>
            </a:r>
            <a:r>
              <a:rPr lang="en-US" dirty="0" err="1">
                <a:latin typeface="Times New Roman" panose="02020603050405020304" pitchFamily="18" charset="0"/>
                <a:cs typeface="Times New Roman" panose="02020603050405020304" pitchFamily="18" charset="0"/>
              </a:rPr>
              <a:t>BigBasket’s</a:t>
            </a:r>
            <a:r>
              <a:rPr lang="en-US" dirty="0">
                <a:latin typeface="Times New Roman" panose="02020603050405020304" pitchFamily="18" charset="0"/>
                <a:cs typeface="Times New Roman" panose="02020603050405020304" pitchFamily="18" charset="0"/>
              </a:rPr>
              <a:t> product dataset.</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Analyze key attributes like:</a:t>
            </a:r>
          </a:p>
          <a:p>
            <a:pPr lvl="1">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Product name, category, subcategory, brand.</a:t>
            </a:r>
          </a:p>
          <a:p>
            <a:pPr lvl="1">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Sale price vs. market price.</a:t>
            </a:r>
          </a:p>
          <a:p>
            <a:pPr lvl="1">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Product type and customer ratings.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Identify:</a:t>
            </a:r>
          </a:p>
          <a:p>
            <a:pPr lvl="1">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Top- and least-selling products.</a:t>
            </a:r>
          </a:p>
          <a:p>
            <a:pPr lvl="1">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Discount patterns across products.</a:t>
            </a:r>
          </a:p>
          <a:p>
            <a:pPr lvl="1">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Missing values and outliers in the data.</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Generate meaningful </a:t>
            </a:r>
            <a:r>
              <a:rPr lang="en-US" b="1" dirty="0">
                <a:latin typeface="Times New Roman" panose="02020603050405020304" pitchFamily="18" charset="0"/>
                <a:cs typeface="Times New Roman" panose="02020603050405020304" pitchFamily="18" charset="0"/>
              </a:rPr>
              <a:t>visualizations and plots</a:t>
            </a:r>
            <a:r>
              <a:rPr lang="en-US" dirty="0">
                <a:latin typeface="Times New Roman" panose="02020603050405020304" pitchFamily="18" charset="0"/>
                <a:cs typeface="Times New Roman" panose="02020603050405020304" pitchFamily="18" charset="0"/>
              </a:rPr>
              <a:t> to uncover trends.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Provide insights to support better </a:t>
            </a:r>
            <a:r>
              <a:rPr lang="en-US" b="1" dirty="0">
                <a:latin typeface="Times New Roman" panose="02020603050405020304" pitchFamily="18" charset="0"/>
                <a:cs typeface="Times New Roman" panose="02020603050405020304" pitchFamily="18" charset="0"/>
              </a:rPr>
              <a:t>business decisions</a:t>
            </a:r>
            <a:r>
              <a:rPr lang="en-US" dirty="0">
                <a:latin typeface="Times New Roman" panose="02020603050405020304" pitchFamily="18" charset="0"/>
                <a:cs typeface="Times New Roman" panose="02020603050405020304" pitchFamily="18" charset="0"/>
              </a:rPr>
              <a:t>, optimize product offerings, and improve customer satisfaction.</a:t>
            </a:r>
          </a:p>
        </p:txBody>
      </p:sp>
      <p:pic>
        <p:nvPicPr>
          <p:cNvPr id="5" name="Picture 4">
            <a:extLst>
              <a:ext uri="{FF2B5EF4-FFF2-40B4-BE49-F238E27FC236}">
                <a16:creationId xmlns:a16="http://schemas.microsoft.com/office/drawing/2014/main" id="{5B1B95F1-9429-C4B0-94E2-AC47EC1E7249}"/>
              </a:ext>
            </a:extLst>
          </p:cNvPr>
          <p:cNvPicPr>
            <a:picLocks noChangeAspect="1"/>
          </p:cNvPicPr>
          <p:nvPr/>
        </p:nvPicPr>
        <p:blipFill>
          <a:blip r:embed="rId2"/>
          <a:stretch>
            <a:fillRect/>
          </a:stretch>
        </p:blipFill>
        <p:spPr>
          <a:xfrm>
            <a:off x="0" y="6407389"/>
            <a:ext cx="12192000" cy="450611"/>
          </a:xfrm>
          <a:prstGeom prst="rect">
            <a:avLst/>
          </a:prstGeom>
        </p:spPr>
      </p:pic>
      <p:pic>
        <p:nvPicPr>
          <p:cNvPr id="1026" name="Picture 2" descr="This may contain: the letter d is shown in red and black on a green square with rounded letters">
            <a:extLst>
              <a:ext uri="{FF2B5EF4-FFF2-40B4-BE49-F238E27FC236}">
                <a16:creationId xmlns:a16="http://schemas.microsoft.com/office/drawing/2014/main" id="{A12B87BD-0E7A-2D7A-7BDA-D8361C4AEB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650" y="174303"/>
            <a:ext cx="853603" cy="853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100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3034EE-09CD-2E76-DABA-55C6D73353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2433E8-D84F-7B63-5F2D-1B302CB96000}"/>
              </a:ext>
            </a:extLst>
          </p:cNvPr>
          <p:cNvSpPr>
            <a:spLocks noGrp="1"/>
          </p:cNvSpPr>
          <p:nvPr>
            <p:ph type="title"/>
          </p:nvPr>
        </p:nvSpPr>
        <p:spPr>
          <a:xfrm>
            <a:off x="221983" y="194298"/>
            <a:ext cx="10760903" cy="973479"/>
          </a:xfrm>
        </p:spPr>
        <p:txBody>
          <a:bodyPr>
            <a:noAutofit/>
          </a:bodyPr>
          <a:lstStyle/>
          <a:p>
            <a:pPr algn="ctr"/>
            <a:r>
              <a:rPr lang="en-US" sz="2400" b="1" u="sng" dirty="0">
                <a:solidFill>
                  <a:schemeClr val="accent6"/>
                </a:solidFill>
                <a:latin typeface="Times New Roman" panose="02020603050405020304" pitchFamily="18" charset="0"/>
                <a:cs typeface="Times New Roman" panose="02020603050405020304" pitchFamily="18" charset="0"/>
              </a:rPr>
              <a:t>STEP 9: CREATE PLOTS AND VISUALISATIONS.</a:t>
            </a:r>
            <a:endParaRPr lang="en-IN" sz="2400" b="1" u="sng" dirty="0">
              <a:solidFill>
                <a:schemeClr val="accent6"/>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D356E8E-EC67-71F7-28F9-046B05447BD8}"/>
              </a:ext>
            </a:extLst>
          </p:cNvPr>
          <p:cNvPicPr>
            <a:picLocks noChangeAspect="1"/>
          </p:cNvPicPr>
          <p:nvPr/>
        </p:nvPicPr>
        <p:blipFill>
          <a:blip r:embed="rId2"/>
          <a:stretch>
            <a:fillRect/>
          </a:stretch>
        </p:blipFill>
        <p:spPr>
          <a:xfrm>
            <a:off x="0" y="6568046"/>
            <a:ext cx="12192000" cy="450611"/>
          </a:xfrm>
          <a:prstGeom prst="rect">
            <a:avLst/>
          </a:prstGeom>
        </p:spPr>
      </p:pic>
      <p:pic>
        <p:nvPicPr>
          <p:cNvPr id="1026" name="Picture 2" descr="This may contain: the letter d is shown in red and black on a green square with rounded letters">
            <a:extLst>
              <a:ext uri="{FF2B5EF4-FFF2-40B4-BE49-F238E27FC236}">
                <a16:creationId xmlns:a16="http://schemas.microsoft.com/office/drawing/2014/main" id="{45A07994-5096-F6D5-0434-1F92A455A0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4367" y="150118"/>
            <a:ext cx="853603" cy="853603"/>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6B0DF93E-73B1-A0B4-C136-4FB9F3A380EE}"/>
              </a:ext>
            </a:extLst>
          </p:cNvPr>
          <p:cNvSpPr>
            <a:spLocks noGrp="1"/>
          </p:cNvSpPr>
          <p:nvPr>
            <p:ph idx="1"/>
          </p:nvPr>
        </p:nvSpPr>
        <p:spPr>
          <a:xfrm>
            <a:off x="7144870" y="3146611"/>
            <a:ext cx="4208929" cy="3030351"/>
          </a:xfrm>
        </p:spPr>
        <p:txBody>
          <a:bodyPr/>
          <a:lstStyle/>
          <a:p>
            <a:pPr marL="0" indent="0">
              <a:buNone/>
            </a:pPr>
            <a:r>
              <a:rPr lang="en-US" dirty="0"/>
              <a:t>  </a:t>
            </a:r>
            <a:endParaRPr lang="en-IN" dirty="0"/>
          </a:p>
        </p:txBody>
      </p:sp>
      <p:sp>
        <p:nvSpPr>
          <p:cNvPr id="10" name="Content Placeholder 2">
            <a:extLst>
              <a:ext uri="{FF2B5EF4-FFF2-40B4-BE49-F238E27FC236}">
                <a16:creationId xmlns:a16="http://schemas.microsoft.com/office/drawing/2014/main" id="{B46C8100-A085-51B2-6F2A-24C85D4857E5}"/>
              </a:ext>
            </a:extLst>
          </p:cNvPr>
          <p:cNvSpPr txBox="1">
            <a:spLocks/>
          </p:cNvSpPr>
          <p:nvPr/>
        </p:nvSpPr>
        <p:spPr>
          <a:xfrm>
            <a:off x="560718" y="1167777"/>
            <a:ext cx="5046452" cy="48364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600" b="1" dirty="0">
                <a:latin typeface="Times New Roman" panose="02020603050405020304" pitchFamily="18" charset="0"/>
                <a:cs typeface="Times New Roman" panose="02020603050405020304" pitchFamily="18" charset="0"/>
              </a:rPr>
              <a:t>2. Distribution of Ratings.</a:t>
            </a:r>
          </a:p>
          <a:p>
            <a:pPr marL="457200" indent="-457200" algn="just">
              <a:buAutoNum type="arabicPeriod"/>
            </a:pPr>
            <a:endParaRPr lang="en-US" sz="2400" b="1" dirty="0">
              <a:latin typeface="Times New Roman" panose="02020603050405020304" pitchFamily="18" charset="0"/>
              <a:cs typeface="Times New Roman" panose="02020603050405020304" pitchFamily="18" charset="0"/>
            </a:endParaRPr>
          </a:p>
          <a:p>
            <a:pPr marL="457200" indent="-457200" algn="just">
              <a:buAutoNum type="arabicPeriod"/>
            </a:pPr>
            <a:endParaRPr lang="en-US" sz="2400" b="1" dirty="0">
              <a:latin typeface="Times New Roman" panose="02020603050405020304" pitchFamily="18" charset="0"/>
              <a:cs typeface="Times New Roman" panose="02020603050405020304" pitchFamily="18" charset="0"/>
            </a:endParaRPr>
          </a:p>
          <a:p>
            <a:pPr marL="457200" indent="-457200" algn="just">
              <a:buAutoNum type="arabicPeriod"/>
            </a:pPr>
            <a:endParaRPr lang="en-US" sz="2400" b="1" dirty="0">
              <a:latin typeface="Times New Roman" panose="02020603050405020304" pitchFamily="18" charset="0"/>
              <a:cs typeface="Times New Roman" panose="02020603050405020304" pitchFamily="18" charset="0"/>
            </a:endParaRPr>
          </a:p>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lgn="just">
              <a:buNone/>
            </a:pPr>
            <a:r>
              <a:rPr lang="en-US" sz="2600" b="1" dirty="0">
                <a:latin typeface="Times New Roman" panose="02020603050405020304" pitchFamily="18" charset="0"/>
                <a:cs typeface="Times New Roman" panose="02020603050405020304" pitchFamily="18" charset="0"/>
              </a:rPr>
              <a:t>Insights:</a:t>
            </a:r>
          </a:p>
          <a:p>
            <a:pPr algn="just"/>
            <a:r>
              <a:rPr lang="en-US" sz="2000" dirty="0">
                <a:latin typeface="Times New Roman" panose="02020603050405020304" pitchFamily="18" charset="0"/>
                <a:cs typeface="Times New Roman" panose="02020603050405020304" pitchFamily="18" charset="0"/>
              </a:rPr>
              <a:t>The distribution of product ratings is highly concentrated around 4.0 and 4.2, indicating most products receive consistently high ratings, with noticeable frequency peaks at these values.</a:t>
            </a:r>
            <a:endParaRPr lang="en-US" sz="2000" b="1" dirty="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GB" sz="2400"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7536290-B2EC-CB39-72CA-A2277B929F0A}"/>
              </a:ext>
            </a:extLst>
          </p:cNvPr>
          <p:cNvPicPr>
            <a:picLocks noChangeAspect="1"/>
          </p:cNvPicPr>
          <p:nvPr/>
        </p:nvPicPr>
        <p:blipFill>
          <a:blip r:embed="rId4"/>
          <a:stretch>
            <a:fillRect/>
          </a:stretch>
        </p:blipFill>
        <p:spPr>
          <a:xfrm>
            <a:off x="636908" y="1793066"/>
            <a:ext cx="4693528" cy="1328545"/>
          </a:xfrm>
          <a:prstGeom prst="rect">
            <a:avLst/>
          </a:prstGeom>
        </p:spPr>
      </p:pic>
      <p:pic>
        <p:nvPicPr>
          <p:cNvPr id="8196" name="Picture 4">
            <a:extLst>
              <a:ext uri="{FF2B5EF4-FFF2-40B4-BE49-F238E27FC236}">
                <a16:creationId xmlns:a16="http://schemas.microsoft.com/office/drawing/2014/main" id="{280BD938-C51F-6E83-336E-885FA7F717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5361" y="1167776"/>
            <a:ext cx="6145474" cy="5009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783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F0860B-4D28-DA3C-6FAA-634718EA84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41E0FD-9701-07CC-3FB6-9CDA7C332457}"/>
              </a:ext>
            </a:extLst>
          </p:cNvPr>
          <p:cNvSpPr>
            <a:spLocks noGrp="1"/>
          </p:cNvSpPr>
          <p:nvPr>
            <p:ph type="title"/>
          </p:nvPr>
        </p:nvSpPr>
        <p:spPr>
          <a:xfrm>
            <a:off x="393464" y="7938"/>
            <a:ext cx="10760903" cy="596070"/>
          </a:xfrm>
        </p:spPr>
        <p:txBody>
          <a:bodyPr>
            <a:noAutofit/>
          </a:bodyPr>
          <a:lstStyle/>
          <a:p>
            <a:pPr algn="ctr"/>
            <a:r>
              <a:rPr lang="en-US" sz="2400" b="1" u="sng" dirty="0">
                <a:solidFill>
                  <a:schemeClr val="accent6"/>
                </a:solidFill>
                <a:latin typeface="Times New Roman" panose="02020603050405020304" pitchFamily="18" charset="0"/>
                <a:cs typeface="Times New Roman" panose="02020603050405020304" pitchFamily="18" charset="0"/>
              </a:rPr>
              <a:t>STEP 9: CREATE PLOTS AND VISUALISATIONS.</a:t>
            </a:r>
            <a:endParaRPr lang="en-IN" sz="2400" b="1" u="sng" dirty="0">
              <a:solidFill>
                <a:schemeClr val="accent6"/>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0AFB450-6840-3BCC-BF9F-F6343F247A60}"/>
              </a:ext>
            </a:extLst>
          </p:cNvPr>
          <p:cNvPicPr>
            <a:picLocks noChangeAspect="1"/>
          </p:cNvPicPr>
          <p:nvPr/>
        </p:nvPicPr>
        <p:blipFill>
          <a:blip r:embed="rId2"/>
          <a:stretch>
            <a:fillRect/>
          </a:stretch>
        </p:blipFill>
        <p:spPr>
          <a:xfrm>
            <a:off x="0" y="6568046"/>
            <a:ext cx="12192000" cy="450611"/>
          </a:xfrm>
          <a:prstGeom prst="rect">
            <a:avLst/>
          </a:prstGeom>
        </p:spPr>
      </p:pic>
      <p:pic>
        <p:nvPicPr>
          <p:cNvPr id="1026" name="Picture 2" descr="This may contain: the letter d is shown in red and black on a green square with rounded letters">
            <a:extLst>
              <a:ext uri="{FF2B5EF4-FFF2-40B4-BE49-F238E27FC236}">
                <a16:creationId xmlns:a16="http://schemas.microsoft.com/office/drawing/2014/main" id="{51785D60-FC46-DB92-C6F1-23BCF8D00A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4367" y="150118"/>
            <a:ext cx="853603" cy="853603"/>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BBFB55D0-1032-E709-F0DE-F41F47FB19AE}"/>
              </a:ext>
            </a:extLst>
          </p:cNvPr>
          <p:cNvSpPr>
            <a:spLocks noGrp="1"/>
          </p:cNvSpPr>
          <p:nvPr>
            <p:ph idx="1"/>
          </p:nvPr>
        </p:nvSpPr>
        <p:spPr>
          <a:xfrm>
            <a:off x="10484324" y="3475872"/>
            <a:ext cx="3043330" cy="2457955"/>
          </a:xfrm>
        </p:spPr>
        <p:txBody>
          <a:bodyPr/>
          <a:lstStyle/>
          <a:p>
            <a:pPr marL="0" indent="0">
              <a:buNone/>
            </a:pPr>
            <a:r>
              <a:rPr lang="en-US" dirty="0"/>
              <a:t>  </a:t>
            </a:r>
            <a:endParaRPr lang="en-IN" dirty="0"/>
          </a:p>
        </p:txBody>
      </p:sp>
      <p:sp>
        <p:nvSpPr>
          <p:cNvPr id="10" name="Content Placeholder 2">
            <a:extLst>
              <a:ext uri="{FF2B5EF4-FFF2-40B4-BE49-F238E27FC236}">
                <a16:creationId xmlns:a16="http://schemas.microsoft.com/office/drawing/2014/main" id="{A4142B71-FC1D-9BB4-DE20-5850452A6128}"/>
              </a:ext>
            </a:extLst>
          </p:cNvPr>
          <p:cNvSpPr txBox="1">
            <a:spLocks/>
          </p:cNvSpPr>
          <p:nvPr/>
        </p:nvSpPr>
        <p:spPr>
          <a:xfrm>
            <a:off x="184030" y="745083"/>
            <a:ext cx="5147095" cy="5974894"/>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3100" b="1" dirty="0">
                <a:latin typeface="Times New Roman" panose="02020603050405020304" pitchFamily="18" charset="0"/>
                <a:cs typeface="Times New Roman" panose="02020603050405020304" pitchFamily="18" charset="0"/>
              </a:rPr>
              <a:t>3. Market Share of Top 10 Brands.</a:t>
            </a:r>
          </a:p>
          <a:p>
            <a:pPr marL="0" indent="0" algn="just">
              <a:buNone/>
            </a:pPr>
            <a:endParaRPr lang="en-US" sz="2600" b="1" dirty="0">
              <a:latin typeface="Times New Roman" panose="02020603050405020304" pitchFamily="18" charset="0"/>
              <a:cs typeface="Times New Roman" panose="02020603050405020304" pitchFamily="18" charset="0"/>
            </a:endParaRPr>
          </a:p>
          <a:p>
            <a:pPr marL="0" indent="0" algn="just">
              <a:buNone/>
            </a:pPr>
            <a:endParaRPr lang="en-US" sz="2600" b="1" dirty="0">
              <a:latin typeface="Times New Roman" panose="02020603050405020304" pitchFamily="18" charset="0"/>
              <a:cs typeface="Times New Roman" panose="02020603050405020304" pitchFamily="18" charset="0"/>
            </a:endParaRPr>
          </a:p>
          <a:p>
            <a:pPr marL="0" indent="0" algn="just">
              <a:buNone/>
            </a:pPr>
            <a:endParaRPr lang="en-US" sz="26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GB" sz="2000" dirty="0" err="1">
                <a:latin typeface="Times New Roman" panose="02020603050405020304" pitchFamily="18" charset="0"/>
                <a:cs typeface="Times New Roman" panose="02020603050405020304" pitchFamily="18" charset="0"/>
              </a:rPr>
              <a:t>Fresho</a:t>
            </a:r>
            <a:r>
              <a:rPr lang="en-GB" sz="2000" dirty="0">
                <a:latin typeface="Times New Roman" panose="02020603050405020304" pitchFamily="18" charset="0"/>
                <a:cs typeface="Times New Roman" panose="02020603050405020304" pitchFamily="18" charset="0"/>
              </a:rPr>
              <a:t> dominates : </a:t>
            </a:r>
            <a:r>
              <a:rPr lang="en-GB" sz="2000" dirty="0" err="1">
                <a:latin typeface="Times New Roman" panose="02020603050405020304" pitchFamily="18" charset="0"/>
                <a:cs typeface="Times New Roman" panose="02020603050405020304" pitchFamily="18" charset="0"/>
              </a:rPr>
              <a:t>Fresho</a:t>
            </a:r>
            <a:r>
              <a:rPr lang="en-GB" sz="2000" dirty="0">
                <a:latin typeface="Times New Roman" panose="02020603050405020304" pitchFamily="18" charset="0"/>
                <a:cs typeface="Times New Roman" panose="02020603050405020304" pitchFamily="18" charset="0"/>
              </a:rPr>
              <a:t> , Big Basket's private label, has the largest market share at 23%. This indicates its popularity and success among customers.</a:t>
            </a:r>
          </a:p>
          <a:p>
            <a:pPr marL="285750" indent="-285750" algn="just">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bb Royal and BB Home are strong performers : These two brands, also likely Big Basket's own, hold significant market shares at 19.4% and 15.4% respectively. This further demonstrates the success of Big Basket's private label strategy.</a:t>
            </a:r>
          </a:p>
          <a:p>
            <a:pPr marL="285750" indent="-285750" algn="just">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Established brands have a presence : Well-known brands like Dabur, Himalaya, and Amul also feature in the top 10, although with smaller shares compared to Big Basket's own brands.</a:t>
            </a:r>
          </a:p>
          <a:p>
            <a:pPr marL="285750" indent="-285750" algn="just">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Diverse product offerings : The chart includes brands from various categories, such as personal care (Dabur, Himalaya), dairy (Amul), and packaged foods (</a:t>
            </a:r>
            <a:r>
              <a:rPr lang="en-GB" sz="2000" dirty="0" err="1">
                <a:latin typeface="Times New Roman" panose="02020603050405020304" pitchFamily="18" charset="0"/>
                <a:cs typeface="Times New Roman" panose="02020603050405020304" pitchFamily="18" charset="0"/>
              </a:rPr>
              <a:t>Fresho</a:t>
            </a:r>
            <a:r>
              <a:rPr lang="en-GB" sz="2000" dirty="0">
                <a:latin typeface="Times New Roman" panose="02020603050405020304" pitchFamily="18" charset="0"/>
                <a:cs typeface="Times New Roman" panose="02020603050405020304" pitchFamily="18" charset="0"/>
              </a:rPr>
              <a:t> Signature, bb Combo). This suggests Big Basket offers a wide range of products to cater to different customer needs.</a:t>
            </a:r>
            <a:endParaRPr lang="en-GB" sz="2000" b="0" dirty="0">
              <a:effectLst/>
              <a:latin typeface="Times New Roman" panose="02020603050405020304" pitchFamily="18" charset="0"/>
              <a:cs typeface="Times New Roman" panose="02020603050405020304" pitchFamily="18" charset="0"/>
            </a:endParaRPr>
          </a:p>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GB" sz="2400"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CC050B4D-114C-19ED-6ED9-D8E0D537FEB4}"/>
              </a:ext>
            </a:extLst>
          </p:cNvPr>
          <p:cNvPicPr>
            <a:picLocks noChangeAspect="1"/>
          </p:cNvPicPr>
          <p:nvPr/>
        </p:nvPicPr>
        <p:blipFill>
          <a:blip r:embed="rId4"/>
          <a:stretch>
            <a:fillRect/>
          </a:stretch>
        </p:blipFill>
        <p:spPr>
          <a:xfrm>
            <a:off x="184030" y="1177842"/>
            <a:ext cx="5000625" cy="1109596"/>
          </a:xfrm>
          <a:prstGeom prst="rect">
            <a:avLst/>
          </a:prstGeom>
        </p:spPr>
      </p:pic>
      <p:pic>
        <p:nvPicPr>
          <p:cNvPr id="9230" name="Picture 14">
            <a:extLst>
              <a:ext uri="{FF2B5EF4-FFF2-40B4-BE49-F238E27FC236}">
                <a16:creationId xmlns:a16="http://schemas.microsoft.com/office/drawing/2014/main" id="{3B491CDF-2F76-0000-7251-CAC2D8079B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8966" y="1089684"/>
            <a:ext cx="5563139" cy="4844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2487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3CDA58-B409-CA4A-F3C2-9DF8B2D497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B4CC54-16F2-7222-877E-DCF56242F8D3}"/>
              </a:ext>
            </a:extLst>
          </p:cNvPr>
          <p:cNvSpPr>
            <a:spLocks noGrp="1"/>
          </p:cNvSpPr>
          <p:nvPr>
            <p:ph type="title"/>
          </p:nvPr>
        </p:nvSpPr>
        <p:spPr>
          <a:xfrm>
            <a:off x="393464" y="7938"/>
            <a:ext cx="10760903" cy="596070"/>
          </a:xfrm>
        </p:spPr>
        <p:txBody>
          <a:bodyPr>
            <a:noAutofit/>
          </a:bodyPr>
          <a:lstStyle/>
          <a:p>
            <a:pPr algn="ctr"/>
            <a:r>
              <a:rPr lang="en-US" sz="2400" b="1" u="sng" dirty="0">
                <a:solidFill>
                  <a:schemeClr val="accent6"/>
                </a:solidFill>
                <a:latin typeface="Times New Roman" panose="02020603050405020304" pitchFamily="18" charset="0"/>
                <a:cs typeface="Times New Roman" panose="02020603050405020304" pitchFamily="18" charset="0"/>
              </a:rPr>
              <a:t>STEP 9: CREATE PLOTS AND VISUALISATIONS.</a:t>
            </a:r>
            <a:endParaRPr lang="en-IN" sz="2400" b="1" u="sng" dirty="0">
              <a:solidFill>
                <a:schemeClr val="accent6"/>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B6C99C8-FCCB-BF42-FD91-B96D2F0AC6FD}"/>
              </a:ext>
            </a:extLst>
          </p:cNvPr>
          <p:cNvPicPr>
            <a:picLocks noChangeAspect="1"/>
          </p:cNvPicPr>
          <p:nvPr/>
        </p:nvPicPr>
        <p:blipFill>
          <a:blip r:embed="rId2"/>
          <a:stretch>
            <a:fillRect/>
          </a:stretch>
        </p:blipFill>
        <p:spPr>
          <a:xfrm>
            <a:off x="0" y="6568046"/>
            <a:ext cx="12192000" cy="450611"/>
          </a:xfrm>
          <a:prstGeom prst="rect">
            <a:avLst/>
          </a:prstGeom>
        </p:spPr>
      </p:pic>
      <p:pic>
        <p:nvPicPr>
          <p:cNvPr id="1026" name="Picture 2" descr="This may contain: the letter d is shown in red and black on a green square with rounded letters">
            <a:extLst>
              <a:ext uri="{FF2B5EF4-FFF2-40B4-BE49-F238E27FC236}">
                <a16:creationId xmlns:a16="http://schemas.microsoft.com/office/drawing/2014/main" id="{48A22137-C99E-1524-34ED-F21B041134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4367" y="150118"/>
            <a:ext cx="853603" cy="853603"/>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2942AA5A-5D98-130C-46CF-B31974D347FF}"/>
              </a:ext>
            </a:extLst>
          </p:cNvPr>
          <p:cNvSpPr>
            <a:spLocks noGrp="1"/>
          </p:cNvSpPr>
          <p:nvPr>
            <p:ph idx="1"/>
          </p:nvPr>
        </p:nvSpPr>
        <p:spPr>
          <a:xfrm>
            <a:off x="10484324" y="3475872"/>
            <a:ext cx="3043330" cy="2457955"/>
          </a:xfrm>
        </p:spPr>
        <p:txBody>
          <a:bodyPr/>
          <a:lstStyle/>
          <a:p>
            <a:pPr marL="0" indent="0">
              <a:buNone/>
            </a:pPr>
            <a:r>
              <a:rPr lang="en-US" dirty="0"/>
              <a:t>  </a:t>
            </a:r>
            <a:endParaRPr lang="en-IN" dirty="0"/>
          </a:p>
        </p:txBody>
      </p:sp>
      <p:sp>
        <p:nvSpPr>
          <p:cNvPr id="10" name="Content Placeholder 2">
            <a:extLst>
              <a:ext uri="{FF2B5EF4-FFF2-40B4-BE49-F238E27FC236}">
                <a16:creationId xmlns:a16="http://schemas.microsoft.com/office/drawing/2014/main" id="{88FEBF4C-6558-A4CA-12C4-70DD9AB70570}"/>
              </a:ext>
            </a:extLst>
          </p:cNvPr>
          <p:cNvSpPr txBox="1">
            <a:spLocks/>
          </p:cNvSpPr>
          <p:nvPr/>
        </p:nvSpPr>
        <p:spPr>
          <a:xfrm>
            <a:off x="184030" y="598580"/>
            <a:ext cx="11530642" cy="59748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b="1" dirty="0">
                <a:latin typeface="Times New Roman" panose="02020603050405020304" pitchFamily="18" charset="0"/>
                <a:cs typeface="Times New Roman" panose="02020603050405020304" pitchFamily="18" charset="0"/>
              </a:rPr>
              <a:t>4. Number of products in each category.</a:t>
            </a:r>
          </a:p>
          <a:p>
            <a:pPr marL="0" indent="0" algn="just">
              <a:buNone/>
            </a:pPr>
            <a:endParaRPr lang="en-US" sz="2600" b="1" dirty="0">
              <a:latin typeface="Times New Roman" panose="02020603050405020304" pitchFamily="18" charset="0"/>
              <a:cs typeface="Times New Roman" panose="02020603050405020304" pitchFamily="18" charset="0"/>
            </a:endParaRPr>
          </a:p>
          <a:p>
            <a:pPr marL="0" indent="0" algn="just">
              <a:buNone/>
            </a:pPr>
            <a:endParaRPr lang="en-US" sz="2600" b="1" dirty="0">
              <a:latin typeface="Times New Roman" panose="02020603050405020304" pitchFamily="18" charset="0"/>
              <a:cs typeface="Times New Roman" panose="02020603050405020304" pitchFamily="18" charset="0"/>
            </a:endParaRPr>
          </a:p>
          <a:p>
            <a:pPr marL="0" indent="0" algn="just">
              <a:buNone/>
            </a:pPr>
            <a:endParaRPr lang="en-US" sz="2600" b="1" dirty="0">
              <a:latin typeface="Times New Roman" panose="02020603050405020304" pitchFamily="18" charset="0"/>
              <a:cs typeface="Times New Roman" panose="02020603050405020304" pitchFamily="18" charset="0"/>
            </a:endParaRPr>
          </a:p>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GB" sz="2400"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A5821B5-0519-9DAC-EDD5-1EE223630984}"/>
              </a:ext>
            </a:extLst>
          </p:cNvPr>
          <p:cNvPicPr>
            <a:picLocks noChangeAspect="1"/>
          </p:cNvPicPr>
          <p:nvPr/>
        </p:nvPicPr>
        <p:blipFill>
          <a:blip r:embed="rId4"/>
          <a:stretch>
            <a:fillRect/>
          </a:stretch>
        </p:blipFill>
        <p:spPr>
          <a:xfrm>
            <a:off x="945824" y="1052470"/>
            <a:ext cx="10007054" cy="5452130"/>
          </a:xfrm>
          <a:prstGeom prst="rect">
            <a:avLst/>
          </a:prstGeom>
        </p:spPr>
      </p:pic>
    </p:spTree>
    <p:extLst>
      <p:ext uri="{BB962C8B-B14F-4D97-AF65-F5344CB8AC3E}">
        <p14:creationId xmlns:p14="http://schemas.microsoft.com/office/powerpoint/2010/main" val="4897693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473990-B58B-87A4-0594-EA0130190A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9AC642-8064-2FB2-F855-4CEA867D85FA}"/>
              </a:ext>
            </a:extLst>
          </p:cNvPr>
          <p:cNvSpPr>
            <a:spLocks noGrp="1"/>
          </p:cNvSpPr>
          <p:nvPr>
            <p:ph type="title"/>
          </p:nvPr>
        </p:nvSpPr>
        <p:spPr>
          <a:xfrm>
            <a:off x="393464" y="7937"/>
            <a:ext cx="10760903" cy="995783"/>
          </a:xfrm>
        </p:spPr>
        <p:txBody>
          <a:bodyPr>
            <a:noAutofit/>
          </a:bodyPr>
          <a:lstStyle/>
          <a:p>
            <a:pPr algn="ctr"/>
            <a:r>
              <a:rPr lang="en-US" sz="2400" b="1" u="sng" dirty="0">
                <a:solidFill>
                  <a:schemeClr val="accent6"/>
                </a:solidFill>
                <a:latin typeface="Times New Roman" panose="02020603050405020304" pitchFamily="18" charset="0"/>
                <a:cs typeface="Times New Roman" panose="02020603050405020304" pitchFamily="18" charset="0"/>
              </a:rPr>
              <a:t>STEP 9: CREATE PLOTS AND VISUALISATIONS.</a:t>
            </a:r>
            <a:endParaRPr lang="en-IN" sz="2400" b="1" u="sng" dirty="0">
              <a:solidFill>
                <a:schemeClr val="accent6"/>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911613B-B0EA-581D-415C-82AA6EAEDA9F}"/>
              </a:ext>
            </a:extLst>
          </p:cNvPr>
          <p:cNvPicPr>
            <a:picLocks noChangeAspect="1"/>
          </p:cNvPicPr>
          <p:nvPr/>
        </p:nvPicPr>
        <p:blipFill>
          <a:blip r:embed="rId2"/>
          <a:stretch>
            <a:fillRect/>
          </a:stretch>
        </p:blipFill>
        <p:spPr>
          <a:xfrm>
            <a:off x="0" y="6568046"/>
            <a:ext cx="12192000" cy="450611"/>
          </a:xfrm>
          <a:prstGeom prst="rect">
            <a:avLst/>
          </a:prstGeom>
        </p:spPr>
      </p:pic>
      <p:pic>
        <p:nvPicPr>
          <p:cNvPr id="1026" name="Picture 2" descr="This may contain: the letter d is shown in red and black on a green square with rounded letters">
            <a:extLst>
              <a:ext uri="{FF2B5EF4-FFF2-40B4-BE49-F238E27FC236}">
                <a16:creationId xmlns:a16="http://schemas.microsoft.com/office/drawing/2014/main" id="{23351A09-886F-B1FA-C5B6-04FF645488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4367" y="150118"/>
            <a:ext cx="853603" cy="853603"/>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6B3BA508-86D1-B709-49C3-4E14D8DB7BA3}"/>
              </a:ext>
            </a:extLst>
          </p:cNvPr>
          <p:cNvSpPr>
            <a:spLocks noGrp="1"/>
          </p:cNvSpPr>
          <p:nvPr>
            <p:ph idx="1"/>
          </p:nvPr>
        </p:nvSpPr>
        <p:spPr>
          <a:xfrm>
            <a:off x="10484324" y="3475872"/>
            <a:ext cx="3043330" cy="2457955"/>
          </a:xfrm>
        </p:spPr>
        <p:txBody>
          <a:bodyPr/>
          <a:lstStyle/>
          <a:p>
            <a:pPr marL="0" indent="0">
              <a:buNone/>
            </a:pPr>
            <a:r>
              <a:rPr lang="en-US" dirty="0"/>
              <a:t>  </a:t>
            </a:r>
            <a:endParaRPr lang="en-IN" dirty="0"/>
          </a:p>
        </p:txBody>
      </p:sp>
      <p:sp>
        <p:nvSpPr>
          <p:cNvPr id="10" name="Content Placeholder 2">
            <a:extLst>
              <a:ext uri="{FF2B5EF4-FFF2-40B4-BE49-F238E27FC236}">
                <a16:creationId xmlns:a16="http://schemas.microsoft.com/office/drawing/2014/main" id="{5451429F-7DFF-E033-EB91-8E985C2144A8}"/>
              </a:ext>
            </a:extLst>
          </p:cNvPr>
          <p:cNvSpPr txBox="1">
            <a:spLocks/>
          </p:cNvSpPr>
          <p:nvPr/>
        </p:nvSpPr>
        <p:spPr>
          <a:xfrm>
            <a:off x="810883" y="924172"/>
            <a:ext cx="10455216" cy="5649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3200" b="1" dirty="0">
                <a:latin typeface="Times New Roman" panose="02020603050405020304" pitchFamily="18" charset="0"/>
                <a:cs typeface="Times New Roman" panose="02020603050405020304" pitchFamily="18" charset="0"/>
              </a:rPr>
              <a:t>Key Insights:</a:t>
            </a:r>
          </a:p>
          <a:p>
            <a:pPr marL="285750" indent="-285750" algn="just">
              <a:buFont typeface="Wingdings" panose="05000000000000000000" pitchFamily="2" charset="2"/>
              <a:buChar char="q"/>
            </a:pPr>
            <a:r>
              <a:rPr lang="en-GB" sz="3000" b="0" dirty="0">
                <a:effectLst/>
                <a:latin typeface="Times New Roman" panose="02020603050405020304" pitchFamily="18" charset="0"/>
                <a:cs typeface="Times New Roman" panose="02020603050405020304" pitchFamily="18" charset="0"/>
              </a:rPr>
              <a:t>The most popular category is “Beauty &amp; Hygiene” , “</a:t>
            </a:r>
            <a:r>
              <a:rPr lang="en-GB" sz="3000" b="0" dirty="0" err="1">
                <a:effectLst/>
                <a:latin typeface="Times New Roman" panose="02020603050405020304" pitchFamily="18" charset="0"/>
                <a:cs typeface="Times New Roman" panose="02020603050405020304" pitchFamily="18" charset="0"/>
              </a:rPr>
              <a:t>Gourment</a:t>
            </a:r>
            <a:r>
              <a:rPr lang="en-GB" sz="3000" b="0" dirty="0">
                <a:effectLst/>
                <a:latin typeface="Times New Roman" panose="02020603050405020304" pitchFamily="18" charset="0"/>
                <a:cs typeface="Times New Roman" panose="02020603050405020304" pitchFamily="18" charset="0"/>
              </a:rPr>
              <a:t> &amp; World Food” , “Kitchen, Garden &amp; Pets” .</a:t>
            </a:r>
            <a:endParaRPr lang="en-GB" sz="3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GB" sz="3000" b="0" dirty="0">
                <a:effectLst/>
                <a:latin typeface="Times New Roman" panose="02020603050405020304" pitchFamily="18" charset="0"/>
                <a:cs typeface="Times New Roman" panose="02020603050405020304" pitchFamily="18" charset="0"/>
              </a:rPr>
              <a:t>The least popular categories are “Egg , Meat and Fish" and “Fruits and Vegetables".</a:t>
            </a:r>
          </a:p>
          <a:p>
            <a:pPr marL="285750" indent="-285750" algn="just">
              <a:buFont typeface="Wingdings" panose="05000000000000000000" pitchFamily="2" charset="2"/>
              <a:buChar char="q"/>
            </a:pPr>
            <a:r>
              <a:rPr lang="en-GB" sz="3000" b="0" dirty="0">
                <a:effectLst/>
                <a:latin typeface="Times New Roman" panose="02020603050405020304" pitchFamily="18" charset="0"/>
                <a:cs typeface="Times New Roman" panose="02020603050405020304" pitchFamily="18" charset="0"/>
              </a:rPr>
              <a:t>The distribution of products across categories is not even, with some categories having significantly more products than others.</a:t>
            </a:r>
            <a:endParaRPr lang="en-US" sz="3000" b="1" dirty="0">
              <a:latin typeface="Times New Roman" panose="02020603050405020304" pitchFamily="18" charset="0"/>
              <a:cs typeface="Times New Roman" panose="02020603050405020304" pitchFamily="18" charset="0"/>
            </a:endParaRPr>
          </a:p>
          <a:p>
            <a:pPr marL="0" indent="0" algn="just">
              <a:buNone/>
            </a:pPr>
            <a:endParaRPr lang="en-US" sz="2600" b="1" dirty="0">
              <a:latin typeface="Times New Roman" panose="02020603050405020304" pitchFamily="18" charset="0"/>
              <a:cs typeface="Times New Roman" panose="02020603050405020304" pitchFamily="18" charset="0"/>
            </a:endParaRPr>
          </a:p>
          <a:p>
            <a:pPr marL="0" indent="0" algn="just">
              <a:buNone/>
            </a:pPr>
            <a:endParaRPr lang="en-US" sz="2600" b="1" dirty="0">
              <a:latin typeface="Times New Roman" panose="02020603050405020304" pitchFamily="18" charset="0"/>
              <a:cs typeface="Times New Roman" panose="02020603050405020304" pitchFamily="18" charset="0"/>
            </a:endParaRPr>
          </a:p>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GB" sz="2400"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22820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FC956F-5AE6-1CC6-42F3-32FAED333E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CD5804-5C2D-CE5C-B42C-37D23DEB8532}"/>
              </a:ext>
            </a:extLst>
          </p:cNvPr>
          <p:cNvSpPr>
            <a:spLocks noGrp="1"/>
          </p:cNvSpPr>
          <p:nvPr>
            <p:ph type="title"/>
          </p:nvPr>
        </p:nvSpPr>
        <p:spPr>
          <a:xfrm>
            <a:off x="393464" y="7937"/>
            <a:ext cx="10760903" cy="995783"/>
          </a:xfrm>
        </p:spPr>
        <p:txBody>
          <a:bodyPr>
            <a:noAutofit/>
          </a:bodyPr>
          <a:lstStyle/>
          <a:p>
            <a:pPr algn="ctr"/>
            <a:r>
              <a:rPr lang="en-US" sz="4000" b="1" u="sng" dirty="0">
                <a:solidFill>
                  <a:schemeClr val="accent6"/>
                </a:solidFill>
                <a:latin typeface="Times New Roman" panose="02020603050405020304" pitchFamily="18" charset="0"/>
                <a:cs typeface="Times New Roman" panose="02020603050405020304" pitchFamily="18" charset="0"/>
              </a:rPr>
              <a:t>KEY SUMMARY</a:t>
            </a:r>
            <a:endParaRPr lang="en-IN" sz="4000" b="1" u="sng" dirty="0">
              <a:solidFill>
                <a:schemeClr val="accent6"/>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25A892A-3BCB-600B-03DF-4137C8A4B64D}"/>
              </a:ext>
            </a:extLst>
          </p:cNvPr>
          <p:cNvPicPr>
            <a:picLocks noChangeAspect="1"/>
          </p:cNvPicPr>
          <p:nvPr/>
        </p:nvPicPr>
        <p:blipFill>
          <a:blip r:embed="rId2"/>
          <a:stretch>
            <a:fillRect/>
          </a:stretch>
        </p:blipFill>
        <p:spPr>
          <a:xfrm>
            <a:off x="0" y="6568046"/>
            <a:ext cx="12192000" cy="450611"/>
          </a:xfrm>
          <a:prstGeom prst="rect">
            <a:avLst/>
          </a:prstGeom>
        </p:spPr>
      </p:pic>
      <p:pic>
        <p:nvPicPr>
          <p:cNvPr id="1026" name="Picture 2" descr="This may contain: the letter d is shown in red and black on a green square with rounded letters">
            <a:extLst>
              <a:ext uri="{FF2B5EF4-FFF2-40B4-BE49-F238E27FC236}">
                <a16:creationId xmlns:a16="http://schemas.microsoft.com/office/drawing/2014/main" id="{EEE32289-149B-E64F-AC79-B7DB5A4F12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4367" y="150118"/>
            <a:ext cx="853603" cy="853603"/>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7F43159C-7E54-431D-CD3B-C9992562A0F7}"/>
              </a:ext>
            </a:extLst>
          </p:cNvPr>
          <p:cNvSpPr>
            <a:spLocks noGrp="1"/>
          </p:cNvSpPr>
          <p:nvPr>
            <p:ph idx="1"/>
          </p:nvPr>
        </p:nvSpPr>
        <p:spPr>
          <a:xfrm>
            <a:off x="10484324" y="3475872"/>
            <a:ext cx="3043330" cy="2457955"/>
          </a:xfrm>
        </p:spPr>
        <p:txBody>
          <a:bodyPr/>
          <a:lstStyle/>
          <a:p>
            <a:pPr marL="0" indent="0">
              <a:buNone/>
            </a:pPr>
            <a:r>
              <a:rPr lang="en-US" dirty="0"/>
              <a:t>  </a:t>
            </a:r>
            <a:endParaRPr lang="en-IN" dirty="0"/>
          </a:p>
        </p:txBody>
      </p:sp>
      <p:sp>
        <p:nvSpPr>
          <p:cNvPr id="10" name="Content Placeholder 2">
            <a:extLst>
              <a:ext uri="{FF2B5EF4-FFF2-40B4-BE49-F238E27FC236}">
                <a16:creationId xmlns:a16="http://schemas.microsoft.com/office/drawing/2014/main" id="{04A4C062-6753-9EC1-2376-7F5F2C8DAAE2}"/>
              </a:ext>
            </a:extLst>
          </p:cNvPr>
          <p:cNvSpPr txBox="1">
            <a:spLocks/>
          </p:cNvSpPr>
          <p:nvPr/>
        </p:nvSpPr>
        <p:spPr>
          <a:xfrm>
            <a:off x="393464" y="924172"/>
            <a:ext cx="11234944" cy="5649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3200" b="1" u="sng" dirty="0">
                <a:latin typeface="Times New Roman" panose="02020603050405020304" pitchFamily="18" charset="0"/>
                <a:cs typeface="Times New Roman" panose="02020603050405020304" pitchFamily="18" charset="0"/>
              </a:rPr>
              <a:t>Brand Performance Insights</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Fresho</a:t>
            </a:r>
            <a:r>
              <a:rPr lang="en-US" dirty="0">
                <a:latin typeface="Times New Roman" panose="02020603050405020304" pitchFamily="18" charset="0"/>
                <a:cs typeface="Times New Roman" panose="02020603050405020304" pitchFamily="18" charset="0"/>
              </a:rPr>
              <a:t>, Big Basket’s private label, holds the largest market share at </a:t>
            </a:r>
            <a:r>
              <a:rPr lang="en-US" b="1" dirty="0">
                <a:latin typeface="Times New Roman" panose="02020603050405020304" pitchFamily="18" charset="0"/>
                <a:cs typeface="Times New Roman" panose="02020603050405020304" pitchFamily="18" charset="0"/>
              </a:rPr>
              <a:t>23%</a:t>
            </a:r>
            <a:r>
              <a:rPr lang="en-US" dirty="0">
                <a:latin typeface="Times New Roman" panose="02020603050405020304" pitchFamily="18" charset="0"/>
                <a:cs typeface="Times New Roman" panose="02020603050405020304" pitchFamily="18" charset="0"/>
              </a:rPr>
              <a:t>, showing strong popularity and customer loyalty.</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Other Big Basket private brands, bb Royal (</a:t>
            </a:r>
            <a:r>
              <a:rPr lang="en-US" b="1" dirty="0">
                <a:latin typeface="Times New Roman" panose="02020603050405020304" pitchFamily="18" charset="0"/>
                <a:cs typeface="Times New Roman" panose="02020603050405020304" pitchFamily="18" charset="0"/>
              </a:rPr>
              <a:t>19.4%</a:t>
            </a:r>
            <a:r>
              <a:rPr lang="en-US" dirty="0">
                <a:latin typeface="Times New Roman" panose="02020603050405020304" pitchFamily="18" charset="0"/>
                <a:cs typeface="Times New Roman" panose="02020603050405020304" pitchFamily="18" charset="0"/>
              </a:rPr>
              <a:t>) and BB Home (</a:t>
            </a:r>
            <a:r>
              <a:rPr lang="en-US" b="1" dirty="0">
                <a:latin typeface="Times New Roman" panose="02020603050405020304" pitchFamily="18" charset="0"/>
                <a:cs typeface="Times New Roman" panose="02020603050405020304" pitchFamily="18" charset="0"/>
              </a:rPr>
              <a:t>15.4%</a:t>
            </a:r>
            <a:r>
              <a:rPr lang="en-US" dirty="0">
                <a:latin typeface="Times New Roman" panose="02020603050405020304" pitchFamily="18" charset="0"/>
                <a:cs typeface="Times New Roman" panose="02020603050405020304" pitchFamily="18" charset="0"/>
              </a:rPr>
              <a:t>), also perform well, reflecting the success of the company’s private label strategy.</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Popular national brands like </a:t>
            </a:r>
            <a:r>
              <a:rPr lang="en-US" b="1" dirty="0">
                <a:latin typeface="Times New Roman" panose="02020603050405020304" pitchFamily="18" charset="0"/>
                <a:cs typeface="Times New Roman" panose="02020603050405020304" pitchFamily="18" charset="0"/>
              </a:rPr>
              <a:t>Dabur</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Himalaya</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Amul</a:t>
            </a:r>
            <a:r>
              <a:rPr lang="en-US" dirty="0">
                <a:latin typeface="Times New Roman" panose="02020603050405020304" pitchFamily="18" charset="0"/>
                <a:cs typeface="Times New Roman" panose="02020603050405020304" pitchFamily="18" charset="0"/>
              </a:rPr>
              <a:t> appear in the top 10, though with smaller shares, highlighting a competitive but private-label-dominated market.</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product range spans across personal care, dairy, packaged foods, and household goods — indicating Big Basket’s broad inventory to meet varied customer needs.</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GB" sz="2400"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46051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1E118-B313-0825-DFB7-D59D166A8D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B80F48-8D6C-2167-38C3-88661047D874}"/>
              </a:ext>
            </a:extLst>
          </p:cNvPr>
          <p:cNvSpPr>
            <a:spLocks noGrp="1"/>
          </p:cNvSpPr>
          <p:nvPr>
            <p:ph type="title"/>
          </p:nvPr>
        </p:nvSpPr>
        <p:spPr>
          <a:xfrm>
            <a:off x="393464" y="7937"/>
            <a:ext cx="10760903" cy="995783"/>
          </a:xfrm>
        </p:spPr>
        <p:txBody>
          <a:bodyPr>
            <a:noAutofit/>
          </a:bodyPr>
          <a:lstStyle/>
          <a:p>
            <a:pPr algn="ctr"/>
            <a:r>
              <a:rPr lang="en-US" sz="4000" b="1" u="sng" dirty="0">
                <a:solidFill>
                  <a:schemeClr val="accent6"/>
                </a:solidFill>
                <a:latin typeface="Times New Roman" panose="02020603050405020304" pitchFamily="18" charset="0"/>
                <a:cs typeface="Times New Roman" panose="02020603050405020304" pitchFamily="18" charset="0"/>
              </a:rPr>
              <a:t>KEY SUMMARY</a:t>
            </a:r>
            <a:endParaRPr lang="en-IN" sz="4000" b="1" u="sng" dirty="0">
              <a:solidFill>
                <a:schemeClr val="accent6"/>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EBB583E-02D2-9615-7D2B-B82D8A2552EE}"/>
              </a:ext>
            </a:extLst>
          </p:cNvPr>
          <p:cNvPicPr>
            <a:picLocks noChangeAspect="1"/>
          </p:cNvPicPr>
          <p:nvPr/>
        </p:nvPicPr>
        <p:blipFill>
          <a:blip r:embed="rId2"/>
          <a:stretch>
            <a:fillRect/>
          </a:stretch>
        </p:blipFill>
        <p:spPr>
          <a:xfrm>
            <a:off x="0" y="6568046"/>
            <a:ext cx="12192000" cy="450611"/>
          </a:xfrm>
          <a:prstGeom prst="rect">
            <a:avLst/>
          </a:prstGeom>
        </p:spPr>
      </p:pic>
      <p:pic>
        <p:nvPicPr>
          <p:cNvPr id="1026" name="Picture 2" descr="This may contain: the letter d is shown in red and black on a green square with rounded letters">
            <a:extLst>
              <a:ext uri="{FF2B5EF4-FFF2-40B4-BE49-F238E27FC236}">
                <a16:creationId xmlns:a16="http://schemas.microsoft.com/office/drawing/2014/main" id="{2CCE67DC-9EB4-61EB-4389-4416F55D14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4367" y="150118"/>
            <a:ext cx="853603" cy="853603"/>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48858200-961E-D3DE-85DE-436FACDF463E}"/>
              </a:ext>
            </a:extLst>
          </p:cNvPr>
          <p:cNvSpPr>
            <a:spLocks noGrp="1"/>
          </p:cNvSpPr>
          <p:nvPr>
            <p:ph idx="1"/>
          </p:nvPr>
        </p:nvSpPr>
        <p:spPr>
          <a:xfrm>
            <a:off x="10484324" y="3475872"/>
            <a:ext cx="3043330" cy="2457955"/>
          </a:xfrm>
        </p:spPr>
        <p:txBody>
          <a:bodyPr/>
          <a:lstStyle/>
          <a:p>
            <a:pPr marL="0" indent="0">
              <a:buNone/>
            </a:pPr>
            <a:r>
              <a:rPr lang="en-US" dirty="0"/>
              <a:t>  </a:t>
            </a:r>
            <a:endParaRPr lang="en-IN" dirty="0"/>
          </a:p>
        </p:txBody>
      </p:sp>
      <p:sp>
        <p:nvSpPr>
          <p:cNvPr id="10" name="Content Placeholder 2">
            <a:extLst>
              <a:ext uri="{FF2B5EF4-FFF2-40B4-BE49-F238E27FC236}">
                <a16:creationId xmlns:a16="http://schemas.microsoft.com/office/drawing/2014/main" id="{10083816-E818-B1A5-353D-3D1601743F01}"/>
              </a:ext>
            </a:extLst>
          </p:cNvPr>
          <p:cNvSpPr txBox="1">
            <a:spLocks/>
          </p:cNvSpPr>
          <p:nvPr/>
        </p:nvSpPr>
        <p:spPr>
          <a:xfrm>
            <a:off x="393464" y="924172"/>
            <a:ext cx="11234944" cy="5649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3600" b="1" u="sng" dirty="0">
                <a:latin typeface="Times New Roman" panose="02020603050405020304" pitchFamily="18" charset="0"/>
                <a:cs typeface="Times New Roman" panose="02020603050405020304" pitchFamily="18" charset="0"/>
              </a:rPr>
              <a:t>Category Popularity Insights</a:t>
            </a:r>
          </a:p>
          <a:p>
            <a:pPr algn="just">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 Top-selling categories include </a:t>
            </a:r>
            <a:r>
              <a:rPr lang="en-US" sz="3200" b="1" dirty="0">
                <a:latin typeface="Times New Roman" panose="02020603050405020304" pitchFamily="18" charset="0"/>
                <a:cs typeface="Times New Roman" panose="02020603050405020304" pitchFamily="18" charset="0"/>
              </a:rPr>
              <a:t>Beauty &amp; Hygiene</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Gourmet &amp; World Food</a:t>
            </a:r>
            <a:r>
              <a:rPr lang="en-US" sz="3200" dirty="0">
                <a:latin typeface="Times New Roman" panose="02020603050405020304" pitchFamily="18" charset="0"/>
                <a:cs typeface="Times New Roman" panose="02020603050405020304" pitchFamily="18" charset="0"/>
              </a:rPr>
              <a:t>, and </a:t>
            </a:r>
            <a:r>
              <a:rPr lang="en-US" sz="3200" b="1" dirty="0">
                <a:latin typeface="Times New Roman" panose="02020603050405020304" pitchFamily="18" charset="0"/>
                <a:cs typeface="Times New Roman" panose="02020603050405020304" pitchFamily="18" charset="0"/>
              </a:rPr>
              <a:t>Kitchen, Garden &amp; Pets</a:t>
            </a:r>
            <a:r>
              <a:rPr lang="en-US" sz="3200" dirty="0">
                <a:latin typeface="Times New Roman" panose="02020603050405020304" pitchFamily="18" charset="0"/>
                <a:cs typeface="Times New Roman" panose="02020603050405020304" pitchFamily="18" charset="0"/>
              </a:rPr>
              <a:t>, reflecting customer interest in personal care, premium foods, and home essentials.</a:t>
            </a:r>
          </a:p>
          <a:p>
            <a:pPr algn="just">
              <a:buFont typeface="Wingdings" panose="05000000000000000000" pitchFamily="2" charset="2"/>
              <a:buChar char="q"/>
            </a:pPr>
            <a:r>
              <a:rPr lang="en-US" sz="3200" b="1" dirty="0">
                <a:latin typeface="Times New Roman" panose="02020603050405020304" pitchFamily="18" charset="0"/>
                <a:cs typeface="Times New Roman" panose="02020603050405020304" pitchFamily="18" charset="0"/>
              </a:rPr>
              <a:t> Egg, Meat &amp; Fish</a:t>
            </a:r>
            <a:r>
              <a:rPr lang="en-US" sz="3200" dirty="0">
                <a:latin typeface="Times New Roman" panose="02020603050405020304" pitchFamily="18" charset="0"/>
                <a:cs typeface="Times New Roman" panose="02020603050405020304" pitchFamily="18" charset="0"/>
              </a:rPr>
              <a:t> and </a:t>
            </a:r>
            <a:r>
              <a:rPr lang="en-US" sz="3200" b="1" dirty="0">
                <a:latin typeface="Times New Roman" panose="02020603050405020304" pitchFamily="18" charset="0"/>
                <a:cs typeface="Times New Roman" panose="02020603050405020304" pitchFamily="18" charset="0"/>
              </a:rPr>
              <a:t>Fruits &amp; Vegetables</a:t>
            </a:r>
            <a:r>
              <a:rPr lang="en-US" sz="3200" dirty="0">
                <a:latin typeface="Times New Roman" panose="02020603050405020304" pitchFamily="18" charset="0"/>
                <a:cs typeface="Times New Roman" panose="02020603050405020304" pitchFamily="18" charset="0"/>
              </a:rPr>
              <a:t> rank low in product count, suggesting either lower demand or a more curated selection.</a:t>
            </a:r>
          </a:p>
          <a:p>
            <a:pPr algn="just">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 Some categories carry a significantly larger number of products, indicating focused growth or stocking strategies in high-demand segments.</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GB" sz="2400"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84578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4DC0C6-2203-E360-A13F-2989B921A1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6D1963-B982-1BE8-E76D-8809598BFDD8}"/>
              </a:ext>
            </a:extLst>
          </p:cNvPr>
          <p:cNvSpPr>
            <a:spLocks noGrp="1"/>
          </p:cNvSpPr>
          <p:nvPr>
            <p:ph type="title"/>
          </p:nvPr>
        </p:nvSpPr>
        <p:spPr>
          <a:xfrm>
            <a:off x="935127" y="1400229"/>
            <a:ext cx="10321745" cy="2163305"/>
          </a:xfrm>
        </p:spPr>
        <p:txBody>
          <a:bodyPr>
            <a:noAutofit/>
          </a:bodyPr>
          <a:lstStyle/>
          <a:p>
            <a:pPr algn="ctr"/>
            <a:r>
              <a:rPr lang="en-US" sz="11500" b="1" u="sng" dirty="0">
                <a:solidFill>
                  <a:schemeClr val="accent6"/>
                </a:solidFill>
                <a:latin typeface="Times New Roman" panose="02020603050405020304" pitchFamily="18" charset="0"/>
                <a:cs typeface="Times New Roman" panose="02020603050405020304" pitchFamily="18" charset="0"/>
              </a:rPr>
              <a:t>THANK YOU!</a:t>
            </a:r>
            <a:endParaRPr lang="en-IN" sz="11500" b="1" u="sng" dirty="0">
              <a:solidFill>
                <a:schemeClr val="accent6"/>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920A49D-C5D4-EB17-AA91-E0441B80142D}"/>
              </a:ext>
            </a:extLst>
          </p:cNvPr>
          <p:cNvPicPr>
            <a:picLocks noChangeAspect="1"/>
          </p:cNvPicPr>
          <p:nvPr/>
        </p:nvPicPr>
        <p:blipFill>
          <a:blip r:embed="rId2"/>
          <a:stretch>
            <a:fillRect/>
          </a:stretch>
        </p:blipFill>
        <p:spPr>
          <a:xfrm>
            <a:off x="0" y="6568046"/>
            <a:ext cx="12192000" cy="450611"/>
          </a:xfrm>
          <a:prstGeom prst="rect">
            <a:avLst/>
          </a:prstGeom>
        </p:spPr>
      </p:pic>
      <p:pic>
        <p:nvPicPr>
          <p:cNvPr id="1026" name="Picture 2" descr="This may contain: the letter d is shown in red and black on a green square with rounded letters">
            <a:extLst>
              <a:ext uri="{FF2B5EF4-FFF2-40B4-BE49-F238E27FC236}">
                <a16:creationId xmlns:a16="http://schemas.microsoft.com/office/drawing/2014/main" id="{801DB39D-1169-F33E-EC86-EF5A3AC10A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4367" y="150118"/>
            <a:ext cx="853603" cy="853603"/>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D863EDDA-6814-2C7A-749C-920FAE2887C5}"/>
              </a:ext>
            </a:extLst>
          </p:cNvPr>
          <p:cNvSpPr>
            <a:spLocks noGrp="1"/>
          </p:cNvSpPr>
          <p:nvPr>
            <p:ph idx="1"/>
          </p:nvPr>
        </p:nvSpPr>
        <p:spPr>
          <a:xfrm>
            <a:off x="10484324" y="3475872"/>
            <a:ext cx="3043330" cy="2457955"/>
          </a:xfrm>
        </p:spPr>
        <p:txBody>
          <a:bodyPr/>
          <a:lstStyle/>
          <a:p>
            <a:pPr marL="0" indent="0">
              <a:buNone/>
            </a:pPr>
            <a:r>
              <a:rPr lang="en-US" dirty="0"/>
              <a:t>  </a:t>
            </a:r>
            <a:endParaRPr lang="en-IN" dirty="0"/>
          </a:p>
        </p:txBody>
      </p:sp>
      <p:sp>
        <p:nvSpPr>
          <p:cNvPr id="10" name="Content Placeholder 2">
            <a:extLst>
              <a:ext uri="{FF2B5EF4-FFF2-40B4-BE49-F238E27FC236}">
                <a16:creationId xmlns:a16="http://schemas.microsoft.com/office/drawing/2014/main" id="{A2AEE658-919D-1181-546C-E8620B01E4BC}"/>
              </a:ext>
            </a:extLst>
          </p:cNvPr>
          <p:cNvSpPr txBox="1">
            <a:spLocks/>
          </p:cNvSpPr>
          <p:nvPr/>
        </p:nvSpPr>
        <p:spPr>
          <a:xfrm>
            <a:off x="393464" y="924172"/>
            <a:ext cx="11234944" cy="5649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GB" sz="2400"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dirty="0">
              <a:latin typeface="Times New Roman" panose="02020603050405020304" pitchFamily="18" charset="0"/>
              <a:cs typeface="Times New Roman" panose="02020603050405020304" pitchFamily="18"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IN" sz="2800" b="1" dirty="0">
              <a:latin typeface="Arial Rounded MT Bold" panose="020F0704030504030204" pitchFamily="34"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E14DFE9-E6BC-988D-69E2-C561AC18E4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0129" y="3651197"/>
            <a:ext cx="2881600" cy="2881600"/>
          </a:xfrm>
          <a:prstGeom prst="rect">
            <a:avLst/>
          </a:prstGeom>
        </p:spPr>
      </p:pic>
    </p:spTree>
    <p:extLst>
      <p:ext uri="{BB962C8B-B14F-4D97-AF65-F5344CB8AC3E}">
        <p14:creationId xmlns:p14="http://schemas.microsoft.com/office/powerpoint/2010/main" val="111070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DDB74-8E81-E296-F721-FE151EDA92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32755D-1D1C-1174-DC51-7E38CF15F7B0}"/>
              </a:ext>
            </a:extLst>
          </p:cNvPr>
          <p:cNvSpPr>
            <a:spLocks noGrp="1"/>
          </p:cNvSpPr>
          <p:nvPr>
            <p:ph type="title"/>
          </p:nvPr>
        </p:nvSpPr>
        <p:spPr>
          <a:xfrm>
            <a:off x="589796" y="-61678"/>
            <a:ext cx="10515600" cy="1325563"/>
          </a:xfrm>
        </p:spPr>
        <p:txBody>
          <a:bodyPr/>
          <a:lstStyle/>
          <a:p>
            <a:pPr algn="ctr"/>
            <a:r>
              <a:rPr lang="en-US" b="1" u="sng" dirty="0">
                <a:solidFill>
                  <a:schemeClr val="accent6"/>
                </a:solidFill>
                <a:latin typeface="Times New Roman" panose="02020603050405020304" pitchFamily="18" charset="0"/>
                <a:cs typeface="Times New Roman" panose="02020603050405020304" pitchFamily="18" charset="0"/>
              </a:rPr>
              <a:t>STEPS TO FOLLOW </a:t>
            </a:r>
            <a:endParaRPr lang="en-IN" b="1" u="sng" dirty="0">
              <a:solidFill>
                <a:schemeClr val="accent6"/>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58F9B2-9A0F-9254-B058-24F26AE01F91}"/>
              </a:ext>
            </a:extLst>
          </p:cNvPr>
          <p:cNvSpPr>
            <a:spLocks noGrp="1"/>
          </p:cNvSpPr>
          <p:nvPr>
            <p:ph idx="1"/>
          </p:nvPr>
        </p:nvSpPr>
        <p:spPr>
          <a:xfrm>
            <a:off x="513596" y="1263885"/>
            <a:ext cx="11164807" cy="4846683"/>
          </a:xfrm>
        </p:spPr>
        <p:txBody>
          <a:bodyPr>
            <a:normAutofit lnSpcReduction="10000"/>
          </a:bodyPr>
          <a:lstStyle/>
          <a:p>
            <a:pPr>
              <a:buFont typeface="Wingdings" panose="05000000000000000000" pitchFamily="2" charset="2"/>
              <a:buChar char="v"/>
            </a:pPr>
            <a:r>
              <a:rPr lang="en-US" dirty="0"/>
              <a:t> Step 1: Load </a:t>
            </a:r>
            <a:r>
              <a:rPr lang="en-US" dirty="0" err="1"/>
              <a:t>DataSet</a:t>
            </a:r>
            <a:r>
              <a:rPr lang="en-US" dirty="0"/>
              <a:t>. </a:t>
            </a:r>
          </a:p>
          <a:p>
            <a:pPr>
              <a:buFont typeface="Wingdings" panose="05000000000000000000" pitchFamily="2" charset="2"/>
              <a:buChar char="v"/>
            </a:pPr>
            <a:r>
              <a:rPr lang="en-US" dirty="0"/>
              <a:t> Step 2: Use head function to look for the first 12 rows. </a:t>
            </a:r>
          </a:p>
          <a:p>
            <a:pPr>
              <a:buFont typeface="Wingdings" panose="05000000000000000000" pitchFamily="2" charset="2"/>
              <a:buChar char="v"/>
            </a:pPr>
            <a:r>
              <a:rPr lang="en-US" dirty="0"/>
              <a:t> Step 3: Get Description of the data in the </a:t>
            </a:r>
            <a:r>
              <a:rPr lang="en-US" dirty="0" err="1"/>
              <a:t>DataFrame</a:t>
            </a:r>
            <a:r>
              <a:rPr lang="en-US" dirty="0"/>
              <a:t>. </a:t>
            </a:r>
          </a:p>
          <a:p>
            <a:pPr>
              <a:buFont typeface="Wingdings" panose="05000000000000000000" pitchFamily="2" charset="2"/>
              <a:buChar char="v"/>
            </a:pPr>
            <a:r>
              <a:rPr lang="en-US" dirty="0"/>
              <a:t> Step 4: Find Information about the </a:t>
            </a:r>
            <a:r>
              <a:rPr lang="en-US" dirty="0" err="1"/>
              <a:t>DataFrame</a:t>
            </a:r>
            <a:r>
              <a:rPr lang="en-US" dirty="0"/>
              <a:t>. </a:t>
            </a:r>
          </a:p>
          <a:p>
            <a:pPr>
              <a:buFont typeface="Wingdings" panose="05000000000000000000" pitchFamily="2" charset="2"/>
              <a:buChar char="v"/>
            </a:pPr>
            <a:r>
              <a:rPr lang="en-US" dirty="0"/>
              <a:t> Step 5: Find out Top &amp; least sold products. </a:t>
            </a:r>
          </a:p>
          <a:p>
            <a:pPr>
              <a:buFont typeface="Wingdings" panose="05000000000000000000" pitchFamily="2" charset="2"/>
              <a:buChar char="v"/>
            </a:pPr>
            <a:r>
              <a:rPr lang="en-US" dirty="0"/>
              <a:t> Step 6: Measuring discount on a certain item. </a:t>
            </a:r>
          </a:p>
          <a:p>
            <a:pPr>
              <a:buFont typeface="Wingdings" panose="05000000000000000000" pitchFamily="2" charset="2"/>
              <a:buChar char="v"/>
            </a:pPr>
            <a:r>
              <a:rPr lang="en-US" dirty="0"/>
              <a:t> Step 7: Find out the Missing Values from the Dataset. </a:t>
            </a:r>
          </a:p>
          <a:p>
            <a:pPr>
              <a:buFont typeface="Wingdings" panose="05000000000000000000" pitchFamily="2" charset="2"/>
              <a:buChar char="v"/>
            </a:pPr>
            <a:r>
              <a:rPr lang="en-US" dirty="0"/>
              <a:t> Step 8: Find out the outliers from the dataset according to the columns and fill them with the mean. </a:t>
            </a:r>
          </a:p>
          <a:p>
            <a:pPr>
              <a:buFont typeface="Wingdings" panose="05000000000000000000" pitchFamily="2" charset="2"/>
              <a:buChar char="v"/>
            </a:pPr>
            <a:r>
              <a:rPr lang="en-US" dirty="0"/>
              <a:t> Step 9: Create Plots or visualizations.</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7D8DFAC-E876-300A-1E36-76A1D7199E4A}"/>
              </a:ext>
            </a:extLst>
          </p:cNvPr>
          <p:cNvPicPr>
            <a:picLocks noChangeAspect="1"/>
          </p:cNvPicPr>
          <p:nvPr/>
        </p:nvPicPr>
        <p:blipFill>
          <a:blip r:embed="rId2"/>
          <a:stretch>
            <a:fillRect/>
          </a:stretch>
        </p:blipFill>
        <p:spPr>
          <a:xfrm>
            <a:off x="0" y="6407389"/>
            <a:ext cx="12192000" cy="450611"/>
          </a:xfrm>
          <a:prstGeom prst="rect">
            <a:avLst/>
          </a:prstGeom>
        </p:spPr>
      </p:pic>
      <p:pic>
        <p:nvPicPr>
          <p:cNvPr id="1026" name="Picture 2" descr="This may contain: the letter d is shown in red and black on a green square with rounded letters">
            <a:extLst>
              <a:ext uri="{FF2B5EF4-FFF2-40B4-BE49-F238E27FC236}">
                <a16:creationId xmlns:a16="http://schemas.microsoft.com/office/drawing/2014/main" id="{51A976EA-F7F3-08D5-BB9D-AABCF234E2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650" y="174303"/>
            <a:ext cx="853603" cy="853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501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F649D-6DB8-C18F-239D-FA8AD094A1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9C0AD7-EB8D-C54C-4F25-7069CEED2AF4}"/>
              </a:ext>
            </a:extLst>
          </p:cNvPr>
          <p:cNvSpPr>
            <a:spLocks noGrp="1"/>
          </p:cNvSpPr>
          <p:nvPr>
            <p:ph type="title"/>
          </p:nvPr>
        </p:nvSpPr>
        <p:spPr>
          <a:xfrm>
            <a:off x="589796" y="-61678"/>
            <a:ext cx="10515600" cy="1325563"/>
          </a:xfrm>
        </p:spPr>
        <p:txBody>
          <a:bodyPr/>
          <a:lstStyle/>
          <a:p>
            <a:pPr algn="ctr"/>
            <a:r>
              <a:rPr lang="en-US" b="1" u="sng" dirty="0">
                <a:solidFill>
                  <a:schemeClr val="accent6"/>
                </a:solidFill>
                <a:latin typeface="Times New Roman" panose="02020603050405020304" pitchFamily="18" charset="0"/>
                <a:cs typeface="Times New Roman" panose="02020603050405020304" pitchFamily="18" charset="0"/>
              </a:rPr>
              <a:t>STEP 1: LOAD DATASET</a:t>
            </a:r>
            <a:endParaRPr lang="en-IN" b="1" u="sng" dirty="0">
              <a:solidFill>
                <a:schemeClr val="accent6"/>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9C2792-017A-8215-47B7-184333A82C53}"/>
              </a:ext>
            </a:extLst>
          </p:cNvPr>
          <p:cNvSpPr>
            <a:spLocks noGrp="1"/>
          </p:cNvSpPr>
          <p:nvPr>
            <p:ph idx="1"/>
          </p:nvPr>
        </p:nvSpPr>
        <p:spPr>
          <a:xfrm>
            <a:off x="513596" y="1263885"/>
            <a:ext cx="11164807" cy="4846683"/>
          </a:xfrm>
        </p:spPr>
        <p:txBody>
          <a:bodyPr>
            <a:normAutofit/>
          </a:bodyPr>
          <a:lstStyle/>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Here I am using Google </a:t>
            </a:r>
            <a:r>
              <a:rPr lang="en-IN" sz="2400" dirty="0" err="1">
                <a:latin typeface="Times New Roman" panose="02020603050405020304" pitchFamily="18" charset="0"/>
                <a:cs typeface="Times New Roman" panose="02020603050405020304" pitchFamily="18" charset="0"/>
              </a:rPr>
              <a:t>Colab</a:t>
            </a:r>
            <a:r>
              <a:rPr lang="en-IN" sz="2400" dirty="0">
                <a:latin typeface="Times New Roman" panose="02020603050405020304" pitchFamily="18" charset="0"/>
                <a:cs typeface="Times New Roman" panose="02020603050405020304" pitchFamily="18" charset="0"/>
              </a:rPr>
              <a:t> Notebook for work. </a:t>
            </a: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 The dataset has been imported from my laptop.</a:t>
            </a: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 As we begin our Exploratory Data Analysis (EDA). I’ve named the dataset “df1”. After that, I made a copy of the dataset in “</a:t>
            </a:r>
            <a:r>
              <a:rPr lang="en-IN" sz="2400" dirty="0" err="1">
                <a:latin typeface="Times New Roman" panose="02020603050405020304" pitchFamily="18" charset="0"/>
                <a:cs typeface="Times New Roman" panose="02020603050405020304" pitchFamily="18" charset="0"/>
              </a:rPr>
              <a:t>df</a:t>
            </a:r>
            <a:r>
              <a:rPr lang="en-IN" sz="24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 This dataset has 27555 rows and 10 columns. </a:t>
            </a: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 For cleaning the Dataset, I used Python libraries like </a:t>
            </a:r>
            <a:r>
              <a:rPr lang="en-IN" sz="2400" dirty="0" err="1">
                <a:latin typeface="Times New Roman" panose="02020603050405020304" pitchFamily="18" charset="0"/>
                <a:cs typeface="Times New Roman" panose="02020603050405020304" pitchFamily="18" charset="0"/>
              </a:rPr>
              <a:t>Numpy</a:t>
            </a:r>
            <a:r>
              <a:rPr lang="en-IN" sz="2400" dirty="0">
                <a:latin typeface="Times New Roman" panose="02020603050405020304" pitchFamily="18" charset="0"/>
                <a:cs typeface="Times New Roman" panose="02020603050405020304" pitchFamily="18" charset="0"/>
              </a:rPr>
              <a:t>, Pandas, Matplotlib, </a:t>
            </a:r>
            <a:r>
              <a:rPr lang="en-IN" sz="2400" dirty="0" err="1">
                <a:latin typeface="Times New Roman" panose="02020603050405020304" pitchFamily="18" charset="0"/>
                <a:cs typeface="Times New Roman" panose="02020603050405020304" pitchFamily="18" charset="0"/>
              </a:rPr>
              <a:t>Plotly</a:t>
            </a:r>
            <a:r>
              <a:rPr lang="en-IN" sz="2400" dirty="0">
                <a:latin typeface="Times New Roman" panose="02020603050405020304" pitchFamily="18" charset="0"/>
                <a:cs typeface="Times New Roman" panose="02020603050405020304" pitchFamily="18" charset="0"/>
              </a:rPr>
              <a:t>, and Seaborn.</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CF07B8F-3DC4-5A5E-779B-4CD27676A553}"/>
              </a:ext>
            </a:extLst>
          </p:cNvPr>
          <p:cNvPicPr>
            <a:picLocks noChangeAspect="1"/>
          </p:cNvPicPr>
          <p:nvPr/>
        </p:nvPicPr>
        <p:blipFill>
          <a:blip r:embed="rId2"/>
          <a:stretch>
            <a:fillRect/>
          </a:stretch>
        </p:blipFill>
        <p:spPr>
          <a:xfrm>
            <a:off x="0" y="6407389"/>
            <a:ext cx="12192000" cy="450611"/>
          </a:xfrm>
          <a:prstGeom prst="rect">
            <a:avLst/>
          </a:prstGeom>
        </p:spPr>
      </p:pic>
      <p:pic>
        <p:nvPicPr>
          <p:cNvPr id="1026" name="Picture 2" descr="This may contain: the letter d is shown in red and black on a green square with rounded letters">
            <a:extLst>
              <a:ext uri="{FF2B5EF4-FFF2-40B4-BE49-F238E27FC236}">
                <a16:creationId xmlns:a16="http://schemas.microsoft.com/office/drawing/2014/main" id="{B961671A-751E-0D9B-D8F4-F83E25CF8E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650" y="174303"/>
            <a:ext cx="853603" cy="85360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A92538B-72DE-6A2E-AEA1-542070744A09}"/>
              </a:ext>
            </a:extLst>
          </p:cNvPr>
          <p:cNvPicPr>
            <a:picLocks noChangeAspect="1"/>
          </p:cNvPicPr>
          <p:nvPr/>
        </p:nvPicPr>
        <p:blipFill>
          <a:blip r:embed="rId4"/>
          <a:stretch>
            <a:fillRect/>
          </a:stretch>
        </p:blipFill>
        <p:spPr>
          <a:xfrm>
            <a:off x="290668" y="4383941"/>
            <a:ext cx="3488164" cy="1216058"/>
          </a:xfrm>
          <a:prstGeom prst="rect">
            <a:avLst/>
          </a:prstGeom>
        </p:spPr>
      </p:pic>
      <p:sp>
        <p:nvSpPr>
          <p:cNvPr id="7" name="TextBox 6">
            <a:extLst>
              <a:ext uri="{FF2B5EF4-FFF2-40B4-BE49-F238E27FC236}">
                <a16:creationId xmlns:a16="http://schemas.microsoft.com/office/drawing/2014/main" id="{2A7A9799-3356-994E-14FD-A081F39B9641}"/>
              </a:ext>
            </a:extLst>
          </p:cNvPr>
          <p:cNvSpPr txBox="1"/>
          <p:nvPr/>
        </p:nvSpPr>
        <p:spPr>
          <a:xfrm>
            <a:off x="1172970" y="5699606"/>
            <a:ext cx="1935145" cy="369332"/>
          </a:xfrm>
          <a:prstGeom prst="rect">
            <a:avLst/>
          </a:prstGeom>
          <a:noFill/>
        </p:spPr>
        <p:txBody>
          <a:bodyPr wrap="none" rtlCol="0">
            <a:spAutoFit/>
          </a:bodyPr>
          <a:lstStyle/>
          <a:p>
            <a:r>
              <a:rPr lang="en-US" b="1" dirty="0">
                <a:solidFill>
                  <a:schemeClr val="accent6"/>
                </a:solidFill>
                <a:latin typeface="Times New Roman" panose="02020603050405020304" pitchFamily="18" charset="0"/>
                <a:cs typeface="Times New Roman" panose="02020603050405020304" pitchFamily="18" charset="0"/>
              </a:rPr>
              <a:t>(Import libraries)</a:t>
            </a:r>
            <a:endParaRPr lang="en-IN" b="1" dirty="0">
              <a:solidFill>
                <a:schemeClr val="accent6"/>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4526933-3ECE-444F-40BD-565F779F1C7B}"/>
              </a:ext>
            </a:extLst>
          </p:cNvPr>
          <p:cNvPicPr>
            <a:picLocks noChangeAspect="1"/>
          </p:cNvPicPr>
          <p:nvPr/>
        </p:nvPicPr>
        <p:blipFill>
          <a:blip r:embed="rId5"/>
          <a:stretch>
            <a:fillRect/>
          </a:stretch>
        </p:blipFill>
        <p:spPr>
          <a:xfrm>
            <a:off x="4072940" y="4383941"/>
            <a:ext cx="4452602" cy="1206228"/>
          </a:xfrm>
          <a:prstGeom prst="rect">
            <a:avLst/>
          </a:prstGeom>
        </p:spPr>
      </p:pic>
      <p:sp>
        <p:nvSpPr>
          <p:cNvPr id="10" name="TextBox 9">
            <a:extLst>
              <a:ext uri="{FF2B5EF4-FFF2-40B4-BE49-F238E27FC236}">
                <a16:creationId xmlns:a16="http://schemas.microsoft.com/office/drawing/2014/main" id="{D7719460-5DBB-890C-51E2-07D1ECF9D1ED}"/>
              </a:ext>
            </a:extLst>
          </p:cNvPr>
          <p:cNvSpPr txBox="1"/>
          <p:nvPr/>
        </p:nvSpPr>
        <p:spPr>
          <a:xfrm>
            <a:off x="4237358" y="5606368"/>
            <a:ext cx="4123765" cy="830997"/>
          </a:xfrm>
          <a:prstGeom prst="rect">
            <a:avLst/>
          </a:prstGeom>
          <a:noFill/>
        </p:spPr>
        <p:txBody>
          <a:bodyPr wrap="square" rtlCol="0">
            <a:spAutoFit/>
          </a:bodyPr>
          <a:lstStyle/>
          <a:p>
            <a:pPr algn="ctr"/>
            <a:r>
              <a:rPr lang="en-US" sz="1600" b="1" dirty="0">
                <a:solidFill>
                  <a:schemeClr val="accent6"/>
                </a:solidFill>
                <a:latin typeface="Times New Roman" panose="02020603050405020304" pitchFamily="18" charset="0"/>
                <a:cs typeface="Times New Roman" panose="02020603050405020304" pitchFamily="18" charset="0"/>
              </a:rPr>
              <a:t>(Import the Dataset and store it in the df1 variable. After that, make a copy and store it in the </a:t>
            </a:r>
            <a:r>
              <a:rPr lang="en-US" sz="1600" b="1" dirty="0" err="1">
                <a:solidFill>
                  <a:schemeClr val="accent6"/>
                </a:solidFill>
                <a:latin typeface="Times New Roman" panose="02020603050405020304" pitchFamily="18" charset="0"/>
                <a:cs typeface="Times New Roman" panose="02020603050405020304" pitchFamily="18" charset="0"/>
              </a:rPr>
              <a:t>df</a:t>
            </a:r>
            <a:r>
              <a:rPr lang="en-US" sz="1600" b="1" dirty="0">
                <a:solidFill>
                  <a:schemeClr val="accent6"/>
                </a:solidFill>
                <a:latin typeface="Times New Roman" panose="02020603050405020304" pitchFamily="18" charset="0"/>
                <a:cs typeface="Times New Roman" panose="02020603050405020304" pitchFamily="18" charset="0"/>
              </a:rPr>
              <a:t> variable.)</a:t>
            </a:r>
            <a:endParaRPr lang="en-IN" sz="1600" b="1" dirty="0">
              <a:solidFill>
                <a:schemeClr val="accent6"/>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E8E965FB-721F-7538-AF91-3908822FEB0F}"/>
              </a:ext>
            </a:extLst>
          </p:cNvPr>
          <p:cNvPicPr>
            <a:picLocks noChangeAspect="1"/>
          </p:cNvPicPr>
          <p:nvPr/>
        </p:nvPicPr>
        <p:blipFill>
          <a:blip r:embed="rId6"/>
          <a:stretch>
            <a:fillRect/>
          </a:stretch>
        </p:blipFill>
        <p:spPr>
          <a:xfrm>
            <a:off x="8819651" y="4387887"/>
            <a:ext cx="3072497" cy="1202282"/>
          </a:xfrm>
          <a:prstGeom prst="rect">
            <a:avLst/>
          </a:prstGeom>
        </p:spPr>
      </p:pic>
      <p:sp>
        <p:nvSpPr>
          <p:cNvPr id="15" name="TextBox 14">
            <a:extLst>
              <a:ext uri="{FF2B5EF4-FFF2-40B4-BE49-F238E27FC236}">
                <a16:creationId xmlns:a16="http://schemas.microsoft.com/office/drawing/2014/main" id="{C82A00F9-0210-E37E-49F4-46D39FC8A316}"/>
              </a:ext>
            </a:extLst>
          </p:cNvPr>
          <p:cNvSpPr txBox="1"/>
          <p:nvPr/>
        </p:nvSpPr>
        <p:spPr>
          <a:xfrm>
            <a:off x="9355502" y="5681091"/>
            <a:ext cx="2000793" cy="338554"/>
          </a:xfrm>
          <a:prstGeom prst="rect">
            <a:avLst/>
          </a:prstGeom>
          <a:noFill/>
        </p:spPr>
        <p:txBody>
          <a:bodyPr wrap="square" rtlCol="0">
            <a:spAutoFit/>
          </a:bodyPr>
          <a:lstStyle/>
          <a:p>
            <a:pPr algn="ctr"/>
            <a:r>
              <a:rPr lang="en-US" sz="1600" b="1" dirty="0">
                <a:solidFill>
                  <a:schemeClr val="accent6"/>
                </a:solidFill>
                <a:latin typeface="Times New Roman" panose="02020603050405020304" pitchFamily="18" charset="0"/>
                <a:cs typeface="Times New Roman" panose="02020603050405020304" pitchFamily="18" charset="0"/>
              </a:rPr>
              <a:t>(Shape of Dataset)</a:t>
            </a:r>
            <a:endParaRPr lang="en-IN" sz="1600" b="1"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1240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1FA143-EE21-E4D3-4C6C-AE2D8D95FE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74C83D-D7EF-7259-3313-DF0D01A22953}"/>
              </a:ext>
            </a:extLst>
          </p:cNvPr>
          <p:cNvSpPr>
            <a:spLocks noGrp="1"/>
          </p:cNvSpPr>
          <p:nvPr>
            <p:ph type="title"/>
          </p:nvPr>
        </p:nvSpPr>
        <p:spPr>
          <a:xfrm>
            <a:off x="534050" y="84650"/>
            <a:ext cx="10515600" cy="1325563"/>
          </a:xfrm>
        </p:spPr>
        <p:txBody>
          <a:bodyPr>
            <a:normAutofit/>
          </a:bodyPr>
          <a:lstStyle/>
          <a:p>
            <a:pPr algn="ctr"/>
            <a:r>
              <a:rPr lang="en-US" sz="3600" b="1" u="sng" dirty="0">
                <a:solidFill>
                  <a:schemeClr val="accent6"/>
                </a:solidFill>
                <a:latin typeface="Times New Roman" panose="02020603050405020304" pitchFamily="18" charset="0"/>
                <a:cs typeface="Times New Roman" panose="02020603050405020304" pitchFamily="18" charset="0"/>
              </a:rPr>
              <a:t>DESCRIPTION OF THE DATA IN THE DATASET</a:t>
            </a:r>
            <a:endParaRPr lang="en-IN" sz="3600" b="1" u="sng" dirty="0">
              <a:solidFill>
                <a:schemeClr val="accent6"/>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25E9FA1-649F-9BDA-3239-5FC4BF233C83}"/>
              </a:ext>
            </a:extLst>
          </p:cNvPr>
          <p:cNvPicPr>
            <a:picLocks noChangeAspect="1"/>
          </p:cNvPicPr>
          <p:nvPr/>
        </p:nvPicPr>
        <p:blipFill>
          <a:blip r:embed="rId2"/>
          <a:stretch>
            <a:fillRect/>
          </a:stretch>
        </p:blipFill>
        <p:spPr>
          <a:xfrm>
            <a:off x="0" y="6407389"/>
            <a:ext cx="12192000" cy="450611"/>
          </a:xfrm>
          <a:prstGeom prst="rect">
            <a:avLst/>
          </a:prstGeom>
        </p:spPr>
      </p:pic>
      <p:pic>
        <p:nvPicPr>
          <p:cNvPr id="1026" name="Picture 2" descr="This may contain: the letter d is shown in red and black on a green square with rounded letters">
            <a:extLst>
              <a:ext uri="{FF2B5EF4-FFF2-40B4-BE49-F238E27FC236}">
                <a16:creationId xmlns:a16="http://schemas.microsoft.com/office/drawing/2014/main" id="{66BD3634-0009-C2F8-2419-03C3BDD2CC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650" y="174303"/>
            <a:ext cx="853603" cy="853603"/>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95B12EE8-674F-55FB-5774-32A4DF667329}"/>
              </a:ext>
            </a:extLst>
          </p:cNvPr>
          <p:cNvSpPr>
            <a:spLocks noGrp="1"/>
          </p:cNvSpPr>
          <p:nvPr>
            <p:ph idx="1"/>
          </p:nvPr>
        </p:nvSpPr>
        <p:spPr>
          <a:xfrm>
            <a:off x="7144870" y="3146611"/>
            <a:ext cx="4208929" cy="3030351"/>
          </a:xfrm>
        </p:spPr>
        <p:txBody>
          <a:bodyPr/>
          <a:lstStyle/>
          <a:p>
            <a:pPr marL="0" indent="0">
              <a:buNone/>
            </a:pPr>
            <a:r>
              <a:rPr lang="en-US" dirty="0"/>
              <a:t>  </a:t>
            </a:r>
            <a:endParaRPr lang="en-IN" dirty="0"/>
          </a:p>
        </p:txBody>
      </p:sp>
      <p:sp>
        <p:nvSpPr>
          <p:cNvPr id="3" name="Content Placeholder 2">
            <a:extLst>
              <a:ext uri="{FF2B5EF4-FFF2-40B4-BE49-F238E27FC236}">
                <a16:creationId xmlns:a16="http://schemas.microsoft.com/office/drawing/2014/main" id="{2AFED0A2-8C47-1988-80EC-A7321CCA9EAE}"/>
              </a:ext>
            </a:extLst>
          </p:cNvPr>
          <p:cNvSpPr txBox="1">
            <a:spLocks/>
          </p:cNvSpPr>
          <p:nvPr/>
        </p:nvSpPr>
        <p:spPr>
          <a:xfrm>
            <a:off x="513597" y="1410213"/>
            <a:ext cx="11011294" cy="4846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v"/>
            </a:pPr>
            <a:r>
              <a:rPr lang="en-GB" sz="2400" b="1" dirty="0">
                <a:latin typeface="Times New Roman" panose="02020603050405020304" pitchFamily="18" charset="0"/>
                <a:cs typeface="Times New Roman" panose="02020603050405020304" pitchFamily="18" charset="0"/>
              </a:rPr>
              <a:t> Index: </a:t>
            </a:r>
            <a:r>
              <a:rPr lang="en-GB" sz="2400" dirty="0">
                <a:latin typeface="Times New Roman" panose="02020603050405020304" pitchFamily="18" charset="0"/>
                <a:cs typeface="Times New Roman" panose="02020603050405020304" pitchFamily="18" charset="0"/>
              </a:rPr>
              <a:t>A distinct identifier assigned to each record in the dataset.</a:t>
            </a:r>
          </a:p>
          <a:p>
            <a:pPr algn="just">
              <a:buFont typeface="Wingdings" panose="05000000000000000000" pitchFamily="2" charset="2"/>
              <a:buChar char="v"/>
            </a:pPr>
            <a:r>
              <a:rPr lang="en-GB" sz="2400" b="1" dirty="0">
                <a:latin typeface="Times New Roman" panose="02020603050405020304" pitchFamily="18" charset="0"/>
                <a:cs typeface="Times New Roman" panose="02020603050405020304" pitchFamily="18" charset="0"/>
              </a:rPr>
              <a:t> Product: </a:t>
            </a:r>
            <a:r>
              <a:rPr lang="en-GB" sz="2400" dirty="0">
                <a:latin typeface="Times New Roman" panose="02020603050405020304" pitchFamily="18" charset="0"/>
                <a:cs typeface="Times New Roman" panose="02020603050405020304" pitchFamily="18" charset="0"/>
              </a:rPr>
              <a:t>The name or title of the product as it appears on the platform.</a:t>
            </a:r>
          </a:p>
          <a:p>
            <a:pPr algn="just">
              <a:buFont typeface="Wingdings" panose="05000000000000000000" pitchFamily="2" charset="2"/>
              <a:buChar char="v"/>
            </a:pPr>
            <a:r>
              <a:rPr lang="en-GB" sz="2400" b="1" dirty="0">
                <a:latin typeface="Times New Roman" panose="02020603050405020304" pitchFamily="18" charset="0"/>
                <a:cs typeface="Times New Roman" panose="02020603050405020304" pitchFamily="18" charset="0"/>
              </a:rPr>
              <a:t> Category: </a:t>
            </a:r>
            <a:r>
              <a:rPr lang="en-GB" sz="2400" dirty="0">
                <a:latin typeface="Times New Roman" panose="02020603050405020304" pitchFamily="18" charset="0"/>
                <a:cs typeface="Times New Roman" panose="02020603050405020304" pitchFamily="18" charset="0"/>
              </a:rPr>
              <a:t>The general classification under which the product falls.</a:t>
            </a:r>
          </a:p>
          <a:p>
            <a:pPr algn="just">
              <a:buFont typeface="Wingdings" panose="05000000000000000000" pitchFamily="2" charset="2"/>
              <a:buChar char="v"/>
            </a:pPr>
            <a:r>
              <a:rPr lang="en-GB" sz="2400" b="1" dirty="0">
                <a:latin typeface="Times New Roman" panose="02020603050405020304" pitchFamily="18" charset="0"/>
                <a:cs typeface="Times New Roman" panose="02020603050405020304" pitchFamily="18" charset="0"/>
              </a:rPr>
              <a:t> Sub-Category: </a:t>
            </a:r>
            <a:r>
              <a:rPr lang="en-GB" sz="2400" dirty="0">
                <a:latin typeface="Times New Roman" panose="02020603050405020304" pitchFamily="18" charset="0"/>
                <a:cs typeface="Times New Roman" panose="02020603050405020304" pitchFamily="18" charset="0"/>
              </a:rPr>
              <a:t>A more detailed classification within the general category.</a:t>
            </a:r>
          </a:p>
          <a:p>
            <a:pPr algn="just">
              <a:buFont typeface="Wingdings" panose="05000000000000000000" pitchFamily="2" charset="2"/>
              <a:buChar char="v"/>
            </a:pPr>
            <a:r>
              <a:rPr lang="en-GB" sz="2400" b="1" dirty="0">
                <a:latin typeface="Times New Roman" panose="02020603050405020304" pitchFamily="18" charset="0"/>
                <a:cs typeface="Times New Roman" panose="02020603050405020304" pitchFamily="18" charset="0"/>
              </a:rPr>
              <a:t> Brand: </a:t>
            </a:r>
            <a:r>
              <a:rPr lang="en-GB" sz="2400" dirty="0">
                <a:latin typeface="Times New Roman" panose="02020603050405020304" pitchFamily="18" charset="0"/>
                <a:cs typeface="Times New Roman" panose="02020603050405020304" pitchFamily="18" charset="0"/>
              </a:rPr>
              <a:t>The brand linked to the product.</a:t>
            </a:r>
          </a:p>
          <a:p>
            <a:pPr algn="just">
              <a:buFont typeface="Wingdings" panose="05000000000000000000" pitchFamily="2" charset="2"/>
              <a:buChar char="v"/>
            </a:pPr>
            <a:r>
              <a:rPr lang="en-GB" sz="2400" b="1" dirty="0">
                <a:latin typeface="Times New Roman" panose="02020603050405020304" pitchFamily="18" charset="0"/>
                <a:cs typeface="Times New Roman" panose="02020603050405020304" pitchFamily="18" charset="0"/>
              </a:rPr>
              <a:t> </a:t>
            </a:r>
            <a:r>
              <a:rPr lang="en-GB" sz="2400" b="1" dirty="0" err="1">
                <a:latin typeface="Times New Roman" panose="02020603050405020304" pitchFamily="18" charset="0"/>
                <a:cs typeface="Times New Roman" panose="02020603050405020304" pitchFamily="18" charset="0"/>
              </a:rPr>
              <a:t>Sale_Price</a:t>
            </a:r>
            <a:r>
              <a:rPr lang="en-GB" sz="2400" b="1"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The price at which the product is sold to customers on the platform.</a:t>
            </a:r>
          </a:p>
          <a:p>
            <a:pPr algn="just">
              <a:buFont typeface="Wingdings" panose="05000000000000000000" pitchFamily="2" charset="2"/>
              <a:buChar char="v"/>
            </a:pPr>
            <a:r>
              <a:rPr lang="en-GB" sz="2400" b="1" dirty="0">
                <a:latin typeface="Times New Roman" panose="02020603050405020304" pitchFamily="18" charset="0"/>
                <a:cs typeface="Times New Roman" panose="02020603050405020304" pitchFamily="18" charset="0"/>
              </a:rPr>
              <a:t> </a:t>
            </a:r>
            <a:r>
              <a:rPr lang="en-GB" sz="2400" b="1" dirty="0" err="1">
                <a:latin typeface="Times New Roman" panose="02020603050405020304" pitchFamily="18" charset="0"/>
                <a:cs typeface="Times New Roman" panose="02020603050405020304" pitchFamily="18" charset="0"/>
              </a:rPr>
              <a:t>Market_Price</a:t>
            </a:r>
            <a:r>
              <a:rPr lang="en-GB" sz="2400" b="1"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The typical price of the product in the market.</a:t>
            </a:r>
          </a:p>
          <a:p>
            <a:pPr algn="just">
              <a:buFont typeface="Wingdings" panose="05000000000000000000" pitchFamily="2" charset="2"/>
              <a:buChar char="v"/>
            </a:pPr>
            <a:r>
              <a:rPr lang="en-GB" sz="2400" b="1" dirty="0">
                <a:latin typeface="Times New Roman" panose="02020603050405020304" pitchFamily="18" charset="0"/>
                <a:cs typeface="Times New Roman" panose="02020603050405020304" pitchFamily="18" charset="0"/>
              </a:rPr>
              <a:t> Type: </a:t>
            </a:r>
            <a:r>
              <a:rPr lang="en-GB" sz="2400" dirty="0">
                <a:latin typeface="Times New Roman" panose="02020603050405020304" pitchFamily="18" charset="0"/>
                <a:cs typeface="Times New Roman" panose="02020603050405020304" pitchFamily="18" charset="0"/>
              </a:rPr>
              <a:t>The classification or nature of the product.</a:t>
            </a:r>
          </a:p>
          <a:p>
            <a:pPr algn="just">
              <a:buFont typeface="Wingdings" panose="05000000000000000000" pitchFamily="2" charset="2"/>
              <a:buChar char="v"/>
            </a:pPr>
            <a:r>
              <a:rPr lang="en-GB" sz="2400" b="1" dirty="0">
                <a:latin typeface="Times New Roman" panose="02020603050405020304" pitchFamily="18" charset="0"/>
                <a:cs typeface="Times New Roman" panose="02020603050405020304" pitchFamily="18" charset="0"/>
              </a:rPr>
              <a:t> Rating: </a:t>
            </a:r>
            <a:r>
              <a:rPr lang="en-GB" sz="2400" dirty="0">
                <a:latin typeface="Times New Roman" panose="02020603050405020304" pitchFamily="18" charset="0"/>
                <a:cs typeface="Times New Roman" panose="02020603050405020304" pitchFamily="18" charset="0"/>
              </a:rPr>
              <a:t>The feedback or rating given by consumers for the product.</a:t>
            </a:r>
          </a:p>
          <a:p>
            <a:pPr algn="just">
              <a:buFont typeface="Wingdings" panose="05000000000000000000" pitchFamily="2" charset="2"/>
              <a:buChar char="v"/>
            </a:pPr>
            <a:r>
              <a:rPr lang="en-GB" sz="2400" b="1" dirty="0">
                <a:latin typeface="Times New Roman" panose="02020603050405020304" pitchFamily="18" charset="0"/>
                <a:cs typeface="Times New Roman" panose="02020603050405020304" pitchFamily="18" charset="0"/>
              </a:rPr>
              <a:t> Description: </a:t>
            </a:r>
            <a:r>
              <a:rPr lang="en-GB" sz="2400" dirty="0">
                <a:latin typeface="Times New Roman" panose="02020603050405020304" pitchFamily="18" charset="0"/>
                <a:cs typeface="Times New Roman" panose="02020603050405020304" pitchFamily="18" charset="0"/>
              </a:rPr>
              <a:t>An in-depth explanation offering context about the dataset.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3308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78307D-7EE1-FBA9-DE40-9D466966A8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53A43E-13F4-9555-632F-CC40997AA7F4}"/>
              </a:ext>
            </a:extLst>
          </p:cNvPr>
          <p:cNvSpPr>
            <a:spLocks noGrp="1"/>
          </p:cNvSpPr>
          <p:nvPr>
            <p:ph type="title"/>
          </p:nvPr>
        </p:nvSpPr>
        <p:spPr>
          <a:xfrm>
            <a:off x="534050" y="84650"/>
            <a:ext cx="10515600" cy="1325563"/>
          </a:xfrm>
        </p:spPr>
        <p:txBody>
          <a:bodyPr>
            <a:normAutofit/>
          </a:bodyPr>
          <a:lstStyle/>
          <a:p>
            <a:pPr algn="ctr"/>
            <a:r>
              <a:rPr lang="en-US" sz="3600" b="1" u="sng" dirty="0">
                <a:solidFill>
                  <a:schemeClr val="accent6"/>
                </a:solidFill>
                <a:latin typeface="Times New Roman" panose="02020603050405020304" pitchFamily="18" charset="0"/>
                <a:cs typeface="Times New Roman" panose="02020603050405020304" pitchFamily="18" charset="0"/>
              </a:rPr>
              <a:t>STEP 2: USE HEAD FUNCTION TO LOOK FOR THE FIRST 12 ROWS</a:t>
            </a:r>
            <a:endParaRPr lang="en-IN" sz="3600" b="1" u="sng" dirty="0">
              <a:solidFill>
                <a:schemeClr val="accent6"/>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54BBBEB-9B6F-C5F4-29D2-07BB58BCAC67}"/>
              </a:ext>
            </a:extLst>
          </p:cNvPr>
          <p:cNvPicPr>
            <a:picLocks noChangeAspect="1"/>
          </p:cNvPicPr>
          <p:nvPr/>
        </p:nvPicPr>
        <p:blipFill>
          <a:blip r:embed="rId2"/>
          <a:stretch>
            <a:fillRect/>
          </a:stretch>
        </p:blipFill>
        <p:spPr>
          <a:xfrm>
            <a:off x="0" y="6407389"/>
            <a:ext cx="12192000" cy="450611"/>
          </a:xfrm>
          <a:prstGeom prst="rect">
            <a:avLst/>
          </a:prstGeom>
        </p:spPr>
      </p:pic>
      <p:pic>
        <p:nvPicPr>
          <p:cNvPr id="1026" name="Picture 2" descr="This may contain: the letter d is shown in red and black on a green square with rounded letters">
            <a:extLst>
              <a:ext uri="{FF2B5EF4-FFF2-40B4-BE49-F238E27FC236}">
                <a16:creationId xmlns:a16="http://schemas.microsoft.com/office/drawing/2014/main" id="{36501D5C-C1CB-42E3-68D4-6BEEFBE7CA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650" y="174303"/>
            <a:ext cx="853603" cy="853603"/>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79DBC8E0-6DEE-ED8D-2BEF-F3C554B2C070}"/>
              </a:ext>
            </a:extLst>
          </p:cNvPr>
          <p:cNvSpPr>
            <a:spLocks noGrp="1"/>
          </p:cNvSpPr>
          <p:nvPr>
            <p:ph idx="1"/>
          </p:nvPr>
        </p:nvSpPr>
        <p:spPr>
          <a:xfrm>
            <a:off x="7144870" y="3146611"/>
            <a:ext cx="4208929" cy="3030351"/>
          </a:xfrm>
        </p:spPr>
        <p:txBody>
          <a:bodyPr/>
          <a:lstStyle/>
          <a:p>
            <a:pPr marL="0" indent="0">
              <a:buNone/>
            </a:pPr>
            <a:r>
              <a:rPr lang="en-US" dirty="0"/>
              <a:t>  </a:t>
            </a:r>
            <a:endParaRPr lang="en-IN" dirty="0"/>
          </a:p>
        </p:txBody>
      </p:sp>
      <p:pic>
        <p:nvPicPr>
          <p:cNvPr id="16" name="Picture 15">
            <a:extLst>
              <a:ext uri="{FF2B5EF4-FFF2-40B4-BE49-F238E27FC236}">
                <a16:creationId xmlns:a16="http://schemas.microsoft.com/office/drawing/2014/main" id="{8F78B6E4-E8E1-EEBF-C21B-1A4DF5FB3FF5}"/>
              </a:ext>
            </a:extLst>
          </p:cNvPr>
          <p:cNvPicPr>
            <a:picLocks noChangeAspect="1"/>
          </p:cNvPicPr>
          <p:nvPr/>
        </p:nvPicPr>
        <p:blipFill>
          <a:blip r:embed="rId4"/>
          <a:stretch>
            <a:fillRect/>
          </a:stretch>
        </p:blipFill>
        <p:spPr>
          <a:xfrm>
            <a:off x="327283" y="1499866"/>
            <a:ext cx="11537433" cy="4614869"/>
          </a:xfrm>
          <a:prstGeom prst="rect">
            <a:avLst/>
          </a:prstGeom>
        </p:spPr>
      </p:pic>
    </p:spTree>
    <p:extLst>
      <p:ext uri="{BB962C8B-B14F-4D97-AF65-F5344CB8AC3E}">
        <p14:creationId xmlns:p14="http://schemas.microsoft.com/office/powerpoint/2010/main" val="4201262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EF21A-C30F-FB6F-D2B6-C3788C6C16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1FE0E4-2CAE-B4C9-EFE6-CFFF184FC7D7}"/>
              </a:ext>
            </a:extLst>
          </p:cNvPr>
          <p:cNvSpPr>
            <a:spLocks noGrp="1"/>
          </p:cNvSpPr>
          <p:nvPr>
            <p:ph type="title"/>
          </p:nvPr>
        </p:nvSpPr>
        <p:spPr>
          <a:xfrm>
            <a:off x="534050" y="84650"/>
            <a:ext cx="10515600" cy="1325563"/>
          </a:xfrm>
        </p:spPr>
        <p:txBody>
          <a:bodyPr>
            <a:normAutofit/>
          </a:bodyPr>
          <a:lstStyle/>
          <a:p>
            <a:pPr algn="ctr"/>
            <a:r>
              <a:rPr lang="en-US" sz="3600" b="1" u="sng" dirty="0">
                <a:solidFill>
                  <a:schemeClr val="accent6"/>
                </a:solidFill>
                <a:latin typeface="Times New Roman" panose="02020603050405020304" pitchFamily="18" charset="0"/>
                <a:cs typeface="Times New Roman" panose="02020603050405020304" pitchFamily="18" charset="0"/>
              </a:rPr>
              <a:t>STEP 3: GET DESCRIPTION OF THE DATA IN THE DATAFRAME</a:t>
            </a:r>
            <a:endParaRPr lang="en-IN" sz="3600" b="1" u="sng" dirty="0">
              <a:solidFill>
                <a:schemeClr val="accent6"/>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626D140-D87B-5853-2DE5-AE5177510AAE}"/>
              </a:ext>
            </a:extLst>
          </p:cNvPr>
          <p:cNvPicPr>
            <a:picLocks noChangeAspect="1"/>
          </p:cNvPicPr>
          <p:nvPr/>
        </p:nvPicPr>
        <p:blipFill>
          <a:blip r:embed="rId2"/>
          <a:stretch>
            <a:fillRect/>
          </a:stretch>
        </p:blipFill>
        <p:spPr>
          <a:xfrm>
            <a:off x="0" y="6407389"/>
            <a:ext cx="12192000" cy="450611"/>
          </a:xfrm>
          <a:prstGeom prst="rect">
            <a:avLst/>
          </a:prstGeom>
        </p:spPr>
      </p:pic>
      <p:pic>
        <p:nvPicPr>
          <p:cNvPr id="1026" name="Picture 2" descr="This may contain: the letter d is shown in red and black on a green square with rounded letters">
            <a:extLst>
              <a:ext uri="{FF2B5EF4-FFF2-40B4-BE49-F238E27FC236}">
                <a16:creationId xmlns:a16="http://schemas.microsoft.com/office/drawing/2014/main" id="{6A7DF7A8-88F0-8776-7277-BA003B076E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650" y="174303"/>
            <a:ext cx="853603" cy="853603"/>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4A23EC80-FBEC-8726-FD41-4803C880F638}"/>
              </a:ext>
            </a:extLst>
          </p:cNvPr>
          <p:cNvSpPr>
            <a:spLocks noGrp="1"/>
          </p:cNvSpPr>
          <p:nvPr>
            <p:ph idx="1"/>
          </p:nvPr>
        </p:nvSpPr>
        <p:spPr>
          <a:xfrm>
            <a:off x="7144870" y="3146611"/>
            <a:ext cx="4208929" cy="3030351"/>
          </a:xfrm>
        </p:spPr>
        <p:txBody>
          <a:bodyPr/>
          <a:lstStyle/>
          <a:p>
            <a:pPr marL="0" indent="0">
              <a:buNone/>
            </a:pPr>
            <a:r>
              <a:rPr lang="en-US" dirty="0"/>
              <a:t>  </a:t>
            </a:r>
            <a:endParaRPr lang="en-IN" dirty="0"/>
          </a:p>
        </p:txBody>
      </p:sp>
      <p:pic>
        <p:nvPicPr>
          <p:cNvPr id="4" name="Picture 3">
            <a:extLst>
              <a:ext uri="{FF2B5EF4-FFF2-40B4-BE49-F238E27FC236}">
                <a16:creationId xmlns:a16="http://schemas.microsoft.com/office/drawing/2014/main" id="{6CE48437-8EDC-B268-6F3F-6AF4F9019770}"/>
              </a:ext>
            </a:extLst>
          </p:cNvPr>
          <p:cNvPicPr>
            <a:picLocks noChangeAspect="1"/>
          </p:cNvPicPr>
          <p:nvPr/>
        </p:nvPicPr>
        <p:blipFill>
          <a:blip r:embed="rId4"/>
          <a:stretch>
            <a:fillRect/>
          </a:stretch>
        </p:blipFill>
        <p:spPr>
          <a:xfrm>
            <a:off x="7173530" y="1560706"/>
            <a:ext cx="4729723" cy="4174793"/>
          </a:xfrm>
          <a:prstGeom prst="rect">
            <a:avLst/>
          </a:prstGeom>
        </p:spPr>
      </p:pic>
      <p:sp>
        <p:nvSpPr>
          <p:cNvPr id="3" name="Content Placeholder 2">
            <a:extLst>
              <a:ext uri="{FF2B5EF4-FFF2-40B4-BE49-F238E27FC236}">
                <a16:creationId xmlns:a16="http://schemas.microsoft.com/office/drawing/2014/main" id="{F3512E26-33ED-2150-1784-85906CCBBBFF}"/>
              </a:ext>
            </a:extLst>
          </p:cNvPr>
          <p:cNvSpPr txBox="1">
            <a:spLocks/>
          </p:cNvSpPr>
          <p:nvPr/>
        </p:nvSpPr>
        <p:spPr>
          <a:xfrm>
            <a:off x="513597" y="1410213"/>
            <a:ext cx="6659933" cy="4846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The </a:t>
            </a:r>
            <a:r>
              <a:rPr lang="en-US" sz="2000" dirty="0" err="1">
                <a:latin typeface="Times New Roman" panose="02020603050405020304" pitchFamily="18" charset="0"/>
                <a:cs typeface="Times New Roman" panose="02020603050405020304" pitchFamily="18" charset="0"/>
              </a:rPr>
              <a:t>BigBasket</a:t>
            </a:r>
            <a:r>
              <a:rPr lang="en-US" sz="2000" dirty="0">
                <a:latin typeface="Times New Roman" panose="02020603050405020304" pitchFamily="18" charset="0"/>
                <a:cs typeface="Times New Roman" panose="02020603050405020304" pitchFamily="18" charset="0"/>
              </a:rPr>
              <a:t> dataset contains a total of 27,555 records. </a:t>
            </a: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The average sale price is ₹334.65, ranging from as low as ₹2.45 to as high as ₹112,475, while the average market price is ₹382.06, with values spanning from ₹3 to ₹12,500. </a:t>
            </a: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Product ratings have an average of 3.94 out of 5, with minimum and maximum ratings of 1 and 5, respectively. </a:t>
            </a: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The data shows high price variability, indicating a diverse product mix that includes both low-cost and premium items. </a:t>
            </a: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Ratings suggest generally positive customer feedback, with a median rating around 4.1 and 75% of products rated above 4.3. </a:t>
            </a:r>
          </a:p>
          <a:p>
            <a:pPr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It is also noted that ratings are available for approximately 18,900 products, meaning some records have missing rating information.</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5215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8B9970-869F-B413-B8F2-86AF1F5E74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B70A6B-17D9-D0C5-9724-0859EC7C65DE}"/>
              </a:ext>
            </a:extLst>
          </p:cNvPr>
          <p:cNvSpPr>
            <a:spLocks noGrp="1"/>
          </p:cNvSpPr>
          <p:nvPr>
            <p:ph type="title"/>
          </p:nvPr>
        </p:nvSpPr>
        <p:spPr>
          <a:xfrm>
            <a:off x="534050" y="84650"/>
            <a:ext cx="10515600" cy="1325563"/>
          </a:xfrm>
        </p:spPr>
        <p:txBody>
          <a:bodyPr>
            <a:normAutofit/>
          </a:bodyPr>
          <a:lstStyle/>
          <a:p>
            <a:pPr algn="ctr"/>
            <a:r>
              <a:rPr lang="en-US" sz="3600" b="1" u="sng" dirty="0">
                <a:solidFill>
                  <a:schemeClr val="accent6"/>
                </a:solidFill>
                <a:latin typeface="Times New Roman" panose="02020603050405020304" pitchFamily="18" charset="0"/>
                <a:cs typeface="Times New Roman" panose="02020603050405020304" pitchFamily="18" charset="0"/>
              </a:rPr>
              <a:t>STEP 4: FINDING INFORMATION ABOUT THE DATAFRAME</a:t>
            </a:r>
            <a:endParaRPr lang="en-IN" sz="3600" b="1" u="sng" dirty="0">
              <a:solidFill>
                <a:schemeClr val="accent6"/>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B86FFE8-69BA-A984-69F7-12D401B07243}"/>
              </a:ext>
            </a:extLst>
          </p:cNvPr>
          <p:cNvPicPr>
            <a:picLocks noChangeAspect="1"/>
          </p:cNvPicPr>
          <p:nvPr/>
        </p:nvPicPr>
        <p:blipFill>
          <a:blip r:embed="rId2"/>
          <a:stretch>
            <a:fillRect/>
          </a:stretch>
        </p:blipFill>
        <p:spPr>
          <a:xfrm>
            <a:off x="0" y="6407389"/>
            <a:ext cx="12192000" cy="450611"/>
          </a:xfrm>
          <a:prstGeom prst="rect">
            <a:avLst/>
          </a:prstGeom>
        </p:spPr>
      </p:pic>
      <p:pic>
        <p:nvPicPr>
          <p:cNvPr id="1026" name="Picture 2" descr="This may contain: the letter d is shown in red and black on a green square with rounded letters">
            <a:extLst>
              <a:ext uri="{FF2B5EF4-FFF2-40B4-BE49-F238E27FC236}">
                <a16:creationId xmlns:a16="http://schemas.microsoft.com/office/drawing/2014/main" id="{FE9F762A-402C-CC93-19FC-B7115A54CF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650" y="174303"/>
            <a:ext cx="853603" cy="853603"/>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0A9DF811-3262-08FF-9C92-8EDC5C2D004E}"/>
              </a:ext>
            </a:extLst>
          </p:cNvPr>
          <p:cNvSpPr>
            <a:spLocks noGrp="1"/>
          </p:cNvSpPr>
          <p:nvPr>
            <p:ph idx="1"/>
          </p:nvPr>
        </p:nvSpPr>
        <p:spPr>
          <a:xfrm>
            <a:off x="7144870" y="3146611"/>
            <a:ext cx="4208929" cy="3030351"/>
          </a:xfrm>
        </p:spPr>
        <p:txBody>
          <a:bodyPr/>
          <a:lstStyle/>
          <a:p>
            <a:pPr marL="0" indent="0">
              <a:buNone/>
            </a:pPr>
            <a:r>
              <a:rPr lang="en-US" dirty="0"/>
              <a:t>  </a:t>
            </a:r>
            <a:endParaRPr lang="en-IN" dirty="0"/>
          </a:p>
        </p:txBody>
      </p:sp>
      <p:sp>
        <p:nvSpPr>
          <p:cNvPr id="3" name="Content Placeholder 2">
            <a:extLst>
              <a:ext uri="{FF2B5EF4-FFF2-40B4-BE49-F238E27FC236}">
                <a16:creationId xmlns:a16="http://schemas.microsoft.com/office/drawing/2014/main" id="{01135BEF-A8FF-E508-0379-8C5820B369B5}"/>
              </a:ext>
            </a:extLst>
          </p:cNvPr>
          <p:cNvSpPr txBox="1">
            <a:spLocks/>
          </p:cNvSpPr>
          <p:nvPr/>
        </p:nvSpPr>
        <p:spPr>
          <a:xfrm>
            <a:off x="513597" y="1410213"/>
            <a:ext cx="6659933" cy="4846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IN" sz="2400" b="1" dirty="0">
                <a:latin typeface="Times New Roman" panose="02020603050405020304" pitchFamily="18" charset="0"/>
                <a:cs typeface="Times New Roman" panose="02020603050405020304" pitchFamily="18" charset="0"/>
              </a:rPr>
              <a:t>Dataset Overview – </a:t>
            </a:r>
            <a:r>
              <a:rPr lang="en-IN" sz="2400" b="1" dirty="0" err="1">
                <a:latin typeface="Times New Roman" panose="02020603050405020304" pitchFamily="18" charset="0"/>
                <a:cs typeface="Times New Roman" panose="02020603050405020304" pitchFamily="18" charset="0"/>
              </a:rPr>
              <a:t>BigBasket</a:t>
            </a:r>
            <a:endParaRPr lang="en-IN" sz="2400" b="1"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Total records (rows): </a:t>
            </a:r>
            <a:r>
              <a:rPr lang="en-IN" sz="2000" b="1" dirty="0">
                <a:latin typeface="Times New Roman" panose="02020603050405020304" pitchFamily="18" charset="0"/>
                <a:cs typeface="Times New Roman" panose="02020603050405020304" pitchFamily="18" charset="0"/>
              </a:rPr>
              <a:t>27,555</a:t>
            </a:r>
          </a:p>
          <a:p>
            <a:pPr lvl="1">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Total columns: </a:t>
            </a:r>
            <a:r>
              <a:rPr lang="en-IN" sz="2000" b="1" dirty="0">
                <a:latin typeface="Times New Roman" panose="02020603050405020304" pitchFamily="18" charset="0"/>
                <a:cs typeface="Times New Roman" panose="02020603050405020304" pitchFamily="18" charset="0"/>
              </a:rPr>
              <a:t>10</a:t>
            </a:r>
          </a:p>
          <a:p>
            <a:pPr lvl="1">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Memory usage: </a:t>
            </a:r>
            <a:r>
              <a:rPr lang="en-IN" sz="2000" b="1" dirty="0">
                <a:latin typeface="Times New Roman" panose="02020603050405020304" pitchFamily="18" charset="0"/>
                <a:cs typeface="Times New Roman" panose="02020603050405020304" pitchFamily="18" charset="0"/>
              </a:rPr>
              <a:t>~2.1 MB</a:t>
            </a:r>
          </a:p>
          <a:p>
            <a:pPr marL="457200" lvl="1" indent="0">
              <a:buNone/>
            </a:pPr>
            <a:endParaRPr lang="en-IN" sz="2000" dirty="0">
              <a:latin typeface="Times New Roman" panose="02020603050405020304" pitchFamily="18" charset="0"/>
              <a:cs typeface="Times New Roman" panose="02020603050405020304" pitchFamily="18" charset="0"/>
            </a:endParaRPr>
          </a:p>
          <a:p>
            <a:pPr>
              <a:buNone/>
            </a:pPr>
            <a:r>
              <a:rPr lang="en-IN" sz="2400" b="1" dirty="0">
                <a:latin typeface="Times New Roman" panose="02020603050405020304" pitchFamily="18" charset="0"/>
                <a:cs typeface="Times New Roman" panose="02020603050405020304" pitchFamily="18" charset="0"/>
              </a:rPr>
              <a:t>Main columns and data types:</a:t>
            </a:r>
            <a:endParaRPr lang="en-IN" sz="2400"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Index → int64</a:t>
            </a:r>
          </a:p>
          <a:p>
            <a:pPr lvl="1">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Product, Category, Sub-category, Brand, Type, Description → object (string)</a:t>
            </a:r>
          </a:p>
          <a:p>
            <a:pPr lvl="1">
              <a:buFont typeface="Courier New" panose="02070309020205020404" pitchFamily="49" charset="0"/>
              <a:buChar char="o"/>
            </a:pPr>
            <a:r>
              <a:rPr lang="en-IN" sz="2000" dirty="0" err="1">
                <a:latin typeface="Times New Roman" panose="02020603050405020304" pitchFamily="18" charset="0"/>
                <a:cs typeface="Times New Roman" panose="02020603050405020304" pitchFamily="18" charset="0"/>
              </a:rPr>
              <a:t>Sale_Price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Market_Price</a:t>
            </a:r>
            <a:r>
              <a:rPr lang="en-IN" sz="2000" dirty="0">
                <a:latin typeface="Times New Roman" panose="02020603050405020304" pitchFamily="18" charset="0"/>
                <a:cs typeface="Times New Roman" panose="02020603050405020304" pitchFamily="18" charset="0"/>
              </a:rPr>
              <a:t>, Rating → float64</a:t>
            </a:r>
          </a:p>
          <a:p>
            <a:pPr marL="457200" lvl="1" indent="0">
              <a:buNone/>
            </a:pPr>
            <a:endParaRPr lang="en-IN" sz="2000" dirty="0">
              <a:latin typeface="Times New Roman" panose="02020603050405020304" pitchFamily="18" charset="0"/>
              <a:cs typeface="Times New Roman" panose="02020603050405020304" pitchFamily="18" charset="0"/>
            </a:endParaRPr>
          </a:p>
          <a:p>
            <a:pPr>
              <a:buNone/>
            </a:pPr>
            <a:r>
              <a:rPr lang="en-IN" sz="2400" b="1" dirty="0">
                <a:latin typeface="Times New Roman" panose="02020603050405020304" pitchFamily="18" charset="0"/>
                <a:cs typeface="Times New Roman" panose="02020603050405020304" pitchFamily="18" charset="0"/>
              </a:rPr>
              <a:t>Complete columns (no missing values):</a:t>
            </a:r>
            <a:endParaRPr lang="en-IN" sz="2400"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Index, Category, Sub-category, Type, </a:t>
            </a:r>
            <a:r>
              <a:rPr lang="en-IN" sz="2000" dirty="0" err="1">
                <a:latin typeface="Times New Roman" panose="02020603050405020304" pitchFamily="18" charset="0"/>
                <a:cs typeface="Times New Roman" panose="02020603050405020304" pitchFamily="18" charset="0"/>
              </a:rPr>
              <a:t>Market_Price</a:t>
            </a:r>
            <a:endParaRPr lang="en-IN" sz="2000" dirty="0">
              <a:latin typeface="Times New Roman" panose="02020603050405020304" pitchFamily="18" charset="0"/>
              <a:cs typeface="Times New Roman" panose="02020603050405020304" pitchFamily="18" charset="0"/>
            </a:endParaRPr>
          </a:p>
          <a:p>
            <a:pPr marL="0" indent="0" algn="just">
              <a:buNone/>
            </a:pPr>
            <a:endParaRPr lang="en-US" sz="32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E80C857-8C29-1CBE-801C-2E025F33A831}"/>
              </a:ext>
            </a:extLst>
          </p:cNvPr>
          <p:cNvPicPr>
            <a:picLocks noChangeAspect="1"/>
          </p:cNvPicPr>
          <p:nvPr/>
        </p:nvPicPr>
        <p:blipFill>
          <a:blip r:embed="rId4"/>
          <a:stretch>
            <a:fillRect/>
          </a:stretch>
        </p:blipFill>
        <p:spPr>
          <a:xfrm>
            <a:off x="7597953" y="1375014"/>
            <a:ext cx="4305300" cy="4685267"/>
          </a:xfrm>
          <a:prstGeom prst="rect">
            <a:avLst/>
          </a:prstGeom>
        </p:spPr>
      </p:pic>
    </p:spTree>
    <p:extLst>
      <p:ext uri="{BB962C8B-B14F-4D97-AF65-F5344CB8AC3E}">
        <p14:creationId xmlns:p14="http://schemas.microsoft.com/office/powerpoint/2010/main" val="952313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1667</TotalTime>
  <Words>2936</Words>
  <Application>Microsoft Office PowerPoint</Application>
  <PresentationFormat>Widescreen</PresentationFormat>
  <Paragraphs>527</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Arial Rounded MT Bold</vt:lpstr>
      <vt:lpstr>Calibri</vt:lpstr>
      <vt:lpstr>Calibri Light</vt:lpstr>
      <vt:lpstr>Courier New</vt:lpstr>
      <vt:lpstr>Times New Roman</vt:lpstr>
      <vt:lpstr>Wingdings</vt:lpstr>
      <vt:lpstr>Office Theme</vt:lpstr>
      <vt:lpstr>PowerPoint Presentation</vt:lpstr>
      <vt:lpstr>INTRODUCTION</vt:lpstr>
      <vt:lpstr>Objectives</vt:lpstr>
      <vt:lpstr>STEPS TO FOLLOW </vt:lpstr>
      <vt:lpstr>STEP 1: LOAD DATASET</vt:lpstr>
      <vt:lpstr>DESCRIPTION OF THE DATA IN THE DATASET</vt:lpstr>
      <vt:lpstr>STEP 2: USE HEAD FUNCTION TO LOOK FOR THE FIRST 12 ROWS</vt:lpstr>
      <vt:lpstr>STEP 3: GET DESCRIPTION OF THE DATA IN THE DATAFRAME</vt:lpstr>
      <vt:lpstr>STEP 4: FINDING INFORMATION ABOUT THE DATAFRAME</vt:lpstr>
      <vt:lpstr>STEP 4: FINDING INFORMATION ABOUT THE DATAFRAME</vt:lpstr>
      <vt:lpstr>STEP 5: FIND OUT TOP &amp; LEAST 10 SELLING PRODUCTS</vt:lpstr>
      <vt:lpstr>STEP 5: FIND OUT TOP &amp; LEAST 10 SELLING PRODUCTS</vt:lpstr>
      <vt:lpstr>STEP 5: FIND OUT TOP &amp; LEAST 10 SELLING PRODUCTS</vt:lpstr>
      <vt:lpstr> GRAPH</vt:lpstr>
      <vt:lpstr>STEP 6: MEASURING DISCOUNT ON A CERTAIN ITEM</vt:lpstr>
      <vt:lpstr>STEP 6: MEASURING DISCOUNT ON A CERTAIN ITEM</vt:lpstr>
      <vt:lpstr>STEP 6: MEASURING DISCOUNT ON A CERTAIN ITEM</vt:lpstr>
      <vt:lpstr>STEP 7: FIND OUT MISSING VALUES FROM THE DATASET</vt:lpstr>
      <vt:lpstr>STEP 7: FIND OUT MISSING VALUES FROM THE DATASET</vt:lpstr>
      <vt:lpstr>STEP 7: FIND OUT MISSING VALUES FROM THE DATASET</vt:lpstr>
      <vt:lpstr>STEP 7: FIND OUT MISSING VALUES FROM THE DATASET</vt:lpstr>
      <vt:lpstr>STEP 8: FIND OUT THE OUTLIERS FROM THE DATASET ACCORDING TO THE COLUMNS AND FILL THEM WITH THE MEAN</vt:lpstr>
      <vt:lpstr>OUTPUT</vt:lpstr>
      <vt:lpstr>REMOVING OUTLIERS</vt:lpstr>
      <vt:lpstr>REMOVING OUTLIERS</vt:lpstr>
      <vt:lpstr>REMOVING OUTLIERS</vt:lpstr>
      <vt:lpstr>REMOVING OUTLIERS</vt:lpstr>
      <vt:lpstr>STEP 9: CREATE PLOTS AND VISUALISATIONS.</vt:lpstr>
      <vt:lpstr>STEP 9: CREATE PLOTS AND VISUALISATIONS.</vt:lpstr>
      <vt:lpstr>STEP 9: CREATE PLOTS AND VISUALISATIONS.</vt:lpstr>
      <vt:lpstr>STEP 9: CREATE PLOTS AND VISUALISATIONS.</vt:lpstr>
      <vt:lpstr>STEP 9: CREATE PLOTS AND VISUALISATIONS.</vt:lpstr>
      <vt:lpstr>STEP 9: CREATE PLOTS AND VISUALISATIONS.</vt:lpstr>
      <vt:lpstr>KEY SUMMARY</vt:lpstr>
      <vt:lpstr>KEY 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Akrit Sood</cp:lastModifiedBy>
  <cp:revision>5</cp:revision>
  <dcterms:created xsi:type="dcterms:W3CDTF">2024-08-09T16:56:06Z</dcterms:created>
  <dcterms:modified xsi:type="dcterms:W3CDTF">2025-05-04T11:38:34Z</dcterms:modified>
</cp:coreProperties>
</file>