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charset="0"/>
      <p:regular r:id="rId15"/>
      <p:bold r:id="rId16"/>
      <p:italic r:id="rId17"/>
      <p:boldItalic r:id="rId18"/>
    </p:embeddedFont>
    <p:embeddedFont>
      <p:font typeface="Verdana"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9" d="100"/>
          <a:sy n="99" d="100"/>
        </p:scale>
        <p:origin x="-1974" y="-7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829713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5b08d97b4d_0_1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5b08d97b4d_0_1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5dbddf005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5dbddf005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5c8ef935fa_0_2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5c8ef935fa_0_2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5c8ef935fa_0_26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5c8ef935fa_0_2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b08d97b4d_0_2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b08d97b4d_0_2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b08d97b4d_0_2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b08d97b4d_0_2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c8ef935fa_0_2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c8ef935fa_0_2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c8ef935f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c8ef935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5c8ef935fa_0_8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5c8ef935fa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5c8ef935fa_0_2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5c8ef935fa_0_2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5c8ef935f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5c8ef935f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5c8ef935f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5c8ef935f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github.com/gayatripandit006/CDAC--DBDA-Project/blob/main/R%20final.pdf"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0" y="1742950"/>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55" name="Google Shape;55;p13"/>
          <p:cNvSpPr txBox="1"/>
          <p:nvPr/>
        </p:nvSpPr>
        <p:spPr>
          <a:xfrm>
            <a:off x="6150" y="1956000"/>
            <a:ext cx="9131700" cy="12315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GB" sz="3400">
                <a:solidFill>
                  <a:schemeClr val="dk1"/>
                </a:solidFill>
                <a:latin typeface="Verdana"/>
                <a:ea typeface="Verdana"/>
                <a:cs typeface="Verdana"/>
                <a:sym typeface="Verdana"/>
              </a:rPr>
              <a:t>Restaurant Review Sentiment </a:t>
            </a:r>
            <a:endParaRPr sz="3400">
              <a:solidFill>
                <a:schemeClr val="dk1"/>
              </a:solidFill>
              <a:latin typeface="Verdana"/>
              <a:ea typeface="Verdana"/>
              <a:cs typeface="Verdana"/>
              <a:sym typeface="Verdana"/>
            </a:endParaRPr>
          </a:p>
          <a:p>
            <a:pPr marL="0" lvl="0" indent="0" algn="l" rtl="0">
              <a:lnSpc>
                <a:spcPct val="100000"/>
              </a:lnSpc>
              <a:spcBef>
                <a:spcPts val="0"/>
              </a:spcBef>
              <a:spcAft>
                <a:spcPts val="0"/>
              </a:spcAft>
              <a:buNone/>
            </a:pPr>
            <a:r>
              <a:rPr lang="en-GB" sz="3400">
                <a:solidFill>
                  <a:schemeClr val="dk1"/>
                </a:solidFill>
                <a:latin typeface="Verdana"/>
                <a:ea typeface="Verdana"/>
                <a:cs typeface="Verdana"/>
                <a:sym typeface="Verdana"/>
              </a:rPr>
              <a:t>Analysis </a:t>
            </a:r>
            <a:endParaRPr sz="3400">
              <a:solidFill>
                <a:schemeClr val="dk1"/>
              </a:solidFill>
              <a:latin typeface="Verdana"/>
              <a:ea typeface="Verdana"/>
              <a:cs typeface="Verdana"/>
              <a:sym typeface="Verdan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311700" y="55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b="1">
                <a:latin typeface="Times New Roman"/>
                <a:ea typeface="Times New Roman"/>
                <a:cs typeface="Times New Roman"/>
                <a:sym typeface="Times New Roman"/>
              </a:rPr>
              <a:t>Power BI Dashboard</a:t>
            </a:r>
            <a:endParaRPr sz="3020" b="1">
              <a:latin typeface="Times New Roman"/>
              <a:ea typeface="Times New Roman"/>
              <a:cs typeface="Times New Roman"/>
              <a:sym typeface="Times New Roman"/>
            </a:endParaRPr>
          </a:p>
        </p:txBody>
      </p:sp>
      <p:pic>
        <p:nvPicPr>
          <p:cNvPr id="138" name="Google Shape;138;p22"/>
          <p:cNvPicPr preferRelativeResize="0"/>
          <p:nvPr/>
        </p:nvPicPr>
        <p:blipFill>
          <a:blip r:embed="rId3">
            <a:alphaModFix/>
          </a:blip>
          <a:stretch>
            <a:fillRect/>
          </a:stretch>
        </p:blipFill>
        <p:spPr>
          <a:xfrm>
            <a:off x="152400" y="560675"/>
            <a:ext cx="8818250" cy="443042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11700" y="262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b="1">
                <a:latin typeface="Times New Roman"/>
                <a:ea typeface="Times New Roman"/>
                <a:cs typeface="Times New Roman"/>
                <a:sym typeface="Times New Roman"/>
              </a:rPr>
              <a:t>Future Scope</a:t>
            </a:r>
            <a:endParaRPr sz="3011" b="1">
              <a:latin typeface="Times New Roman"/>
              <a:ea typeface="Times New Roman"/>
              <a:cs typeface="Times New Roman"/>
              <a:sym typeface="Times New Roman"/>
            </a:endParaRPr>
          </a:p>
        </p:txBody>
      </p:sp>
      <p:sp>
        <p:nvSpPr>
          <p:cNvPr id="144" name="Google Shape;144;p23"/>
          <p:cNvSpPr txBox="1"/>
          <p:nvPr/>
        </p:nvSpPr>
        <p:spPr>
          <a:xfrm>
            <a:off x="377825" y="834900"/>
            <a:ext cx="8520600" cy="2955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GB" sz="1800" dirty="0">
                <a:latin typeface="Times New Roman"/>
                <a:ea typeface="Times New Roman"/>
                <a:cs typeface="Times New Roman"/>
                <a:sym typeface="Times New Roman"/>
              </a:rPr>
              <a:t>This project has a lot of strength, the analysis carried out is from business perspective and can extend the functionality and overview of the project by creating the application from user perspective. </a:t>
            </a:r>
            <a:endParaRPr sz="1800" dirty="0">
              <a:latin typeface="Times New Roman"/>
              <a:ea typeface="Times New Roman"/>
              <a:cs typeface="Times New Roman"/>
              <a:sym typeface="Times New Roman"/>
            </a:endParaRPr>
          </a:p>
          <a:p>
            <a:pPr marL="0" lvl="0" indent="0" algn="just" rtl="0">
              <a:spcBef>
                <a:spcPts val="0"/>
              </a:spcBef>
              <a:spcAft>
                <a:spcPts val="0"/>
              </a:spcAft>
              <a:buNone/>
            </a:pPr>
            <a:r>
              <a:rPr lang="en-GB" sz="1800" dirty="0">
                <a:latin typeface="Times New Roman"/>
                <a:ea typeface="Times New Roman"/>
                <a:cs typeface="Times New Roman"/>
                <a:sym typeface="Times New Roman"/>
              </a:rPr>
              <a:t>In order to increase the performance and speed of analysis, the data can be dumped on cloud so that there is no requirement to load data every time the analysis is carried out.</a:t>
            </a:r>
            <a:endParaRPr sz="1800" dirty="0">
              <a:latin typeface="Times New Roman"/>
              <a:ea typeface="Times New Roman"/>
              <a:cs typeface="Times New Roman"/>
              <a:sym typeface="Times New Roman"/>
            </a:endParaRPr>
          </a:p>
          <a:p>
            <a:pPr marL="0" lvl="0" indent="0" algn="just" rtl="0">
              <a:spcBef>
                <a:spcPts val="0"/>
              </a:spcBef>
              <a:spcAft>
                <a:spcPts val="0"/>
              </a:spcAft>
              <a:buNone/>
            </a:pPr>
            <a:r>
              <a:rPr lang="en-GB" sz="1800" dirty="0">
                <a:solidFill>
                  <a:schemeClr val="dk1"/>
                </a:solidFill>
                <a:latin typeface="Times New Roman"/>
                <a:ea typeface="Times New Roman"/>
                <a:cs typeface="Times New Roman"/>
                <a:sym typeface="Times New Roman"/>
              </a:rPr>
              <a:t>Future scope includes building a module by which all these trends and insights are communicated to business in real time so that businesses can get faster feedback.</a:t>
            </a: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800" dirty="0">
                <a:solidFill>
                  <a:schemeClr val="dk1"/>
                </a:solidFill>
                <a:latin typeface="Times New Roman"/>
                <a:ea typeface="Times New Roman"/>
                <a:cs typeface="Times New Roman"/>
                <a:sym typeface="Times New Roman"/>
              </a:rPr>
              <a:t>This project also anticipates to extend the analysis for restaurants pan-India.</a:t>
            </a: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311700" y="286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00" b="1">
                <a:latin typeface="Times New Roman"/>
                <a:ea typeface="Times New Roman"/>
                <a:cs typeface="Times New Roman"/>
                <a:sym typeface="Times New Roman"/>
              </a:rPr>
              <a:t>Conclusion</a:t>
            </a:r>
            <a:endParaRPr sz="3000" b="1">
              <a:latin typeface="Times New Roman"/>
              <a:ea typeface="Times New Roman"/>
              <a:cs typeface="Times New Roman"/>
              <a:sym typeface="Times New Roman"/>
            </a:endParaRPr>
          </a:p>
        </p:txBody>
      </p:sp>
      <p:sp>
        <p:nvSpPr>
          <p:cNvPr id="150" name="Google Shape;150;p24"/>
          <p:cNvSpPr txBox="1"/>
          <p:nvPr/>
        </p:nvSpPr>
        <p:spPr>
          <a:xfrm>
            <a:off x="353475" y="853175"/>
            <a:ext cx="525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1" name="Google Shape;151;p24"/>
          <p:cNvSpPr txBox="1"/>
          <p:nvPr/>
        </p:nvSpPr>
        <p:spPr>
          <a:xfrm>
            <a:off x="536300" y="1096950"/>
            <a:ext cx="8166300" cy="3693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lt1"/>
              </a:solidFill>
              <a:latin typeface="Verdana"/>
              <a:ea typeface="Verdana"/>
              <a:cs typeface="Verdana"/>
              <a:sym typeface="Verdana"/>
            </a:endParaRPr>
          </a:p>
        </p:txBody>
      </p:sp>
      <p:sp>
        <p:nvSpPr>
          <p:cNvPr id="152" name="Google Shape;152;p24"/>
          <p:cNvSpPr txBox="1"/>
          <p:nvPr/>
        </p:nvSpPr>
        <p:spPr>
          <a:xfrm>
            <a:off x="231575" y="914125"/>
            <a:ext cx="8623500" cy="2118900"/>
          </a:xfrm>
          <a:prstGeom prst="rect">
            <a:avLst/>
          </a:prstGeom>
          <a:solidFill>
            <a:srgbClr val="FFFFFF"/>
          </a:solidFill>
          <a:ln>
            <a:noFill/>
          </a:ln>
        </p:spPr>
        <p:txBody>
          <a:bodyPr spcFirstLastPara="1" wrap="square" lIns="91425" tIns="91425" rIns="91425" bIns="91425" anchor="t" anchorCtr="0">
            <a:spAutoFit/>
          </a:bodyPr>
          <a:lstStyle/>
          <a:p>
            <a:pPr marL="266700" marR="317500" lvl="0" indent="0" algn="l" rtl="0">
              <a:lnSpc>
                <a:spcPct val="115000"/>
              </a:lnSpc>
              <a:spcBef>
                <a:spcPts val="100"/>
              </a:spcBef>
              <a:spcAft>
                <a:spcPts val="0"/>
              </a:spcAft>
              <a:buNone/>
            </a:pPr>
            <a:r>
              <a:rPr lang="en-GB" sz="1800">
                <a:solidFill>
                  <a:schemeClr val="dk1"/>
                </a:solidFill>
                <a:latin typeface="Times New Roman"/>
                <a:ea typeface="Times New Roman"/>
                <a:cs typeface="Times New Roman"/>
                <a:sym typeface="Times New Roman"/>
              </a:rPr>
              <a:t>The project fulfills the objective of performing sentiment analysis on the basis of reviews of restaurant business and produce vital insights and details to the business owners. The system designed also recommends the users to choose restaurant based on reviews and ratings. The project credits that the system will definitely add more value and contribute to grow the businesses of restaurant owners.</a:t>
            </a:r>
            <a:endParaRPr sz="1800">
              <a:solidFill>
                <a:schemeClr val="dk1"/>
              </a:solidFill>
              <a:latin typeface="Times New Roman"/>
              <a:ea typeface="Times New Roman"/>
              <a:cs typeface="Times New Roman"/>
              <a:sym typeface="Times New Roman"/>
            </a:endParaRPr>
          </a:p>
          <a:p>
            <a:pPr marL="266700" marR="317500" lvl="0" indent="0" algn="l" rtl="0">
              <a:lnSpc>
                <a:spcPct val="115000"/>
              </a:lnSpc>
              <a:spcBef>
                <a:spcPts val="500"/>
              </a:spcBef>
              <a:spcAft>
                <a:spcPts val="50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68975" y="186600"/>
            <a:ext cx="82593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000" b="1">
                <a:latin typeface="Times New Roman"/>
                <a:ea typeface="Times New Roman"/>
                <a:cs typeface="Times New Roman"/>
                <a:sym typeface="Times New Roman"/>
              </a:rPr>
              <a:t>Overview</a:t>
            </a:r>
            <a:endParaRPr sz="3000" b="1">
              <a:latin typeface="Times New Roman"/>
              <a:ea typeface="Times New Roman"/>
              <a:cs typeface="Times New Roman"/>
              <a:sym typeface="Times New Roman"/>
            </a:endParaRPr>
          </a:p>
        </p:txBody>
      </p:sp>
      <p:sp>
        <p:nvSpPr>
          <p:cNvPr id="61" name="Google Shape;61;p14"/>
          <p:cNvSpPr txBox="1"/>
          <p:nvPr/>
        </p:nvSpPr>
        <p:spPr>
          <a:xfrm>
            <a:off x="555525" y="849500"/>
            <a:ext cx="8086200" cy="3961200"/>
          </a:xfrm>
          <a:prstGeom prst="rect">
            <a:avLst/>
          </a:prstGeom>
          <a:solidFill>
            <a:srgbClr val="FFFFFF"/>
          </a:solid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800">
                <a:solidFill>
                  <a:schemeClr val="dk1"/>
                </a:solidFill>
                <a:latin typeface="Times New Roman"/>
                <a:ea typeface="Times New Roman"/>
                <a:cs typeface="Times New Roman"/>
                <a:sym typeface="Times New Roman"/>
              </a:rPr>
              <a:t>Post COVID, online food ordering business grew rapidly which increased the value of reviews by customers for a restaurant. The ability to analyze data from customers has great value to a business that can leverage the data to improve. </a:t>
            </a:r>
            <a:endParaRPr sz="18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GB" sz="1800">
                <a:solidFill>
                  <a:schemeClr val="dk1"/>
                </a:solidFill>
                <a:latin typeface="Times New Roman"/>
                <a:ea typeface="Times New Roman"/>
                <a:cs typeface="Times New Roman"/>
                <a:sym typeface="Times New Roman"/>
              </a:rPr>
              <a:t>The project converges on using open source data to analyze the sentiments of the customers for the restaurants. On the basis of customer reviews the project indulge model building for improvement of the restaurant business. The project uses text data of different reviews and apply various suitable models which helps in the analysis of sentiments on the basis of customer reviews. The project also comprise of recommending the restaurants to new customers. The project consist of in-depth analysis and visualization on the data for achieving improvement in </a:t>
            </a:r>
            <a:endParaRPr sz="180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GB" sz="1800">
                <a:solidFill>
                  <a:schemeClr val="dk1"/>
                </a:solidFill>
                <a:latin typeface="Times New Roman"/>
                <a:ea typeface="Times New Roman"/>
                <a:cs typeface="Times New Roman"/>
                <a:sym typeface="Times New Roman"/>
              </a:rPr>
              <a:t>business.</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63550" y="135350"/>
            <a:ext cx="73746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000" b="1">
                <a:latin typeface="Times New Roman"/>
                <a:ea typeface="Times New Roman"/>
                <a:cs typeface="Times New Roman"/>
                <a:sym typeface="Times New Roman"/>
              </a:rPr>
              <a:t>Technologies and Implementation</a:t>
            </a:r>
            <a:endParaRPr sz="3000" b="1">
              <a:latin typeface="Times New Roman"/>
              <a:ea typeface="Times New Roman"/>
              <a:cs typeface="Times New Roman"/>
              <a:sym typeface="Times New Roman"/>
            </a:endParaRPr>
          </a:p>
        </p:txBody>
      </p:sp>
      <p:sp>
        <p:nvSpPr>
          <p:cNvPr id="67" name="Google Shape;67;p15"/>
          <p:cNvSpPr txBox="1"/>
          <p:nvPr/>
        </p:nvSpPr>
        <p:spPr>
          <a:xfrm>
            <a:off x="463550" y="1792825"/>
            <a:ext cx="2770200" cy="2935200"/>
          </a:xfrm>
          <a:prstGeom prst="rect">
            <a:avLst/>
          </a:prstGeom>
          <a:solidFill>
            <a:srgbClr val="FFFFFF"/>
          </a:solid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Font typeface="Times New Roman"/>
              <a:buChar char="●"/>
            </a:pPr>
            <a:r>
              <a:rPr lang="en-GB" sz="1700">
                <a:solidFill>
                  <a:schemeClr val="dk1"/>
                </a:solidFill>
                <a:latin typeface="Times New Roman"/>
                <a:ea typeface="Times New Roman"/>
                <a:cs typeface="Times New Roman"/>
                <a:sym typeface="Times New Roman"/>
              </a:rPr>
              <a:t>Open source restaurant data</a:t>
            </a:r>
            <a:endParaRPr sz="17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700">
              <a:solidFill>
                <a:schemeClr val="dk1"/>
              </a:solidFill>
              <a:latin typeface="Times New Roman"/>
              <a:ea typeface="Times New Roman"/>
              <a:cs typeface="Times New Roman"/>
              <a:sym typeface="Times New Roman"/>
            </a:endParaRPr>
          </a:p>
          <a:p>
            <a:pPr marL="457200" lvl="0" indent="-336550" algn="l" rtl="0">
              <a:spcBef>
                <a:spcPts val="0"/>
              </a:spcBef>
              <a:spcAft>
                <a:spcPts val="0"/>
              </a:spcAft>
              <a:buClr>
                <a:schemeClr val="dk1"/>
              </a:buClr>
              <a:buSzPts val="1700"/>
              <a:buFont typeface="Times New Roman"/>
              <a:buChar char="●"/>
            </a:pPr>
            <a:r>
              <a:rPr lang="en-GB" sz="1700">
                <a:solidFill>
                  <a:schemeClr val="dk1"/>
                </a:solidFill>
                <a:latin typeface="Times New Roman"/>
                <a:ea typeface="Times New Roman"/>
                <a:cs typeface="Times New Roman"/>
                <a:sym typeface="Times New Roman"/>
              </a:rPr>
              <a:t>Imported through GitHub</a:t>
            </a:r>
            <a:endParaRPr sz="17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700">
              <a:solidFill>
                <a:schemeClr val="dk1"/>
              </a:solidFill>
              <a:latin typeface="Times New Roman"/>
              <a:ea typeface="Times New Roman"/>
              <a:cs typeface="Times New Roman"/>
              <a:sym typeface="Times New Roman"/>
            </a:endParaRPr>
          </a:p>
          <a:p>
            <a:pPr marL="457200" lvl="0" indent="-336550" algn="l" rtl="0">
              <a:spcBef>
                <a:spcPts val="0"/>
              </a:spcBef>
              <a:spcAft>
                <a:spcPts val="0"/>
              </a:spcAft>
              <a:buClr>
                <a:schemeClr val="dk1"/>
              </a:buClr>
              <a:buSzPts val="1700"/>
              <a:buFont typeface="Times New Roman"/>
              <a:buChar char="●"/>
            </a:pPr>
            <a:r>
              <a:rPr lang="en-GB" sz="1800">
                <a:solidFill>
                  <a:schemeClr val="dk1"/>
                </a:solidFill>
                <a:latin typeface="Times New Roman"/>
                <a:ea typeface="Times New Roman"/>
                <a:cs typeface="Times New Roman"/>
                <a:sym typeface="Times New Roman"/>
              </a:rPr>
              <a:t>The connection was established using mongo-spark-connector_2.12</a:t>
            </a:r>
            <a:endParaRPr sz="17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200">
              <a:solidFill>
                <a:schemeClr val="lt1"/>
              </a:solidFill>
              <a:latin typeface="Verdana"/>
              <a:ea typeface="Verdana"/>
              <a:cs typeface="Verdana"/>
              <a:sym typeface="Verdana"/>
            </a:endParaRPr>
          </a:p>
          <a:p>
            <a:pPr marL="457200" lvl="0" indent="0" algn="l" rtl="0">
              <a:spcBef>
                <a:spcPts val="0"/>
              </a:spcBef>
              <a:spcAft>
                <a:spcPts val="0"/>
              </a:spcAft>
              <a:buNone/>
            </a:pPr>
            <a:endParaRPr sz="1200">
              <a:solidFill>
                <a:schemeClr val="lt1"/>
              </a:solidFill>
              <a:latin typeface="Verdana"/>
              <a:ea typeface="Verdana"/>
              <a:cs typeface="Verdana"/>
              <a:sym typeface="Verdana"/>
            </a:endParaRPr>
          </a:p>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68" name="Google Shape;68;p15"/>
          <p:cNvSpPr txBox="1"/>
          <p:nvPr/>
        </p:nvSpPr>
        <p:spPr>
          <a:xfrm>
            <a:off x="175050" y="780882"/>
            <a:ext cx="3167400" cy="7056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chemeClr val="dk1"/>
                </a:solidFill>
                <a:latin typeface="Times New Roman"/>
                <a:ea typeface="Times New Roman"/>
                <a:cs typeface="Times New Roman"/>
                <a:sym typeface="Times New Roman"/>
              </a:rPr>
              <a:t>Extraction and Connectivity </a:t>
            </a:r>
            <a:endParaRPr sz="18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GB" sz="1800">
                <a:solidFill>
                  <a:schemeClr val="dk1"/>
                </a:solidFill>
                <a:latin typeface="Times New Roman"/>
                <a:ea typeface="Times New Roman"/>
                <a:cs typeface="Times New Roman"/>
                <a:sym typeface="Times New Roman"/>
              </a:rPr>
              <a:t>of Data</a:t>
            </a:r>
            <a:endParaRPr sz="1800">
              <a:solidFill>
                <a:schemeClr val="dk1"/>
              </a:solidFill>
              <a:latin typeface="Times New Roman"/>
              <a:ea typeface="Times New Roman"/>
              <a:cs typeface="Times New Roman"/>
              <a:sym typeface="Times New Roman"/>
            </a:endParaRPr>
          </a:p>
        </p:txBody>
      </p:sp>
      <p:cxnSp>
        <p:nvCxnSpPr>
          <p:cNvPr id="69" name="Google Shape;69;p15"/>
          <p:cNvCxnSpPr>
            <a:stCxn id="68" idx="1"/>
          </p:cNvCxnSpPr>
          <p:nvPr/>
        </p:nvCxnSpPr>
        <p:spPr>
          <a:xfrm>
            <a:off x="175050" y="1133682"/>
            <a:ext cx="0" cy="0"/>
          </a:xfrm>
          <a:prstGeom prst="straightConnector1">
            <a:avLst/>
          </a:prstGeom>
          <a:noFill/>
          <a:ln w="9525" cap="flat" cmpd="sng">
            <a:solidFill>
              <a:schemeClr val="dk2"/>
            </a:solidFill>
            <a:prstDash val="solid"/>
            <a:round/>
            <a:headEnd type="none" w="med" len="med"/>
            <a:tailEnd type="none" w="med" len="med"/>
          </a:ln>
        </p:spPr>
      </p:cxnSp>
      <p:sp>
        <p:nvSpPr>
          <p:cNvPr id="70" name="Google Shape;70;p15"/>
          <p:cNvSpPr txBox="1"/>
          <p:nvPr/>
        </p:nvSpPr>
        <p:spPr>
          <a:xfrm>
            <a:off x="3864477" y="1512930"/>
            <a:ext cx="11013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71" name="Google Shape;71;p15"/>
          <p:cNvSpPr txBox="1"/>
          <p:nvPr/>
        </p:nvSpPr>
        <p:spPr>
          <a:xfrm>
            <a:off x="3342450" y="712625"/>
            <a:ext cx="2629800" cy="6081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chemeClr val="dk1"/>
                </a:solidFill>
                <a:latin typeface="Times New Roman"/>
                <a:ea typeface="Times New Roman"/>
                <a:cs typeface="Times New Roman"/>
                <a:sym typeface="Times New Roman"/>
              </a:rPr>
              <a:t>Processing Data and </a:t>
            </a:r>
            <a:endParaRPr sz="18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GB" sz="1800">
                <a:solidFill>
                  <a:schemeClr val="dk1"/>
                </a:solidFill>
                <a:latin typeface="Times New Roman"/>
                <a:ea typeface="Times New Roman"/>
                <a:cs typeface="Times New Roman"/>
                <a:sym typeface="Times New Roman"/>
              </a:rPr>
              <a:t>Loading Data</a:t>
            </a:r>
            <a:endParaRPr sz="1800">
              <a:solidFill>
                <a:schemeClr val="dk1"/>
              </a:solidFill>
              <a:latin typeface="Times New Roman"/>
              <a:ea typeface="Times New Roman"/>
              <a:cs typeface="Times New Roman"/>
              <a:sym typeface="Times New Roman"/>
            </a:endParaRPr>
          </a:p>
        </p:txBody>
      </p:sp>
      <p:sp>
        <p:nvSpPr>
          <p:cNvPr id="72" name="Google Shape;72;p15"/>
          <p:cNvSpPr txBox="1"/>
          <p:nvPr/>
        </p:nvSpPr>
        <p:spPr>
          <a:xfrm>
            <a:off x="3342438" y="1792825"/>
            <a:ext cx="2459100" cy="2767500"/>
          </a:xfrm>
          <a:prstGeom prst="rect">
            <a:avLst/>
          </a:prstGeom>
          <a:solidFill>
            <a:srgbClr val="FFFFFF"/>
          </a:solid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Data was processed and transformed using Spark</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GB" sz="1700">
                <a:solidFill>
                  <a:schemeClr val="dk1"/>
                </a:solidFill>
                <a:latin typeface="Times New Roman"/>
                <a:ea typeface="Times New Roman"/>
                <a:cs typeface="Times New Roman"/>
                <a:sym typeface="Times New Roman"/>
              </a:rPr>
              <a:t>Data stored in MongoDB</a:t>
            </a:r>
            <a:endParaRPr sz="1800">
              <a:solidFill>
                <a:schemeClr val="dk1"/>
              </a:solidFill>
              <a:latin typeface="Times New Roman"/>
              <a:ea typeface="Times New Roman"/>
              <a:cs typeface="Times New Roman"/>
              <a:sym typeface="Times New Roman"/>
            </a:endParaRPr>
          </a:p>
        </p:txBody>
      </p:sp>
      <p:sp>
        <p:nvSpPr>
          <p:cNvPr id="73" name="Google Shape;73;p15"/>
          <p:cNvSpPr txBox="1"/>
          <p:nvPr/>
        </p:nvSpPr>
        <p:spPr>
          <a:xfrm>
            <a:off x="6760931" y="1523924"/>
            <a:ext cx="3261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74" name="Google Shape;74;p15"/>
          <p:cNvSpPr txBox="1"/>
          <p:nvPr/>
        </p:nvSpPr>
        <p:spPr>
          <a:xfrm>
            <a:off x="6121700" y="712625"/>
            <a:ext cx="3051600" cy="608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chemeClr val="dk1"/>
                </a:solidFill>
                <a:latin typeface="Times New Roman"/>
                <a:ea typeface="Times New Roman"/>
                <a:cs typeface="Times New Roman"/>
                <a:sym typeface="Times New Roman"/>
              </a:rPr>
              <a:t>ML and Data Visualization</a:t>
            </a:r>
            <a:endParaRPr sz="1800">
              <a:solidFill>
                <a:schemeClr val="dk1"/>
              </a:solidFill>
              <a:latin typeface="Times New Roman"/>
              <a:ea typeface="Times New Roman"/>
              <a:cs typeface="Times New Roman"/>
              <a:sym typeface="Times New Roman"/>
            </a:endParaRPr>
          </a:p>
        </p:txBody>
      </p:sp>
      <p:sp>
        <p:nvSpPr>
          <p:cNvPr id="75" name="Google Shape;75;p15"/>
          <p:cNvSpPr/>
          <p:nvPr/>
        </p:nvSpPr>
        <p:spPr>
          <a:xfrm>
            <a:off x="7391725" y="1523848"/>
            <a:ext cx="381300" cy="2316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p:nvPr/>
        </p:nvSpPr>
        <p:spPr>
          <a:xfrm>
            <a:off x="6536310" y="2402712"/>
            <a:ext cx="2222400" cy="4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77" name="Google Shape;77;p15"/>
          <p:cNvSpPr txBox="1"/>
          <p:nvPr/>
        </p:nvSpPr>
        <p:spPr>
          <a:xfrm>
            <a:off x="6235125" y="1792825"/>
            <a:ext cx="2459100" cy="3327300"/>
          </a:xfrm>
          <a:prstGeom prst="rect">
            <a:avLst/>
          </a:prstGeom>
          <a:solidFill>
            <a:srgbClr val="FFFFFF"/>
          </a:solid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ML algorithms were applied on appropriate datasets in python</a:t>
            </a:r>
            <a:endParaRPr sz="18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Data visualization was performed in Power BI using mongodb-connector-odbc-1.0.0-win-64-bit</a:t>
            </a:r>
            <a:endParaRPr sz="18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lt1"/>
              </a:solidFill>
              <a:latin typeface="Verdana"/>
              <a:ea typeface="Verdana"/>
              <a:cs typeface="Verdana"/>
              <a:sym typeface="Verdana"/>
            </a:endParaRPr>
          </a:p>
          <a:p>
            <a:pPr marL="0" lvl="0" indent="0" algn="l" rtl="0">
              <a:spcBef>
                <a:spcPts val="0"/>
              </a:spcBef>
              <a:spcAft>
                <a:spcPts val="0"/>
              </a:spcAft>
              <a:buNone/>
            </a:pPr>
            <a:endParaRPr sz="1200">
              <a:solidFill>
                <a:schemeClr val="lt1"/>
              </a:solidFill>
              <a:latin typeface="Verdana"/>
              <a:ea typeface="Verdana"/>
              <a:cs typeface="Verdana"/>
              <a:sym typeface="Verdana"/>
            </a:endParaRPr>
          </a:p>
          <a:p>
            <a:pPr marL="0" lvl="0" indent="0" algn="l" rtl="0">
              <a:spcBef>
                <a:spcPts val="0"/>
              </a:spcBef>
              <a:spcAft>
                <a:spcPts val="0"/>
              </a:spcAft>
              <a:buNone/>
            </a:pPr>
            <a:endParaRPr sz="1200">
              <a:solidFill>
                <a:schemeClr val="lt1"/>
              </a:solidFill>
              <a:latin typeface="Verdana"/>
              <a:ea typeface="Verdana"/>
              <a:cs typeface="Verdana"/>
              <a:sym typeface="Verdana"/>
            </a:endParaRPr>
          </a:p>
        </p:txBody>
      </p:sp>
      <p:sp>
        <p:nvSpPr>
          <p:cNvPr id="78" name="Google Shape;78;p15"/>
          <p:cNvSpPr/>
          <p:nvPr/>
        </p:nvSpPr>
        <p:spPr>
          <a:xfrm>
            <a:off x="1505025" y="1523841"/>
            <a:ext cx="381300" cy="2316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296025" y="1523838"/>
            <a:ext cx="381300" cy="2316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201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GB" sz="3018" b="1">
                <a:latin typeface="Times New Roman"/>
                <a:ea typeface="Times New Roman"/>
                <a:cs typeface="Times New Roman"/>
                <a:sym typeface="Times New Roman"/>
              </a:rPr>
              <a:t>NLP algorithm(NLTK, VADER, TextBlob)</a:t>
            </a:r>
            <a:endParaRPr sz="3218" b="1"/>
          </a:p>
        </p:txBody>
      </p:sp>
      <p:sp>
        <p:nvSpPr>
          <p:cNvPr id="85" name="Google Shape;85;p16"/>
          <p:cNvSpPr txBox="1"/>
          <p:nvPr/>
        </p:nvSpPr>
        <p:spPr>
          <a:xfrm>
            <a:off x="446250" y="950700"/>
            <a:ext cx="8251500" cy="31707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dk1"/>
              </a:buClr>
              <a:buSzPts val="1700"/>
              <a:buFont typeface="Times New Roman"/>
              <a:buChar char="●"/>
            </a:pPr>
            <a:r>
              <a:rPr lang="en-GB" sz="1800" dirty="0">
                <a:solidFill>
                  <a:schemeClr val="dk1"/>
                </a:solidFill>
                <a:latin typeface="Times New Roman"/>
                <a:ea typeface="Times New Roman"/>
                <a:cs typeface="Times New Roman"/>
                <a:sym typeface="Times New Roman"/>
              </a:rPr>
              <a:t>The project uses NLTK to clean the text  containing punctuations, </a:t>
            </a:r>
            <a:r>
              <a:rPr lang="en-GB" sz="1800" dirty="0" err="1">
                <a:solidFill>
                  <a:schemeClr val="dk1"/>
                </a:solidFill>
                <a:latin typeface="Times New Roman"/>
                <a:ea typeface="Times New Roman"/>
                <a:cs typeface="Times New Roman"/>
                <a:sym typeface="Times New Roman"/>
              </a:rPr>
              <a:t>stopwords</a:t>
            </a:r>
            <a:r>
              <a:rPr lang="en-GB" sz="1800" dirty="0">
                <a:solidFill>
                  <a:schemeClr val="dk1"/>
                </a:solidFill>
                <a:latin typeface="Times New Roman"/>
                <a:ea typeface="Times New Roman"/>
                <a:cs typeface="Times New Roman"/>
                <a:sym typeface="Times New Roman"/>
              </a:rPr>
              <a:t> like articles</a:t>
            </a:r>
            <a:r>
              <a:rPr lang="en-GB" sz="1800" dirty="0" smtClean="0">
                <a:solidFill>
                  <a:schemeClr val="dk1"/>
                </a:solidFill>
                <a:latin typeface="Times New Roman"/>
                <a:ea typeface="Times New Roman"/>
                <a:cs typeface="Times New Roman"/>
                <a:sym typeface="Times New Roman"/>
              </a:rPr>
              <a:t>, pronouns</a:t>
            </a:r>
            <a:r>
              <a:rPr lang="en-GB" sz="1800" dirty="0">
                <a:solidFill>
                  <a:schemeClr val="dk1"/>
                </a:solidFill>
                <a:latin typeface="Times New Roman"/>
                <a:ea typeface="Times New Roman"/>
                <a:cs typeface="Times New Roman"/>
                <a:sym typeface="Times New Roman"/>
              </a:rPr>
              <a:t>, etc. It also used for stemming </a:t>
            </a:r>
            <a:r>
              <a:rPr lang="en-GB" sz="1800" dirty="0">
                <a:solidFill>
                  <a:schemeClr val="dk1"/>
                </a:solidFill>
                <a:latin typeface="Times New Roman"/>
                <a:ea typeface="Times New Roman"/>
                <a:cs typeface="Times New Roman"/>
                <a:sym typeface="Times New Roman"/>
              </a:rPr>
              <a:t>/</a:t>
            </a:r>
            <a:r>
              <a:rPr lang="en-GB" sz="1800" dirty="0" smtClean="0">
                <a:solidFill>
                  <a:schemeClr val="dk1"/>
                </a:solidFill>
                <a:latin typeface="Times New Roman"/>
                <a:ea typeface="Times New Roman"/>
                <a:cs typeface="Times New Roman"/>
                <a:sym typeface="Times New Roman"/>
              </a:rPr>
              <a:t> </a:t>
            </a:r>
            <a:r>
              <a:rPr lang="en-GB" sz="1800" dirty="0">
                <a:solidFill>
                  <a:schemeClr val="dk1"/>
                </a:solidFill>
                <a:latin typeface="Times New Roman"/>
                <a:ea typeface="Times New Roman"/>
                <a:cs typeface="Times New Roman"/>
                <a:sym typeface="Times New Roman"/>
              </a:rPr>
              <a:t>lemmatization of words in order to get the root of the word.</a:t>
            </a:r>
            <a:endParaRPr sz="18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457200" lvl="0" indent="-336550" algn="l" rtl="0">
              <a:spcBef>
                <a:spcPts val="0"/>
              </a:spcBef>
              <a:spcAft>
                <a:spcPts val="0"/>
              </a:spcAft>
              <a:buClr>
                <a:schemeClr val="dk1"/>
              </a:buClr>
              <a:buSzPts val="1700"/>
              <a:buFont typeface="Times New Roman"/>
              <a:buChar char="●"/>
            </a:pPr>
            <a:r>
              <a:rPr lang="en-GB" sz="1700" dirty="0">
                <a:solidFill>
                  <a:schemeClr val="dk1"/>
                </a:solidFill>
                <a:latin typeface="Times New Roman"/>
                <a:ea typeface="Times New Roman"/>
                <a:cs typeface="Times New Roman"/>
                <a:sym typeface="Times New Roman"/>
              </a:rPr>
              <a:t>The project uses VADER (Valence Aware Dictionary for Sentiment Reasoning) to classify sentiments into the categories as positive, negative and neutral. Use of VADER helped not only in the classification of above categories but also helped in </a:t>
            </a:r>
            <a:r>
              <a:rPr lang="en-GB" sz="1700" dirty="0" err="1">
                <a:solidFill>
                  <a:schemeClr val="dk1"/>
                </a:solidFill>
                <a:latin typeface="Times New Roman"/>
                <a:ea typeface="Times New Roman"/>
                <a:cs typeface="Times New Roman"/>
                <a:sym typeface="Times New Roman"/>
              </a:rPr>
              <a:t>analyzing</a:t>
            </a:r>
            <a:r>
              <a:rPr lang="en-GB" sz="1700" dirty="0">
                <a:solidFill>
                  <a:schemeClr val="dk1"/>
                </a:solidFill>
                <a:latin typeface="Times New Roman"/>
                <a:ea typeface="Times New Roman"/>
                <a:cs typeface="Times New Roman"/>
                <a:sym typeface="Times New Roman"/>
              </a:rPr>
              <a:t> the customer sentiments accurately. </a:t>
            </a:r>
            <a:endParaRPr sz="18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GB" sz="1800" dirty="0">
                <a:solidFill>
                  <a:schemeClr val="dk1"/>
                </a:solidFill>
                <a:latin typeface="Times New Roman"/>
                <a:ea typeface="Times New Roman"/>
                <a:cs typeface="Times New Roman"/>
                <a:sym typeface="Times New Roman"/>
              </a:rPr>
              <a:t>The project uses </a:t>
            </a:r>
            <a:r>
              <a:rPr lang="en-GB" sz="1800" dirty="0" err="1">
                <a:solidFill>
                  <a:schemeClr val="dk1"/>
                </a:solidFill>
                <a:latin typeface="Times New Roman"/>
                <a:ea typeface="Times New Roman"/>
                <a:cs typeface="Times New Roman"/>
                <a:sym typeface="Times New Roman"/>
              </a:rPr>
              <a:t>TextBlob</a:t>
            </a:r>
            <a:r>
              <a:rPr lang="en-GB" sz="1800" dirty="0">
                <a:solidFill>
                  <a:schemeClr val="dk1"/>
                </a:solidFill>
                <a:latin typeface="Times New Roman"/>
                <a:ea typeface="Times New Roman"/>
                <a:cs typeface="Times New Roman"/>
                <a:sym typeface="Times New Roman"/>
              </a:rPr>
              <a:t> to </a:t>
            </a:r>
            <a:r>
              <a:rPr lang="en-GB" sz="1800" dirty="0" err="1">
                <a:solidFill>
                  <a:schemeClr val="dk1"/>
                </a:solidFill>
                <a:latin typeface="Times New Roman"/>
                <a:ea typeface="Times New Roman"/>
                <a:cs typeface="Times New Roman"/>
                <a:sym typeface="Times New Roman"/>
              </a:rPr>
              <a:t>analyze</a:t>
            </a:r>
            <a:r>
              <a:rPr lang="en-GB" sz="1800" dirty="0">
                <a:solidFill>
                  <a:schemeClr val="dk1"/>
                </a:solidFill>
                <a:latin typeface="Times New Roman"/>
                <a:ea typeface="Times New Roman"/>
                <a:cs typeface="Times New Roman"/>
                <a:sym typeface="Times New Roman"/>
              </a:rPr>
              <a:t> the customer sentiments which helps in calculation of a sentence’s polarity, to label the reviews as positive or negative.</a:t>
            </a:r>
            <a:endParaRPr sz="18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25450" y="307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40" b="1">
                <a:latin typeface="Times New Roman"/>
                <a:ea typeface="Times New Roman"/>
                <a:cs typeface="Times New Roman"/>
                <a:sym typeface="Times New Roman"/>
              </a:rPr>
              <a:t>Exploratory Data Analysis and Inferences</a:t>
            </a:r>
            <a:endParaRPr sz="3040" b="1">
              <a:latin typeface="Times New Roman"/>
              <a:ea typeface="Times New Roman"/>
              <a:cs typeface="Times New Roman"/>
              <a:sym typeface="Times New Roman"/>
            </a:endParaRPr>
          </a:p>
        </p:txBody>
      </p:sp>
      <p:pic>
        <p:nvPicPr>
          <p:cNvPr id="91" name="Google Shape;91;p17"/>
          <p:cNvPicPr preferRelativeResize="0"/>
          <p:nvPr/>
        </p:nvPicPr>
        <p:blipFill>
          <a:blip r:embed="rId3">
            <a:alphaModFix/>
          </a:blip>
          <a:stretch>
            <a:fillRect/>
          </a:stretch>
        </p:blipFill>
        <p:spPr>
          <a:xfrm>
            <a:off x="233175" y="1751550"/>
            <a:ext cx="2568651" cy="2339174"/>
          </a:xfrm>
          <a:prstGeom prst="rect">
            <a:avLst/>
          </a:prstGeom>
          <a:noFill/>
          <a:ln>
            <a:noFill/>
          </a:ln>
        </p:spPr>
      </p:pic>
      <p:sp>
        <p:nvSpPr>
          <p:cNvPr id="92" name="Google Shape;92;p17"/>
          <p:cNvSpPr txBox="1"/>
          <p:nvPr/>
        </p:nvSpPr>
        <p:spPr>
          <a:xfrm>
            <a:off x="73150" y="1012650"/>
            <a:ext cx="2888700" cy="7389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GB" sz="1800" b="1">
                <a:latin typeface="Times New Roman"/>
                <a:ea typeface="Times New Roman"/>
                <a:cs typeface="Times New Roman"/>
                <a:sym typeface="Times New Roman"/>
              </a:rPr>
              <a:t>Word cloud with restaurant names</a:t>
            </a:r>
            <a:endParaRPr sz="1800" b="1">
              <a:latin typeface="Times New Roman"/>
              <a:ea typeface="Times New Roman"/>
              <a:cs typeface="Times New Roman"/>
              <a:sym typeface="Times New Roman"/>
            </a:endParaRPr>
          </a:p>
        </p:txBody>
      </p:sp>
      <p:sp>
        <p:nvSpPr>
          <p:cNvPr id="93" name="Google Shape;93;p17"/>
          <p:cNvSpPr txBox="1"/>
          <p:nvPr/>
        </p:nvSpPr>
        <p:spPr>
          <a:xfrm>
            <a:off x="3264488" y="1061925"/>
            <a:ext cx="2949600" cy="7389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GB" sz="1800" b="1">
                <a:latin typeface="Times New Roman"/>
                <a:ea typeface="Times New Roman"/>
                <a:cs typeface="Times New Roman"/>
                <a:sym typeface="Times New Roman"/>
              </a:rPr>
              <a:t>Most common words used in reviews</a:t>
            </a:r>
            <a:endParaRPr sz="1800" b="1">
              <a:latin typeface="Times New Roman"/>
              <a:ea typeface="Times New Roman"/>
              <a:cs typeface="Times New Roman"/>
              <a:sym typeface="Times New Roman"/>
            </a:endParaRPr>
          </a:p>
        </p:txBody>
      </p:sp>
      <p:pic>
        <p:nvPicPr>
          <p:cNvPr id="94" name="Google Shape;94;p17"/>
          <p:cNvPicPr preferRelativeResize="0"/>
          <p:nvPr/>
        </p:nvPicPr>
        <p:blipFill>
          <a:blip r:embed="rId4">
            <a:alphaModFix/>
          </a:blip>
          <a:stretch>
            <a:fillRect/>
          </a:stretch>
        </p:blipFill>
        <p:spPr>
          <a:xfrm>
            <a:off x="3140425" y="1751550"/>
            <a:ext cx="3197737" cy="2432500"/>
          </a:xfrm>
          <a:prstGeom prst="rect">
            <a:avLst/>
          </a:prstGeom>
          <a:noFill/>
          <a:ln>
            <a:noFill/>
          </a:ln>
        </p:spPr>
      </p:pic>
      <p:pic>
        <p:nvPicPr>
          <p:cNvPr id="95" name="Google Shape;95;p17"/>
          <p:cNvPicPr preferRelativeResize="0"/>
          <p:nvPr/>
        </p:nvPicPr>
        <p:blipFill>
          <a:blip r:embed="rId5">
            <a:alphaModFix/>
          </a:blip>
          <a:stretch>
            <a:fillRect/>
          </a:stretch>
        </p:blipFill>
        <p:spPr>
          <a:xfrm>
            <a:off x="6516725" y="1751550"/>
            <a:ext cx="2585175" cy="2263725"/>
          </a:xfrm>
          <a:prstGeom prst="rect">
            <a:avLst/>
          </a:prstGeom>
          <a:noFill/>
          <a:ln>
            <a:noFill/>
          </a:ln>
        </p:spPr>
      </p:pic>
      <p:sp>
        <p:nvSpPr>
          <p:cNvPr id="96" name="Google Shape;96;p17"/>
          <p:cNvSpPr txBox="1"/>
          <p:nvPr/>
        </p:nvSpPr>
        <p:spPr>
          <a:xfrm>
            <a:off x="6516700" y="1200525"/>
            <a:ext cx="2364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latin typeface="Times New Roman"/>
                <a:ea typeface="Times New Roman"/>
                <a:cs typeface="Times New Roman"/>
                <a:sym typeface="Times New Roman"/>
              </a:rPr>
              <a:t>Count of polarity</a:t>
            </a:r>
            <a:endParaRPr sz="1800" b="1">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p:nvPr/>
        </p:nvSpPr>
        <p:spPr>
          <a:xfrm>
            <a:off x="487600" y="682550"/>
            <a:ext cx="26997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latin typeface="Times New Roman"/>
                <a:ea typeface="Times New Roman"/>
                <a:cs typeface="Times New Roman"/>
                <a:sym typeface="Times New Roman"/>
              </a:rPr>
              <a:t>Ratings distribution for restaurants</a:t>
            </a:r>
            <a:endParaRPr sz="1800" b="1">
              <a:latin typeface="Times New Roman"/>
              <a:ea typeface="Times New Roman"/>
              <a:cs typeface="Times New Roman"/>
              <a:sym typeface="Times New Roman"/>
            </a:endParaRPr>
          </a:p>
        </p:txBody>
      </p:sp>
      <p:sp>
        <p:nvSpPr>
          <p:cNvPr id="102" name="Google Shape;102;p18"/>
          <p:cNvSpPr txBox="1"/>
          <p:nvPr/>
        </p:nvSpPr>
        <p:spPr>
          <a:xfrm>
            <a:off x="3324388" y="698000"/>
            <a:ext cx="26997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700" b="1">
                <a:latin typeface="Times New Roman"/>
                <a:ea typeface="Times New Roman"/>
                <a:cs typeface="Times New Roman"/>
                <a:sym typeface="Times New Roman"/>
              </a:rPr>
              <a:t>Reviews distribution for restaurants</a:t>
            </a:r>
            <a:endParaRPr sz="1700" b="1">
              <a:latin typeface="Times New Roman"/>
              <a:ea typeface="Times New Roman"/>
              <a:cs typeface="Times New Roman"/>
              <a:sym typeface="Times New Roman"/>
            </a:endParaRPr>
          </a:p>
        </p:txBody>
      </p:sp>
      <p:sp>
        <p:nvSpPr>
          <p:cNvPr id="103" name="Google Shape;103;p18"/>
          <p:cNvSpPr txBox="1"/>
          <p:nvPr/>
        </p:nvSpPr>
        <p:spPr>
          <a:xfrm>
            <a:off x="6441588" y="682550"/>
            <a:ext cx="2352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latin typeface="Times New Roman"/>
                <a:ea typeface="Times New Roman"/>
                <a:cs typeface="Times New Roman"/>
                <a:sym typeface="Times New Roman"/>
              </a:rPr>
              <a:t>Restaurants with most reviews</a:t>
            </a:r>
            <a:endParaRPr sz="1800" b="1">
              <a:latin typeface="Times New Roman"/>
              <a:ea typeface="Times New Roman"/>
              <a:cs typeface="Times New Roman"/>
              <a:sym typeface="Times New Roman"/>
            </a:endParaRPr>
          </a:p>
        </p:txBody>
      </p:sp>
      <p:pic>
        <p:nvPicPr>
          <p:cNvPr id="104" name="Google Shape;104;p18"/>
          <p:cNvPicPr preferRelativeResize="0"/>
          <p:nvPr/>
        </p:nvPicPr>
        <p:blipFill>
          <a:blip r:embed="rId3">
            <a:alphaModFix/>
          </a:blip>
          <a:stretch>
            <a:fillRect/>
          </a:stretch>
        </p:blipFill>
        <p:spPr>
          <a:xfrm>
            <a:off x="6313600" y="1596674"/>
            <a:ext cx="2608300" cy="2035475"/>
          </a:xfrm>
          <a:prstGeom prst="rect">
            <a:avLst/>
          </a:prstGeom>
          <a:noFill/>
          <a:ln>
            <a:noFill/>
          </a:ln>
        </p:spPr>
      </p:pic>
      <p:pic>
        <p:nvPicPr>
          <p:cNvPr id="105" name="Google Shape;105;p18"/>
          <p:cNvPicPr preferRelativeResize="0"/>
          <p:nvPr/>
        </p:nvPicPr>
        <p:blipFill>
          <a:blip r:embed="rId4">
            <a:alphaModFix/>
          </a:blip>
          <a:stretch>
            <a:fillRect/>
          </a:stretch>
        </p:blipFill>
        <p:spPr>
          <a:xfrm>
            <a:off x="3187300" y="1511339"/>
            <a:ext cx="2973875" cy="2526650"/>
          </a:xfrm>
          <a:prstGeom prst="rect">
            <a:avLst/>
          </a:prstGeom>
          <a:noFill/>
          <a:ln>
            <a:noFill/>
          </a:ln>
        </p:spPr>
      </p:pic>
      <p:pic>
        <p:nvPicPr>
          <p:cNvPr id="106" name="Google Shape;106;p18"/>
          <p:cNvPicPr preferRelativeResize="0"/>
          <p:nvPr/>
        </p:nvPicPr>
        <p:blipFill>
          <a:blip r:embed="rId5">
            <a:alphaModFix/>
          </a:blip>
          <a:stretch>
            <a:fillRect/>
          </a:stretch>
        </p:blipFill>
        <p:spPr>
          <a:xfrm>
            <a:off x="152400" y="1511350"/>
            <a:ext cx="2882501" cy="26814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242725" y="115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b="1">
                <a:latin typeface="Times New Roman"/>
                <a:ea typeface="Times New Roman"/>
                <a:cs typeface="Times New Roman"/>
                <a:sym typeface="Times New Roman"/>
              </a:rPr>
              <a:t>Machine Learning Algorithms </a:t>
            </a:r>
            <a:endParaRPr sz="3020" b="1">
              <a:latin typeface="Times New Roman"/>
              <a:ea typeface="Times New Roman"/>
              <a:cs typeface="Times New Roman"/>
              <a:sym typeface="Times New Roman"/>
            </a:endParaRPr>
          </a:p>
        </p:txBody>
      </p:sp>
      <p:sp>
        <p:nvSpPr>
          <p:cNvPr id="112" name="Google Shape;112;p19"/>
          <p:cNvSpPr txBox="1"/>
          <p:nvPr/>
        </p:nvSpPr>
        <p:spPr>
          <a:xfrm>
            <a:off x="463150" y="767875"/>
            <a:ext cx="596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3" name="Google Shape;113;p19"/>
          <p:cNvSpPr txBox="1"/>
          <p:nvPr/>
        </p:nvSpPr>
        <p:spPr>
          <a:xfrm>
            <a:off x="487525" y="804425"/>
            <a:ext cx="364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4" name="Google Shape;114;p19"/>
          <p:cNvSpPr txBox="1"/>
          <p:nvPr/>
        </p:nvSpPr>
        <p:spPr>
          <a:xfrm>
            <a:off x="402225" y="901950"/>
            <a:ext cx="81663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dirty="0">
                <a:latin typeface="Times New Roman"/>
                <a:ea typeface="Times New Roman"/>
                <a:cs typeface="Times New Roman"/>
                <a:sym typeface="Times New Roman"/>
              </a:rPr>
              <a:t>Support Vector Machine (SVM), K-Nearest </a:t>
            </a:r>
            <a:r>
              <a:rPr lang="en-GB" sz="1800" b="1" dirty="0" smtClean="0">
                <a:latin typeface="Times New Roman"/>
                <a:ea typeface="Times New Roman"/>
                <a:cs typeface="Times New Roman"/>
                <a:sym typeface="Times New Roman"/>
              </a:rPr>
              <a:t>Neighbour </a:t>
            </a:r>
            <a:r>
              <a:rPr lang="en-GB" sz="1800" b="1" dirty="0">
                <a:latin typeface="Times New Roman"/>
                <a:ea typeface="Times New Roman"/>
                <a:cs typeface="Times New Roman"/>
                <a:sym typeface="Times New Roman"/>
              </a:rPr>
              <a:t>(KNN), Random Forest, Logistic Regression.</a:t>
            </a:r>
            <a:r>
              <a:rPr lang="en-GB" sz="1800" dirty="0">
                <a:latin typeface="Times New Roman"/>
                <a:ea typeface="Times New Roman"/>
                <a:cs typeface="Times New Roman"/>
                <a:sym typeface="Times New Roman"/>
              </a:rPr>
              <a:t> </a:t>
            </a: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GB" sz="1800" b="1" dirty="0">
                <a:latin typeface="Times New Roman"/>
                <a:ea typeface="Times New Roman"/>
                <a:cs typeface="Times New Roman"/>
                <a:sym typeface="Times New Roman"/>
              </a:rPr>
              <a:t>Algorithms Accuracy </a:t>
            </a:r>
            <a:endParaRPr sz="1800" b="1" dirty="0">
              <a:latin typeface="Times New Roman"/>
              <a:ea typeface="Times New Roman"/>
              <a:cs typeface="Times New Roman"/>
              <a:sym typeface="Times New Roman"/>
            </a:endParaRPr>
          </a:p>
          <a:p>
            <a:pPr marL="0" lvl="0" indent="0" algn="just" rtl="0">
              <a:spcBef>
                <a:spcPts val="0"/>
              </a:spcBef>
              <a:spcAft>
                <a:spcPts val="0"/>
              </a:spcAft>
              <a:buNone/>
            </a:pPr>
            <a:endParaRPr sz="1800" b="1"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GB" sz="1800" dirty="0">
                <a:latin typeface="Times New Roman"/>
                <a:ea typeface="Times New Roman"/>
                <a:cs typeface="Times New Roman"/>
                <a:sym typeface="Times New Roman"/>
              </a:rPr>
              <a:t>Support Vector Machine (SVM) 	0.754432 </a:t>
            </a:r>
            <a:endParaRPr sz="1800" dirty="0">
              <a:latin typeface="Times New Roman"/>
              <a:ea typeface="Times New Roman"/>
              <a:cs typeface="Times New Roman"/>
              <a:sym typeface="Times New Roman"/>
            </a:endParaRPr>
          </a:p>
          <a:p>
            <a:pPr marL="457200" lvl="0" indent="0" algn="just" rtl="0">
              <a:spcBef>
                <a:spcPts val="0"/>
              </a:spcBef>
              <a:spcAft>
                <a:spcPts val="0"/>
              </a:spcAft>
              <a:buNone/>
            </a:pP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GB" sz="1800" dirty="0">
                <a:latin typeface="Times New Roman"/>
                <a:ea typeface="Times New Roman"/>
                <a:cs typeface="Times New Roman"/>
                <a:sym typeface="Times New Roman"/>
              </a:rPr>
              <a:t>K-Nearest </a:t>
            </a:r>
            <a:r>
              <a:rPr lang="en-GB" sz="1800" dirty="0" smtClean="0">
                <a:latin typeface="Times New Roman"/>
                <a:ea typeface="Times New Roman"/>
                <a:cs typeface="Times New Roman"/>
                <a:sym typeface="Times New Roman"/>
              </a:rPr>
              <a:t>Neighbour </a:t>
            </a:r>
            <a:r>
              <a:rPr lang="en-GB" sz="1800" dirty="0">
                <a:latin typeface="Times New Roman"/>
                <a:ea typeface="Times New Roman"/>
                <a:cs typeface="Times New Roman"/>
                <a:sym typeface="Times New Roman"/>
              </a:rPr>
              <a:t>	(KNN) 	0.699899</a:t>
            </a:r>
            <a:endParaRPr sz="1800" dirty="0">
              <a:latin typeface="Times New Roman"/>
              <a:ea typeface="Times New Roman"/>
              <a:cs typeface="Times New Roman"/>
              <a:sym typeface="Times New Roman"/>
            </a:endParaRPr>
          </a:p>
          <a:p>
            <a:pPr marL="457200" lvl="0" indent="0" algn="just" rtl="0">
              <a:spcBef>
                <a:spcPts val="0"/>
              </a:spcBef>
              <a:spcAft>
                <a:spcPts val="0"/>
              </a:spcAft>
              <a:buNone/>
            </a:pP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GB" sz="1800" dirty="0">
                <a:latin typeface="Times New Roman"/>
                <a:ea typeface="Times New Roman"/>
                <a:cs typeface="Times New Roman"/>
                <a:sym typeface="Times New Roman"/>
              </a:rPr>
              <a:t>Random Forest 		</a:t>
            </a:r>
            <a:r>
              <a:rPr lang="en-GB" sz="1800" dirty="0" smtClean="0">
                <a:latin typeface="Times New Roman"/>
                <a:ea typeface="Times New Roman"/>
                <a:cs typeface="Times New Roman"/>
                <a:sym typeface="Times New Roman"/>
              </a:rPr>
              <a:t>0.698895</a:t>
            </a:r>
            <a:endParaRPr sz="1800" dirty="0">
              <a:latin typeface="Times New Roman"/>
              <a:ea typeface="Times New Roman"/>
              <a:cs typeface="Times New Roman"/>
              <a:sym typeface="Times New Roman"/>
            </a:endParaRPr>
          </a:p>
          <a:p>
            <a:pPr marL="457200" lvl="0" indent="0" algn="just" rtl="0">
              <a:spcBef>
                <a:spcPts val="0"/>
              </a:spcBef>
              <a:spcAft>
                <a:spcPts val="0"/>
              </a:spcAft>
              <a:buNone/>
            </a:pP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GB" sz="1800" dirty="0">
                <a:latin typeface="Times New Roman"/>
                <a:ea typeface="Times New Roman"/>
                <a:cs typeface="Times New Roman"/>
                <a:sym typeface="Times New Roman"/>
              </a:rPr>
              <a:t>Logistic Regression 		</a:t>
            </a:r>
            <a:r>
              <a:rPr lang="en-GB" sz="1800" dirty="0" smtClean="0">
                <a:latin typeface="Times New Roman"/>
                <a:ea typeface="Times New Roman"/>
                <a:cs typeface="Times New Roman"/>
                <a:sym typeface="Times New Roman"/>
              </a:rPr>
              <a:t>0.596930</a:t>
            </a: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438800" y="2526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40" b="1">
                <a:latin typeface="Times New Roman"/>
                <a:ea typeface="Times New Roman"/>
                <a:cs typeface="Times New Roman"/>
                <a:sym typeface="Times New Roman"/>
              </a:rPr>
              <a:t>Models and Findings</a:t>
            </a:r>
            <a:endParaRPr sz="3040" b="1">
              <a:latin typeface="Times New Roman"/>
              <a:ea typeface="Times New Roman"/>
              <a:cs typeface="Times New Roman"/>
              <a:sym typeface="Times New Roman"/>
            </a:endParaRPr>
          </a:p>
        </p:txBody>
      </p:sp>
      <p:sp>
        <p:nvSpPr>
          <p:cNvPr id="120" name="Google Shape;120;p20"/>
          <p:cNvSpPr txBox="1"/>
          <p:nvPr/>
        </p:nvSpPr>
        <p:spPr>
          <a:xfrm>
            <a:off x="572850" y="1640075"/>
            <a:ext cx="3449100" cy="3235200"/>
          </a:xfrm>
          <a:prstGeom prst="rect">
            <a:avLst/>
          </a:pr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Findings:</a:t>
            </a:r>
            <a:endParaRPr sz="16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600" b="1">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The NLP algorithms (TextBlob, VADER) classify the sentiments in positive, neutral and negative categories respectively.</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600" b="1">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The calculation of polarity on the basis of customer reviews for restaurant business splits into 70% positive reviews and 30% negative reviews.</a:t>
            </a: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200">
              <a:solidFill>
                <a:schemeClr val="lt1"/>
              </a:solidFill>
              <a:latin typeface="Verdana"/>
              <a:ea typeface="Verdana"/>
              <a:cs typeface="Verdana"/>
              <a:sym typeface="Verdana"/>
            </a:endParaRPr>
          </a:p>
          <a:p>
            <a:pPr marL="0" lvl="0" indent="0" algn="l" rtl="0">
              <a:spcBef>
                <a:spcPts val="0"/>
              </a:spcBef>
              <a:spcAft>
                <a:spcPts val="0"/>
              </a:spcAft>
              <a:buNone/>
            </a:pPr>
            <a:endParaRPr sz="1200">
              <a:solidFill>
                <a:schemeClr val="lt1"/>
              </a:solidFill>
              <a:latin typeface="Verdana"/>
              <a:ea typeface="Verdana"/>
              <a:cs typeface="Verdana"/>
              <a:sym typeface="Verdana"/>
            </a:endParaRPr>
          </a:p>
        </p:txBody>
      </p:sp>
      <p:sp>
        <p:nvSpPr>
          <p:cNvPr id="121" name="Google Shape;121;p20"/>
          <p:cNvSpPr txBox="1"/>
          <p:nvPr/>
        </p:nvSpPr>
        <p:spPr>
          <a:xfrm>
            <a:off x="5112925" y="962975"/>
            <a:ext cx="3699300" cy="6771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Model 2: Recommendation System for restaurants</a:t>
            </a:r>
            <a:endParaRPr sz="1600" b="1">
              <a:solidFill>
                <a:schemeClr val="dk1"/>
              </a:solidFill>
              <a:latin typeface="Times New Roman"/>
              <a:ea typeface="Times New Roman"/>
              <a:cs typeface="Times New Roman"/>
              <a:sym typeface="Times New Roman"/>
            </a:endParaRPr>
          </a:p>
        </p:txBody>
      </p:sp>
      <p:sp>
        <p:nvSpPr>
          <p:cNvPr id="122" name="Google Shape;122;p20"/>
          <p:cNvSpPr txBox="1"/>
          <p:nvPr/>
        </p:nvSpPr>
        <p:spPr>
          <a:xfrm>
            <a:off x="438800" y="962975"/>
            <a:ext cx="4595100" cy="6771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Model 1: Sentiment analysis on the basis of   reviews</a:t>
            </a:r>
            <a:endParaRPr sz="1600" b="1">
              <a:solidFill>
                <a:schemeClr val="dk1"/>
              </a:solidFill>
              <a:latin typeface="Times New Roman"/>
              <a:ea typeface="Times New Roman"/>
              <a:cs typeface="Times New Roman"/>
              <a:sym typeface="Times New Roman"/>
            </a:endParaRPr>
          </a:p>
        </p:txBody>
      </p:sp>
      <p:sp>
        <p:nvSpPr>
          <p:cNvPr id="123" name="Google Shape;123;p20"/>
          <p:cNvSpPr txBox="1"/>
          <p:nvPr/>
        </p:nvSpPr>
        <p:spPr>
          <a:xfrm>
            <a:off x="5210475" y="1609725"/>
            <a:ext cx="3022800" cy="27636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dk1"/>
                </a:solidFill>
                <a:latin typeface="Times New Roman"/>
                <a:ea typeface="Times New Roman"/>
                <a:cs typeface="Times New Roman"/>
                <a:sym typeface="Times New Roman"/>
              </a:rPr>
              <a:t>Findings:</a:t>
            </a:r>
            <a:endParaRPr sz="16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600" b="1">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The recommendation system recommends the restaurants on the basis of user input.</a:t>
            </a: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The recommendation system helps users to pick the restaurant based on the customer reviews and ratings.</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lt1"/>
              </a:solidFill>
              <a:latin typeface="Verdana"/>
              <a:ea typeface="Verdana"/>
              <a:cs typeface="Verdana"/>
              <a:sym typeface="Verdana"/>
            </a:endParaRPr>
          </a:p>
          <a:p>
            <a:pPr marL="0" lvl="0" indent="0" algn="l" rtl="0">
              <a:spcBef>
                <a:spcPts val="0"/>
              </a:spcBef>
              <a:spcAft>
                <a:spcPts val="0"/>
              </a:spcAft>
              <a:buNone/>
            </a:pPr>
            <a:endParaRPr sz="1200">
              <a:solidFill>
                <a:schemeClr val="lt1"/>
              </a:solidFill>
              <a:latin typeface="Verdana"/>
              <a:ea typeface="Verdana"/>
              <a:cs typeface="Verdana"/>
              <a:sym typeface="Verdana"/>
            </a:endParaRPr>
          </a:p>
          <a:p>
            <a:pPr marL="0" lvl="0" indent="0" algn="l" rtl="0">
              <a:spcBef>
                <a:spcPts val="0"/>
              </a:spcBef>
              <a:spcAft>
                <a:spcPts val="0"/>
              </a:spcAft>
              <a:buNone/>
            </a:pPr>
            <a:endParaRPr sz="1200">
              <a:solidFill>
                <a:schemeClr val="lt1"/>
              </a:solidFill>
              <a:latin typeface="Verdana"/>
              <a:ea typeface="Verdana"/>
              <a:cs typeface="Verdana"/>
              <a:sym typeface="Verdana"/>
            </a:endParaRPr>
          </a:p>
          <a:p>
            <a:pPr marL="0" lvl="0" indent="0" algn="l" rtl="0">
              <a:spcBef>
                <a:spcPts val="0"/>
              </a:spcBef>
              <a:spcAft>
                <a:spcPts val="0"/>
              </a:spcAft>
              <a:buNone/>
            </a:pPr>
            <a:endParaRPr sz="1200">
              <a:solidFill>
                <a:schemeClr val="lt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54750" y="191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40" b="1">
                <a:latin typeface="Times New Roman"/>
                <a:ea typeface="Times New Roman"/>
                <a:cs typeface="Times New Roman"/>
                <a:sym typeface="Times New Roman"/>
              </a:rPr>
              <a:t>Restaurant Recommendation System </a:t>
            </a:r>
            <a:endParaRPr sz="3040" b="1">
              <a:latin typeface="Times New Roman"/>
              <a:ea typeface="Times New Roman"/>
              <a:cs typeface="Times New Roman"/>
              <a:sym typeface="Times New Roman"/>
            </a:endParaRPr>
          </a:p>
        </p:txBody>
      </p:sp>
      <p:pic>
        <p:nvPicPr>
          <p:cNvPr id="129" name="Google Shape;129;p21"/>
          <p:cNvPicPr preferRelativeResize="0"/>
          <p:nvPr/>
        </p:nvPicPr>
        <p:blipFill>
          <a:blip r:embed="rId3">
            <a:alphaModFix/>
          </a:blip>
          <a:stretch>
            <a:fillRect/>
          </a:stretch>
        </p:blipFill>
        <p:spPr>
          <a:xfrm>
            <a:off x="510725" y="1596700"/>
            <a:ext cx="3764801" cy="2913001"/>
          </a:xfrm>
          <a:prstGeom prst="rect">
            <a:avLst/>
          </a:prstGeom>
          <a:noFill/>
          <a:ln>
            <a:noFill/>
          </a:ln>
        </p:spPr>
      </p:pic>
      <p:sp>
        <p:nvSpPr>
          <p:cNvPr id="130" name="Google Shape;130;p21"/>
          <p:cNvSpPr txBox="1"/>
          <p:nvPr/>
        </p:nvSpPr>
        <p:spPr>
          <a:xfrm>
            <a:off x="354750" y="727125"/>
            <a:ext cx="8434500" cy="7389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chemeClr val="dk1"/>
                </a:solidFill>
                <a:latin typeface="Times New Roman"/>
                <a:ea typeface="Times New Roman"/>
                <a:cs typeface="Times New Roman"/>
                <a:sym typeface="Times New Roman"/>
              </a:rPr>
              <a:t>User input: Restaurant</a:t>
            </a: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800" b="1">
                <a:solidFill>
                  <a:schemeClr val="dk1"/>
                </a:solidFill>
                <a:latin typeface="Times New Roman"/>
                <a:ea typeface="Times New Roman"/>
                <a:cs typeface="Times New Roman"/>
                <a:sym typeface="Times New Roman"/>
              </a:rPr>
              <a:t>Output: Top 5 reviews and restaurants for chosen restaurant</a:t>
            </a:r>
            <a:endParaRPr sz="1800" b="1">
              <a:solidFill>
                <a:schemeClr val="dk1"/>
              </a:solidFill>
              <a:latin typeface="Times New Roman"/>
              <a:ea typeface="Times New Roman"/>
              <a:cs typeface="Times New Roman"/>
              <a:sym typeface="Times New Roman"/>
            </a:endParaRPr>
          </a:p>
        </p:txBody>
      </p:sp>
      <p:pic>
        <p:nvPicPr>
          <p:cNvPr id="131" name="Google Shape;131;p21"/>
          <p:cNvPicPr preferRelativeResize="0"/>
          <p:nvPr/>
        </p:nvPicPr>
        <p:blipFill rotWithShape="1">
          <a:blip r:embed="rId4">
            <a:alphaModFix/>
          </a:blip>
          <a:srcRect l="4990" r="-4990"/>
          <a:stretch/>
        </p:blipFill>
        <p:spPr>
          <a:xfrm>
            <a:off x="4572000" y="1596700"/>
            <a:ext cx="4096949" cy="2913001"/>
          </a:xfrm>
          <a:prstGeom prst="rect">
            <a:avLst/>
          </a:prstGeom>
          <a:noFill/>
          <a:ln>
            <a:noFill/>
          </a:ln>
        </p:spPr>
      </p:pic>
      <p:sp>
        <p:nvSpPr>
          <p:cNvPr id="132" name="Google Shape;132;p21">
            <a:hlinkClick r:id="rId5"/>
          </p:cNvPr>
          <p:cNvSpPr txBox="1"/>
          <p:nvPr/>
        </p:nvSpPr>
        <p:spPr>
          <a:xfrm>
            <a:off x="446425" y="4265000"/>
            <a:ext cx="114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1334</TotalTime>
  <Words>673</Words>
  <Application>Microsoft Office PowerPoint</Application>
  <PresentationFormat>On-screen Show (16:9)</PresentationFormat>
  <Paragraphs>77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Lato</vt:lpstr>
      <vt:lpstr>Times New Roman</vt:lpstr>
      <vt:lpstr>Verdana</vt:lpstr>
      <vt:lpstr>Simple Light</vt:lpstr>
      <vt:lpstr>PowerPoint Presentation</vt:lpstr>
      <vt:lpstr>Overview</vt:lpstr>
      <vt:lpstr>Technologies and Implementation</vt:lpstr>
      <vt:lpstr>NLP algorithm(NLTK, VADER, TextBlob)</vt:lpstr>
      <vt:lpstr>Exploratory Data Analysis and Inferences</vt:lpstr>
      <vt:lpstr>PowerPoint Presentation</vt:lpstr>
      <vt:lpstr>Machine Learning Algorithms </vt:lpstr>
      <vt:lpstr>Models and Findings</vt:lpstr>
      <vt:lpstr>Restaurant Recommendation System </vt:lpstr>
      <vt:lpstr>Power BI Dashboard</vt:lpstr>
      <vt:lpstr>Future Scope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Akriti Gupta</cp:lastModifiedBy>
  <cp:revision>8</cp:revision>
  <dcterms:modified xsi:type="dcterms:W3CDTF">2022-09-26T04:11:54Z</dcterms:modified>
</cp:coreProperties>
</file>