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notesMasterIdLst>
    <p:notesMasterId r:id="rId15"/>
  </p:notesMasterIdLst>
  <p:sldIdLst>
    <p:sldId id="284" r:id="rId2"/>
    <p:sldId id="298" r:id="rId3"/>
    <p:sldId id="351" r:id="rId4"/>
    <p:sldId id="352" r:id="rId5"/>
    <p:sldId id="353" r:id="rId6"/>
    <p:sldId id="354" r:id="rId7"/>
    <p:sldId id="355" r:id="rId8"/>
    <p:sldId id="356" r:id="rId9"/>
    <p:sldId id="357" r:id="rId10"/>
    <p:sldId id="358" r:id="rId11"/>
    <p:sldId id="359" r:id="rId12"/>
    <p:sldId id="360" r:id="rId13"/>
    <p:sldId id="362"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9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A3FF6F04-90E1-486D-818D-EB2E1B3310B2}" type="datetimeFigureOut">
              <a:rPr lang="en-US"/>
              <a:pPr>
                <a:defRPr/>
              </a:pPr>
              <a:t>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85E1929-59F7-4293-BCD3-58FB959BC417}" type="slidenum">
              <a:rPr lang="en-US"/>
              <a:pPr/>
              <a:t>‹#›</a:t>
            </a:fld>
            <a:endParaRPr lang="en-US"/>
          </a:p>
        </p:txBody>
      </p:sp>
    </p:spTree>
    <p:extLst>
      <p:ext uri="{BB962C8B-B14F-4D97-AF65-F5344CB8AC3E}">
        <p14:creationId xmlns:p14="http://schemas.microsoft.com/office/powerpoint/2010/main" val="2190888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C29A71B-9590-47C7-8C51-0EEF51432FC4}"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46B69B-245E-458C-92A5-865BE8752AAF}" type="slidenum">
              <a:rPr lang="en-IN" smtClean="0"/>
              <a:t>‹#›</a:t>
            </a:fld>
            <a:endParaRPr lang="en-IN"/>
          </a:p>
        </p:txBody>
      </p:sp>
    </p:spTree>
    <p:extLst>
      <p:ext uri="{BB962C8B-B14F-4D97-AF65-F5344CB8AC3E}">
        <p14:creationId xmlns:p14="http://schemas.microsoft.com/office/powerpoint/2010/main" val="328543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29A71B-9590-47C7-8C51-0EEF51432FC4}"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46B69B-245E-458C-92A5-865BE8752AAF}" type="slidenum">
              <a:rPr lang="en-IN" smtClean="0"/>
              <a:t>‹#›</a:t>
            </a:fld>
            <a:endParaRPr lang="en-IN"/>
          </a:p>
        </p:txBody>
      </p:sp>
    </p:spTree>
    <p:extLst>
      <p:ext uri="{BB962C8B-B14F-4D97-AF65-F5344CB8AC3E}">
        <p14:creationId xmlns:p14="http://schemas.microsoft.com/office/powerpoint/2010/main" val="343513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29A71B-9590-47C7-8C51-0EEF51432FC4}"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46B69B-245E-458C-92A5-865BE8752AAF}" type="slidenum">
              <a:rPr lang="en-IN" smtClean="0"/>
              <a:t>‹#›</a:t>
            </a:fld>
            <a:endParaRPr lang="en-IN"/>
          </a:p>
        </p:txBody>
      </p:sp>
    </p:spTree>
    <p:extLst>
      <p:ext uri="{BB962C8B-B14F-4D97-AF65-F5344CB8AC3E}">
        <p14:creationId xmlns:p14="http://schemas.microsoft.com/office/powerpoint/2010/main" val="129780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29A71B-9590-47C7-8C51-0EEF51432FC4}"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46B69B-245E-458C-92A5-865BE8752AAF}" type="slidenum">
              <a:rPr lang="en-IN" smtClean="0"/>
              <a:t>‹#›</a:t>
            </a:fld>
            <a:endParaRPr lang="en-IN"/>
          </a:p>
        </p:txBody>
      </p:sp>
    </p:spTree>
    <p:extLst>
      <p:ext uri="{BB962C8B-B14F-4D97-AF65-F5344CB8AC3E}">
        <p14:creationId xmlns:p14="http://schemas.microsoft.com/office/powerpoint/2010/main" val="4166752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29A71B-9590-47C7-8C51-0EEF51432FC4}"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46B69B-245E-458C-92A5-865BE8752AAF}" type="slidenum">
              <a:rPr lang="en-IN" smtClean="0"/>
              <a:t>‹#›</a:t>
            </a:fld>
            <a:endParaRPr lang="en-IN"/>
          </a:p>
        </p:txBody>
      </p:sp>
    </p:spTree>
    <p:extLst>
      <p:ext uri="{BB962C8B-B14F-4D97-AF65-F5344CB8AC3E}">
        <p14:creationId xmlns:p14="http://schemas.microsoft.com/office/powerpoint/2010/main" val="2789989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C29A71B-9590-47C7-8C51-0EEF51432FC4}"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46B69B-245E-458C-92A5-865BE8752AAF}" type="slidenum">
              <a:rPr lang="en-IN" smtClean="0"/>
              <a:t>‹#›</a:t>
            </a:fld>
            <a:endParaRPr lang="en-IN"/>
          </a:p>
        </p:txBody>
      </p:sp>
    </p:spTree>
    <p:extLst>
      <p:ext uri="{BB962C8B-B14F-4D97-AF65-F5344CB8AC3E}">
        <p14:creationId xmlns:p14="http://schemas.microsoft.com/office/powerpoint/2010/main" val="39429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fld id="{A9AACB5C-0F49-4081-8962-52C6CB48032F}" type="datetimeFigureOut">
              <a:rPr lang="en-US" smtClean="0"/>
              <a:pPr>
                <a:defRPr/>
              </a:pPr>
              <a:t>3/1/2021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C4916B4-0D44-4AFF-B431-1D18846E0998}" type="slidenum">
              <a:rPr lang="en-US" smtClean="0"/>
              <a:pPr/>
              <a:t>‹#›</a:t>
            </a:fld>
            <a:endParaRPr lang="en-US"/>
          </a:p>
        </p:txBody>
      </p:sp>
    </p:spTree>
    <p:extLst>
      <p:ext uri="{BB962C8B-B14F-4D97-AF65-F5344CB8AC3E}">
        <p14:creationId xmlns:p14="http://schemas.microsoft.com/office/powerpoint/2010/main" val="351460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fld id="{4D63E468-3B93-435B-8655-330F62678B16}" type="datetimeFigureOut">
              <a:rPr lang="en-US" smtClean="0"/>
              <a:pPr>
                <a:defRPr/>
              </a:pPr>
              <a:t>3/1/2021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449925C-22A9-4D78-AC8E-F76141847619}" type="slidenum">
              <a:rPr lang="en-US" smtClean="0"/>
              <a:pPr/>
              <a:t>‹#›</a:t>
            </a:fld>
            <a:endParaRPr lang="en-US"/>
          </a:p>
        </p:txBody>
      </p:sp>
    </p:spTree>
    <p:extLst>
      <p:ext uri="{BB962C8B-B14F-4D97-AF65-F5344CB8AC3E}">
        <p14:creationId xmlns:p14="http://schemas.microsoft.com/office/powerpoint/2010/main" val="354504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68A7FD-6F67-4D72-8549-13F052C88BA0}" type="datetimeFigureOut">
              <a:rPr lang="en-US" smtClean="0"/>
              <a:pPr>
                <a:defRPr/>
              </a:pPr>
              <a:t>3/1/2021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6AC3D8B-FE4C-4975-B5BB-702418045562}" type="slidenum">
              <a:rPr lang="en-US" smtClean="0"/>
              <a:pPr/>
              <a:t>‹#›</a:t>
            </a:fld>
            <a:endParaRPr lang="en-US"/>
          </a:p>
        </p:txBody>
      </p:sp>
    </p:spTree>
    <p:extLst>
      <p:ext uri="{BB962C8B-B14F-4D97-AF65-F5344CB8AC3E}">
        <p14:creationId xmlns:p14="http://schemas.microsoft.com/office/powerpoint/2010/main" val="36166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EC29A71B-9590-47C7-8C51-0EEF51432FC4}"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46B69B-245E-458C-92A5-865BE8752AAF}" type="slidenum">
              <a:rPr lang="en-IN" smtClean="0"/>
              <a:t>‹#›</a:t>
            </a:fld>
            <a:endParaRPr lang="en-IN"/>
          </a:p>
        </p:txBody>
      </p:sp>
    </p:spTree>
    <p:extLst>
      <p:ext uri="{BB962C8B-B14F-4D97-AF65-F5344CB8AC3E}">
        <p14:creationId xmlns:p14="http://schemas.microsoft.com/office/powerpoint/2010/main" val="2025220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EC29A71B-9590-47C7-8C51-0EEF51432FC4}"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46B69B-245E-458C-92A5-865BE8752AAF}" type="slidenum">
              <a:rPr lang="en-IN" smtClean="0"/>
              <a:t>‹#›</a:t>
            </a:fld>
            <a:endParaRPr lang="en-IN"/>
          </a:p>
        </p:txBody>
      </p:sp>
    </p:spTree>
    <p:extLst>
      <p:ext uri="{BB962C8B-B14F-4D97-AF65-F5344CB8AC3E}">
        <p14:creationId xmlns:p14="http://schemas.microsoft.com/office/powerpoint/2010/main" val="77040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C29A71B-9590-47C7-8C51-0EEF51432FC4}" type="datetimeFigureOut">
              <a:rPr lang="en-IN" smtClean="0"/>
              <a:t>01-03-2021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46B69B-245E-458C-92A5-865BE8752AAF}" type="slidenum">
              <a:rPr lang="en-IN" smtClean="0"/>
              <a:t>‹#›</a:t>
            </a:fld>
            <a:endParaRPr lang="en-IN"/>
          </a:p>
        </p:txBody>
      </p:sp>
    </p:spTree>
    <p:extLst>
      <p:ext uri="{BB962C8B-B14F-4D97-AF65-F5344CB8AC3E}">
        <p14:creationId xmlns:p14="http://schemas.microsoft.com/office/powerpoint/2010/main" val="347386176"/>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31000">
              <a:schemeClr val="accent4">
                <a:lumMod val="20000"/>
                <a:lumOff val="80000"/>
              </a:schemeClr>
            </a:gs>
            <a:gs pos="68000">
              <a:schemeClr val="accent4">
                <a:lumMod val="60000"/>
                <a:lumOff val="40000"/>
              </a:schemeClr>
            </a:gs>
            <a:gs pos="100000">
              <a:schemeClr val="accent2">
                <a:lumMod val="60000"/>
                <a:lumOff val="40000"/>
              </a:schemeClr>
            </a:gs>
          </a:gsLst>
          <a:lin ang="2700000" scaled="1"/>
          <a:tileRect/>
        </a:gradFill>
        <a:effectLst/>
      </p:bgPr>
    </p:bg>
    <p:spTree>
      <p:nvGrpSpPr>
        <p:cNvPr id="1" name=""/>
        <p:cNvGrpSpPr/>
        <p:nvPr/>
      </p:nvGrpSpPr>
      <p:grpSpPr>
        <a:xfrm>
          <a:off x="0" y="0"/>
          <a:ext cx="0" cy="0"/>
          <a:chOff x="0" y="0"/>
          <a:chExt cx="0" cy="0"/>
        </a:xfrm>
      </p:grpSpPr>
      <p:sp>
        <p:nvSpPr>
          <p:cNvPr id="11266" name="Title 1"/>
          <p:cNvSpPr>
            <a:spLocks noGrp="1"/>
          </p:cNvSpPr>
          <p:nvPr>
            <p:ph type="ctrTitle"/>
          </p:nvPr>
        </p:nvSpPr>
        <p:spPr>
          <a:xfrm>
            <a:off x="1600200" y="2209800"/>
            <a:ext cx="5917679" cy="2550877"/>
          </a:xfrm>
        </p:spPr>
        <p:txBody>
          <a:bodyPr>
            <a:noAutofit/>
          </a:bodyPr>
          <a:lstStyle/>
          <a:p>
            <a:pPr algn="ctr"/>
            <a:r>
              <a:rPr lang="en-US" sz="6600" b="1" dirty="0" smtClean="0"/>
              <a:t>Application </a:t>
            </a:r>
            <a:br>
              <a:rPr lang="en-US" sz="6600" b="1" dirty="0" smtClean="0"/>
            </a:br>
            <a:r>
              <a:rPr lang="en-US" sz="6600" b="1" dirty="0" smtClean="0"/>
              <a:t>of </a:t>
            </a:r>
            <a:br>
              <a:rPr lang="en-US" sz="6600" b="1" dirty="0" smtClean="0"/>
            </a:br>
            <a:r>
              <a:rPr lang="en-US" sz="6600" b="1" dirty="0" smtClean="0"/>
              <a:t>Software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Application</a:t>
            </a:r>
          </a:p>
        </p:txBody>
      </p:sp>
      <p:sp>
        <p:nvSpPr>
          <p:cNvPr id="2" name="Content Placeholder 1"/>
          <p:cNvSpPr>
            <a:spLocks noGrp="1"/>
          </p:cNvSpPr>
          <p:nvPr>
            <p:ph idx="1"/>
          </p:nvPr>
        </p:nvSpPr>
        <p:spPr/>
        <p:txBody>
          <a:bodyPr/>
          <a:lstStyle/>
          <a:p>
            <a:pPr marL="0" indent="0" algn="just">
              <a:buNone/>
            </a:pPr>
            <a:endParaRPr lang="en-US" dirty="0" smtClean="0"/>
          </a:p>
          <a:p>
            <a:pPr marL="0" indent="0" algn="just">
              <a:buNone/>
            </a:pPr>
            <a:r>
              <a:rPr lang="en-US" i="1" dirty="0" smtClean="0">
                <a:solidFill>
                  <a:srgbClr val="FF0000"/>
                </a:solidFill>
              </a:rPr>
              <a:t>8. Scientific Software –</a:t>
            </a:r>
          </a:p>
          <a:p>
            <a:pPr marL="0" indent="0" algn="just">
              <a:buNone/>
            </a:pPr>
            <a:r>
              <a:rPr lang="en-US" dirty="0" smtClean="0"/>
              <a:t>Scientific </a:t>
            </a:r>
            <a:r>
              <a:rPr lang="en-US" dirty="0"/>
              <a:t>and engineering software satisfies the needs of a scientific or engineering user to perform enterprise specific tasks. Such software is written for specific applications using principles, techniques and formulae specific to that field. Examples are software like MATLAB, AUTOCAD, PSPICE, ORCAD, etc.</a:t>
            </a:r>
          </a:p>
        </p:txBody>
      </p:sp>
    </p:spTree>
    <p:extLst>
      <p:ext uri="{BB962C8B-B14F-4D97-AF65-F5344CB8AC3E}">
        <p14:creationId xmlns:p14="http://schemas.microsoft.com/office/powerpoint/2010/main" val="1039472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Application</a:t>
            </a:r>
          </a:p>
        </p:txBody>
      </p:sp>
      <p:sp>
        <p:nvSpPr>
          <p:cNvPr id="2" name="Content Placeholder 1"/>
          <p:cNvSpPr>
            <a:spLocks noGrp="1"/>
          </p:cNvSpPr>
          <p:nvPr>
            <p:ph idx="1"/>
          </p:nvPr>
        </p:nvSpPr>
        <p:spPr/>
        <p:txBody>
          <a:bodyPr/>
          <a:lstStyle/>
          <a:p>
            <a:pPr marL="0" indent="0" algn="just">
              <a:buNone/>
            </a:pPr>
            <a:endParaRPr lang="en-US" dirty="0" smtClean="0"/>
          </a:p>
          <a:p>
            <a:pPr marL="0" indent="0" algn="just">
              <a:buNone/>
            </a:pPr>
            <a:r>
              <a:rPr lang="en-US" i="1" dirty="0" smtClean="0">
                <a:solidFill>
                  <a:srgbClr val="FF0000"/>
                </a:solidFill>
              </a:rPr>
              <a:t>9. Utilities </a:t>
            </a:r>
            <a:r>
              <a:rPr lang="en-US" i="1" dirty="0">
                <a:solidFill>
                  <a:srgbClr val="FF0000"/>
                </a:solidFill>
              </a:rPr>
              <a:t>Software </a:t>
            </a:r>
            <a:r>
              <a:rPr lang="en-US" i="1" dirty="0" smtClean="0">
                <a:solidFill>
                  <a:srgbClr val="FF0000"/>
                </a:solidFill>
              </a:rPr>
              <a:t>– </a:t>
            </a:r>
          </a:p>
          <a:p>
            <a:pPr marL="0" indent="0" algn="just">
              <a:buNone/>
            </a:pPr>
            <a:r>
              <a:rPr lang="en-US" dirty="0" smtClean="0"/>
              <a:t>The </a:t>
            </a:r>
            <a:r>
              <a:rPr lang="en-US" dirty="0"/>
              <a:t>programs coming under this category perform specific tasks and are different from other software in terms of size, cost and complexity. Examples are anti-virus software, voice recognition software, compression programs, etc.</a:t>
            </a:r>
          </a:p>
        </p:txBody>
      </p:sp>
    </p:spTree>
    <p:extLst>
      <p:ext uri="{BB962C8B-B14F-4D97-AF65-F5344CB8AC3E}">
        <p14:creationId xmlns:p14="http://schemas.microsoft.com/office/powerpoint/2010/main" val="3655085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Application</a:t>
            </a:r>
          </a:p>
        </p:txBody>
      </p:sp>
      <p:sp>
        <p:nvSpPr>
          <p:cNvPr id="2" name="Content Placeholder 1"/>
          <p:cNvSpPr>
            <a:spLocks noGrp="1"/>
          </p:cNvSpPr>
          <p:nvPr>
            <p:ph idx="1"/>
          </p:nvPr>
        </p:nvSpPr>
        <p:spPr/>
        <p:txBody>
          <a:bodyPr/>
          <a:lstStyle/>
          <a:p>
            <a:pPr marL="0" indent="0" algn="just">
              <a:buNone/>
            </a:pPr>
            <a:endParaRPr lang="en-US" dirty="0" smtClean="0"/>
          </a:p>
          <a:p>
            <a:pPr marL="0" indent="0" algn="just">
              <a:buNone/>
            </a:pPr>
            <a:r>
              <a:rPr lang="en-US" i="1" dirty="0" smtClean="0">
                <a:solidFill>
                  <a:srgbClr val="FF0000"/>
                </a:solidFill>
              </a:rPr>
              <a:t>10. Document </a:t>
            </a:r>
            <a:r>
              <a:rPr lang="en-US" i="1" dirty="0">
                <a:solidFill>
                  <a:srgbClr val="FF0000"/>
                </a:solidFill>
              </a:rPr>
              <a:t>Management </a:t>
            </a:r>
            <a:r>
              <a:rPr lang="en-US" i="1" dirty="0" smtClean="0">
                <a:solidFill>
                  <a:srgbClr val="FF0000"/>
                </a:solidFill>
              </a:rPr>
              <a:t>Software – </a:t>
            </a:r>
          </a:p>
          <a:p>
            <a:pPr marL="0" indent="0" algn="just">
              <a:buNone/>
            </a:pPr>
            <a:r>
              <a:rPr lang="en-US" dirty="0" smtClean="0"/>
              <a:t>A </a:t>
            </a:r>
            <a:r>
              <a:rPr lang="en-US" dirty="0"/>
              <a:t>Document Management Software is used to track, manage and store documents in order to reduce the paperwork. Such systems are capable of keeping a record of the various versions created and modified by different users (history tracking). They commonly provide storage, versioning, metadata, security, as well as indexing and retrieval capabilities.</a:t>
            </a:r>
          </a:p>
        </p:txBody>
      </p:sp>
    </p:spTree>
    <p:extLst>
      <p:ext uri="{BB962C8B-B14F-4D97-AF65-F5344CB8AC3E}">
        <p14:creationId xmlns:p14="http://schemas.microsoft.com/office/powerpoint/2010/main" val="298072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a:t>
            </a:r>
            <a:endParaRPr lang="en-US" dirty="0"/>
          </a:p>
        </p:txBody>
      </p:sp>
      <p:sp>
        <p:nvSpPr>
          <p:cNvPr id="2" name="Content Placeholder 1"/>
          <p:cNvSpPr>
            <a:spLocks noGrp="1"/>
          </p:cNvSpPr>
          <p:nvPr>
            <p:ph idx="1"/>
          </p:nvPr>
        </p:nvSpPr>
        <p:spPr/>
        <p:txBody>
          <a:bodyPr/>
          <a:lstStyle/>
          <a:p>
            <a:r>
              <a:rPr lang="en-US" b="1" dirty="0"/>
              <a:t>Software </a:t>
            </a:r>
            <a:r>
              <a:rPr lang="en-US" b="1" dirty="0" smtClean="0"/>
              <a:t>Engineering -KK </a:t>
            </a:r>
            <a:r>
              <a:rPr lang="en-US" b="1" dirty="0" err="1"/>
              <a:t>Aggarwal</a:t>
            </a:r>
            <a:r>
              <a:rPr lang="en-US" b="1" dirty="0"/>
              <a:t> </a:t>
            </a:r>
            <a:r>
              <a:rPr lang="en-US" b="1" dirty="0" smtClean="0"/>
              <a:t>and </a:t>
            </a:r>
            <a:r>
              <a:rPr lang="en-US" b="1" dirty="0" err="1" smtClean="0"/>
              <a:t>Yogesh</a:t>
            </a:r>
            <a:r>
              <a:rPr lang="en-US" b="1" dirty="0" smtClean="0"/>
              <a:t> Singh.</a:t>
            </a:r>
          </a:p>
          <a:p>
            <a:r>
              <a:rPr lang="en-US" b="1" dirty="0"/>
              <a:t>Software Engineering: A Practitioner's </a:t>
            </a:r>
            <a:r>
              <a:rPr lang="en-US" b="1" dirty="0" smtClean="0"/>
              <a:t>Approach-</a:t>
            </a:r>
            <a:r>
              <a:rPr lang="en-US" dirty="0"/>
              <a:t> </a:t>
            </a:r>
            <a:r>
              <a:rPr lang="en-US" b="1" dirty="0" smtClean="0"/>
              <a:t>Roger S. Pressman</a:t>
            </a:r>
            <a:endParaRPr lang="en-US" b="1" dirty="0"/>
          </a:p>
          <a:p>
            <a:endParaRPr lang="en-US" dirty="0"/>
          </a:p>
        </p:txBody>
      </p:sp>
    </p:spTree>
    <p:extLst>
      <p:ext uri="{BB962C8B-B14F-4D97-AF65-F5344CB8AC3E}">
        <p14:creationId xmlns:p14="http://schemas.microsoft.com/office/powerpoint/2010/main" val="2625652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Software Application</a:t>
            </a:r>
            <a:endParaRPr lang="en-US" dirty="0"/>
          </a:p>
        </p:txBody>
      </p:sp>
      <p:sp>
        <p:nvSpPr>
          <p:cNvPr id="39939" name="Rectangle 3"/>
          <p:cNvSpPr>
            <a:spLocks noGrp="1" noChangeArrowheads="1"/>
          </p:cNvSpPr>
          <p:nvPr>
            <p:ph idx="1"/>
          </p:nvPr>
        </p:nvSpPr>
        <p:spPr/>
        <p:txBody>
          <a:bodyPr/>
          <a:lstStyle/>
          <a:p>
            <a:pPr marL="0" indent="0" algn="just">
              <a:lnSpc>
                <a:spcPct val="90000"/>
              </a:lnSpc>
              <a:buNone/>
            </a:pPr>
            <a:endParaRPr lang="en-US" dirty="0" smtClean="0"/>
          </a:p>
          <a:p>
            <a:pPr marL="0" indent="0" algn="just">
              <a:lnSpc>
                <a:spcPct val="90000"/>
              </a:lnSpc>
              <a:buNone/>
            </a:pPr>
            <a:r>
              <a:rPr lang="en-US" dirty="0" smtClean="0"/>
              <a:t>The </a:t>
            </a:r>
            <a:r>
              <a:rPr lang="en-US" dirty="0"/>
              <a:t>software is used extensively in several domains including hospitals, banks, schools, </a:t>
            </a:r>
            <a:r>
              <a:rPr lang="en-US" dirty="0" err="1"/>
              <a:t>defence</a:t>
            </a:r>
            <a:r>
              <a:rPr lang="en-US" dirty="0"/>
              <a:t>, finance, stock markets and so on. It can be categorized into different types</a:t>
            </a:r>
            <a:r>
              <a:rPr lang="en-US" dirty="0" smtClean="0"/>
              <a:t>:</a:t>
            </a:r>
          </a:p>
          <a:p>
            <a:pPr marL="0" indent="0" algn="just">
              <a:lnSpc>
                <a:spcPct val="90000"/>
              </a:lnSpc>
              <a:buNone/>
            </a:pPr>
            <a:endParaRPr lang="en-US" i="1" dirty="0">
              <a:solidFill>
                <a:srgbClr val="FF33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Software Application</a:t>
            </a:r>
            <a:endParaRPr lang="en-US" dirty="0"/>
          </a:p>
        </p:txBody>
      </p:sp>
      <p:sp>
        <p:nvSpPr>
          <p:cNvPr id="2" name="Content Placeholder 1"/>
          <p:cNvSpPr>
            <a:spLocks noGrp="1"/>
          </p:cNvSpPr>
          <p:nvPr>
            <p:ph idx="1"/>
          </p:nvPr>
        </p:nvSpPr>
        <p:spPr/>
        <p:txBody>
          <a:bodyPr>
            <a:normAutofit/>
          </a:bodyPr>
          <a:lstStyle/>
          <a:p>
            <a:pPr marL="0" indent="0">
              <a:buNone/>
            </a:pPr>
            <a:r>
              <a:rPr lang="en-US" b="1" dirty="0"/>
              <a:t>On the basis of application:</a:t>
            </a:r>
          </a:p>
          <a:p>
            <a:pPr marL="457200" indent="-457200" algn="just">
              <a:buAutoNum type="arabicPeriod"/>
            </a:pPr>
            <a:r>
              <a:rPr lang="en-US" i="1" dirty="0" smtClean="0">
                <a:solidFill>
                  <a:srgbClr val="FF0000"/>
                </a:solidFill>
              </a:rPr>
              <a:t>System Software –</a:t>
            </a:r>
          </a:p>
          <a:p>
            <a:pPr marL="0" indent="0" algn="just">
              <a:buNone/>
            </a:pPr>
            <a:r>
              <a:rPr lang="en-US" dirty="0" smtClean="0"/>
              <a:t>System </a:t>
            </a:r>
            <a:r>
              <a:rPr lang="en-US" dirty="0"/>
              <a:t>Software is necessary to manage the computer resources and support the execution of application programs. Software like operating systems, compilers, editors and drivers etc., come under this category. A computer cannot function without the presence of these. Operating systems are needed to link the machine dependent needs of a program with the capabilities of the machine on which it runs. Compilers translate programs from high-level language to machine language.</a:t>
            </a:r>
          </a:p>
          <a:p>
            <a:pPr marL="0" indent="0" algn="just">
              <a:buNone/>
            </a:pPr>
            <a:endParaRPr lang="en-US" dirty="0"/>
          </a:p>
        </p:txBody>
      </p:sp>
    </p:spTree>
    <p:extLst>
      <p:ext uri="{BB962C8B-B14F-4D97-AF65-F5344CB8AC3E}">
        <p14:creationId xmlns:p14="http://schemas.microsoft.com/office/powerpoint/2010/main" val="337971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Application</a:t>
            </a:r>
          </a:p>
        </p:txBody>
      </p:sp>
      <p:sp>
        <p:nvSpPr>
          <p:cNvPr id="2" name="Content Placeholder 1"/>
          <p:cNvSpPr>
            <a:spLocks noGrp="1"/>
          </p:cNvSpPr>
          <p:nvPr>
            <p:ph idx="1"/>
          </p:nvPr>
        </p:nvSpPr>
        <p:spPr/>
        <p:txBody>
          <a:bodyPr/>
          <a:lstStyle/>
          <a:p>
            <a:pPr marL="0" indent="0" algn="just">
              <a:buNone/>
            </a:pPr>
            <a:endParaRPr lang="en-US" b="1" dirty="0" smtClean="0"/>
          </a:p>
          <a:p>
            <a:pPr marL="0" indent="0" algn="just">
              <a:buNone/>
            </a:pPr>
            <a:r>
              <a:rPr lang="en-US" i="1" dirty="0" smtClean="0">
                <a:solidFill>
                  <a:srgbClr val="FF0000"/>
                </a:solidFill>
              </a:rPr>
              <a:t>2. Networking </a:t>
            </a:r>
            <a:r>
              <a:rPr lang="en-US" i="1" dirty="0">
                <a:solidFill>
                  <a:srgbClr val="FF0000"/>
                </a:solidFill>
              </a:rPr>
              <a:t>and Web Applications Software –</a:t>
            </a:r>
            <a:r>
              <a:rPr lang="en-US" dirty="0"/>
              <a:t/>
            </a:r>
            <a:br>
              <a:rPr lang="en-US" dirty="0"/>
            </a:br>
            <a:r>
              <a:rPr lang="en-US" dirty="0"/>
              <a:t>Networking Software provides the required support necessary for computers to interact with each other and with data storage facilities. The networking software is also used when software is running on a network of computers (such as World Wide Web). It includes all network management software, server software, security and encryption software and software to develop web-based applications like HTML, PHP, XML, etc.</a:t>
            </a:r>
            <a:endParaRPr lang="en-US" i="1" dirty="0">
              <a:solidFill>
                <a:srgbClr val="FF0000"/>
              </a:solidFill>
            </a:endParaRPr>
          </a:p>
        </p:txBody>
      </p:sp>
    </p:spTree>
    <p:extLst>
      <p:ext uri="{BB962C8B-B14F-4D97-AF65-F5344CB8AC3E}">
        <p14:creationId xmlns:p14="http://schemas.microsoft.com/office/powerpoint/2010/main" val="1246923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Application</a:t>
            </a:r>
          </a:p>
        </p:txBody>
      </p:sp>
      <p:sp>
        <p:nvSpPr>
          <p:cNvPr id="2" name="Content Placeholder 1"/>
          <p:cNvSpPr>
            <a:spLocks noGrp="1"/>
          </p:cNvSpPr>
          <p:nvPr>
            <p:ph idx="1"/>
          </p:nvPr>
        </p:nvSpPr>
        <p:spPr/>
        <p:txBody>
          <a:bodyPr/>
          <a:lstStyle/>
          <a:p>
            <a:pPr marL="0" indent="0">
              <a:buNone/>
            </a:pPr>
            <a:endParaRPr lang="en-US" b="1" dirty="0" smtClean="0"/>
          </a:p>
          <a:p>
            <a:pPr marL="0" indent="0" algn="just">
              <a:buNone/>
            </a:pPr>
            <a:r>
              <a:rPr lang="en-US" i="1" dirty="0" smtClean="0">
                <a:solidFill>
                  <a:srgbClr val="FF0000"/>
                </a:solidFill>
              </a:rPr>
              <a:t>3. Embedded Software – </a:t>
            </a:r>
          </a:p>
          <a:p>
            <a:pPr marL="0" indent="0" algn="just">
              <a:buNone/>
            </a:pPr>
            <a:r>
              <a:rPr lang="en-US" dirty="0" smtClean="0"/>
              <a:t>This </a:t>
            </a:r>
            <a:r>
              <a:rPr lang="en-US" dirty="0"/>
              <a:t>type of software is embedded into the hardware normally in the Read Only Memory (ROM) as a part of a large system and is used to support certain functionality under the control conditions. Examples are software used in instrumentation and control applications, washing machines, satellites, microwaves, washing machines etc.</a:t>
            </a:r>
          </a:p>
        </p:txBody>
      </p:sp>
    </p:spTree>
    <p:extLst>
      <p:ext uri="{BB962C8B-B14F-4D97-AF65-F5344CB8AC3E}">
        <p14:creationId xmlns:p14="http://schemas.microsoft.com/office/powerpoint/2010/main" val="136792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a:t>
            </a:r>
            <a:r>
              <a:rPr lang="en-US" dirty="0" smtClean="0"/>
              <a:t>Application</a:t>
            </a:r>
            <a:endParaRPr lang="en-US" dirty="0"/>
          </a:p>
        </p:txBody>
      </p:sp>
      <p:sp>
        <p:nvSpPr>
          <p:cNvPr id="2" name="Content Placeholder 1"/>
          <p:cNvSpPr>
            <a:spLocks noGrp="1"/>
          </p:cNvSpPr>
          <p:nvPr>
            <p:ph idx="1"/>
          </p:nvPr>
        </p:nvSpPr>
        <p:spPr/>
        <p:txBody>
          <a:bodyPr/>
          <a:lstStyle/>
          <a:p>
            <a:pPr marL="0" indent="0">
              <a:buNone/>
            </a:pPr>
            <a:endParaRPr lang="en-US" dirty="0" smtClean="0"/>
          </a:p>
          <a:p>
            <a:pPr marL="0" indent="0" algn="just">
              <a:buNone/>
            </a:pPr>
            <a:r>
              <a:rPr lang="en-US" i="1" dirty="0" smtClean="0">
                <a:solidFill>
                  <a:srgbClr val="FF0000"/>
                </a:solidFill>
              </a:rPr>
              <a:t>4.Reservation Software – </a:t>
            </a:r>
          </a:p>
          <a:p>
            <a:pPr marL="0" indent="0" algn="just">
              <a:buNone/>
            </a:pPr>
            <a:r>
              <a:rPr lang="en-US" dirty="0" smtClean="0"/>
              <a:t>A </a:t>
            </a:r>
            <a:r>
              <a:rPr lang="en-US" dirty="0"/>
              <a:t>Reservation system is primarily used to store and retrieve information and perform transactions related to air travel, car rental, hotels, or other activities. They also provide access to bus and railway reservations, although these are not always integrated with the main system. These are also used to relay computerized information for users in the hotel industry, making a reservation and ensuring that the hotel is not overbooked.</a:t>
            </a:r>
          </a:p>
          <a:p>
            <a:pPr marL="0" indent="0">
              <a:buNone/>
            </a:pPr>
            <a:endParaRPr lang="en-US" dirty="0"/>
          </a:p>
        </p:txBody>
      </p:sp>
    </p:spTree>
    <p:extLst>
      <p:ext uri="{BB962C8B-B14F-4D97-AF65-F5344CB8AC3E}">
        <p14:creationId xmlns:p14="http://schemas.microsoft.com/office/powerpoint/2010/main" val="2332756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Application</a:t>
            </a:r>
          </a:p>
        </p:txBody>
      </p:sp>
      <p:sp>
        <p:nvSpPr>
          <p:cNvPr id="2" name="Content Placeholder 1"/>
          <p:cNvSpPr>
            <a:spLocks noGrp="1"/>
          </p:cNvSpPr>
          <p:nvPr>
            <p:ph idx="1"/>
          </p:nvPr>
        </p:nvSpPr>
        <p:spPr/>
        <p:txBody>
          <a:bodyPr/>
          <a:lstStyle/>
          <a:p>
            <a:pPr marL="0" indent="0">
              <a:buNone/>
            </a:pPr>
            <a:endParaRPr lang="en-US" dirty="0" smtClean="0"/>
          </a:p>
          <a:p>
            <a:pPr marL="0" indent="0" algn="just">
              <a:buNone/>
            </a:pPr>
            <a:r>
              <a:rPr lang="en-US" i="1" dirty="0" smtClean="0">
                <a:solidFill>
                  <a:srgbClr val="FF0000"/>
                </a:solidFill>
              </a:rPr>
              <a:t>5. Business </a:t>
            </a:r>
            <a:r>
              <a:rPr lang="en-US" i="1" dirty="0">
                <a:solidFill>
                  <a:srgbClr val="FF0000"/>
                </a:solidFill>
              </a:rPr>
              <a:t>Software </a:t>
            </a:r>
            <a:r>
              <a:rPr lang="en-US" i="1" dirty="0" smtClean="0">
                <a:solidFill>
                  <a:srgbClr val="FF0000"/>
                </a:solidFill>
              </a:rPr>
              <a:t>– </a:t>
            </a:r>
          </a:p>
          <a:p>
            <a:pPr marL="0" indent="0" algn="just">
              <a:buNone/>
            </a:pPr>
            <a:r>
              <a:rPr lang="en-US" dirty="0" smtClean="0"/>
              <a:t>This </a:t>
            </a:r>
            <a:r>
              <a:rPr lang="en-US" dirty="0"/>
              <a:t>category of software is used to support the business applications and is the most widely used category of software. Examples are software for inventory management, accounts, banking, hospitals, schools, stock markets, etc.</a:t>
            </a:r>
          </a:p>
        </p:txBody>
      </p:sp>
    </p:spTree>
    <p:extLst>
      <p:ext uri="{BB962C8B-B14F-4D97-AF65-F5344CB8AC3E}">
        <p14:creationId xmlns:p14="http://schemas.microsoft.com/office/powerpoint/2010/main" val="2617079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Application</a:t>
            </a:r>
          </a:p>
        </p:txBody>
      </p:sp>
      <p:sp>
        <p:nvSpPr>
          <p:cNvPr id="2" name="Content Placeholder 1"/>
          <p:cNvSpPr>
            <a:spLocks noGrp="1"/>
          </p:cNvSpPr>
          <p:nvPr>
            <p:ph idx="1"/>
          </p:nvPr>
        </p:nvSpPr>
        <p:spPr/>
        <p:txBody>
          <a:bodyPr/>
          <a:lstStyle/>
          <a:p>
            <a:pPr marL="0" indent="0">
              <a:buNone/>
            </a:pPr>
            <a:endParaRPr lang="en-US" dirty="0" smtClean="0"/>
          </a:p>
          <a:p>
            <a:pPr marL="0" indent="0" algn="just">
              <a:buNone/>
            </a:pPr>
            <a:r>
              <a:rPr lang="en-US" i="1" dirty="0" smtClean="0">
                <a:solidFill>
                  <a:srgbClr val="FF0000"/>
                </a:solidFill>
              </a:rPr>
              <a:t>6. Entertainment </a:t>
            </a:r>
            <a:r>
              <a:rPr lang="en-US" i="1" dirty="0">
                <a:solidFill>
                  <a:srgbClr val="FF0000"/>
                </a:solidFill>
              </a:rPr>
              <a:t>Software </a:t>
            </a:r>
            <a:r>
              <a:rPr lang="en-US" i="1" dirty="0" smtClean="0">
                <a:solidFill>
                  <a:srgbClr val="FF0000"/>
                </a:solidFill>
              </a:rPr>
              <a:t>– </a:t>
            </a:r>
          </a:p>
          <a:p>
            <a:pPr marL="0" indent="0" algn="just">
              <a:buNone/>
            </a:pPr>
            <a:r>
              <a:rPr lang="en-US" dirty="0" smtClean="0"/>
              <a:t>Education </a:t>
            </a:r>
            <a:r>
              <a:rPr lang="en-US" dirty="0"/>
              <a:t>and entertainment software provides a powerful tool for educational agencies, especially those that deal with educating young children. There is a wide range of entertainment software such as computer games, educational games, translation software, mapping software, etc.</a:t>
            </a:r>
          </a:p>
        </p:txBody>
      </p:sp>
    </p:spTree>
    <p:extLst>
      <p:ext uri="{BB962C8B-B14F-4D97-AF65-F5344CB8AC3E}">
        <p14:creationId xmlns:p14="http://schemas.microsoft.com/office/powerpoint/2010/main" val="703244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Application</a:t>
            </a:r>
          </a:p>
        </p:txBody>
      </p:sp>
      <p:sp>
        <p:nvSpPr>
          <p:cNvPr id="2" name="Content Placeholder 1"/>
          <p:cNvSpPr>
            <a:spLocks noGrp="1"/>
          </p:cNvSpPr>
          <p:nvPr>
            <p:ph idx="1"/>
          </p:nvPr>
        </p:nvSpPr>
        <p:spPr/>
        <p:txBody>
          <a:bodyPr/>
          <a:lstStyle/>
          <a:p>
            <a:pPr marL="0" indent="0" algn="just">
              <a:buNone/>
            </a:pPr>
            <a:endParaRPr lang="en-US" dirty="0" smtClean="0"/>
          </a:p>
          <a:p>
            <a:pPr marL="0" indent="0" algn="just">
              <a:buNone/>
            </a:pPr>
            <a:r>
              <a:rPr lang="en-US" i="1" dirty="0" smtClean="0">
                <a:solidFill>
                  <a:srgbClr val="FF0000"/>
                </a:solidFill>
              </a:rPr>
              <a:t>7. Artificial </a:t>
            </a:r>
            <a:r>
              <a:rPr lang="en-US" i="1" dirty="0">
                <a:solidFill>
                  <a:srgbClr val="FF0000"/>
                </a:solidFill>
              </a:rPr>
              <a:t>Intelligence Software </a:t>
            </a:r>
            <a:r>
              <a:rPr lang="en-US" i="1" dirty="0" smtClean="0">
                <a:solidFill>
                  <a:srgbClr val="FF0000"/>
                </a:solidFill>
              </a:rPr>
              <a:t>– </a:t>
            </a:r>
          </a:p>
          <a:p>
            <a:pPr marL="0" indent="0" algn="just">
              <a:buNone/>
            </a:pPr>
            <a:r>
              <a:rPr lang="en-US" dirty="0" smtClean="0"/>
              <a:t>Software </a:t>
            </a:r>
            <a:r>
              <a:rPr lang="en-US" dirty="0"/>
              <a:t>like expert systems, decision support systems, pattern recognition software, artificial neural networks, etc. come under this category. They involve complex problems which are not affected by complex computations using non-numerical algorithms.</a:t>
            </a:r>
          </a:p>
        </p:txBody>
      </p:sp>
    </p:spTree>
    <p:extLst>
      <p:ext uri="{BB962C8B-B14F-4D97-AF65-F5344CB8AC3E}">
        <p14:creationId xmlns:p14="http://schemas.microsoft.com/office/powerpoint/2010/main" val="670831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A1104157B17E4098767F758DE1F1CF" ma:contentTypeVersion="2" ma:contentTypeDescription="Create a new document." ma:contentTypeScope="" ma:versionID="139bffbb27b1d48a0e84f14a5a24d06b">
  <xsd:schema xmlns:xsd="http://www.w3.org/2001/XMLSchema" xmlns:xs="http://www.w3.org/2001/XMLSchema" xmlns:p="http://schemas.microsoft.com/office/2006/metadata/properties" xmlns:ns2="7fb0542c-c528-425e-9f2f-5afc6b66c396" targetNamespace="http://schemas.microsoft.com/office/2006/metadata/properties" ma:root="true" ma:fieldsID="5084b650b6449a288903485ad2d57a89" ns2:_="">
    <xsd:import namespace="7fb0542c-c528-425e-9f2f-5afc6b66c39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b0542c-c528-425e-9f2f-5afc6b66c3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E7C9AA-A591-421C-975B-73E757DDE0A4}"/>
</file>

<file path=customXml/itemProps2.xml><?xml version="1.0" encoding="utf-8"?>
<ds:datastoreItem xmlns:ds="http://schemas.openxmlformats.org/officeDocument/2006/customXml" ds:itemID="{B2D61DAC-F88A-4009-847A-40E2889DFAE4}"/>
</file>

<file path=customXml/itemProps3.xml><?xml version="1.0" encoding="utf-8"?>
<ds:datastoreItem xmlns:ds="http://schemas.openxmlformats.org/officeDocument/2006/customXml" ds:itemID="{9298F131-FCB1-49D9-A09B-E44D6294D4EC}"/>
</file>

<file path=docProps/app.xml><?xml version="1.0" encoding="utf-8"?>
<Properties xmlns="http://schemas.openxmlformats.org/officeDocument/2006/extended-properties" xmlns:vt="http://schemas.openxmlformats.org/officeDocument/2006/docPropsVTypes">
  <Template/>
  <TotalTime>762</TotalTime>
  <Words>616</Words>
  <Application>Microsoft Office PowerPoint</Application>
  <PresentationFormat>On-screen Show (4:3)</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Application  of  Software </vt:lpstr>
      <vt:lpstr>Software Application</vt:lpstr>
      <vt:lpstr>Software Application</vt:lpstr>
      <vt:lpstr>Software Application</vt:lpstr>
      <vt:lpstr>Software Application</vt:lpstr>
      <vt:lpstr>Software Application</vt:lpstr>
      <vt:lpstr>Software Application</vt:lpstr>
      <vt:lpstr>Software Application</vt:lpstr>
      <vt:lpstr>Software Application</vt:lpstr>
      <vt:lpstr>Software Application</vt:lpstr>
      <vt:lpstr>Software Application</vt:lpstr>
      <vt:lpstr>Software Application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Metrics</dc:title>
  <dc:creator>Aman</dc:creator>
  <cp:lastModifiedBy>Akanksha Gaur</cp:lastModifiedBy>
  <cp:revision>134</cp:revision>
  <cp:lastPrinted>2020-04-02T14:43:13Z</cp:lastPrinted>
  <dcterms:created xsi:type="dcterms:W3CDTF">2010-08-22T06:46:54Z</dcterms:created>
  <dcterms:modified xsi:type="dcterms:W3CDTF">2021-03-01T09:24:00Z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0x01010094A1104157B17E4098767F758DE1F1CF</vt:lpwstr>
  </property>
</Properties>
</file>