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26.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27.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4.xml" ContentType="application/vnd.openxmlformats-officedocument.presentationml.slide+xml"/>
  <Override PartName="/ppt/slides/slide49.xml" ContentType="application/vnd.openxmlformats-officedocument.presentationml.slide+xml"/>
  <Override PartName="/ppt/slides/slide51.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50.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0.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7.xml" ContentType="application/vnd.openxmlformats-officedocument.presentationml.notesSlide+xml"/>
  <Override PartName="/ppt/notesSlides/notesSlide43.xml" ContentType="application/vnd.openxmlformats-officedocument.presentationml.notesSlide+xml"/>
  <Override PartName="/ppt/notesSlides/notesSlide49.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67.xml" ContentType="application/vnd.openxmlformats-officedocument.presentationml.notesSlide+xml"/>
  <Override PartName="/ppt/notesSlides/notesSlide48.xml" ContentType="application/vnd.openxmlformats-officedocument.presentationml.notesSlide+xml"/>
  <Override PartName="/ppt/notesSlides/notesSlide54.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5.xml" ContentType="application/vnd.openxmlformats-officedocument.presentationml.notesSlide+xml"/>
  <Override PartName="/ppt/notesSlides/notesSlide53.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2.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diagrams/colors1.xml" ContentType="application/vnd.openxmlformats-officedocument.drawingml.diagramColors+xml"/>
  <Override PartName="/ppt/diagrams/quickStyle1.xml" ContentType="application/vnd.openxmlformats-officedocument.drawingml.diagramStyl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diagrams/layout1.xml" ContentType="application/vnd.openxmlformats-officedocument.drawingml.diagramLayout+xml"/>
  <Override PartName="/ppt/theme/theme3.xml" ContentType="application/vnd.openxmlformats-officedocument.theme+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0" r:id="rId1"/>
  </p:sldMasterIdLst>
  <p:notesMasterIdLst>
    <p:notesMasterId r:id="rId98"/>
  </p:notesMasterIdLst>
  <p:handoutMasterIdLst>
    <p:handoutMasterId r:id="rId99"/>
  </p:handoutMasterIdLst>
  <p:sldIdLst>
    <p:sldId id="256" r:id="rId2"/>
    <p:sldId id="257" r:id="rId3"/>
    <p:sldId id="258" r:id="rId4"/>
    <p:sldId id="347" r:id="rId5"/>
    <p:sldId id="337" r:id="rId6"/>
    <p:sldId id="418" r:id="rId7"/>
    <p:sldId id="401" r:id="rId8"/>
    <p:sldId id="402" r:id="rId9"/>
    <p:sldId id="338" r:id="rId10"/>
    <p:sldId id="341" r:id="rId11"/>
    <p:sldId id="339" r:id="rId12"/>
    <p:sldId id="342" r:id="rId13"/>
    <p:sldId id="348" r:id="rId14"/>
    <p:sldId id="393" r:id="rId15"/>
    <p:sldId id="392" r:id="rId16"/>
    <p:sldId id="344" r:id="rId17"/>
    <p:sldId id="346" r:id="rId18"/>
    <p:sldId id="336" r:id="rId19"/>
    <p:sldId id="412" r:id="rId20"/>
    <p:sldId id="349" r:id="rId21"/>
    <p:sldId id="350" r:id="rId22"/>
    <p:sldId id="343" r:id="rId23"/>
    <p:sldId id="362" r:id="rId24"/>
    <p:sldId id="363" r:id="rId25"/>
    <p:sldId id="394" r:id="rId26"/>
    <p:sldId id="391" r:id="rId27"/>
    <p:sldId id="345" r:id="rId28"/>
    <p:sldId id="373" r:id="rId29"/>
    <p:sldId id="261" r:id="rId30"/>
    <p:sldId id="375" r:id="rId31"/>
    <p:sldId id="374" r:id="rId32"/>
    <p:sldId id="377" r:id="rId33"/>
    <p:sldId id="413" r:id="rId34"/>
    <p:sldId id="378" r:id="rId35"/>
    <p:sldId id="379" r:id="rId36"/>
    <p:sldId id="380" r:id="rId37"/>
    <p:sldId id="381" r:id="rId38"/>
    <p:sldId id="382" r:id="rId39"/>
    <p:sldId id="376" r:id="rId40"/>
    <p:sldId id="403" r:id="rId41"/>
    <p:sldId id="351" r:id="rId42"/>
    <p:sldId id="262" r:id="rId43"/>
    <p:sldId id="352" r:id="rId44"/>
    <p:sldId id="264" r:id="rId45"/>
    <p:sldId id="404" r:id="rId46"/>
    <p:sldId id="353" r:id="rId47"/>
    <p:sldId id="266" r:id="rId48"/>
    <p:sldId id="354" r:id="rId49"/>
    <p:sldId id="365" r:id="rId50"/>
    <p:sldId id="367" r:id="rId51"/>
    <p:sldId id="366" r:id="rId52"/>
    <p:sldId id="355" r:id="rId53"/>
    <p:sldId id="405" r:id="rId54"/>
    <p:sldId id="272" r:id="rId55"/>
    <p:sldId id="369" r:id="rId56"/>
    <p:sldId id="414" r:id="rId57"/>
    <p:sldId id="370" r:id="rId58"/>
    <p:sldId id="415" r:id="rId59"/>
    <p:sldId id="371" r:id="rId60"/>
    <p:sldId id="416" r:id="rId61"/>
    <p:sldId id="372" r:id="rId62"/>
    <p:sldId id="398" r:id="rId63"/>
    <p:sldId id="399" r:id="rId64"/>
    <p:sldId id="400" r:id="rId65"/>
    <p:sldId id="368" r:id="rId66"/>
    <p:sldId id="356" r:id="rId67"/>
    <p:sldId id="417" r:id="rId68"/>
    <p:sldId id="390" r:id="rId69"/>
    <p:sldId id="357" r:id="rId70"/>
    <p:sldId id="406" r:id="rId71"/>
    <p:sldId id="407" r:id="rId72"/>
    <p:sldId id="408" r:id="rId73"/>
    <p:sldId id="358" r:id="rId74"/>
    <p:sldId id="410" r:id="rId75"/>
    <p:sldId id="359" r:id="rId76"/>
    <p:sldId id="409" r:id="rId77"/>
    <p:sldId id="273" r:id="rId78"/>
    <p:sldId id="360" r:id="rId79"/>
    <p:sldId id="411" r:id="rId80"/>
    <p:sldId id="274" r:id="rId81"/>
    <p:sldId id="275" r:id="rId82"/>
    <p:sldId id="276" r:id="rId83"/>
    <p:sldId id="361" r:id="rId84"/>
    <p:sldId id="364" r:id="rId85"/>
    <p:sldId id="386" r:id="rId86"/>
    <p:sldId id="385" r:id="rId87"/>
    <p:sldId id="387" r:id="rId88"/>
    <p:sldId id="384" r:id="rId89"/>
    <p:sldId id="383" r:id="rId90"/>
    <p:sldId id="389" r:id="rId91"/>
    <p:sldId id="388" r:id="rId92"/>
    <p:sldId id="395" r:id="rId93"/>
    <p:sldId id="396" r:id="rId94"/>
    <p:sldId id="397" r:id="rId95"/>
    <p:sldId id="419" r:id="rId96"/>
    <p:sldId id="420" r:id="rId9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5pPr>
    <a:lvl6pPr marL="2286000" algn="l" defTabSz="914400" rtl="0" eaLnBrk="1" latinLnBrk="0" hangingPunct="1">
      <a:defRPr sz="2400" kern="1200">
        <a:solidFill>
          <a:schemeClr val="tx1"/>
        </a:solidFill>
        <a:latin typeface="Arial Black" panose="020B0A04020102020204" pitchFamily="34" charset="0"/>
        <a:ea typeface="+mn-ea"/>
        <a:cs typeface="+mn-cs"/>
      </a:defRPr>
    </a:lvl6pPr>
    <a:lvl7pPr marL="2743200" algn="l" defTabSz="914400" rtl="0" eaLnBrk="1" latinLnBrk="0" hangingPunct="1">
      <a:defRPr sz="2400" kern="1200">
        <a:solidFill>
          <a:schemeClr val="tx1"/>
        </a:solidFill>
        <a:latin typeface="Arial Black" panose="020B0A04020102020204" pitchFamily="34" charset="0"/>
        <a:ea typeface="+mn-ea"/>
        <a:cs typeface="+mn-cs"/>
      </a:defRPr>
    </a:lvl7pPr>
    <a:lvl8pPr marL="3200400" algn="l" defTabSz="914400" rtl="0" eaLnBrk="1" latinLnBrk="0" hangingPunct="1">
      <a:defRPr sz="2400" kern="1200">
        <a:solidFill>
          <a:schemeClr val="tx1"/>
        </a:solidFill>
        <a:latin typeface="Arial Black" panose="020B0A04020102020204" pitchFamily="34" charset="0"/>
        <a:ea typeface="+mn-ea"/>
        <a:cs typeface="+mn-cs"/>
      </a:defRPr>
    </a:lvl8pPr>
    <a:lvl9pPr marL="3657600" algn="l" defTabSz="914400" rtl="0" eaLnBrk="1" latinLnBrk="0" hangingPunct="1">
      <a:defRPr sz="24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F169D4"/>
    <a:srgbClr val="008000"/>
    <a:srgbClr val="C55F5F"/>
    <a:srgbClr val="7BF1F1"/>
    <a:srgbClr val="FB3333"/>
    <a:srgbClr val="FCF600"/>
    <a:srgbClr val="E3E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1F29D-0753-4974-839F-CB8EE268FA90}"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B0DEDEFA-7ECE-41D4-81DD-04E7FCF8AFFC}">
      <dgm:prSet phldrT="[Text]" custT="1"/>
      <dgm:spPr>
        <a:solidFill>
          <a:schemeClr val="accent2">
            <a:lumMod val="40000"/>
            <a:lumOff val="60000"/>
            <a:alpha val="82000"/>
          </a:schemeClr>
        </a:solidFill>
        <a:ln>
          <a:noFill/>
        </a:ln>
        <a:scene3d>
          <a:camera prst="orthographicFront"/>
          <a:lightRig rig="threePt" dir="t"/>
        </a:scene3d>
        <a:sp3d>
          <a:bevelT/>
        </a:sp3d>
      </dgm:spPr>
      <dgm:t>
        <a:bodyPr/>
        <a:lstStyle/>
        <a:p>
          <a:pPr algn="ctr"/>
          <a:r>
            <a:rPr lang="en-US" altLang="en-US" sz="1800" b="1" dirty="0" smtClean="0">
              <a:solidFill>
                <a:schemeClr val="accent3">
                  <a:lumMod val="75000"/>
                </a:schemeClr>
              </a:solidFill>
            </a:rPr>
            <a:t>QUESTIONNAIRE</a:t>
          </a:r>
          <a:endParaRPr lang="en-US" sz="1800" b="1" dirty="0">
            <a:solidFill>
              <a:schemeClr val="accent3">
                <a:lumMod val="75000"/>
              </a:schemeClr>
            </a:solidFill>
          </a:endParaRPr>
        </a:p>
      </dgm:t>
    </dgm:pt>
    <dgm:pt modelId="{6ECFA3A5-F9CA-408B-BE1D-77709B1DF048}" type="parTrans" cxnId="{38EC046A-8D82-4825-B29E-89690DB0F183}">
      <dgm:prSet/>
      <dgm:spPr/>
      <dgm:t>
        <a:bodyPr/>
        <a:lstStyle/>
        <a:p>
          <a:endParaRPr lang="en-US"/>
        </a:p>
      </dgm:t>
    </dgm:pt>
    <dgm:pt modelId="{40749543-DAD1-41DD-8B15-295ED22C8AFF}" type="sibTrans" cxnId="{38EC046A-8D82-4825-B29E-89690DB0F183}">
      <dgm:prSet/>
      <dgm:spPr/>
      <dgm:t>
        <a:bodyPr/>
        <a:lstStyle/>
        <a:p>
          <a:endParaRPr lang="en-US"/>
        </a:p>
      </dgm:t>
    </dgm:pt>
    <dgm:pt modelId="{8289699B-CC8D-492A-862A-E5A3AF41F9ED}">
      <dgm:prSet phldrT="[Text]" custT="1"/>
      <dgm:spPr>
        <a:solidFill>
          <a:srgbClr val="C55F5F">
            <a:alpha val="57647"/>
          </a:srgbClr>
        </a:solidFill>
        <a:ln>
          <a:noFill/>
        </a:ln>
        <a:scene3d>
          <a:camera prst="orthographicFront"/>
          <a:lightRig rig="threePt" dir="t"/>
        </a:scene3d>
        <a:sp3d>
          <a:bevelT/>
        </a:sp3d>
      </dgm:spPr>
      <dgm:t>
        <a:bodyPr/>
        <a:lstStyle/>
        <a:p>
          <a:pPr algn="ctr"/>
          <a:r>
            <a:rPr lang="en-US" sz="1800" b="1" dirty="0" smtClean="0"/>
            <a:t>WALKTHROUGH</a:t>
          </a:r>
          <a:endParaRPr lang="en-US" sz="1800" b="1" dirty="0"/>
        </a:p>
      </dgm:t>
    </dgm:pt>
    <dgm:pt modelId="{4C5E77E9-5170-4342-A57E-56C17C15BD6A}" type="parTrans" cxnId="{D1027012-D6A1-4AE5-A3A3-8520384A1884}">
      <dgm:prSet/>
      <dgm:spPr/>
      <dgm:t>
        <a:bodyPr/>
        <a:lstStyle/>
        <a:p>
          <a:endParaRPr lang="en-US"/>
        </a:p>
      </dgm:t>
    </dgm:pt>
    <dgm:pt modelId="{DAD7CA47-DC07-4420-8CC3-7673A9C253D4}" type="sibTrans" cxnId="{D1027012-D6A1-4AE5-A3A3-8520384A1884}">
      <dgm:prSet/>
      <dgm:spPr/>
      <dgm:t>
        <a:bodyPr/>
        <a:lstStyle/>
        <a:p>
          <a:endParaRPr lang="en-US"/>
        </a:p>
      </dgm:t>
    </dgm:pt>
    <dgm:pt modelId="{A1B4A83E-017A-43E4-9B68-E1FCCB859912}">
      <dgm:prSet phldrT="[Text]" custT="1"/>
      <dgm:spPr>
        <a:solidFill>
          <a:schemeClr val="bg2">
            <a:lumMod val="90000"/>
            <a:alpha val="78000"/>
          </a:schemeClr>
        </a:solidFill>
        <a:ln>
          <a:noFill/>
        </a:ln>
        <a:scene3d>
          <a:camera prst="orthographicFront"/>
          <a:lightRig rig="threePt" dir="t"/>
        </a:scene3d>
        <a:sp3d>
          <a:bevelT/>
        </a:sp3d>
      </dgm:spPr>
      <dgm:t>
        <a:bodyPr/>
        <a:lstStyle/>
        <a:p>
          <a:pPr algn="ctr"/>
          <a:r>
            <a:rPr lang="en-US" sz="1800" b="1" dirty="0" smtClean="0">
              <a:solidFill>
                <a:schemeClr val="bg2">
                  <a:lumMod val="25000"/>
                </a:schemeClr>
              </a:solidFill>
            </a:rPr>
            <a:t>TASK ANALYSIS</a:t>
          </a:r>
          <a:endParaRPr lang="en-US" sz="1800" b="1" dirty="0">
            <a:solidFill>
              <a:schemeClr val="bg2">
                <a:lumMod val="25000"/>
              </a:schemeClr>
            </a:solidFill>
          </a:endParaRPr>
        </a:p>
      </dgm:t>
    </dgm:pt>
    <dgm:pt modelId="{824990BA-A107-4426-8273-911BE1418D47}" type="parTrans" cxnId="{370C0A70-9FA2-4EC2-A2BA-DE088797EC2B}">
      <dgm:prSet/>
      <dgm:spPr/>
      <dgm:t>
        <a:bodyPr/>
        <a:lstStyle/>
        <a:p>
          <a:endParaRPr lang="en-US"/>
        </a:p>
      </dgm:t>
    </dgm:pt>
    <dgm:pt modelId="{D28E5AC0-DC1D-4A6C-B10B-588007BFAE6A}" type="sibTrans" cxnId="{370C0A70-9FA2-4EC2-A2BA-DE088797EC2B}">
      <dgm:prSet/>
      <dgm:spPr/>
      <dgm:t>
        <a:bodyPr/>
        <a:lstStyle/>
        <a:p>
          <a:endParaRPr lang="en-US"/>
        </a:p>
      </dgm:t>
    </dgm:pt>
    <dgm:pt modelId="{B8DD514F-5565-4E91-9B73-E386D18EC04E}">
      <dgm:prSet phldrT="[Text]" custT="1"/>
      <dgm:spPr>
        <a:solidFill>
          <a:srgbClr val="E3E80E">
            <a:alpha val="73725"/>
          </a:srgbClr>
        </a:solidFill>
        <a:ln>
          <a:noFill/>
        </a:ln>
        <a:scene3d>
          <a:camera prst="orthographicFront"/>
          <a:lightRig rig="threePt" dir="t"/>
        </a:scene3d>
        <a:sp3d>
          <a:bevelT/>
        </a:sp3d>
      </dgm:spPr>
      <dgm:t>
        <a:bodyPr/>
        <a:lstStyle/>
        <a:p>
          <a:pPr algn="ctr"/>
          <a:r>
            <a:rPr lang="en-US" sz="1800" b="1" dirty="0" smtClean="0">
              <a:solidFill>
                <a:schemeClr val="accent4">
                  <a:lumMod val="50000"/>
                </a:schemeClr>
              </a:solidFill>
            </a:rPr>
            <a:t>DOMAIN</a:t>
          </a:r>
          <a:r>
            <a:rPr lang="en-US" sz="1800" b="1" dirty="0" smtClean="0"/>
            <a:t> </a:t>
          </a:r>
          <a:r>
            <a:rPr lang="en-US" sz="1800" b="1" dirty="0" smtClean="0">
              <a:solidFill>
                <a:schemeClr val="accent4">
                  <a:lumMod val="50000"/>
                </a:schemeClr>
              </a:solidFill>
            </a:rPr>
            <a:t>ANALYSIS</a:t>
          </a:r>
          <a:endParaRPr lang="en-US" sz="1800" b="1" dirty="0">
            <a:solidFill>
              <a:schemeClr val="accent4">
                <a:lumMod val="50000"/>
              </a:schemeClr>
            </a:solidFill>
          </a:endParaRPr>
        </a:p>
      </dgm:t>
    </dgm:pt>
    <dgm:pt modelId="{4FC77F22-3A8F-4BDD-99AB-875D83F40513}" type="parTrans" cxnId="{81F44936-8974-4DF1-9FE9-4932B45BE67B}">
      <dgm:prSet/>
      <dgm:spPr/>
      <dgm:t>
        <a:bodyPr/>
        <a:lstStyle/>
        <a:p>
          <a:endParaRPr lang="en-US"/>
        </a:p>
      </dgm:t>
    </dgm:pt>
    <dgm:pt modelId="{A81FF85F-15D2-4139-96A6-D927BC66DFDE}" type="sibTrans" cxnId="{81F44936-8974-4DF1-9FE9-4932B45BE67B}">
      <dgm:prSet/>
      <dgm:spPr/>
      <dgm:t>
        <a:bodyPr/>
        <a:lstStyle/>
        <a:p>
          <a:endParaRPr lang="en-US"/>
        </a:p>
      </dgm:t>
    </dgm:pt>
    <dgm:pt modelId="{05ACE407-BFCE-4A7C-B23D-96EE165C72BC}">
      <dgm:prSet phldrT="[Text]" custT="1"/>
      <dgm:spPr>
        <a:solidFill>
          <a:srgbClr val="FB3333">
            <a:alpha val="69804"/>
          </a:srgbClr>
        </a:solidFill>
        <a:ln>
          <a:noFill/>
        </a:ln>
        <a:scene3d>
          <a:camera prst="orthographicFront"/>
          <a:lightRig rig="threePt" dir="t"/>
        </a:scene3d>
        <a:sp3d>
          <a:bevelT/>
        </a:sp3d>
      </dgm:spPr>
      <dgm:t>
        <a:bodyPr/>
        <a:lstStyle/>
        <a:p>
          <a:pPr algn="ctr"/>
          <a:r>
            <a:rPr lang="en-US" sz="1800" b="1" dirty="0" smtClean="0">
              <a:solidFill>
                <a:schemeClr val="accent3">
                  <a:lumMod val="50000"/>
                </a:schemeClr>
              </a:solidFill>
            </a:rPr>
            <a:t>BRAINSTORMING</a:t>
          </a:r>
          <a:endParaRPr lang="en-US" sz="1800" b="1" dirty="0">
            <a:solidFill>
              <a:schemeClr val="accent3">
                <a:lumMod val="50000"/>
              </a:schemeClr>
            </a:solidFill>
          </a:endParaRPr>
        </a:p>
      </dgm:t>
    </dgm:pt>
    <dgm:pt modelId="{70A0F115-8898-4EB0-BC24-A288B800DF3F}" type="parTrans" cxnId="{E50E41E3-85E7-42BD-94BA-64F7D1E3C498}">
      <dgm:prSet/>
      <dgm:spPr/>
      <dgm:t>
        <a:bodyPr/>
        <a:lstStyle/>
        <a:p>
          <a:endParaRPr lang="en-US"/>
        </a:p>
      </dgm:t>
    </dgm:pt>
    <dgm:pt modelId="{DF0CC2AE-0258-4501-BC3C-F8E88F37DBF7}" type="sibTrans" cxnId="{E50E41E3-85E7-42BD-94BA-64F7D1E3C498}">
      <dgm:prSet/>
      <dgm:spPr/>
      <dgm:t>
        <a:bodyPr/>
        <a:lstStyle/>
        <a:p>
          <a:endParaRPr lang="en-US"/>
        </a:p>
      </dgm:t>
    </dgm:pt>
    <dgm:pt modelId="{23A0439B-AA76-4288-8A0F-04B7594F6181}">
      <dgm:prSet phldrT="[Text]" custT="1"/>
      <dgm:spPr>
        <a:ln>
          <a:noFill/>
        </a:ln>
        <a:scene3d>
          <a:camera prst="orthographicFront"/>
          <a:lightRig rig="threePt" dir="t"/>
        </a:scene3d>
        <a:sp3d>
          <a:bevelT/>
        </a:sp3d>
      </dgm:spPr>
      <dgm:t>
        <a:bodyPr/>
        <a:lstStyle/>
        <a:p>
          <a:pPr algn="ctr"/>
          <a:r>
            <a:rPr lang="en-US" sz="1800" b="1" dirty="0" smtClean="0">
              <a:solidFill>
                <a:schemeClr val="accent1">
                  <a:lumMod val="20000"/>
                  <a:lumOff val="80000"/>
                </a:schemeClr>
              </a:solidFill>
            </a:rPr>
            <a:t>OBSERVATION</a:t>
          </a:r>
          <a:endParaRPr lang="en-US" sz="1800" b="1" dirty="0">
            <a:solidFill>
              <a:schemeClr val="accent1">
                <a:lumMod val="20000"/>
                <a:lumOff val="80000"/>
              </a:schemeClr>
            </a:solidFill>
          </a:endParaRPr>
        </a:p>
      </dgm:t>
    </dgm:pt>
    <dgm:pt modelId="{DD24E746-2691-4C07-80BB-CA54361374CF}" type="parTrans" cxnId="{BA87BDBC-9EBB-4E98-BF07-E72152439EA5}">
      <dgm:prSet/>
      <dgm:spPr/>
      <dgm:t>
        <a:bodyPr/>
        <a:lstStyle/>
        <a:p>
          <a:endParaRPr lang="en-US"/>
        </a:p>
      </dgm:t>
    </dgm:pt>
    <dgm:pt modelId="{F57DB9FD-486B-4DAA-A704-E9BB6EBDE521}" type="sibTrans" cxnId="{BA87BDBC-9EBB-4E98-BF07-E72152439EA5}">
      <dgm:prSet/>
      <dgm:spPr/>
      <dgm:t>
        <a:bodyPr/>
        <a:lstStyle/>
        <a:p>
          <a:endParaRPr lang="en-US"/>
        </a:p>
      </dgm:t>
    </dgm:pt>
    <dgm:pt modelId="{D9702696-210C-48F8-8255-7F89D6556316}">
      <dgm:prSet phldrT="[Text]" custT="1"/>
      <dgm:spPr>
        <a:solidFill>
          <a:schemeClr val="bg2">
            <a:lumMod val="90000"/>
            <a:alpha val="62000"/>
          </a:schemeClr>
        </a:solidFill>
        <a:ln>
          <a:noFill/>
        </a:ln>
        <a:scene3d>
          <a:camera prst="orthographicFront"/>
          <a:lightRig rig="threePt" dir="t"/>
        </a:scene3d>
        <a:sp3d>
          <a:bevelT/>
        </a:sp3d>
      </dgm:spPr>
      <dgm:t>
        <a:bodyPr/>
        <a:lstStyle/>
        <a:p>
          <a:pPr algn="ctr"/>
          <a:r>
            <a:rPr lang="en-US" sz="1800" b="1" dirty="0" smtClean="0">
              <a:solidFill>
                <a:schemeClr val="bg2">
                  <a:lumMod val="25000"/>
                </a:schemeClr>
              </a:solidFill>
            </a:rPr>
            <a:t>PROTOTYPING</a:t>
          </a:r>
          <a:endParaRPr lang="en-US" sz="1800" b="1" dirty="0">
            <a:solidFill>
              <a:schemeClr val="bg2">
                <a:lumMod val="25000"/>
              </a:schemeClr>
            </a:solidFill>
          </a:endParaRPr>
        </a:p>
      </dgm:t>
    </dgm:pt>
    <dgm:pt modelId="{BBCA8139-5F06-4D40-9446-5BA64B5C151C}" type="parTrans" cxnId="{ED036BA5-5947-43D1-AA7A-0AA3792A3C66}">
      <dgm:prSet/>
      <dgm:spPr/>
      <dgm:t>
        <a:bodyPr/>
        <a:lstStyle/>
        <a:p>
          <a:endParaRPr lang="en-US"/>
        </a:p>
      </dgm:t>
    </dgm:pt>
    <dgm:pt modelId="{819B1839-1340-4A78-A723-4FB4772A3707}" type="sibTrans" cxnId="{ED036BA5-5947-43D1-AA7A-0AA3792A3C66}">
      <dgm:prSet/>
      <dgm:spPr/>
      <dgm:t>
        <a:bodyPr/>
        <a:lstStyle/>
        <a:p>
          <a:endParaRPr lang="en-US"/>
        </a:p>
      </dgm:t>
    </dgm:pt>
    <dgm:pt modelId="{1BCE6DBA-292E-4508-8555-DCF6EA306A1E}">
      <dgm:prSet phldrT="[Text]" custT="1"/>
      <dgm:spPr>
        <a:solidFill>
          <a:schemeClr val="accent1">
            <a:lumMod val="40000"/>
            <a:lumOff val="60000"/>
            <a:alpha val="86000"/>
          </a:schemeClr>
        </a:solidFill>
        <a:ln>
          <a:noFill/>
        </a:ln>
        <a:scene3d>
          <a:camera prst="orthographicFront"/>
          <a:lightRig rig="threePt" dir="t"/>
        </a:scene3d>
        <a:sp3d>
          <a:bevelT/>
        </a:sp3d>
      </dgm:spPr>
      <dgm:t>
        <a:bodyPr/>
        <a:lstStyle/>
        <a:p>
          <a:pPr algn="ctr"/>
          <a:r>
            <a:rPr lang="en-US" sz="1800" b="1" dirty="0" smtClean="0">
              <a:solidFill>
                <a:schemeClr val="accent2">
                  <a:lumMod val="75000"/>
                </a:schemeClr>
              </a:solidFill>
            </a:rPr>
            <a:t>SURVEYS</a:t>
          </a:r>
          <a:endParaRPr lang="en-US" sz="1800" b="1" dirty="0">
            <a:solidFill>
              <a:schemeClr val="accent2">
                <a:lumMod val="75000"/>
              </a:schemeClr>
            </a:solidFill>
          </a:endParaRPr>
        </a:p>
      </dgm:t>
    </dgm:pt>
    <dgm:pt modelId="{D7250DBE-7AB8-4BC0-9AC9-958A0049FD06}" type="parTrans" cxnId="{3A60A538-2EED-492B-ABF7-C5145C326C1A}">
      <dgm:prSet/>
      <dgm:spPr/>
      <dgm:t>
        <a:bodyPr/>
        <a:lstStyle/>
        <a:p>
          <a:endParaRPr lang="en-US"/>
        </a:p>
      </dgm:t>
    </dgm:pt>
    <dgm:pt modelId="{644FCDE1-76C5-4FA2-93AC-15C781110465}" type="sibTrans" cxnId="{3A60A538-2EED-492B-ABF7-C5145C326C1A}">
      <dgm:prSet/>
      <dgm:spPr/>
      <dgm:t>
        <a:bodyPr/>
        <a:lstStyle/>
        <a:p>
          <a:endParaRPr lang="en-US"/>
        </a:p>
      </dgm:t>
    </dgm:pt>
    <dgm:pt modelId="{2CBF1929-A6CC-4E1C-8D5F-9E72686CB881}">
      <dgm:prSet phldrT="[Text]" custT="1"/>
      <dgm:spPr>
        <a:solidFill>
          <a:srgbClr val="7BF1F1">
            <a:alpha val="53725"/>
          </a:srgbClr>
        </a:solidFill>
        <a:ln>
          <a:noFill/>
        </a:ln>
        <a:scene3d>
          <a:camera prst="orthographicFront"/>
          <a:lightRig rig="threePt" dir="t"/>
        </a:scene3d>
        <a:sp3d>
          <a:bevelT/>
        </a:sp3d>
      </dgm:spPr>
      <dgm:t>
        <a:bodyPr/>
        <a:lstStyle/>
        <a:p>
          <a:pPr algn="ctr"/>
          <a:r>
            <a:rPr lang="en-US" altLang="en-US" sz="1800" b="1" dirty="0" smtClean="0">
              <a:solidFill>
                <a:schemeClr val="bg2">
                  <a:lumMod val="10000"/>
                </a:schemeClr>
              </a:solidFill>
            </a:rPr>
            <a:t>AUTOMATED CONSISTENCY ANALYSIS</a:t>
          </a:r>
          <a:endParaRPr lang="en-US" sz="1800" b="1" dirty="0">
            <a:solidFill>
              <a:schemeClr val="bg2">
                <a:lumMod val="10000"/>
              </a:schemeClr>
            </a:solidFill>
          </a:endParaRPr>
        </a:p>
      </dgm:t>
    </dgm:pt>
    <dgm:pt modelId="{28339822-81E8-41BA-8308-445F203D28F2}" type="parTrans" cxnId="{0662DDD8-5577-4B59-B09C-7089C413D407}">
      <dgm:prSet/>
      <dgm:spPr/>
      <dgm:t>
        <a:bodyPr/>
        <a:lstStyle/>
        <a:p>
          <a:endParaRPr lang="en-US"/>
        </a:p>
      </dgm:t>
    </dgm:pt>
    <dgm:pt modelId="{D0CEBDBB-A6B5-4B29-BF3F-695C7C360AAB}" type="sibTrans" cxnId="{0662DDD8-5577-4B59-B09C-7089C413D407}">
      <dgm:prSet/>
      <dgm:spPr/>
      <dgm:t>
        <a:bodyPr/>
        <a:lstStyle/>
        <a:p>
          <a:endParaRPr lang="en-US"/>
        </a:p>
      </dgm:t>
    </dgm:pt>
    <dgm:pt modelId="{E32EC69E-CE5A-4ABC-8845-0C676F4EDBD4}">
      <dgm:prSet phldrT="[Text]" custT="1"/>
      <dgm:spPr>
        <a:solidFill>
          <a:srgbClr val="F169D4">
            <a:alpha val="49804"/>
          </a:srgbClr>
        </a:solidFill>
        <a:ln>
          <a:noFill/>
        </a:ln>
        <a:scene3d>
          <a:camera prst="orthographicFront"/>
          <a:lightRig rig="threePt" dir="t"/>
        </a:scene3d>
        <a:sp3d>
          <a:bevelT/>
        </a:sp3d>
      </dgm:spPr>
      <dgm:t>
        <a:bodyPr/>
        <a:lstStyle/>
        <a:p>
          <a:pPr algn="ctr"/>
          <a:r>
            <a:rPr lang="en-US" sz="1800" b="1" dirty="0" smtClean="0">
              <a:solidFill>
                <a:srgbClr val="990099"/>
              </a:solidFill>
            </a:rPr>
            <a:t>TEST CASE GENERATION</a:t>
          </a:r>
          <a:endParaRPr lang="en-US" sz="1800" b="1" dirty="0">
            <a:solidFill>
              <a:srgbClr val="990099"/>
            </a:solidFill>
          </a:endParaRPr>
        </a:p>
      </dgm:t>
    </dgm:pt>
    <dgm:pt modelId="{16F73751-67D2-4C14-B4F1-82D06B163751}" type="parTrans" cxnId="{9B8A3F67-2A1F-4C29-8EC0-873F3161C19E}">
      <dgm:prSet/>
      <dgm:spPr/>
      <dgm:t>
        <a:bodyPr/>
        <a:lstStyle/>
        <a:p>
          <a:endParaRPr lang="en-US"/>
        </a:p>
      </dgm:t>
    </dgm:pt>
    <dgm:pt modelId="{E23C5A53-50FA-4B6E-8A67-2D3811468587}" type="sibTrans" cxnId="{9B8A3F67-2A1F-4C29-8EC0-873F3161C19E}">
      <dgm:prSet/>
      <dgm:spPr/>
      <dgm:t>
        <a:bodyPr/>
        <a:lstStyle/>
        <a:p>
          <a:endParaRPr lang="en-US"/>
        </a:p>
      </dgm:t>
    </dgm:pt>
    <dgm:pt modelId="{2A180D6E-94A3-497F-BBF6-E933933F6C23}">
      <dgm:prSet phldrT="[Text]" custT="1"/>
      <dgm:spPr>
        <a:solidFill>
          <a:srgbClr val="92D050">
            <a:alpha val="90000"/>
          </a:srgbClr>
        </a:solidFill>
        <a:ln>
          <a:noFill/>
        </a:ln>
        <a:scene3d>
          <a:camera prst="orthographicFront"/>
          <a:lightRig rig="threePt" dir="t"/>
        </a:scene3d>
        <a:sp3d>
          <a:bevelT/>
        </a:sp3d>
      </dgm:spPr>
      <dgm:t>
        <a:bodyPr/>
        <a:lstStyle/>
        <a:p>
          <a:pPr algn="ctr"/>
          <a:r>
            <a:rPr lang="en-US" sz="1800" b="1" dirty="0" smtClean="0">
              <a:solidFill>
                <a:srgbClr val="008000"/>
              </a:solidFill>
            </a:rPr>
            <a:t>INTERVIEWS</a:t>
          </a:r>
          <a:endParaRPr lang="en-US" sz="1800" b="1" dirty="0">
            <a:solidFill>
              <a:srgbClr val="008000"/>
            </a:solidFill>
          </a:endParaRPr>
        </a:p>
      </dgm:t>
    </dgm:pt>
    <dgm:pt modelId="{3C4C2396-CE9E-49E2-8A83-A6263568F974}" type="sibTrans" cxnId="{ABE7EE68-6221-43CA-948F-FDA4A1A8A0FD}">
      <dgm:prSet/>
      <dgm:spPr/>
      <dgm:t>
        <a:bodyPr/>
        <a:lstStyle/>
        <a:p>
          <a:endParaRPr lang="en-US"/>
        </a:p>
      </dgm:t>
    </dgm:pt>
    <dgm:pt modelId="{D541D477-65FD-4AF2-B41B-B2974DBDE2CE}" type="parTrans" cxnId="{ABE7EE68-6221-43CA-948F-FDA4A1A8A0FD}">
      <dgm:prSet/>
      <dgm:spPr/>
      <dgm:t>
        <a:bodyPr/>
        <a:lstStyle/>
        <a:p>
          <a:endParaRPr lang="en-US"/>
        </a:p>
      </dgm:t>
    </dgm:pt>
    <dgm:pt modelId="{9C902972-4D70-4039-B3A8-4EBC8B544E56}" type="pres">
      <dgm:prSet presAssocID="{1461F29D-0753-4974-839F-CB8EE268FA90}" presName="linear" presStyleCnt="0">
        <dgm:presLayoutVars>
          <dgm:animLvl val="lvl"/>
          <dgm:resizeHandles val="exact"/>
        </dgm:presLayoutVars>
      </dgm:prSet>
      <dgm:spPr/>
      <dgm:t>
        <a:bodyPr/>
        <a:lstStyle/>
        <a:p>
          <a:endParaRPr lang="en-US"/>
        </a:p>
      </dgm:t>
    </dgm:pt>
    <dgm:pt modelId="{BDAA07CB-D2C0-48C3-B17F-8764BB42FFFE}" type="pres">
      <dgm:prSet presAssocID="{2A180D6E-94A3-497F-BBF6-E933933F6C23}" presName="parentText" presStyleLbl="node1" presStyleIdx="0" presStyleCnt="11" custLinFactNeighborX="-1777" custLinFactNeighborY="-15452">
        <dgm:presLayoutVars>
          <dgm:chMax val="0"/>
          <dgm:bulletEnabled val="1"/>
        </dgm:presLayoutVars>
      </dgm:prSet>
      <dgm:spPr/>
      <dgm:t>
        <a:bodyPr/>
        <a:lstStyle/>
        <a:p>
          <a:endParaRPr lang="en-US"/>
        </a:p>
      </dgm:t>
    </dgm:pt>
    <dgm:pt modelId="{56D6E554-D9AF-4C2B-8718-E203A6CAA82A}" type="pres">
      <dgm:prSet presAssocID="{3C4C2396-CE9E-49E2-8A83-A6263568F974}" presName="spacer" presStyleCnt="0"/>
      <dgm:spPr>
        <a:scene3d>
          <a:camera prst="orthographicFront"/>
          <a:lightRig rig="threePt" dir="t"/>
        </a:scene3d>
        <a:sp3d>
          <a:bevelT w="165100" prst="coolSlant"/>
        </a:sp3d>
      </dgm:spPr>
    </dgm:pt>
    <dgm:pt modelId="{F6640B47-1F0F-46BE-9847-652DC997DE1F}" type="pres">
      <dgm:prSet presAssocID="{1BCE6DBA-292E-4508-8555-DCF6EA306A1E}" presName="parentText" presStyleLbl="node1" presStyleIdx="1" presStyleCnt="11" custLinFactNeighborX="-1777" custLinFactNeighborY="-62266">
        <dgm:presLayoutVars>
          <dgm:chMax val="0"/>
          <dgm:bulletEnabled val="1"/>
        </dgm:presLayoutVars>
      </dgm:prSet>
      <dgm:spPr/>
      <dgm:t>
        <a:bodyPr/>
        <a:lstStyle/>
        <a:p>
          <a:endParaRPr lang="en-US"/>
        </a:p>
      </dgm:t>
    </dgm:pt>
    <dgm:pt modelId="{6E74F141-18CD-44D7-9650-BA94380E0B24}" type="pres">
      <dgm:prSet presAssocID="{644FCDE1-76C5-4FA2-93AC-15C781110465}" presName="spacer" presStyleCnt="0"/>
      <dgm:spPr>
        <a:scene3d>
          <a:camera prst="orthographicFront"/>
          <a:lightRig rig="threePt" dir="t"/>
        </a:scene3d>
        <a:sp3d>
          <a:bevelT w="165100" prst="coolSlant"/>
        </a:sp3d>
      </dgm:spPr>
    </dgm:pt>
    <dgm:pt modelId="{7470CCD7-9496-4803-B52A-21A5DDFC094B}" type="pres">
      <dgm:prSet presAssocID="{B0DEDEFA-7ECE-41D4-81DD-04E7FCF8AFFC}" presName="parentText" presStyleLbl="node1" presStyleIdx="2" presStyleCnt="11" custLinFactNeighborX="-1777" custLinFactNeighborY="-62266">
        <dgm:presLayoutVars>
          <dgm:chMax val="0"/>
          <dgm:bulletEnabled val="1"/>
        </dgm:presLayoutVars>
      </dgm:prSet>
      <dgm:spPr/>
      <dgm:t>
        <a:bodyPr/>
        <a:lstStyle/>
        <a:p>
          <a:endParaRPr lang="en-US"/>
        </a:p>
      </dgm:t>
    </dgm:pt>
    <dgm:pt modelId="{95F3F77B-828A-4F2D-BBD8-02ECD04D6F93}" type="pres">
      <dgm:prSet presAssocID="{40749543-DAD1-41DD-8B15-295ED22C8AFF}" presName="spacer" presStyleCnt="0"/>
      <dgm:spPr>
        <a:scene3d>
          <a:camera prst="orthographicFront"/>
          <a:lightRig rig="threePt" dir="t"/>
        </a:scene3d>
        <a:sp3d>
          <a:bevelT w="165100" prst="coolSlant"/>
        </a:sp3d>
      </dgm:spPr>
    </dgm:pt>
    <dgm:pt modelId="{3EED6ADC-945D-41E5-A77A-0295B6976D28}" type="pres">
      <dgm:prSet presAssocID="{A1B4A83E-017A-43E4-9B68-E1FCCB859912}" presName="parentText" presStyleLbl="node1" presStyleIdx="3" presStyleCnt="11" custLinFactNeighborX="-1777" custLinFactNeighborY="-62266">
        <dgm:presLayoutVars>
          <dgm:chMax val="0"/>
          <dgm:bulletEnabled val="1"/>
        </dgm:presLayoutVars>
      </dgm:prSet>
      <dgm:spPr/>
      <dgm:t>
        <a:bodyPr/>
        <a:lstStyle/>
        <a:p>
          <a:endParaRPr lang="en-US"/>
        </a:p>
      </dgm:t>
    </dgm:pt>
    <dgm:pt modelId="{63A3251F-ECD1-41AF-8BA4-4AE71547EC72}" type="pres">
      <dgm:prSet presAssocID="{D28E5AC0-DC1D-4A6C-B10B-588007BFAE6A}" presName="spacer" presStyleCnt="0"/>
      <dgm:spPr>
        <a:scene3d>
          <a:camera prst="orthographicFront"/>
          <a:lightRig rig="threePt" dir="t"/>
        </a:scene3d>
        <a:sp3d>
          <a:bevelT w="165100" prst="coolSlant"/>
        </a:sp3d>
      </dgm:spPr>
    </dgm:pt>
    <dgm:pt modelId="{8DF31B67-F285-4E34-BFF8-D02DEAE8B6A0}" type="pres">
      <dgm:prSet presAssocID="{B8DD514F-5565-4E91-9B73-E386D18EC04E}" presName="parentText" presStyleLbl="node1" presStyleIdx="4" presStyleCnt="11" custLinFactNeighborX="-1777" custLinFactNeighborY="-62266">
        <dgm:presLayoutVars>
          <dgm:chMax val="0"/>
          <dgm:bulletEnabled val="1"/>
        </dgm:presLayoutVars>
      </dgm:prSet>
      <dgm:spPr/>
      <dgm:t>
        <a:bodyPr/>
        <a:lstStyle/>
        <a:p>
          <a:endParaRPr lang="en-US"/>
        </a:p>
      </dgm:t>
    </dgm:pt>
    <dgm:pt modelId="{23C834FE-0AB0-4E62-941B-9214DE842B81}" type="pres">
      <dgm:prSet presAssocID="{A81FF85F-15D2-4139-96A6-D927BC66DFDE}" presName="spacer" presStyleCnt="0"/>
      <dgm:spPr>
        <a:scene3d>
          <a:camera prst="orthographicFront"/>
          <a:lightRig rig="threePt" dir="t"/>
        </a:scene3d>
        <a:sp3d>
          <a:bevelT w="165100" prst="coolSlant"/>
        </a:sp3d>
      </dgm:spPr>
    </dgm:pt>
    <dgm:pt modelId="{57FE914F-76FA-4D73-B96E-8AF6A486249F}" type="pres">
      <dgm:prSet presAssocID="{05ACE407-BFCE-4A7C-B23D-96EE165C72BC}" presName="parentText" presStyleLbl="node1" presStyleIdx="5" presStyleCnt="11" custLinFactNeighborX="-1777" custLinFactNeighborY="-62266">
        <dgm:presLayoutVars>
          <dgm:chMax val="0"/>
          <dgm:bulletEnabled val="1"/>
        </dgm:presLayoutVars>
      </dgm:prSet>
      <dgm:spPr/>
      <dgm:t>
        <a:bodyPr/>
        <a:lstStyle/>
        <a:p>
          <a:endParaRPr lang="en-US"/>
        </a:p>
      </dgm:t>
    </dgm:pt>
    <dgm:pt modelId="{928F6E2D-C5E5-4A4A-81D0-40961FE394A0}" type="pres">
      <dgm:prSet presAssocID="{DF0CC2AE-0258-4501-BC3C-F8E88F37DBF7}" presName="spacer" presStyleCnt="0"/>
      <dgm:spPr>
        <a:scene3d>
          <a:camera prst="orthographicFront"/>
          <a:lightRig rig="threePt" dir="t"/>
        </a:scene3d>
        <a:sp3d>
          <a:bevelT w="165100" prst="coolSlant"/>
        </a:sp3d>
      </dgm:spPr>
    </dgm:pt>
    <dgm:pt modelId="{FA7C666B-B118-4B83-8258-843E57228469}" type="pres">
      <dgm:prSet presAssocID="{23A0439B-AA76-4288-8A0F-04B7594F6181}" presName="parentText" presStyleLbl="node1" presStyleIdx="6" presStyleCnt="11" custLinFactNeighborX="-1777" custLinFactNeighborY="-62266">
        <dgm:presLayoutVars>
          <dgm:chMax val="0"/>
          <dgm:bulletEnabled val="1"/>
        </dgm:presLayoutVars>
      </dgm:prSet>
      <dgm:spPr/>
      <dgm:t>
        <a:bodyPr/>
        <a:lstStyle/>
        <a:p>
          <a:endParaRPr lang="en-US"/>
        </a:p>
      </dgm:t>
    </dgm:pt>
    <dgm:pt modelId="{DAD09D3E-8D69-4B21-84F2-1DB8AB04F456}" type="pres">
      <dgm:prSet presAssocID="{F57DB9FD-486B-4DAA-A704-E9BB6EBDE521}" presName="spacer" presStyleCnt="0"/>
      <dgm:spPr>
        <a:scene3d>
          <a:camera prst="orthographicFront"/>
          <a:lightRig rig="threePt" dir="t"/>
        </a:scene3d>
        <a:sp3d>
          <a:bevelT w="165100" prst="coolSlant"/>
        </a:sp3d>
      </dgm:spPr>
    </dgm:pt>
    <dgm:pt modelId="{9E52AEE3-E5BF-4B56-92D5-2BF94259D303}" type="pres">
      <dgm:prSet presAssocID="{D9702696-210C-48F8-8255-7F89D6556316}" presName="parentText" presStyleLbl="node1" presStyleIdx="7" presStyleCnt="11" custLinFactNeighborX="-1777" custLinFactNeighborY="-62266">
        <dgm:presLayoutVars>
          <dgm:chMax val="0"/>
          <dgm:bulletEnabled val="1"/>
        </dgm:presLayoutVars>
      </dgm:prSet>
      <dgm:spPr/>
      <dgm:t>
        <a:bodyPr/>
        <a:lstStyle/>
        <a:p>
          <a:endParaRPr lang="en-US"/>
        </a:p>
      </dgm:t>
    </dgm:pt>
    <dgm:pt modelId="{D994C13A-C29F-4485-A532-4FC6E5C3AE59}" type="pres">
      <dgm:prSet presAssocID="{819B1839-1340-4A78-A723-4FB4772A3707}" presName="spacer" presStyleCnt="0"/>
      <dgm:spPr>
        <a:scene3d>
          <a:camera prst="orthographicFront"/>
          <a:lightRig rig="threePt" dir="t"/>
        </a:scene3d>
        <a:sp3d>
          <a:bevelT w="165100" prst="coolSlant"/>
        </a:sp3d>
      </dgm:spPr>
    </dgm:pt>
    <dgm:pt modelId="{D9030EFA-A891-44E3-9670-8EB3DCAB80C6}" type="pres">
      <dgm:prSet presAssocID="{8289699B-CC8D-492A-862A-E5A3AF41F9ED}" presName="parentText" presStyleLbl="node1" presStyleIdx="8" presStyleCnt="11" custLinFactNeighborX="-1777" custLinFactNeighborY="-62266">
        <dgm:presLayoutVars>
          <dgm:chMax val="0"/>
          <dgm:bulletEnabled val="1"/>
        </dgm:presLayoutVars>
      </dgm:prSet>
      <dgm:spPr/>
      <dgm:t>
        <a:bodyPr/>
        <a:lstStyle/>
        <a:p>
          <a:endParaRPr lang="en-US"/>
        </a:p>
      </dgm:t>
    </dgm:pt>
    <dgm:pt modelId="{4478B48A-A626-4037-BF22-A49BDE637F33}" type="pres">
      <dgm:prSet presAssocID="{DAD7CA47-DC07-4420-8CC3-7673A9C253D4}" presName="spacer" presStyleCnt="0"/>
      <dgm:spPr>
        <a:scene3d>
          <a:camera prst="orthographicFront"/>
          <a:lightRig rig="threePt" dir="t"/>
        </a:scene3d>
        <a:sp3d>
          <a:bevelT w="165100" prst="coolSlant"/>
        </a:sp3d>
      </dgm:spPr>
    </dgm:pt>
    <dgm:pt modelId="{31DD9D8A-DDA3-4663-85D1-8BF7896885CA}" type="pres">
      <dgm:prSet presAssocID="{2CBF1929-A6CC-4E1C-8D5F-9E72686CB881}" presName="parentText" presStyleLbl="node1" presStyleIdx="9" presStyleCnt="11" custLinFactNeighborX="-1777" custLinFactNeighborY="-62266">
        <dgm:presLayoutVars>
          <dgm:chMax val="0"/>
          <dgm:bulletEnabled val="1"/>
        </dgm:presLayoutVars>
      </dgm:prSet>
      <dgm:spPr/>
      <dgm:t>
        <a:bodyPr/>
        <a:lstStyle/>
        <a:p>
          <a:endParaRPr lang="en-US"/>
        </a:p>
      </dgm:t>
    </dgm:pt>
    <dgm:pt modelId="{187D374F-2DE4-495D-804A-3213F9700FFC}" type="pres">
      <dgm:prSet presAssocID="{D0CEBDBB-A6B5-4B29-BF3F-695C7C360AAB}" presName="spacer" presStyleCnt="0"/>
      <dgm:spPr>
        <a:scene3d>
          <a:camera prst="orthographicFront"/>
          <a:lightRig rig="threePt" dir="t"/>
        </a:scene3d>
        <a:sp3d>
          <a:bevelT w="165100" prst="coolSlant"/>
        </a:sp3d>
      </dgm:spPr>
    </dgm:pt>
    <dgm:pt modelId="{ACE4FA81-8884-4865-AA7F-BDE46C9F1FD9}" type="pres">
      <dgm:prSet presAssocID="{E32EC69E-CE5A-4ABC-8845-0C676F4EDBD4}" presName="parentText" presStyleLbl="node1" presStyleIdx="10" presStyleCnt="11" custLinFactNeighborX="-1777" custLinFactNeighborY="-62266">
        <dgm:presLayoutVars>
          <dgm:chMax val="0"/>
          <dgm:bulletEnabled val="1"/>
        </dgm:presLayoutVars>
      </dgm:prSet>
      <dgm:spPr/>
      <dgm:t>
        <a:bodyPr/>
        <a:lstStyle/>
        <a:p>
          <a:endParaRPr lang="en-US"/>
        </a:p>
      </dgm:t>
    </dgm:pt>
  </dgm:ptLst>
  <dgm:cxnLst>
    <dgm:cxn modelId="{370C0A70-9FA2-4EC2-A2BA-DE088797EC2B}" srcId="{1461F29D-0753-4974-839F-CB8EE268FA90}" destId="{A1B4A83E-017A-43E4-9B68-E1FCCB859912}" srcOrd="3" destOrd="0" parTransId="{824990BA-A107-4426-8273-911BE1418D47}" sibTransId="{D28E5AC0-DC1D-4A6C-B10B-588007BFAE6A}"/>
    <dgm:cxn modelId="{ABE7EE68-6221-43CA-948F-FDA4A1A8A0FD}" srcId="{1461F29D-0753-4974-839F-CB8EE268FA90}" destId="{2A180D6E-94A3-497F-BBF6-E933933F6C23}" srcOrd="0" destOrd="0" parTransId="{D541D477-65FD-4AF2-B41B-B2974DBDE2CE}" sibTransId="{3C4C2396-CE9E-49E2-8A83-A6263568F974}"/>
    <dgm:cxn modelId="{ED036BA5-5947-43D1-AA7A-0AA3792A3C66}" srcId="{1461F29D-0753-4974-839F-CB8EE268FA90}" destId="{D9702696-210C-48F8-8255-7F89D6556316}" srcOrd="7" destOrd="0" parTransId="{BBCA8139-5F06-4D40-9446-5BA64B5C151C}" sibTransId="{819B1839-1340-4A78-A723-4FB4772A3707}"/>
    <dgm:cxn modelId="{6DE4703E-318F-4FBB-B8A7-266B86ADB9B7}" type="presOf" srcId="{A1B4A83E-017A-43E4-9B68-E1FCCB859912}" destId="{3EED6ADC-945D-41E5-A77A-0295B6976D28}" srcOrd="0" destOrd="0" presId="urn:microsoft.com/office/officeart/2005/8/layout/vList2"/>
    <dgm:cxn modelId="{92CACDDD-9EA2-44F7-A44E-A9BE168FD21E}" type="presOf" srcId="{8289699B-CC8D-492A-862A-E5A3AF41F9ED}" destId="{D9030EFA-A891-44E3-9670-8EB3DCAB80C6}" srcOrd="0" destOrd="0" presId="urn:microsoft.com/office/officeart/2005/8/layout/vList2"/>
    <dgm:cxn modelId="{E871A89F-1D9C-493C-BBAA-0A219B52854A}" type="presOf" srcId="{B0DEDEFA-7ECE-41D4-81DD-04E7FCF8AFFC}" destId="{7470CCD7-9496-4803-B52A-21A5DDFC094B}" srcOrd="0" destOrd="0" presId="urn:microsoft.com/office/officeart/2005/8/layout/vList2"/>
    <dgm:cxn modelId="{8D144F92-5789-44CC-A664-4F56D04DBBBA}" type="presOf" srcId="{B8DD514F-5565-4E91-9B73-E386D18EC04E}" destId="{8DF31B67-F285-4E34-BFF8-D02DEAE8B6A0}" srcOrd="0" destOrd="0" presId="urn:microsoft.com/office/officeart/2005/8/layout/vList2"/>
    <dgm:cxn modelId="{D6A2759A-475A-4EB0-93C9-477D06813C07}" type="presOf" srcId="{1461F29D-0753-4974-839F-CB8EE268FA90}" destId="{9C902972-4D70-4039-B3A8-4EBC8B544E56}" srcOrd="0" destOrd="0" presId="urn:microsoft.com/office/officeart/2005/8/layout/vList2"/>
    <dgm:cxn modelId="{CA37F462-DC81-4203-A0C4-732BA8D00240}" type="presOf" srcId="{E32EC69E-CE5A-4ABC-8845-0C676F4EDBD4}" destId="{ACE4FA81-8884-4865-AA7F-BDE46C9F1FD9}" srcOrd="0" destOrd="0" presId="urn:microsoft.com/office/officeart/2005/8/layout/vList2"/>
    <dgm:cxn modelId="{9B8A3F67-2A1F-4C29-8EC0-873F3161C19E}" srcId="{1461F29D-0753-4974-839F-CB8EE268FA90}" destId="{E32EC69E-CE5A-4ABC-8845-0C676F4EDBD4}" srcOrd="10" destOrd="0" parTransId="{16F73751-67D2-4C14-B4F1-82D06B163751}" sibTransId="{E23C5A53-50FA-4B6E-8A67-2D3811468587}"/>
    <dgm:cxn modelId="{82EAC27D-CA56-4662-8C3A-063C350FB66B}" type="presOf" srcId="{D9702696-210C-48F8-8255-7F89D6556316}" destId="{9E52AEE3-E5BF-4B56-92D5-2BF94259D303}" srcOrd="0" destOrd="0" presId="urn:microsoft.com/office/officeart/2005/8/layout/vList2"/>
    <dgm:cxn modelId="{D1027012-D6A1-4AE5-A3A3-8520384A1884}" srcId="{1461F29D-0753-4974-839F-CB8EE268FA90}" destId="{8289699B-CC8D-492A-862A-E5A3AF41F9ED}" srcOrd="8" destOrd="0" parTransId="{4C5E77E9-5170-4342-A57E-56C17C15BD6A}" sibTransId="{DAD7CA47-DC07-4420-8CC3-7673A9C253D4}"/>
    <dgm:cxn modelId="{BA87BDBC-9EBB-4E98-BF07-E72152439EA5}" srcId="{1461F29D-0753-4974-839F-CB8EE268FA90}" destId="{23A0439B-AA76-4288-8A0F-04B7594F6181}" srcOrd="6" destOrd="0" parTransId="{DD24E746-2691-4C07-80BB-CA54361374CF}" sibTransId="{F57DB9FD-486B-4DAA-A704-E9BB6EBDE521}"/>
    <dgm:cxn modelId="{81F44936-8974-4DF1-9FE9-4932B45BE67B}" srcId="{1461F29D-0753-4974-839F-CB8EE268FA90}" destId="{B8DD514F-5565-4E91-9B73-E386D18EC04E}" srcOrd="4" destOrd="0" parTransId="{4FC77F22-3A8F-4BDD-99AB-875D83F40513}" sibTransId="{A81FF85F-15D2-4139-96A6-D927BC66DFDE}"/>
    <dgm:cxn modelId="{2E3015F2-B88A-4F66-8E3B-D38D505C9917}" type="presOf" srcId="{2A180D6E-94A3-497F-BBF6-E933933F6C23}" destId="{BDAA07CB-D2C0-48C3-B17F-8764BB42FFFE}" srcOrd="0" destOrd="0" presId="urn:microsoft.com/office/officeart/2005/8/layout/vList2"/>
    <dgm:cxn modelId="{B88D1725-A2AF-4DC4-B032-76BD9F7904C0}" type="presOf" srcId="{1BCE6DBA-292E-4508-8555-DCF6EA306A1E}" destId="{F6640B47-1F0F-46BE-9847-652DC997DE1F}" srcOrd="0" destOrd="0" presId="urn:microsoft.com/office/officeart/2005/8/layout/vList2"/>
    <dgm:cxn modelId="{FFA3B4BC-7922-49ED-B80A-D51B302C5509}" type="presOf" srcId="{23A0439B-AA76-4288-8A0F-04B7594F6181}" destId="{FA7C666B-B118-4B83-8258-843E57228469}" srcOrd="0" destOrd="0" presId="urn:microsoft.com/office/officeart/2005/8/layout/vList2"/>
    <dgm:cxn modelId="{C3AA364A-AAF4-4459-8C57-7FF15F6DB342}" type="presOf" srcId="{2CBF1929-A6CC-4E1C-8D5F-9E72686CB881}" destId="{31DD9D8A-DDA3-4663-85D1-8BF7896885CA}" srcOrd="0" destOrd="0" presId="urn:microsoft.com/office/officeart/2005/8/layout/vList2"/>
    <dgm:cxn modelId="{0662DDD8-5577-4B59-B09C-7089C413D407}" srcId="{1461F29D-0753-4974-839F-CB8EE268FA90}" destId="{2CBF1929-A6CC-4E1C-8D5F-9E72686CB881}" srcOrd="9" destOrd="0" parTransId="{28339822-81E8-41BA-8308-445F203D28F2}" sibTransId="{D0CEBDBB-A6B5-4B29-BF3F-695C7C360AAB}"/>
    <dgm:cxn modelId="{3A60A538-2EED-492B-ABF7-C5145C326C1A}" srcId="{1461F29D-0753-4974-839F-CB8EE268FA90}" destId="{1BCE6DBA-292E-4508-8555-DCF6EA306A1E}" srcOrd="1" destOrd="0" parTransId="{D7250DBE-7AB8-4BC0-9AC9-958A0049FD06}" sibTransId="{644FCDE1-76C5-4FA2-93AC-15C781110465}"/>
    <dgm:cxn modelId="{A2A74193-4883-4102-9492-9DC7B4FEE30D}" type="presOf" srcId="{05ACE407-BFCE-4A7C-B23D-96EE165C72BC}" destId="{57FE914F-76FA-4D73-B96E-8AF6A486249F}" srcOrd="0" destOrd="0" presId="urn:microsoft.com/office/officeart/2005/8/layout/vList2"/>
    <dgm:cxn modelId="{38EC046A-8D82-4825-B29E-89690DB0F183}" srcId="{1461F29D-0753-4974-839F-CB8EE268FA90}" destId="{B0DEDEFA-7ECE-41D4-81DD-04E7FCF8AFFC}" srcOrd="2" destOrd="0" parTransId="{6ECFA3A5-F9CA-408B-BE1D-77709B1DF048}" sibTransId="{40749543-DAD1-41DD-8B15-295ED22C8AFF}"/>
    <dgm:cxn modelId="{E50E41E3-85E7-42BD-94BA-64F7D1E3C498}" srcId="{1461F29D-0753-4974-839F-CB8EE268FA90}" destId="{05ACE407-BFCE-4A7C-B23D-96EE165C72BC}" srcOrd="5" destOrd="0" parTransId="{70A0F115-8898-4EB0-BC24-A288B800DF3F}" sibTransId="{DF0CC2AE-0258-4501-BC3C-F8E88F37DBF7}"/>
    <dgm:cxn modelId="{F8B00E75-F3DF-4BA5-97F8-604C41EC9153}" type="presParOf" srcId="{9C902972-4D70-4039-B3A8-4EBC8B544E56}" destId="{BDAA07CB-D2C0-48C3-B17F-8764BB42FFFE}" srcOrd="0" destOrd="0" presId="urn:microsoft.com/office/officeart/2005/8/layout/vList2"/>
    <dgm:cxn modelId="{9B1C88B2-C2AB-48A8-88BE-23DD4EBE43D4}" type="presParOf" srcId="{9C902972-4D70-4039-B3A8-4EBC8B544E56}" destId="{56D6E554-D9AF-4C2B-8718-E203A6CAA82A}" srcOrd="1" destOrd="0" presId="urn:microsoft.com/office/officeart/2005/8/layout/vList2"/>
    <dgm:cxn modelId="{C7646F01-4479-4754-BC54-F674F7ED934C}" type="presParOf" srcId="{9C902972-4D70-4039-B3A8-4EBC8B544E56}" destId="{F6640B47-1F0F-46BE-9847-652DC997DE1F}" srcOrd="2" destOrd="0" presId="urn:microsoft.com/office/officeart/2005/8/layout/vList2"/>
    <dgm:cxn modelId="{2717A895-9092-42CD-903C-08CEB7C2C19D}" type="presParOf" srcId="{9C902972-4D70-4039-B3A8-4EBC8B544E56}" destId="{6E74F141-18CD-44D7-9650-BA94380E0B24}" srcOrd="3" destOrd="0" presId="urn:microsoft.com/office/officeart/2005/8/layout/vList2"/>
    <dgm:cxn modelId="{B942FA1A-7F10-4847-928B-BE9C759E9591}" type="presParOf" srcId="{9C902972-4D70-4039-B3A8-4EBC8B544E56}" destId="{7470CCD7-9496-4803-B52A-21A5DDFC094B}" srcOrd="4" destOrd="0" presId="urn:microsoft.com/office/officeart/2005/8/layout/vList2"/>
    <dgm:cxn modelId="{D5905B19-771D-4946-9854-C0515BC2A155}" type="presParOf" srcId="{9C902972-4D70-4039-B3A8-4EBC8B544E56}" destId="{95F3F77B-828A-4F2D-BBD8-02ECD04D6F93}" srcOrd="5" destOrd="0" presId="urn:microsoft.com/office/officeart/2005/8/layout/vList2"/>
    <dgm:cxn modelId="{085B811D-FA96-4906-8CFA-E5DC8C1F73B8}" type="presParOf" srcId="{9C902972-4D70-4039-B3A8-4EBC8B544E56}" destId="{3EED6ADC-945D-41E5-A77A-0295B6976D28}" srcOrd="6" destOrd="0" presId="urn:microsoft.com/office/officeart/2005/8/layout/vList2"/>
    <dgm:cxn modelId="{B4010184-6326-4B3A-9155-88024F75CF4C}" type="presParOf" srcId="{9C902972-4D70-4039-B3A8-4EBC8B544E56}" destId="{63A3251F-ECD1-41AF-8BA4-4AE71547EC72}" srcOrd="7" destOrd="0" presId="urn:microsoft.com/office/officeart/2005/8/layout/vList2"/>
    <dgm:cxn modelId="{F0C04E88-C5DD-42C7-831D-3CCB13CD43F7}" type="presParOf" srcId="{9C902972-4D70-4039-B3A8-4EBC8B544E56}" destId="{8DF31B67-F285-4E34-BFF8-D02DEAE8B6A0}" srcOrd="8" destOrd="0" presId="urn:microsoft.com/office/officeart/2005/8/layout/vList2"/>
    <dgm:cxn modelId="{48011BE6-3301-439C-A2CF-BB7FBDAE2B9F}" type="presParOf" srcId="{9C902972-4D70-4039-B3A8-4EBC8B544E56}" destId="{23C834FE-0AB0-4E62-941B-9214DE842B81}" srcOrd="9" destOrd="0" presId="urn:microsoft.com/office/officeart/2005/8/layout/vList2"/>
    <dgm:cxn modelId="{73A121AF-E1B4-4F22-9F6E-0E039589B54E}" type="presParOf" srcId="{9C902972-4D70-4039-B3A8-4EBC8B544E56}" destId="{57FE914F-76FA-4D73-B96E-8AF6A486249F}" srcOrd="10" destOrd="0" presId="urn:microsoft.com/office/officeart/2005/8/layout/vList2"/>
    <dgm:cxn modelId="{8E25BE46-3729-4F1C-8E38-78590CC054EB}" type="presParOf" srcId="{9C902972-4D70-4039-B3A8-4EBC8B544E56}" destId="{928F6E2D-C5E5-4A4A-81D0-40961FE394A0}" srcOrd="11" destOrd="0" presId="urn:microsoft.com/office/officeart/2005/8/layout/vList2"/>
    <dgm:cxn modelId="{D581DA0A-F24C-4AF6-8DBB-490CB7BD63A4}" type="presParOf" srcId="{9C902972-4D70-4039-B3A8-4EBC8B544E56}" destId="{FA7C666B-B118-4B83-8258-843E57228469}" srcOrd="12" destOrd="0" presId="urn:microsoft.com/office/officeart/2005/8/layout/vList2"/>
    <dgm:cxn modelId="{C618E517-AE3F-4FD8-B367-4370C8CCA627}" type="presParOf" srcId="{9C902972-4D70-4039-B3A8-4EBC8B544E56}" destId="{DAD09D3E-8D69-4B21-84F2-1DB8AB04F456}" srcOrd="13" destOrd="0" presId="urn:microsoft.com/office/officeart/2005/8/layout/vList2"/>
    <dgm:cxn modelId="{F0AEF3F2-D3BD-473F-A9D7-BD2A5CEA3796}" type="presParOf" srcId="{9C902972-4D70-4039-B3A8-4EBC8B544E56}" destId="{9E52AEE3-E5BF-4B56-92D5-2BF94259D303}" srcOrd="14" destOrd="0" presId="urn:microsoft.com/office/officeart/2005/8/layout/vList2"/>
    <dgm:cxn modelId="{A377A235-13D5-4FDC-B4E1-EB38AC31C4DF}" type="presParOf" srcId="{9C902972-4D70-4039-B3A8-4EBC8B544E56}" destId="{D994C13A-C29F-4485-A532-4FC6E5C3AE59}" srcOrd="15" destOrd="0" presId="urn:microsoft.com/office/officeart/2005/8/layout/vList2"/>
    <dgm:cxn modelId="{7658BA68-7AEF-4D88-B40D-6ED94DB0D9E2}" type="presParOf" srcId="{9C902972-4D70-4039-B3A8-4EBC8B544E56}" destId="{D9030EFA-A891-44E3-9670-8EB3DCAB80C6}" srcOrd="16" destOrd="0" presId="urn:microsoft.com/office/officeart/2005/8/layout/vList2"/>
    <dgm:cxn modelId="{D2BA1B1F-284D-45F0-8637-6D454D69E3F2}" type="presParOf" srcId="{9C902972-4D70-4039-B3A8-4EBC8B544E56}" destId="{4478B48A-A626-4037-BF22-A49BDE637F33}" srcOrd="17" destOrd="0" presId="urn:microsoft.com/office/officeart/2005/8/layout/vList2"/>
    <dgm:cxn modelId="{5BF2B612-091B-412B-9C31-AB66E19B6E63}" type="presParOf" srcId="{9C902972-4D70-4039-B3A8-4EBC8B544E56}" destId="{31DD9D8A-DDA3-4663-85D1-8BF7896885CA}" srcOrd="18" destOrd="0" presId="urn:microsoft.com/office/officeart/2005/8/layout/vList2"/>
    <dgm:cxn modelId="{91E0602C-4AA6-4428-B52B-3BD99631CF70}" type="presParOf" srcId="{9C902972-4D70-4039-B3A8-4EBC8B544E56}" destId="{187D374F-2DE4-495D-804A-3213F9700FFC}" srcOrd="19" destOrd="0" presId="urn:microsoft.com/office/officeart/2005/8/layout/vList2"/>
    <dgm:cxn modelId="{7CD4592E-00ED-4C59-870E-7AC4C150EB51}" type="presParOf" srcId="{9C902972-4D70-4039-B3A8-4EBC8B544E56}" destId="{ACE4FA81-8884-4865-AA7F-BDE46C9F1FD9}" srcOrd="20"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A07CB-D2C0-48C3-B17F-8764BB42FFFE}">
      <dsp:nvSpPr>
        <dsp:cNvPr id="0" name=""/>
        <dsp:cNvSpPr/>
      </dsp:nvSpPr>
      <dsp:spPr>
        <a:xfrm>
          <a:off x="0" y="40999"/>
          <a:ext cx="4053012" cy="430560"/>
        </a:xfrm>
        <a:prstGeom prst="roundRect">
          <a:avLst/>
        </a:prstGeom>
        <a:solidFill>
          <a:srgbClr val="92D050">
            <a:alpha val="90000"/>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8000"/>
              </a:solidFill>
            </a:rPr>
            <a:t>INTERVIEWS</a:t>
          </a:r>
          <a:endParaRPr lang="en-US" sz="1800" b="1" kern="1200" dirty="0">
            <a:solidFill>
              <a:srgbClr val="008000"/>
            </a:solidFill>
          </a:endParaRPr>
        </a:p>
      </dsp:txBody>
      <dsp:txXfrm>
        <a:off x="21018" y="62017"/>
        <a:ext cx="4010976" cy="388524"/>
      </dsp:txXfrm>
    </dsp:sp>
    <dsp:sp modelId="{F6640B47-1F0F-46BE-9847-652DC997DE1F}">
      <dsp:nvSpPr>
        <dsp:cNvPr id="0" name=""/>
        <dsp:cNvSpPr/>
      </dsp:nvSpPr>
      <dsp:spPr>
        <a:xfrm>
          <a:off x="0" y="506789"/>
          <a:ext cx="4053012" cy="430560"/>
        </a:xfrm>
        <a:prstGeom prst="roundRect">
          <a:avLst/>
        </a:prstGeom>
        <a:solidFill>
          <a:schemeClr val="accent1">
            <a:lumMod val="40000"/>
            <a:lumOff val="60000"/>
            <a:alpha val="86000"/>
          </a:scheme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accent2">
                  <a:lumMod val="75000"/>
                </a:schemeClr>
              </a:solidFill>
            </a:rPr>
            <a:t>SURVEYS</a:t>
          </a:r>
          <a:endParaRPr lang="en-US" sz="1800" b="1" kern="1200" dirty="0">
            <a:solidFill>
              <a:schemeClr val="accent2">
                <a:lumMod val="75000"/>
              </a:schemeClr>
            </a:solidFill>
          </a:endParaRPr>
        </a:p>
      </dsp:txBody>
      <dsp:txXfrm>
        <a:off x="21018" y="527807"/>
        <a:ext cx="4010976" cy="388524"/>
      </dsp:txXfrm>
    </dsp:sp>
    <dsp:sp modelId="{7470CCD7-9496-4803-B52A-21A5DDFC094B}">
      <dsp:nvSpPr>
        <dsp:cNvPr id="0" name=""/>
        <dsp:cNvSpPr/>
      </dsp:nvSpPr>
      <dsp:spPr>
        <a:xfrm>
          <a:off x="0" y="1003589"/>
          <a:ext cx="4053012" cy="430560"/>
        </a:xfrm>
        <a:prstGeom prst="roundRect">
          <a:avLst/>
        </a:prstGeom>
        <a:solidFill>
          <a:schemeClr val="accent2">
            <a:lumMod val="40000"/>
            <a:lumOff val="60000"/>
            <a:alpha val="82000"/>
          </a:scheme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sz="1800" b="1" kern="1200" dirty="0" smtClean="0">
              <a:solidFill>
                <a:schemeClr val="accent3">
                  <a:lumMod val="75000"/>
                </a:schemeClr>
              </a:solidFill>
            </a:rPr>
            <a:t>QUESTIONNAIRE</a:t>
          </a:r>
          <a:endParaRPr lang="en-US" sz="1800" b="1" kern="1200" dirty="0">
            <a:solidFill>
              <a:schemeClr val="accent3">
                <a:lumMod val="75000"/>
              </a:schemeClr>
            </a:solidFill>
          </a:endParaRPr>
        </a:p>
      </dsp:txBody>
      <dsp:txXfrm>
        <a:off x="21018" y="1024607"/>
        <a:ext cx="4010976" cy="388524"/>
      </dsp:txXfrm>
    </dsp:sp>
    <dsp:sp modelId="{3EED6ADC-945D-41E5-A77A-0295B6976D28}">
      <dsp:nvSpPr>
        <dsp:cNvPr id="0" name=""/>
        <dsp:cNvSpPr/>
      </dsp:nvSpPr>
      <dsp:spPr>
        <a:xfrm>
          <a:off x="0" y="1500389"/>
          <a:ext cx="4053012" cy="430560"/>
        </a:xfrm>
        <a:prstGeom prst="roundRect">
          <a:avLst/>
        </a:prstGeom>
        <a:solidFill>
          <a:schemeClr val="bg2">
            <a:lumMod val="90000"/>
            <a:alpha val="78000"/>
          </a:scheme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2">
                  <a:lumMod val="25000"/>
                </a:schemeClr>
              </a:solidFill>
            </a:rPr>
            <a:t>TASK ANALYSIS</a:t>
          </a:r>
          <a:endParaRPr lang="en-US" sz="1800" b="1" kern="1200" dirty="0">
            <a:solidFill>
              <a:schemeClr val="bg2">
                <a:lumMod val="25000"/>
              </a:schemeClr>
            </a:solidFill>
          </a:endParaRPr>
        </a:p>
      </dsp:txBody>
      <dsp:txXfrm>
        <a:off x="21018" y="1521407"/>
        <a:ext cx="4010976" cy="388524"/>
      </dsp:txXfrm>
    </dsp:sp>
    <dsp:sp modelId="{8DF31B67-F285-4E34-BFF8-D02DEAE8B6A0}">
      <dsp:nvSpPr>
        <dsp:cNvPr id="0" name=""/>
        <dsp:cNvSpPr/>
      </dsp:nvSpPr>
      <dsp:spPr>
        <a:xfrm>
          <a:off x="0" y="1997189"/>
          <a:ext cx="4053012" cy="430560"/>
        </a:xfrm>
        <a:prstGeom prst="roundRect">
          <a:avLst/>
        </a:prstGeom>
        <a:solidFill>
          <a:srgbClr val="E3E80E">
            <a:alpha val="73725"/>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accent4">
                  <a:lumMod val="50000"/>
                </a:schemeClr>
              </a:solidFill>
            </a:rPr>
            <a:t>DOMAIN</a:t>
          </a:r>
          <a:r>
            <a:rPr lang="en-US" sz="1800" b="1" kern="1200" dirty="0" smtClean="0"/>
            <a:t> </a:t>
          </a:r>
          <a:r>
            <a:rPr lang="en-US" sz="1800" b="1" kern="1200" dirty="0" smtClean="0">
              <a:solidFill>
                <a:schemeClr val="accent4">
                  <a:lumMod val="50000"/>
                </a:schemeClr>
              </a:solidFill>
            </a:rPr>
            <a:t>ANALYSIS</a:t>
          </a:r>
          <a:endParaRPr lang="en-US" sz="1800" b="1" kern="1200" dirty="0">
            <a:solidFill>
              <a:schemeClr val="accent4">
                <a:lumMod val="50000"/>
              </a:schemeClr>
            </a:solidFill>
          </a:endParaRPr>
        </a:p>
      </dsp:txBody>
      <dsp:txXfrm>
        <a:off x="21018" y="2018207"/>
        <a:ext cx="4010976" cy="388524"/>
      </dsp:txXfrm>
    </dsp:sp>
    <dsp:sp modelId="{57FE914F-76FA-4D73-B96E-8AF6A486249F}">
      <dsp:nvSpPr>
        <dsp:cNvPr id="0" name=""/>
        <dsp:cNvSpPr/>
      </dsp:nvSpPr>
      <dsp:spPr>
        <a:xfrm>
          <a:off x="0" y="2493989"/>
          <a:ext cx="4053012" cy="430560"/>
        </a:xfrm>
        <a:prstGeom prst="roundRect">
          <a:avLst/>
        </a:prstGeom>
        <a:solidFill>
          <a:srgbClr val="FB3333">
            <a:alpha val="69804"/>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accent3">
                  <a:lumMod val="50000"/>
                </a:schemeClr>
              </a:solidFill>
            </a:rPr>
            <a:t>BRAINSTORMING</a:t>
          </a:r>
          <a:endParaRPr lang="en-US" sz="1800" b="1" kern="1200" dirty="0">
            <a:solidFill>
              <a:schemeClr val="accent3">
                <a:lumMod val="50000"/>
              </a:schemeClr>
            </a:solidFill>
          </a:endParaRPr>
        </a:p>
      </dsp:txBody>
      <dsp:txXfrm>
        <a:off x="21018" y="2515007"/>
        <a:ext cx="4010976" cy="388524"/>
      </dsp:txXfrm>
    </dsp:sp>
    <dsp:sp modelId="{FA7C666B-B118-4B83-8258-843E57228469}">
      <dsp:nvSpPr>
        <dsp:cNvPr id="0" name=""/>
        <dsp:cNvSpPr/>
      </dsp:nvSpPr>
      <dsp:spPr>
        <a:xfrm>
          <a:off x="0" y="2990789"/>
          <a:ext cx="4053012" cy="430560"/>
        </a:xfrm>
        <a:prstGeom prst="roundRect">
          <a:avLst/>
        </a:prstGeom>
        <a:solidFill>
          <a:schemeClr val="accent1">
            <a:alpha val="90000"/>
            <a:hueOff val="0"/>
            <a:satOff val="0"/>
            <a:lumOff val="0"/>
            <a:alphaOff val="-24000"/>
          </a:scheme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accent1">
                  <a:lumMod val="20000"/>
                  <a:lumOff val="80000"/>
                </a:schemeClr>
              </a:solidFill>
            </a:rPr>
            <a:t>OBSERVATION</a:t>
          </a:r>
          <a:endParaRPr lang="en-US" sz="1800" b="1" kern="1200" dirty="0">
            <a:solidFill>
              <a:schemeClr val="accent1">
                <a:lumMod val="20000"/>
                <a:lumOff val="80000"/>
              </a:schemeClr>
            </a:solidFill>
          </a:endParaRPr>
        </a:p>
      </dsp:txBody>
      <dsp:txXfrm>
        <a:off x="21018" y="3011807"/>
        <a:ext cx="4010976" cy="388524"/>
      </dsp:txXfrm>
    </dsp:sp>
    <dsp:sp modelId="{9E52AEE3-E5BF-4B56-92D5-2BF94259D303}">
      <dsp:nvSpPr>
        <dsp:cNvPr id="0" name=""/>
        <dsp:cNvSpPr/>
      </dsp:nvSpPr>
      <dsp:spPr>
        <a:xfrm>
          <a:off x="0" y="3487589"/>
          <a:ext cx="4053012" cy="430560"/>
        </a:xfrm>
        <a:prstGeom prst="roundRect">
          <a:avLst/>
        </a:prstGeom>
        <a:solidFill>
          <a:schemeClr val="bg2">
            <a:lumMod val="90000"/>
            <a:alpha val="62000"/>
          </a:scheme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2">
                  <a:lumMod val="25000"/>
                </a:schemeClr>
              </a:solidFill>
            </a:rPr>
            <a:t>PROTOTYPING</a:t>
          </a:r>
          <a:endParaRPr lang="en-US" sz="1800" b="1" kern="1200" dirty="0">
            <a:solidFill>
              <a:schemeClr val="bg2">
                <a:lumMod val="25000"/>
              </a:schemeClr>
            </a:solidFill>
          </a:endParaRPr>
        </a:p>
      </dsp:txBody>
      <dsp:txXfrm>
        <a:off x="21018" y="3508607"/>
        <a:ext cx="4010976" cy="388524"/>
      </dsp:txXfrm>
    </dsp:sp>
    <dsp:sp modelId="{D9030EFA-A891-44E3-9670-8EB3DCAB80C6}">
      <dsp:nvSpPr>
        <dsp:cNvPr id="0" name=""/>
        <dsp:cNvSpPr/>
      </dsp:nvSpPr>
      <dsp:spPr>
        <a:xfrm>
          <a:off x="0" y="3984389"/>
          <a:ext cx="4053012" cy="430560"/>
        </a:xfrm>
        <a:prstGeom prst="roundRect">
          <a:avLst/>
        </a:prstGeom>
        <a:solidFill>
          <a:srgbClr val="C55F5F">
            <a:alpha val="57647"/>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WALKTHROUGH</a:t>
          </a:r>
          <a:endParaRPr lang="en-US" sz="1800" b="1" kern="1200" dirty="0"/>
        </a:p>
      </dsp:txBody>
      <dsp:txXfrm>
        <a:off x="21018" y="4005407"/>
        <a:ext cx="4010976" cy="388524"/>
      </dsp:txXfrm>
    </dsp:sp>
    <dsp:sp modelId="{31DD9D8A-DDA3-4663-85D1-8BF7896885CA}">
      <dsp:nvSpPr>
        <dsp:cNvPr id="0" name=""/>
        <dsp:cNvSpPr/>
      </dsp:nvSpPr>
      <dsp:spPr>
        <a:xfrm>
          <a:off x="0" y="4481189"/>
          <a:ext cx="4053012" cy="430560"/>
        </a:xfrm>
        <a:prstGeom prst="roundRect">
          <a:avLst/>
        </a:prstGeom>
        <a:solidFill>
          <a:srgbClr val="7BF1F1">
            <a:alpha val="53725"/>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sz="1800" b="1" kern="1200" dirty="0" smtClean="0">
              <a:solidFill>
                <a:schemeClr val="bg2">
                  <a:lumMod val="10000"/>
                </a:schemeClr>
              </a:solidFill>
            </a:rPr>
            <a:t>AUTOMATED CONSISTENCY ANALYSIS</a:t>
          </a:r>
          <a:endParaRPr lang="en-US" sz="1800" b="1" kern="1200" dirty="0">
            <a:solidFill>
              <a:schemeClr val="bg2">
                <a:lumMod val="10000"/>
              </a:schemeClr>
            </a:solidFill>
          </a:endParaRPr>
        </a:p>
      </dsp:txBody>
      <dsp:txXfrm>
        <a:off x="21018" y="4502207"/>
        <a:ext cx="4010976" cy="388524"/>
      </dsp:txXfrm>
    </dsp:sp>
    <dsp:sp modelId="{ACE4FA81-8884-4865-AA7F-BDE46C9F1FD9}">
      <dsp:nvSpPr>
        <dsp:cNvPr id="0" name=""/>
        <dsp:cNvSpPr/>
      </dsp:nvSpPr>
      <dsp:spPr>
        <a:xfrm>
          <a:off x="0" y="4977989"/>
          <a:ext cx="4053012" cy="430560"/>
        </a:xfrm>
        <a:prstGeom prst="roundRect">
          <a:avLst/>
        </a:prstGeom>
        <a:solidFill>
          <a:srgbClr val="F169D4">
            <a:alpha val="49804"/>
          </a:srgbClr>
        </a:solidFill>
        <a:ln w="15875" cap="flat"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990099"/>
              </a:solidFill>
            </a:rPr>
            <a:t>TEST CASE GENERATION</a:t>
          </a:r>
          <a:endParaRPr lang="en-US" sz="1800" b="1" kern="1200" dirty="0">
            <a:solidFill>
              <a:srgbClr val="990099"/>
            </a:solidFill>
          </a:endParaRPr>
        </a:p>
      </dsp:txBody>
      <dsp:txXfrm>
        <a:off x="21018" y="4999007"/>
        <a:ext cx="4010976" cy="3885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pPr>
              <a:defRPr/>
            </a:pPr>
            <a:endParaRPr lang="en-US" altLang="en-US"/>
          </a:p>
        </p:txBody>
      </p:sp>
      <p:sp>
        <p:nvSpPr>
          <p:cNvPr id="1679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pPr>
              <a:defRPr/>
            </a:pPr>
            <a:endParaRPr lang="en-US" altLang="en-US"/>
          </a:p>
        </p:txBody>
      </p:sp>
      <p:sp>
        <p:nvSpPr>
          <p:cNvPr id="1679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pPr>
              <a:defRPr/>
            </a:pPr>
            <a:endParaRPr lang="en-US" altLang="en-US"/>
          </a:p>
        </p:txBody>
      </p:sp>
      <p:sp>
        <p:nvSpPr>
          <p:cNvPr id="1679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2469CB-2E67-493D-BE57-23D66F63BC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defRPr/>
            </a:pPr>
            <a:endParaRPr lang="en-US" altLang="en-US"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ChangeArrowheads="1" noTextEdit="1"/>
          </p:cNvSpPr>
          <p:nvPr>
            <p:ph type="sldImg"/>
          </p:nvPr>
        </p:nvSpPr>
        <p:spPr>
          <a:ln/>
        </p:spPr>
      </p:sp>
      <p:sp>
        <p:nvSpPr>
          <p:cNvPr id="1126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ln/>
        </p:spPr>
      </p:sp>
      <p:sp>
        <p:nvSpPr>
          <p:cNvPr id="296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ln/>
        </p:spPr>
      </p:sp>
      <p:sp>
        <p:nvSpPr>
          <p:cNvPr id="337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33796"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ln/>
        </p:spPr>
      </p:sp>
      <p:sp>
        <p:nvSpPr>
          <p:cNvPr id="358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ln/>
        </p:spPr>
      </p:sp>
      <p:sp>
        <p:nvSpPr>
          <p:cNvPr id="378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ln/>
        </p:spPr>
      </p:sp>
      <p:sp>
        <p:nvSpPr>
          <p:cNvPr id="3993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ln/>
        </p:spPr>
      </p:sp>
      <p:sp>
        <p:nvSpPr>
          <p:cNvPr id="4198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ln/>
        </p:spPr>
      </p:sp>
      <p:sp>
        <p:nvSpPr>
          <p:cNvPr id="4403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46084"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48132"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ln/>
        </p:spPr>
      </p:sp>
      <p:sp>
        <p:nvSpPr>
          <p:cNvPr id="1331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50180"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52228"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noTextEdit="1"/>
          </p:cNvSpPr>
          <p:nvPr>
            <p:ph type="sldImg"/>
          </p:nvPr>
        </p:nvSpPr>
        <p:spPr>
          <a:ln/>
        </p:spPr>
      </p:sp>
      <p:sp>
        <p:nvSpPr>
          <p:cNvPr id="1536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ln/>
        </p:spPr>
      </p:sp>
      <p:sp>
        <p:nvSpPr>
          <p:cNvPr id="849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a:ln/>
        </p:spPr>
      </p:sp>
      <p:sp>
        <p:nvSpPr>
          <p:cNvPr id="870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ln/>
        </p:spPr>
      </p:sp>
      <p:sp>
        <p:nvSpPr>
          <p:cNvPr id="890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ln/>
        </p:spPr>
      </p:sp>
      <p:sp>
        <p:nvSpPr>
          <p:cNvPr id="1741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ln/>
        </p:spPr>
      </p:sp>
      <p:sp>
        <p:nvSpPr>
          <p:cNvPr id="9113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ln/>
        </p:spPr>
      </p:sp>
      <p:sp>
        <p:nvSpPr>
          <p:cNvPr id="9318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a:ln/>
        </p:spPr>
      </p:sp>
      <p:sp>
        <p:nvSpPr>
          <p:cNvPr id="9523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Grp="1" noRot="1" noChangeAspect="1" noChangeArrowheads="1" noTextEdit="1"/>
          </p:cNvSpPr>
          <p:nvPr>
            <p:ph type="sldImg"/>
          </p:nvPr>
        </p:nvSpPr>
        <p:spPr>
          <a:ln/>
        </p:spPr>
      </p:sp>
      <p:sp>
        <p:nvSpPr>
          <p:cNvPr id="9830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ln/>
        </p:spPr>
      </p:sp>
      <p:sp>
        <p:nvSpPr>
          <p:cNvPr id="10035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ln/>
        </p:spPr>
      </p:sp>
      <p:sp>
        <p:nvSpPr>
          <p:cNvPr id="1024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ln/>
        </p:spPr>
      </p:sp>
      <p:sp>
        <p:nvSpPr>
          <p:cNvPr id="1044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ln/>
        </p:spPr>
      </p:sp>
      <p:sp>
        <p:nvSpPr>
          <p:cNvPr id="1945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a:spLocks noGrp="1" noRot="1" noChangeAspect="1" noChangeArrowheads="1" noTextEdit="1"/>
          </p:cNvSpPr>
          <p:nvPr>
            <p:ph type="sldImg"/>
          </p:nvPr>
        </p:nvSpPr>
        <p:spPr>
          <a:ln/>
        </p:spPr>
      </p:sp>
      <p:sp>
        <p:nvSpPr>
          <p:cNvPr id="12595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a:spLocks noGrp="1" noRot="1" noChangeAspect="1" noChangeArrowheads="1" noTextEdit="1"/>
          </p:cNvSpPr>
          <p:nvPr>
            <p:ph type="sldImg"/>
          </p:nvPr>
        </p:nvSpPr>
        <p:spPr>
          <a:ln/>
        </p:spPr>
      </p:sp>
      <p:sp>
        <p:nvSpPr>
          <p:cNvPr id="1280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a:ln/>
        </p:spPr>
      </p:sp>
      <p:sp>
        <p:nvSpPr>
          <p:cNvPr id="1300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ln/>
        </p:spPr>
      </p:sp>
      <p:sp>
        <p:nvSpPr>
          <p:cNvPr id="1382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ln/>
        </p:spPr>
      </p:sp>
      <p:sp>
        <p:nvSpPr>
          <p:cNvPr id="1402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ln/>
        </p:spPr>
      </p:sp>
      <p:sp>
        <p:nvSpPr>
          <p:cNvPr id="14233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ln/>
        </p:spPr>
      </p:sp>
      <p:sp>
        <p:nvSpPr>
          <p:cNvPr id="14438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ln/>
        </p:spPr>
      </p:sp>
      <p:sp>
        <p:nvSpPr>
          <p:cNvPr id="14848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ln/>
        </p:spPr>
      </p:sp>
      <p:sp>
        <p:nvSpPr>
          <p:cNvPr id="1536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
          <p:cNvSpPr>
            <a:spLocks noGrp="1" noRot="1" noChangeAspect="1" noChangeArrowheads="1" noTextEdit="1"/>
          </p:cNvSpPr>
          <p:nvPr>
            <p:ph type="sldImg"/>
          </p:nvPr>
        </p:nvSpPr>
        <p:spPr>
          <a:ln/>
        </p:spPr>
      </p:sp>
      <p:sp>
        <p:nvSpPr>
          <p:cNvPr id="1556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ln/>
        </p:spPr>
      </p:sp>
      <p:sp>
        <p:nvSpPr>
          <p:cNvPr id="2355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a:ln/>
        </p:spPr>
      </p:sp>
      <p:sp>
        <p:nvSpPr>
          <p:cNvPr id="1576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a:ln/>
        </p:spPr>
      </p:sp>
      <p:sp>
        <p:nvSpPr>
          <p:cNvPr id="16077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1"/>
          <p:cNvSpPr>
            <a:spLocks noGrp="1" noRot="1" noChangeAspect="1" noChangeArrowheads="1" noTextEdit="1"/>
          </p:cNvSpPr>
          <p:nvPr>
            <p:ph type="sldImg"/>
          </p:nvPr>
        </p:nvSpPr>
        <p:spPr>
          <a:ln/>
        </p:spPr>
      </p:sp>
      <p:sp>
        <p:nvSpPr>
          <p:cNvPr id="16281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1"/>
          <p:cNvSpPr>
            <a:spLocks noGrp="1" noRot="1" noChangeAspect="1" noChangeArrowheads="1" noTextEdit="1"/>
          </p:cNvSpPr>
          <p:nvPr>
            <p:ph type="sldImg"/>
          </p:nvPr>
        </p:nvSpPr>
        <p:spPr>
          <a:ln/>
        </p:spPr>
      </p:sp>
      <p:sp>
        <p:nvSpPr>
          <p:cNvPr id="16486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1"/>
          <p:cNvSpPr>
            <a:spLocks noGrp="1" noRot="1" noChangeAspect="1" noChangeArrowheads="1" noTextEdit="1"/>
          </p:cNvSpPr>
          <p:nvPr>
            <p:ph type="sldImg"/>
          </p:nvPr>
        </p:nvSpPr>
        <p:spPr>
          <a:ln/>
        </p:spPr>
      </p:sp>
      <p:sp>
        <p:nvSpPr>
          <p:cNvPr id="16691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1"/>
          <p:cNvSpPr>
            <a:spLocks noGrp="1" noRot="1" noChangeAspect="1" noChangeArrowheads="1" noTextEdit="1"/>
          </p:cNvSpPr>
          <p:nvPr>
            <p:ph type="sldImg"/>
          </p:nvPr>
        </p:nvSpPr>
        <p:spPr>
          <a:ln/>
        </p:spPr>
      </p:sp>
      <p:sp>
        <p:nvSpPr>
          <p:cNvPr id="16896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1"/>
          <p:cNvSpPr>
            <a:spLocks noGrp="1" noRot="1" noChangeAspect="1" noChangeArrowheads="1" noTextEdit="1"/>
          </p:cNvSpPr>
          <p:nvPr>
            <p:ph type="sldImg"/>
          </p:nvPr>
        </p:nvSpPr>
        <p:spPr>
          <a:ln/>
        </p:spPr>
      </p:sp>
      <p:sp>
        <p:nvSpPr>
          <p:cNvPr id="17101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1"/>
          <p:cNvSpPr>
            <a:spLocks noGrp="1" noRot="1" noChangeAspect="1" noChangeArrowheads="1" noTextEdit="1"/>
          </p:cNvSpPr>
          <p:nvPr>
            <p:ph type="sldImg"/>
          </p:nvPr>
        </p:nvSpPr>
        <p:spPr>
          <a:ln/>
        </p:spPr>
      </p:sp>
      <p:sp>
        <p:nvSpPr>
          <p:cNvPr id="17305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73060"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1"/>
          <p:cNvSpPr>
            <a:spLocks noGrp="1" noRot="1" noChangeAspect="1" noChangeArrowheads="1" noTextEdit="1"/>
          </p:cNvSpPr>
          <p:nvPr>
            <p:ph type="sldImg"/>
          </p:nvPr>
        </p:nvSpPr>
        <p:spPr>
          <a:ln/>
        </p:spPr>
      </p:sp>
      <p:sp>
        <p:nvSpPr>
          <p:cNvPr id="17510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75108"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1"/>
          <p:cNvSpPr>
            <a:spLocks noGrp="1" noRot="1" noChangeAspect="1" noChangeArrowheads="1" noTextEdit="1"/>
          </p:cNvSpPr>
          <p:nvPr>
            <p:ph type="sldImg"/>
          </p:nvPr>
        </p:nvSpPr>
        <p:spPr>
          <a:ln/>
        </p:spPr>
      </p:sp>
      <p:sp>
        <p:nvSpPr>
          <p:cNvPr id="17715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77156"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ln/>
        </p:spPr>
      </p:sp>
      <p:sp>
        <p:nvSpPr>
          <p:cNvPr id="256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1"/>
          <p:cNvSpPr>
            <a:spLocks noGrp="1" noRot="1" noChangeAspect="1" noChangeArrowheads="1" noTextEdit="1"/>
          </p:cNvSpPr>
          <p:nvPr>
            <p:ph type="sldImg"/>
          </p:nvPr>
        </p:nvSpPr>
        <p:spPr>
          <a:ln/>
        </p:spPr>
      </p:sp>
      <p:sp>
        <p:nvSpPr>
          <p:cNvPr id="17920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79204"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1"/>
          <p:cNvSpPr>
            <a:spLocks noGrp="1" noRot="1" noChangeAspect="1" noChangeArrowheads="1" noTextEdit="1"/>
          </p:cNvSpPr>
          <p:nvPr>
            <p:ph type="sldImg"/>
          </p:nvPr>
        </p:nvSpPr>
        <p:spPr>
          <a:ln/>
        </p:spPr>
      </p:sp>
      <p:sp>
        <p:nvSpPr>
          <p:cNvPr id="1812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81252"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1"/>
          <p:cNvSpPr>
            <a:spLocks noGrp="1" noRot="1" noChangeAspect="1" noChangeArrowheads="1" noTextEdit="1"/>
          </p:cNvSpPr>
          <p:nvPr>
            <p:ph type="sldImg"/>
          </p:nvPr>
        </p:nvSpPr>
        <p:spPr>
          <a:ln/>
        </p:spPr>
      </p:sp>
      <p:sp>
        <p:nvSpPr>
          <p:cNvPr id="18329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83300"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1"/>
          <p:cNvSpPr>
            <a:spLocks noGrp="1" noRot="1" noChangeAspect="1" noChangeArrowheads="1" noTextEdit="1"/>
          </p:cNvSpPr>
          <p:nvPr>
            <p:ph type="sldImg"/>
          </p:nvPr>
        </p:nvSpPr>
        <p:spPr>
          <a:ln/>
        </p:spPr>
      </p:sp>
      <p:sp>
        <p:nvSpPr>
          <p:cNvPr id="1853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85348"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1"/>
          <p:cNvSpPr>
            <a:spLocks noGrp="1" noRot="1" noChangeAspect="1" noChangeArrowheads="1" noTextEdit="1"/>
          </p:cNvSpPr>
          <p:nvPr>
            <p:ph type="sldImg"/>
          </p:nvPr>
        </p:nvSpPr>
        <p:spPr>
          <a:ln/>
        </p:spPr>
      </p:sp>
      <p:sp>
        <p:nvSpPr>
          <p:cNvPr id="1873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87396"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1"/>
          <p:cNvSpPr>
            <a:spLocks noGrp="1" noRot="1" noChangeAspect="1" noChangeArrowheads="1" noTextEdit="1"/>
          </p:cNvSpPr>
          <p:nvPr>
            <p:ph type="sldImg"/>
          </p:nvPr>
        </p:nvSpPr>
        <p:spPr>
          <a:ln/>
        </p:spPr>
      </p:sp>
      <p:sp>
        <p:nvSpPr>
          <p:cNvPr id="1894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89444"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1"/>
          <p:cNvSpPr>
            <a:spLocks noGrp="1" noRot="1" noChangeAspect="1" noChangeArrowheads="1" noTextEdit="1"/>
          </p:cNvSpPr>
          <p:nvPr>
            <p:ph type="sldImg"/>
          </p:nvPr>
        </p:nvSpPr>
        <p:spPr>
          <a:ln/>
        </p:spPr>
      </p:sp>
      <p:sp>
        <p:nvSpPr>
          <p:cNvPr id="1914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91492"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1"/>
          <p:cNvSpPr>
            <a:spLocks noGrp="1" noRot="1" noChangeAspect="1" noChangeArrowheads="1" noTextEdit="1"/>
          </p:cNvSpPr>
          <p:nvPr>
            <p:ph type="sldImg"/>
          </p:nvPr>
        </p:nvSpPr>
        <p:spPr>
          <a:ln/>
        </p:spPr>
      </p:sp>
      <p:sp>
        <p:nvSpPr>
          <p:cNvPr id="19353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93540"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1"/>
          <p:cNvSpPr>
            <a:spLocks noGrp="1" noRot="1" noChangeAspect="1" noChangeArrowheads="1" noTextEdit="1"/>
          </p:cNvSpPr>
          <p:nvPr>
            <p:ph type="sldImg"/>
          </p:nvPr>
        </p:nvSpPr>
        <p:spPr>
          <a:ln/>
        </p:spPr>
      </p:sp>
      <p:sp>
        <p:nvSpPr>
          <p:cNvPr id="19558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95588"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1"/>
          <p:cNvSpPr>
            <a:spLocks noGrp="1" noRot="1" noChangeAspect="1" noChangeArrowheads="1" noTextEdit="1"/>
          </p:cNvSpPr>
          <p:nvPr>
            <p:ph type="sldImg"/>
          </p:nvPr>
        </p:nvSpPr>
        <p:spPr>
          <a:ln/>
        </p:spPr>
      </p:sp>
      <p:sp>
        <p:nvSpPr>
          <p:cNvPr id="19558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95588" name="Notes Placeholder 1"/>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Tree>
    <p:extLst>
      <p:ext uri="{BB962C8B-B14F-4D97-AF65-F5344CB8AC3E}">
        <p14:creationId xmlns:p14="http://schemas.microsoft.com/office/powerpoint/2010/main" val="13325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ln/>
        </p:spPr>
      </p:sp>
      <p:sp>
        <p:nvSpPr>
          <p:cNvPr id="2765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8" name="Rectangle 1"/>
          <p:cNvSpPr>
            <a:spLocks noGrp="1" noRot="1" noChangeAspect="1" noChangeArrowheads="1" noTextEdit="1"/>
          </p:cNvSpPr>
          <p:nvPr>
            <p:ph type="sldImg"/>
          </p:nvPr>
        </p:nvSpPr>
        <p:spPr>
          <a:ln/>
        </p:spPr>
      </p:sp>
      <p:sp>
        <p:nvSpPr>
          <p:cNvPr id="21913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284224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E02EAD47-117A-49F0-AFCB-47280FF96A4D}" type="datetime1">
              <a:rPr lang="en-US" altLang="en-US"/>
              <a:pPr>
                <a:defRPr/>
              </a:pPr>
              <a:t>2/10/2021</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7244BFF2-BC32-4A43-BCF3-2D1283B7A283}" type="slidenum">
              <a:rPr lang="en-US" altLang="en-US"/>
              <a:pPr>
                <a:defRPr/>
              </a:pPr>
              <a:t>‹#›</a:t>
            </a:fld>
            <a:endParaRPr lang="en-US" altLang="en-US"/>
          </a:p>
        </p:txBody>
      </p:sp>
    </p:spTree>
    <p:extLst>
      <p:ext uri="{BB962C8B-B14F-4D97-AF65-F5344CB8AC3E}">
        <p14:creationId xmlns:p14="http://schemas.microsoft.com/office/powerpoint/2010/main" val="252082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84BC801-9C92-43FD-A96B-07B24C7E4C8E}" type="datetime1">
              <a:rPr lang="en-US" altLang="en-US"/>
              <a:pPr>
                <a:defRPr/>
              </a:pPr>
              <a:t>2/10/2021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42128CF-F8B5-4013-9FB4-0D4356052CF6}" type="slidenum">
              <a:rPr lang="en-US" altLang="en-US"/>
              <a:pPr>
                <a:defRPr/>
              </a:pPr>
              <a:t>‹#›</a:t>
            </a:fld>
            <a:endParaRPr lang="en-US" altLang="en-US"/>
          </a:p>
        </p:txBody>
      </p:sp>
    </p:spTree>
    <p:extLst>
      <p:ext uri="{BB962C8B-B14F-4D97-AF65-F5344CB8AC3E}">
        <p14:creationId xmlns:p14="http://schemas.microsoft.com/office/powerpoint/2010/main" val="109818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939D186C-F4AC-4438-9317-658610042BFC}" type="datetime1">
              <a:rPr lang="en-US" altLang="en-US"/>
              <a:pPr>
                <a:defRPr/>
              </a:pPr>
              <a:t>2/10/2021</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63FB22C8-98FC-4BCB-87EA-A715716ABEE5}" type="slidenum">
              <a:rPr lang="en-US" altLang="en-US"/>
              <a:pPr>
                <a:defRPr/>
              </a:pPr>
              <a:t>‹#›</a:t>
            </a:fld>
            <a:endParaRPr lang="en-US" altLang="en-US"/>
          </a:p>
        </p:txBody>
      </p:sp>
    </p:spTree>
    <p:extLst>
      <p:ext uri="{BB962C8B-B14F-4D97-AF65-F5344CB8AC3E}">
        <p14:creationId xmlns:p14="http://schemas.microsoft.com/office/powerpoint/2010/main" val="390939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D596A90-6C82-4F31-B47D-052328E2F60D}" type="datetime1">
              <a:rPr lang="en-US" altLang="en-US"/>
              <a:pPr>
                <a:defRPr/>
              </a:pPr>
              <a:t>2/10/2021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ACB11B9-FDB9-49A5-A6DC-02961ED67B5C}" type="slidenum">
              <a:rPr lang="en-US" altLang="en-US"/>
              <a:pPr>
                <a:defRPr/>
              </a:pPr>
              <a:t>‹#›</a:t>
            </a:fld>
            <a:endParaRPr lang="en-US" altLang="en-US"/>
          </a:p>
        </p:txBody>
      </p:sp>
    </p:spTree>
    <p:extLst>
      <p:ext uri="{BB962C8B-B14F-4D97-AF65-F5344CB8AC3E}">
        <p14:creationId xmlns:p14="http://schemas.microsoft.com/office/powerpoint/2010/main" val="147249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3"/>
          <p:cNvSpPr>
            <a:spLocks noGrp="1"/>
          </p:cNvSpPr>
          <p:nvPr>
            <p:ph type="dt" sz="half" idx="10"/>
          </p:nvPr>
        </p:nvSpPr>
        <p:spPr/>
        <p:txBody>
          <a:bodyPr/>
          <a:lstStyle>
            <a:lvl1pPr>
              <a:defRPr/>
            </a:lvl1pPr>
          </a:lstStyle>
          <a:p>
            <a:pPr>
              <a:defRPr/>
            </a:pPr>
            <a:fld id="{C700B4D9-9935-4298-9230-9BBBD4255A36}" type="datetime1">
              <a:rPr lang="en-US" altLang="en-US"/>
              <a:pPr>
                <a:defRPr/>
              </a:pPr>
              <a:t>2/10/2021</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37408636-2C70-4E50-AAE6-7D83D0852F56}" type="slidenum">
              <a:rPr lang="en-US" altLang="en-US"/>
              <a:pPr>
                <a:defRPr/>
              </a:pPr>
              <a:t>‹#›</a:t>
            </a:fld>
            <a:endParaRPr lang="en-US" altLang="en-US"/>
          </a:p>
        </p:txBody>
      </p:sp>
    </p:spTree>
    <p:extLst>
      <p:ext uri="{BB962C8B-B14F-4D97-AF65-F5344CB8AC3E}">
        <p14:creationId xmlns:p14="http://schemas.microsoft.com/office/powerpoint/2010/main" val="71803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777B93B-1EBB-4233-B726-43B8CA8211FF}" type="datetime1">
              <a:rPr lang="en-US" altLang="en-US"/>
              <a:pPr>
                <a:defRPr/>
              </a:pPr>
              <a:t>2/10/2021</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3775990-18BD-409A-81C1-E4A94ED45D07}" type="slidenum">
              <a:rPr lang="en-US" altLang="en-US"/>
              <a:pPr>
                <a:defRPr/>
              </a:pPr>
              <a:t>‹#›</a:t>
            </a:fld>
            <a:endParaRPr lang="en-US" altLang="en-US"/>
          </a:p>
        </p:txBody>
      </p:sp>
    </p:spTree>
    <p:extLst>
      <p:ext uri="{BB962C8B-B14F-4D97-AF65-F5344CB8AC3E}">
        <p14:creationId xmlns:p14="http://schemas.microsoft.com/office/powerpoint/2010/main" val="1754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D61E9BE-1B05-425A-8C8C-7383081FC94E}" type="datetime1">
              <a:rPr lang="en-US" altLang="en-US"/>
              <a:pPr>
                <a:defRPr/>
              </a:pPr>
              <a:t>2/10/2021</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E58A029-DC9D-4A85-BD07-0AF9986150B8}" type="slidenum">
              <a:rPr lang="en-US" altLang="en-US"/>
              <a:pPr>
                <a:defRPr/>
              </a:pPr>
              <a:t>‹#›</a:t>
            </a:fld>
            <a:endParaRPr lang="en-US" altLang="en-US"/>
          </a:p>
        </p:txBody>
      </p:sp>
    </p:spTree>
    <p:extLst>
      <p:ext uri="{BB962C8B-B14F-4D97-AF65-F5344CB8AC3E}">
        <p14:creationId xmlns:p14="http://schemas.microsoft.com/office/powerpoint/2010/main" val="388904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A56529B-1D80-4397-A432-93B08D1754B2}" type="datetime1">
              <a:rPr lang="en-US" altLang="en-US"/>
              <a:pPr>
                <a:defRPr/>
              </a:pPr>
              <a:t>2/10/2021</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98F2838C-E913-464A-926A-C3BB9BD136AF}" type="slidenum">
              <a:rPr lang="en-US" altLang="en-US"/>
              <a:pPr>
                <a:defRPr/>
              </a:pPr>
              <a:t>‹#›</a:t>
            </a:fld>
            <a:endParaRPr lang="en-US" altLang="en-US"/>
          </a:p>
        </p:txBody>
      </p:sp>
    </p:spTree>
    <p:extLst>
      <p:ext uri="{BB962C8B-B14F-4D97-AF65-F5344CB8AC3E}">
        <p14:creationId xmlns:p14="http://schemas.microsoft.com/office/powerpoint/2010/main" val="92645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2E2E548D-8A5D-4E64-AB6B-0734AB8F3024}" type="datetime1">
              <a:rPr lang="en-US" altLang="en-US"/>
              <a:pPr>
                <a:defRPr/>
              </a:pPr>
              <a:t>2/10/2021</a:t>
            </a:fld>
            <a:endParaRPr lang="en-US"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6" name="Slide Number Placeholder 8"/>
          <p:cNvSpPr>
            <a:spLocks noGrp="1"/>
          </p:cNvSpPr>
          <p:nvPr>
            <p:ph type="sldNum" sz="quarter" idx="12"/>
          </p:nvPr>
        </p:nvSpPr>
        <p:spPr/>
        <p:txBody>
          <a:bodyPr/>
          <a:lstStyle>
            <a:lvl1pPr>
              <a:defRPr/>
            </a:lvl1pPr>
          </a:lstStyle>
          <a:p>
            <a:pPr>
              <a:defRPr/>
            </a:pPr>
            <a:fld id="{FEB0D27B-A8C5-4924-94E7-221CC67190DC}" type="slidenum">
              <a:rPr lang="en-US" altLang="en-US"/>
              <a:pPr>
                <a:defRPr/>
              </a:pPr>
              <a:t>‹#›</a:t>
            </a:fld>
            <a:endParaRPr lang="en-US" altLang="en-US"/>
          </a:p>
        </p:txBody>
      </p:sp>
    </p:spTree>
    <p:extLst>
      <p:ext uri="{BB962C8B-B14F-4D97-AF65-F5344CB8AC3E}">
        <p14:creationId xmlns:p14="http://schemas.microsoft.com/office/powerpoint/2010/main" val="418115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fld id="{090CDF9D-5272-413D-A56D-A0A718A9A86F}" type="datetime1">
              <a:rPr lang="en-US" altLang="en-US"/>
              <a:pPr>
                <a:defRPr/>
              </a:pPr>
              <a:t>2/10/2021</a:t>
            </a:fld>
            <a:endParaRPr lang="en-US"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9E2580B6-859F-4BD3-9FFC-0CCFA73CB9A5}" type="slidenum">
              <a:rPr lang="en-US" altLang="en-US"/>
              <a:pPr>
                <a:defRPr/>
              </a:pPr>
              <a:t>‹#›</a:t>
            </a:fld>
            <a:endParaRPr lang="en-US" altLang="en-US"/>
          </a:p>
        </p:txBody>
      </p:sp>
    </p:spTree>
    <p:extLst>
      <p:ext uri="{BB962C8B-B14F-4D97-AF65-F5344CB8AC3E}">
        <p14:creationId xmlns:p14="http://schemas.microsoft.com/office/powerpoint/2010/main" val="355482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lvl1pPr>
              <a:defRPr/>
            </a:lvl1pPr>
          </a:lstStyle>
          <a:p>
            <a:pPr>
              <a:defRPr/>
            </a:pPr>
            <a:fld id="{B1CB157A-56AE-4B41-8A33-5CD634786E63}" type="datetime1">
              <a:rPr lang="en-US" altLang="en-US"/>
              <a:pPr>
                <a:defRPr/>
              </a:pPr>
              <a:t>2/10/2021</a:t>
            </a:fld>
            <a:endParaRPr lang="en-US" altLang="en-US"/>
          </a:p>
        </p:txBody>
      </p:sp>
      <p:sp>
        <p:nvSpPr>
          <p:cNvPr id="8"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lvl1pPr>
          </a:lstStyle>
          <a:p>
            <a:pPr>
              <a:defRPr/>
            </a:pPr>
            <a:fld id="{71AA1291-32AA-4DD2-B9BB-C6A841F55B2C}" type="slidenum">
              <a:rPr lang="en-US" altLang="en-US"/>
              <a:pPr>
                <a:defRPr/>
              </a:pPr>
              <a:t>‹#›</a:t>
            </a:fld>
            <a:endParaRPr lang="en-US" altLang="en-US"/>
          </a:p>
        </p:txBody>
      </p:sp>
    </p:spTree>
    <p:extLst>
      <p:ext uri="{BB962C8B-B14F-4D97-AF65-F5344CB8AC3E}">
        <p14:creationId xmlns:p14="http://schemas.microsoft.com/office/powerpoint/2010/main" val="309993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fld id="{B3F41087-8892-4C6B-9750-8B1F71E278B0}" type="datetime1">
              <a:rPr lang="en-US" altLang="en-US"/>
              <a:pPr>
                <a:defRPr/>
              </a:pPr>
              <a:t>2/10/2021</a:t>
            </a:fld>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8ED7665D-61EA-407B-B1E3-5C42E2F70A3C}"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03" r:id="rId1"/>
    <p:sldLayoutId id="2147483898" r:id="rId2"/>
    <p:sldLayoutId id="2147483904" r:id="rId3"/>
    <p:sldLayoutId id="2147483899" r:id="rId4"/>
    <p:sldLayoutId id="2147483900" r:id="rId5"/>
    <p:sldLayoutId id="2147483901" r:id="rId6"/>
    <p:sldLayoutId id="2147483905" r:id="rId7"/>
    <p:sldLayoutId id="2147483906" r:id="rId8"/>
    <p:sldLayoutId id="2147483907" r:id="rId9"/>
    <p:sldLayoutId id="2147483902" r:id="rId10"/>
    <p:sldLayoutId id="2147483908" r:id="rId11"/>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755650" y="295275"/>
            <a:ext cx="7770813" cy="2054225"/>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algn="ctr" eaLnBrk="1" fontAlgn="auto" hangingPunct="1">
              <a:lnSpc>
                <a:spcPct val="80000"/>
              </a:lnSpc>
              <a:spcAft>
                <a:spcPts val="0"/>
              </a:spcAft>
              <a:defRPr/>
            </a:pPr>
            <a:r>
              <a:rPr lang="en-GB" altLang="en-US" sz="6000" b="1" dirty="0">
                <a:solidFill>
                  <a:schemeClr val="tx1">
                    <a:lumMod val="95000"/>
                    <a:lumOff val="5000"/>
                  </a:schemeClr>
                </a:solidFill>
              </a:rPr>
              <a:t>Software Engineering</a:t>
            </a:r>
            <a:r>
              <a:rPr lang="en-GB" altLang="en-US" sz="6000" dirty="0">
                <a:solidFill>
                  <a:schemeClr val="tx1">
                    <a:lumMod val="95000"/>
                    <a:lumOff val="5000"/>
                  </a:schemeClr>
                </a:solidFill>
              </a:rPr>
              <a:t> </a:t>
            </a:r>
            <a:r>
              <a:rPr lang="en-GB" altLang="en-US" sz="6000" dirty="0" smtClean="0">
                <a:solidFill>
                  <a:schemeClr val="tx1">
                    <a:lumMod val="95000"/>
                    <a:lumOff val="5000"/>
                  </a:schemeClr>
                </a:solidFill>
              </a:rPr>
              <a:t>    </a:t>
            </a:r>
            <a:r>
              <a:rPr lang="en-GB" altLang="en-US" sz="4900" b="1" dirty="0" smtClean="0">
                <a:solidFill>
                  <a:schemeClr val="tx1">
                    <a:lumMod val="95000"/>
                    <a:lumOff val="5000"/>
                  </a:schemeClr>
                </a:solidFill>
              </a:rPr>
              <a:t>(</a:t>
            </a:r>
            <a:r>
              <a:rPr lang="en-IN" sz="4900" b="1" dirty="0">
                <a:solidFill>
                  <a:schemeClr val="tx1">
                    <a:lumMod val="95000"/>
                    <a:lumOff val="5000"/>
                  </a:schemeClr>
                </a:solidFill>
              </a:rPr>
              <a:t>CS34102)</a:t>
            </a:r>
            <a:r>
              <a:rPr lang="en-IN" sz="4000" dirty="0">
                <a:solidFill>
                  <a:schemeClr val="tx1">
                    <a:lumMod val="75000"/>
                    <a:lumOff val="25000"/>
                  </a:schemeClr>
                </a:solidFill>
              </a:rPr>
              <a:t>	</a:t>
            </a:r>
            <a:r>
              <a:rPr lang="en-IN" dirty="0">
                <a:solidFill>
                  <a:schemeClr val="tx1">
                    <a:lumMod val="75000"/>
                    <a:lumOff val="25000"/>
                  </a:schemeClr>
                </a:solidFill>
              </a:rPr>
              <a:t/>
            </a:r>
            <a:br>
              <a:rPr lang="en-IN" dirty="0">
                <a:solidFill>
                  <a:schemeClr val="tx1">
                    <a:lumMod val="75000"/>
                    <a:lumOff val="25000"/>
                  </a:schemeClr>
                </a:solidFill>
              </a:rPr>
            </a:br>
            <a:r>
              <a:rPr lang="en-GB" altLang="en-US" dirty="0">
                <a:solidFill>
                  <a:srgbClr val="0000CC"/>
                </a:solidFill>
              </a:rPr>
              <a:t>	</a:t>
            </a:r>
            <a:r>
              <a:rPr lang="en-GB" altLang="en-US" sz="6000" dirty="0">
                <a:solidFill>
                  <a:srgbClr val="0000CC"/>
                </a:solidFill>
              </a:rPr>
              <a:t>					</a:t>
            </a:r>
          </a:p>
        </p:txBody>
      </p:sp>
      <p:sp>
        <p:nvSpPr>
          <p:cNvPr id="5" name="Slide Number Placeholder 5"/>
          <p:cNvSpPr>
            <a:spLocks noGrp="1"/>
          </p:cNvSpPr>
          <p:nvPr>
            <p:ph type="sldNum" sz="quarter" idx="12"/>
          </p:nvPr>
        </p:nvSpPr>
        <p:spPr/>
        <p:txBody>
          <a:bodyPr/>
          <a:lstStyle/>
          <a:p>
            <a:pPr>
              <a:defRPr/>
            </a:pPr>
            <a:fld id="{E71C63E6-642D-47C2-876F-1F5D8BAFA94A}" type="slidenum">
              <a:rPr lang="en-US" altLang="en-US"/>
              <a:pPr>
                <a:defRPr/>
              </a:pPr>
              <a:t>1</a:t>
            </a:fld>
            <a:endParaRPr lang="en-US" altLang="en-US"/>
          </a:p>
        </p:txBody>
      </p:sp>
      <p:pic>
        <p:nvPicPr>
          <p:cNvPr id="1024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938" y="2794000"/>
            <a:ext cx="164623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
          <p:cNvSpPr txBox="1">
            <a:spLocks noChangeArrowheads="1"/>
          </p:cNvSpPr>
          <p:nvPr/>
        </p:nvSpPr>
        <p:spPr>
          <a:xfrm>
            <a:off x="1547813" y="5229225"/>
            <a:ext cx="6300787" cy="205422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lnSpc>
                <a:spcPct val="80000"/>
              </a:lnSpc>
              <a:spcAft>
                <a:spcPts val="0"/>
              </a:spcAft>
              <a:defRPr/>
            </a:pPr>
            <a:r>
              <a:rPr lang="en-GB" altLang="en-US" sz="2400" b="1" dirty="0">
                <a:solidFill>
                  <a:schemeClr val="tx1">
                    <a:lumMod val="95000"/>
                    <a:lumOff val="5000"/>
                  </a:schemeClr>
                </a:solidFill>
              </a:rPr>
              <a:t>Department of Computer Science and Engineering</a:t>
            </a:r>
          </a:p>
          <a:p>
            <a:pPr algn="ctr" fontAlgn="auto">
              <a:lnSpc>
                <a:spcPct val="80000"/>
              </a:lnSpc>
              <a:spcAft>
                <a:spcPts val="0"/>
              </a:spcAft>
              <a:defRPr/>
            </a:pPr>
            <a:r>
              <a:rPr lang="en-GB" altLang="en-US" sz="2400" b="1" dirty="0">
                <a:solidFill>
                  <a:schemeClr val="tx1">
                    <a:lumMod val="95000"/>
                    <a:lumOff val="5000"/>
                  </a:schemeClr>
                </a:solidFill>
              </a:rPr>
              <a:t>		MNNIT, Allahabad</a:t>
            </a:r>
            <a:r>
              <a:rPr lang="en-GB" altLang="en-US" dirty="0" smtClean="0">
                <a:solidFill>
                  <a:srgbClr val="0000CC"/>
                </a:solidFill>
              </a:rPr>
              <a:t>	</a:t>
            </a:r>
            <a:r>
              <a:rPr lang="en-GB" altLang="en-US" sz="6000" dirty="0" smtClean="0">
                <a:solidFill>
                  <a:srgbClr val="0000CC"/>
                </a:solidFill>
              </a:rPr>
              <a:t>		</a:t>
            </a:r>
            <a:endParaRPr lang="en-GB" altLang="en-US" sz="6000" dirty="0">
              <a:solidFill>
                <a:srgbClr val="0000CC"/>
              </a:solidFill>
            </a:endParaRPr>
          </a:p>
        </p:txBody>
      </p:sp>
      <p:sp>
        <p:nvSpPr>
          <p:cNvPr id="9" name="Rectangle 1"/>
          <p:cNvSpPr txBox="1">
            <a:spLocks noChangeArrowheads="1"/>
          </p:cNvSpPr>
          <p:nvPr/>
        </p:nvSpPr>
        <p:spPr>
          <a:xfrm>
            <a:off x="433388" y="1595438"/>
            <a:ext cx="10729912" cy="205422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fontAlgn="auto">
              <a:lnSpc>
                <a:spcPct val="80000"/>
              </a:lnSpc>
              <a:spcAft>
                <a:spcPts val="0"/>
              </a:spcAft>
              <a:defRPr/>
            </a:pPr>
            <a:r>
              <a:rPr lang="en-GB" altLang="en-US" sz="5200" dirty="0" smtClean="0">
                <a:solidFill>
                  <a:schemeClr val="bg2">
                    <a:lumMod val="10000"/>
                  </a:schemeClr>
                </a:solidFill>
              </a:rPr>
              <a:t>Software Requirements &amp;</a:t>
            </a:r>
            <a:r>
              <a:rPr lang="en-GB" altLang="en-US" sz="5200" dirty="0">
                <a:solidFill>
                  <a:schemeClr val="bg2">
                    <a:lumMod val="10000"/>
                  </a:schemeClr>
                </a:solidFill>
              </a:rPr>
              <a:t> </a:t>
            </a:r>
            <a:r>
              <a:rPr lang="en-GB" altLang="en-US" sz="5200" dirty="0" smtClean="0">
                <a:solidFill>
                  <a:schemeClr val="bg2">
                    <a:lumMod val="10000"/>
                  </a:schemeClr>
                </a:solidFill>
              </a:rPr>
              <a:t>SRS</a:t>
            </a:r>
            <a:r>
              <a:rPr lang="en-GB" altLang="en-US" sz="6000" dirty="0" smtClean="0">
                <a:solidFill>
                  <a:schemeClr val="bg2">
                    <a:lumMod val="10000"/>
                  </a:schemeClr>
                </a:solidFill>
              </a:rPr>
              <a:t>				</a:t>
            </a:r>
            <a:endParaRPr lang="en-GB" altLang="en-US" sz="6000" dirty="0">
              <a:solidFill>
                <a:schemeClr val="bg2">
                  <a:lumMod val="10000"/>
                </a:schemeClr>
              </a:solidFill>
            </a:endParaRPr>
          </a:p>
        </p:txBody>
      </p:sp>
      <p:grpSp>
        <p:nvGrpSpPr>
          <p:cNvPr id="10247" name="Group 1"/>
          <p:cNvGrpSpPr>
            <a:grpSpLocks/>
          </p:cNvGrpSpPr>
          <p:nvPr/>
        </p:nvGrpSpPr>
        <p:grpSpPr bwMode="auto">
          <a:xfrm>
            <a:off x="823913" y="4029075"/>
            <a:ext cx="7502525" cy="2054225"/>
            <a:chOff x="957683" y="3989353"/>
            <a:chExt cx="7502749" cy="2054225"/>
          </a:xfrm>
        </p:grpSpPr>
        <p:sp>
          <p:nvSpPr>
            <p:cNvPr id="10" name="Rectangle 1"/>
            <p:cNvSpPr txBox="1">
              <a:spLocks noChangeArrowheads="1"/>
            </p:cNvSpPr>
            <p:nvPr/>
          </p:nvSpPr>
          <p:spPr>
            <a:xfrm>
              <a:off x="957683" y="3989353"/>
              <a:ext cx="3186207" cy="205422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lnSpc>
                  <a:spcPct val="80000"/>
                </a:lnSpc>
                <a:spcAft>
                  <a:spcPts val="0"/>
                </a:spcAft>
                <a:defRPr/>
              </a:pPr>
              <a:r>
                <a:rPr lang="en-GB" altLang="en-US" sz="2400" b="1" dirty="0" smtClean="0">
                  <a:solidFill>
                    <a:schemeClr val="tx1">
                      <a:lumMod val="95000"/>
                      <a:lumOff val="5000"/>
                    </a:schemeClr>
                  </a:solidFill>
                </a:rPr>
                <a:t>Course Coordinator: </a:t>
              </a:r>
            </a:p>
            <a:p>
              <a:pPr fontAlgn="auto">
                <a:lnSpc>
                  <a:spcPct val="80000"/>
                </a:lnSpc>
                <a:spcAft>
                  <a:spcPts val="0"/>
                </a:spcAft>
                <a:defRPr/>
              </a:pPr>
              <a:r>
                <a:rPr lang="en-GB" altLang="en-US" sz="2400" b="1" dirty="0" err="1" smtClean="0">
                  <a:solidFill>
                    <a:schemeClr val="tx1">
                      <a:lumMod val="95000"/>
                      <a:lumOff val="5000"/>
                    </a:schemeClr>
                  </a:solidFill>
                </a:rPr>
                <a:t>Prof.</a:t>
              </a:r>
              <a:r>
                <a:rPr lang="en-GB" altLang="en-US" sz="2400" b="1" dirty="0" smtClean="0">
                  <a:solidFill>
                    <a:schemeClr val="tx1">
                      <a:lumMod val="95000"/>
                      <a:lumOff val="5000"/>
                    </a:schemeClr>
                  </a:solidFill>
                </a:rPr>
                <a:t> (</a:t>
              </a:r>
              <a:r>
                <a:rPr lang="en-GB" altLang="en-US" sz="2400" b="1" dirty="0" err="1" smtClean="0">
                  <a:solidFill>
                    <a:schemeClr val="tx1">
                      <a:lumMod val="95000"/>
                      <a:lumOff val="5000"/>
                    </a:schemeClr>
                  </a:solidFill>
                </a:rPr>
                <a:t>Dr.</a:t>
              </a:r>
              <a:r>
                <a:rPr lang="en-GB" altLang="en-US" sz="2400" b="1" dirty="0" smtClean="0">
                  <a:solidFill>
                    <a:schemeClr val="tx1">
                      <a:lumMod val="95000"/>
                      <a:lumOff val="5000"/>
                    </a:schemeClr>
                  </a:solidFill>
                </a:rPr>
                <a:t>) D.S. </a:t>
              </a:r>
              <a:r>
                <a:rPr lang="en-GB" altLang="en-US" sz="2400" b="1" dirty="0" err="1" smtClean="0">
                  <a:solidFill>
                    <a:schemeClr val="tx1">
                      <a:lumMod val="95000"/>
                      <a:lumOff val="5000"/>
                    </a:schemeClr>
                  </a:solidFill>
                </a:rPr>
                <a:t>Kushwaha</a:t>
              </a:r>
              <a:r>
                <a:rPr lang="en-GB" altLang="en-US" sz="6000" dirty="0" smtClean="0">
                  <a:solidFill>
                    <a:srgbClr val="0000CC"/>
                  </a:solidFill>
                </a:rPr>
                <a:t>		</a:t>
              </a:r>
              <a:endParaRPr lang="en-GB" altLang="en-US" sz="6000" dirty="0">
                <a:solidFill>
                  <a:srgbClr val="0000CC"/>
                </a:solidFill>
              </a:endParaRPr>
            </a:p>
          </p:txBody>
        </p:sp>
        <p:sp>
          <p:nvSpPr>
            <p:cNvPr id="11" name="Rectangle 1"/>
            <p:cNvSpPr txBox="1">
              <a:spLocks noChangeArrowheads="1"/>
            </p:cNvSpPr>
            <p:nvPr/>
          </p:nvSpPr>
          <p:spPr>
            <a:xfrm>
              <a:off x="5802878" y="4008403"/>
              <a:ext cx="2657554" cy="2012950"/>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fontAlgn="auto">
                <a:lnSpc>
                  <a:spcPct val="80000"/>
                </a:lnSpc>
                <a:spcAft>
                  <a:spcPts val="0"/>
                </a:spcAft>
                <a:defRPr/>
              </a:pPr>
              <a:r>
                <a:rPr lang="en-GB" altLang="en-US" sz="2400" b="1" dirty="0">
                  <a:solidFill>
                    <a:schemeClr val="tx1">
                      <a:lumMod val="95000"/>
                      <a:lumOff val="5000"/>
                    </a:schemeClr>
                  </a:solidFill>
                </a:rPr>
                <a:t>Course Instructor: Akanksha Gaur	</a:t>
              </a:r>
              <a:r>
                <a:rPr lang="en-GB" altLang="en-US" sz="6000" dirty="0" smtClean="0">
                  <a:solidFill>
                    <a:srgbClr val="0000CC"/>
                  </a:solidFill>
                </a:rPr>
                <a:t>	</a:t>
              </a:r>
              <a:endParaRPr lang="en-GB" altLang="en-US" sz="6000" dirty="0">
                <a:solidFill>
                  <a:srgbClr val="0000CC"/>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US" dirty="0" smtClean="0">
                <a:solidFill>
                  <a:schemeClr val="tx1">
                    <a:lumMod val="95000"/>
                    <a:lumOff val="5000"/>
                  </a:schemeClr>
                </a:solidFill>
              </a:rPr>
              <a:t>Functional &amp; Non-Functional Requirements</a:t>
            </a:r>
            <a:endParaRPr lang="en-GB" altLang="en-US" sz="3000" dirty="0">
              <a:latin typeface="+mn-lt"/>
              <a:ea typeface="+mn-ea"/>
              <a:cs typeface="+mn-cs"/>
            </a:endParaRPr>
          </a:p>
        </p:txBody>
      </p:sp>
      <p:sp>
        <p:nvSpPr>
          <p:cNvPr id="6146" name="Rectangle 2"/>
          <p:cNvSpPr>
            <a:spLocks noGrp="1" noChangeArrowheads="1"/>
          </p:cNvSpPr>
          <p:nvPr>
            <p:ph idx="1"/>
          </p:nvPr>
        </p:nvSpPr>
        <p:spPr>
          <a:xfrm>
            <a:off x="468313" y="1700213"/>
            <a:ext cx="7940675" cy="4824412"/>
          </a:xfrm>
        </p:spPr>
        <p:txBody>
          <a:bodyPr lIns="18000" tIns="46800" rIns="18000" bIns="46800"/>
          <a:lstStyle/>
          <a:p>
            <a:pPr lvl="2" algn="just" eaLnBrk="1" hangingPunct="1">
              <a:spcBef>
                <a:spcPct val="50000"/>
              </a:spcBef>
              <a:buFont typeface="Courier New" panose="02070309020205020404" pitchFamily="49" charset="0"/>
              <a:buChar char="o"/>
              <a:defRPr/>
            </a:pPr>
            <a:r>
              <a:rPr lang="en-US" altLang="en-US" sz="2800" dirty="0" smtClean="0">
                <a:solidFill>
                  <a:schemeClr val="tx1">
                    <a:lumMod val="95000"/>
                    <a:lumOff val="5000"/>
                  </a:schemeClr>
                </a:solidFill>
              </a:rPr>
              <a:t>Functional requirements</a:t>
            </a:r>
          </a:p>
          <a:p>
            <a:pPr lvl="3" algn="just" eaLnBrk="1" hangingPunct="1">
              <a:spcBef>
                <a:spcPct val="50000"/>
              </a:spcBef>
              <a:buFont typeface="Courier New" panose="02070309020205020404" pitchFamily="49" charset="0"/>
              <a:buChar char="o"/>
              <a:defRPr/>
            </a:pPr>
            <a:r>
              <a:rPr lang="en-US" altLang="en-US" sz="2300" dirty="0" smtClean="0">
                <a:solidFill>
                  <a:schemeClr val="tx1">
                    <a:lumMod val="95000"/>
                    <a:lumOff val="5000"/>
                  </a:schemeClr>
                </a:solidFill>
              </a:rPr>
              <a:t>Statements of services the system should provide, how the system should react to particular inputs and how the system should behave in particular situations.</a:t>
            </a:r>
          </a:p>
          <a:p>
            <a:pPr lvl="2" algn="just" eaLnBrk="1" hangingPunct="1">
              <a:spcBef>
                <a:spcPct val="50000"/>
              </a:spcBef>
              <a:buFont typeface="Courier New" panose="02070309020205020404" pitchFamily="49" charset="0"/>
              <a:buChar char="o"/>
              <a:defRPr/>
            </a:pPr>
            <a:r>
              <a:rPr lang="en-US" altLang="en-US" sz="2800" dirty="0" smtClean="0">
                <a:solidFill>
                  <a:schemeClr val="tx1">
                    <a:lumMod val="95000"/>
                    <a:lumOff val="5000"/>
                  </a:schemeClr>
                </a:solidFill>
              </a:rPr>
              <a:t>Non-functional requirements</a:t>
            </a:r>
          </a:p>
          <a:p>
            <a:pPr lvl="3" algn="just" eaLnBrk="1" hangingPunct="1">
              <a:spcBef>
                <a:spcPct val="50000"/>
              </a:spcBef>
              <a:buFont typeface="Courier New" panose="02070309020205020404" pitchFamily="49" charset="0"/>
              <a:buChar char="o"/>
              <a:defRPr/>
            </a:pPr>
            <a:r>
              <a:rPr lang="en-US" altLang="en-US" sz="2300" dirty="0" smtClean="0">
                <a:solidFill>
                  <a:schemeClr val="tx1">
                    <a:lumMod val="95000"/>
                    <a:lumOff val="5000"/>
                  </a:schemeClr>
                </a:solidFill>
              </a:rPr>
              <a:t>Constraints on the services or functions offered by the system such as timing, development process, standards, etc.</a:t>
            </a:r>
          </a:p>
          <a:p>
            <a:pPr lvl="2" algn="just" eaLnBrk="1" hangingPunct="1">
              <a:spcBef>
                <a:spcPct val="50000"/>
              </a:spcBef>
              <a:buFont typeface="Courier New" panose="02070309020205020404" pitchFamily="49" charset="0"/>
              <a:buChar char="o"/>
              <a:defRPr/>
            </a:pPr>
            <a:r>
              <a:rPr lang="en-US" altLang="en-US" sz="2800" dirty="0" smtClean="0">
                <a:solidFill>
                  <a:schemeClr val="tx1">
                    <a:lumMod val="95000"/>
                    <a:lumOff val="5000"/>
                  </a:schemeClr>
                </a:solidFill>
              </a:rPr>
              <a:t>Domain requirements</a:t>
            </a:r>
          </a:p>
          <a:p>
            <a:pPr lvl="3" algn="just" eaLnBrk="1" hangingPunct="1">
              <a:spcBef>
                <a:spcPct val="50000"/>
              </a:spcBef>
              <a:buFont typeface="Courier New" panose="02070309020205020404" pitchFamily="49" charset="0"/>
              <a:buChar char="o"/>
              <a:defRPr/>
            </a:pPr>
            <a:r>
              <a:rPr lang="en-US" altLang="en-US" sz="2300" dirty="0" smtClean="0">
                <a:solidFill>
                  <a:schemeClr val="tx1">
                    <a:lumMod val="95000"/>
                    <a:lumOff val="5000"/>
                  </a:schemeClr>
                </a:solidFill>
              </a:rPr>
              <a:t>Application domain of the system and that reflect characteristics of that domain.</a:t>
            </a:r>
          </a:p>
        </p:txBody>
      </p:sp>
      <p:sp>
        <p:nvSpPr>
          <p:cNvPr id="7" name="Slide Number Placeholder 5"/>
          <p:cNvSpPr>
            <a:spLocks noGrp="1"/>
          </p:cNvSpPr>
          <p:nvPr>
            <p:ph type="sldNum" sz="quarter" idx="12"/>
          </p:nvPr>
        </p:nvSpPr>
        <p:spPr/>
        <p:txBody>
          <a:bodyPr/>
          <a:lstStyle/>
          <a:p>
            <a:pPr>
              <a:defRPr/>
            </a:pPr>
            <a:fld id="{7A2F20EC-3870-4167-808D-2A9C34E6F25D}" type="slidenum">
              <a:rPr lang="en-US" altLang="en-US"/>
              <a:pPr>
                <a:defRPr/>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774700"/>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US" dirty="0">
                <a:solidFill>
                  <a:schemeClr val="tx1">
                    <a:lumMod val="95000"/>
                    <a:lumOff val="5000"/>
                  </a:schemeClr>
                </a:solidFill>
              </a:rPr>
              <a:t>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755650" y="1833563"/>
            <a:ext cx="7653338" cy="4824412"/>
          </a:xfrm>
        </p:spPr>
        <p:txBody>
          <a:bodyPr lIns="18000" tIns="46800" rIns="18000" bIns="46800"/>
          <a:lstStyle/>
          <a:p>
            <a:pPr lvl="1" algn="just" eaLnBrk="1" hangingPunct="1">
              <a:spcBef>
                <a:spcPct val="50000"/>
              </a:spcBef>
              <a:buFont typeface="Courier New" panose="02070309020205020404" pitchFamily="49" charset="0"/>
              <a:buChar char="o"/>
              <a:defRPr/>
            </a:pPr>
            <a:r>
              <a:rPr lang="en-US" altLang="en-US" sz="3000" dirty="0" smtClean="0">
                <a:solidFill>
                  <a:schemeClr val="tx1">
                    <a:lumMod val="95000"/>
                    <a:lumOff val="5000"/>
                  </a:schemeClr>
                </a:solidFill>
              </a:rPr>
              <a:t>End user specifically demands as basic facilities that the system should offer. </a:t>
            </a:r>
          </a:p>
          <a:p>
            <a:pPr lvl="1" algn="just" eaLnBrk="1" hangingPunct="1">
              <a:spcBef>
                <a:spcPct val="50000"/>
              </a:spcBef>
              <a:buFont typeface="Courier New" panose="02070309020205020404" pitchFamily="49" charset="0"/>
              <a:buChar char="o"/>
              <a:defRPr/>
            </a:pPr>
            <a:r>
              <a:rPr lang="en-US" altLang="en-US" sz="3000" dirty="0" smtClean="0">
                <a:solidFill>
                  <a:schemeClr val="tx1">
                    <a:lumMod val="95000"/>
                    <a:lumOff val="5000"/>
                  </a:schemeClr>
                </a:solidFill>
              </a:rPr>
              <a:t>All these functionalities need to be necessarily incorporated into the system as a part of the contract. </a:t>
            </a:r>
          </a:p>
          <a:p>
            <a:pPr lvl="1" algn="just" eaLnBrk="1" hangingPunct="1">
              <a:spcBef>
                <a:spcPct val="50000"/>
              </a:spcBef>
              <a:buFont typeface="Courier New" panose="02070309020205020404" pitchFamily="49" charset="0"/>
              <a:buChar char="o"/>
              <a:defRPr/>
            </a:pPr>
            <a:r>
              <a:rPr lang="en-US" altLang="en-US" sz="3000" dirty="0" smtClean="0">
                <a:solidFill>
                  <a:schemeClr val="tx1">
                    <a:lumMod val="95000"/>
                    <a:lumOff val="5000"/>
                  </a:schemeClr>
                </a:solidFill>
              </a:rPr>
              <a:t>These are represented or stated in the form of input to be given to the system, the operation performed and the output expected. </a:t>
            </a:r>
            <a:endParaRPr lang="en-US" altLang="en-US" sz="4000" i="1"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FBB26FA3-7934-48A4-BC23-919DE20CA25F}" type="slidenum">
              <a:rPr lang="en-US" altLang="en-US"/>
              <a:pPr>
                <a:defRPr/>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765175"/>
            <a:ext cx="827405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lgn="just" eaLnBrk="1" fontAlgn="auto" hangingPunct="1">
              <a:spcBef>
                <a:spcPts val="1000"/>
              </a:spcBef>
              <a:spcAft>
                <a:spcPts val="0"/>
              </a:spcAft>
              <a:defRPr/>
            </a:pPr>
            <a:r>
              <a:rPr lang="en-US" dirty="0" smtClean="0">
                <a:solidFill>
                  <a:schemeClr val="tx1">
                    <a:lumMod val="95000"/>
                    <a:lumOff val="5000"/>
                  </a:schemeClr>
                </a:solidFill>
              </a:rPr>
              <a:t>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827088" y="1773238"/>
            <a:ext cx="7510462" cy="4824412"/>
          </a:xfrm>
        </p:spPr>
        <p:txBody>
          <a:bodyPr lIns="18000" tIns="46800" rIns="18000" bIns="46800"/>
          <a:lstStyle/>
          <a:p>
            <a:pPr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There are many ways of expressing functional requirements e.g., natural language, a structured or formatted language with no rigorous syntax and formal specification language with proper syntax.</a:t>
            </a:r>
          </a:p>
          <a:p>
            <a:pPr marL="90488" lvl="1" indent="-90488" algn="just" eaLnBrk="1" hangingPunct="1">
              <a:spcBef>
                <a:spcPct val="50000"/>
              </a:spcBef>
              <a:spcAft>
                <a:spcPts val="200"/>
              </a:spcAft>
              <a:buSzPct val="100000"/>
              <a:buFont typeface="Courier New" panose="02070309020205020404" pitchFamily="49" charset="0"/>
              <a:buChar char="o"/>
              <a:defRPr/>
            </a:pPr>
            <a:r>
              <a:rPr lang="en-US" altLang="en-US" sz="3200" dirty="0" smtClean="0">
                <a:solidFill>
                  <a:schemeClr val="tx1">
                    <a:lumMod val="95000"/>
                    <a:lumOff val="5000"/>
                  </a:schemeClr>
                </a:solidFill>
              </a:rPr>
              <a:t>They are basically the requirements stated by the user which one can see directly in the final product, unlike the non-functional requirements.</a:t>
            </a:r>
          </a:p>
          <a:p>
            <a:pPr marL="0" indent="0" algn="just" eaLnBrk="1" hangingPunct="1">
              <a:spcBef>
                <a:spcPct val="50000"/>
              </a:spcBef>
              <a:buFont typeface="Calibri" panose="020F0502020204030204" pitchFamily="34" charset="0"/>
              <a:buNone/>
              <a:defRPr/>
            </a:pPr>
            <a:endParaRPr lang="en-US" altLang="en-US" sz="3000"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87DA7081-325A-408E-B1DF-C74ED8406F38}" type="slidenum">
              <a:rPr lang="en-US" altLang="en-US"/>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547688"/>
            <a:ext cx="7770812"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dirty="0">
                <a:solidFill>
                  <a:schemeClr val="tx1">
                    <a:lumMod val="95000"/>
                    <a:lumOff val="5000"/>
                  </a:schemeClr>
                </a:solidFill>
              </a:rPr>
              <a:t>Functional </a:t>
            </a:r>
            <a:r>
              <a:rPr lang="en-US" dirty="0" smtClean="0">
                <a:solidFill>
                  <a:schemeClr val="tx1">
                    <a:lumMod val="95000"/>
                    <a:lumOff val="5000"/>
                  </a:schemeClr>
                </a:solidFill>
              </a:rPr>
              <a:t>requirements</a:t>
            </a:r>
            <a:br>
              <a:rPr lang="en-US" dirty="0" smtClean="0">
                <a:solidFill>
                  <a:schemeClr val="tx1">
                    <a:lumMod val="95000"/>
                    <a:lumOff val="5000"/>
                  </a:schemeClr>
                </a:solidFill>
              </a:rPr>
            </a:br>
            <a:r>
              <a:rPr lang="en-US" dirty="0" smtClean="0">
                <a:solidFill>
                  <a:schemeClr val="tx1">
                    <a:lumMod val="95000"/>
                    <a:lumOff val="5000"/>
                  </a:schemeClr>
                </a:solidFill>
              </a:rPr>
              <a:t>- Advantages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684213" y="1817688"/>
            <a:ext cx="7724775" cy="4824412"/>
          </a:xfrm>
        </p:spPr>
        <p:txBody>
          <a:bodyPr lIns="18000" tIns="46800" rIns="18000" bIns="46800"/>
          <a:lstStyle/>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Helps check whether the application is providing all the functionalities that were mentioned in the functional requirement of that application</a:t>
            </a:r>
          </a:p>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A FR document helps define the functionality of a system or one of its subsystems.</a:t>
            </a:r>
          </a:p>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Functional requirements along with requirement analysis help identify missing requirements.</a:t>
            </a:r>
          </a:p>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They help clearly define the expected system service and behavior.</a:t>
            </a:r>
          </a:p>
        </p:txBody>
      </p:sp>
      <p:sp>
        <p:nvSpPr>
          <p:cNvPr id="7" name="Slide Number Placeholder 5"/>
          <p:cNvSpPr>
            <a:spLocks noGrp="1"/>
          </p:cNvSpPr>
          <p:nvPr>
            <p:ph type="sldNum" sz="quarter" idx="12"/>
          </p:nvPr>
        </p:nvSpPr>
        <p:spPr/>
        <p:txBody>
          <a:bodyPr/>
          <a:lstStyle/>
          <a:p>
            <a:pPr>
              <a:defRPr/>
            </a:pPr>
            <a:fld id="{53AE765D-EF8A-49FB-A7A4-AF750B711496}" type="slidenum">
              <a:rPr lang="en-US" altLang="en-US"/>
              <a:pPr>
                <a:defRPr/>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547688"/>
            <a:ext cx="7770812"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dirty="0">
                <a:solidFill>
                  <a:schemeClr val="tx1">
                    <a:lumMod val="95000"/>
                    <a:lumOff val="5000"/>
                  </a:schemeClr>
                </a:solidFill>
              </a:rPr>
              <a:t>Functional </a:t>
            </a:r>
            <a:r>
              <a:rPr lang="en-US" dirty="0" smtClean="0">
                <a:solidFill>
                  <a:schemeClr val="tx1">
                    <a:lumMod val="95000"/>
                    <a:lumOff val="5000"/>
                  </a:schemeClr>
                </a:solidFill>
              </a:rPr>
              <a:t>requirements</a:t>
            </a:r>
            <a:br>
              <a:rPr lang="en-US" dirty="0" smtClean="0">
                <a:solidFill>
                  <a:schemeClr val="tx1">
                    <a:lumMod val="95000"/>
                    <a:lumOff val="5000"/>
                  </a:schemeClr>
                </a:solidFill>
              </a:rPr>
            </a:br>
            <a:r>
              <a:rPr lang="en-US" dirty="0" smtClean="0">
                <a:solidFill>
                  <a:schemeClr val="tx1">
                    <a:lumMod val="95000"/>
                    <a:lumOff val="5000"/>
                  </a:schemeClr>
                </a:solidFill>
              </a:rPr>
              <a:t>- Advantages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684213" y="1844675"/>
            <a:ext cx="7724775" cy="4824413"/>
          </a:xfrm>
        </p:spPr>
        <p:txBody>
          <a:bodyPr lIns="18000" tIns="46800" rIns="18000" bIns="46800"/>
          <a:lstStyle/>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Errors caught in the Functional requirement gathering stage are the cheapest to fix.</a:t>
            </a:r>
          </a:p>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Support user goals, tasks, or activities for easy project management</a:t>
            </a:r>
          </a:p>
          <a:p>
            <a:pPr lvl="1" algn="just" eaLnBrk="1" hangingPunct="1">
              <a:spcBef>
                <a:spcPts val="600"/>
              </a:spcBef>
              <a:buFont typeface="Courier New" panose="02070309020205020404" pitchFamily="49" charset="0"/>
              <a:buChar char="o"/>
              <a:defRPr/>
            </a:pPr>
            <a:r>
              <a:rPr lang="en-US" altLang="en-US" sz="2900" dirty="0" smtClean="0">
                <a:solidFill>
                  <a:schemeClr val="tx1">
                    <a:lumMod val="95000"/>
                    <a:lumOff val="5000"/>
                  </a:schemeClr>
                </a:solidFill>
              </a:rPr>
              <a:t>Functional requirement can be expressed in Use Case form or user story as they exhibit externally visible functional behavior.</a:t>
            </a:r>
          </a:p>
        </p:txBody>
      </p:sp>
      <p:sp>
        <p:nvSpPr>
          <p:cNvPr id="7" name="Slide Number Placeholder 5"/>
          <p:cNvSpPr>
            <a:spLocks noGrp="1"/>
          </p:cNvSpPr>
          <p:nvPr>
            <p:ph type="sldNum" sz="quarter" idx="12"/>
          </p:nvPr>
        </p:nvSpPr>
        <p:spPr/>
        <p:txBody>
          <a:bodyPr/>
          <a:lstStyle/>
          <a:p>
            <a:pPr>
              <a:defRPr/>
            </a:pPr>
            <a:fld id="{2D784379-BBCF-4F3B-9783-E23272FB7880}" type="slidenum">
              <a:rPr lang="en-US" altLang="en-US"/>
              <a:pPr>
                <a:defRPr/>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547688"/>
            <a:ext cx="7770812"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dirty="0">
                <a:solidFill>
                  <a:schemeClr val="tx1">
                    <a:lumMod val="95000"/>
                    <a:lumOff val="5000"/>
                  </a:schemeClr>
                </a:solidFill>
              </a:rPr>
              <a:t>Functional </a:t>
            </a:r>
            <a:r>
              <a:rPr lang="en-US" dirty="0" smtClean="0">
                <a:solidFill>
                  <a:schemeClr val="tx1">
                    <a:lumMod val="95000"/>
                    <a:lumOff val="5000"/>
                  </a:schemeClr>
                </a:solidFill>
              </a:rPr>
              <a:t>requirements</a:t>
            </a:r>
            <a:br>
              <a:rPr lang="en-US" dirty="0" smtClean="0">
                <a:solidFill>
                  <a:schemeClr val="tx1">
                    <a:lumMod val="95000"/>
                    <a:lumOff val="5000"/>
                  </a:schemeClr>
                </a:solidFill>
              </a:rPr>
            </a:br>
            <a:r>
              <a:rPr lang="en-US" dirty="0" smtClean="0">
                <a:solidFill>
                  <a:schemeClr val="tx1">
                    <a:lumMod val="95000"/>
                    <a:lumOff val="5000"/>
                  </a:schemeClr>
                </a:solidFill>
              </a:rPr>
              <a:t>- examples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684213" y="1844675"/>
            <a:ext cx="7724775" cy="4824413"/>
          </a:xfrm>
        </p:spPr>
        <p:txBody>
          <a:bodyPr lIns="18000" tIns="46800" rIns="18000" bIns="46800"/>
          <a:lstStyle/>
          <a:p>
            <a:pPr lvl="1" algn="just" eaLnBrk="1" hangingPunct="1">
              <a:spcBef>
                <a:spcPts val="600"/>
              </a:spcBef>
              <a:buFont typeface="Courier New" panose="02070309020205020404" pitchFamily="49" charset="0"/>
              <a:buChar char="o"/>
              <a:defRPr/>
            </a:pPr>
            <a:r>
              <a:rPr lang="en-US" altLang="en-US" sz="2800" dirty="0" smtClean="0">
                <a:solidFill>
                  <a:schemeClr val="tx1">
                    <a:lumMod val="95000"/>
                    <a:lumOff val="5000"/>
                  </a:schemeClr>
                </a:solidFill>
              </a:rPr>
              <a:t>Search option given to user to search from various invoices.</a:t>
            </a:r>
          </a:p>
          <a:p>
            <a:pPr lvl="1" algn="just" eaLnBrk="1" hangingPunct="1">
              <a:spcBef>
                <a:spcPts val="600"/>
              </a:spcBef>
              <a:buFont typeface="Courier New" panose="02070309020205020404" pitchFamily="49" charset="0"/>
              <a:buChar char="o"/>
              <a:defRPr/>
            </a:pPr>
            <a:r>
              <a:rPr lang="en-US" altLang="en-US" sz="2800" dirty="0" smtClean="0">
                <a:solidFill>
                  <a:schemeClr val="tx1">
                    <a:lumMod val="95000"/>
                    <a:lumOff val="5000"/>
                  </a:schemeClr>
                </a:solidFill>
              </a:rPr>
              <a:t>User should be able to mail any report to management.</a:t>
            </a:r>
          </a:p>
          <a:p>
            <a:pPr lvl="1" algn="just" eaLnBrk="1" hangingPunct="1">
              <a:spcBef>
                <a:spcPts val="600"/>
              </a:spcBef>
              <a:buFont typeface="Courier New" panose="02070309020205020404" pitchFamily="49" charset="0"/>
              <a:buChar char="o"/>
              <a:defRPr/>
            </a:pPr>
            <a:r>
              <a:rPr lang="en-US" altLang="en-US" sz="2800" dirty="0" smtClean="0">
                <a:solidFill>
                  <a:schemeClr val="tx1">
                    <a:lumMod val="95000"/>
                    <a:lumOff val="5000"/>
                  </a:schemeClr>
                </a:solidFill>
              </a:rPr>
              <a:t>Users can be divided into groups and groups can be given separate rights.</a:t>
            </a:r>
          </a:p>
          <a:p>
            <a:pPr lvl="1" algn="just" eaLnBrk="1" hangingPunct="1">
              <a:spcBef>
                <a:spcPts val="600"/>
              </a:spcBef>
              <a:buFont typeface="Courier New" panose="02070309020205020404" pitchFamily="49" charset="0"/>
              <a:buChar char="o"/>
              <a:defRPr/>
            </a:pPr>
            <a:r>
              <a:rPr lang="en-US" altLang="en-US" sz="2800" dirty="0" smtClean="0">
                <a:solidFill>
                  <a:schemeClr val="tx1">
                    <a:lumMod val="95000"/>
                    <a:lumOff val="5000"/>
                  </a:schemeClr>
                </a:solidFill>
              </a:rPr>
              <a:t>Should comply business rules and administrative functions.</a:t>
            </a:r>
          </a:p>
          <a:p>
            <a:pPr lvl="1" algn="just" eaLnBrk="1" hangingPunct="1">
              <a:spcBef>
                <a:spcPts val="600"/>
              </a:spcBef>
              <a:buFont typeface="Courier New" panose="02070309020205020404" pitchFamily="49" charset="0"/>
              <a:buChar char="o"/>
              <a:defRPr/>
            </a:pPr>
            <a:r>
              <a:rPr lang="en-US" altLang="en-US" sz="2800" dirty="0" smtClean="0">
                <a:solidFill>
                  <a:schemeClr val="tx1">
                    <a:lumMod val="95000"/>
                    <a:lumOff val="5000"/>
                  </a:schemeClr>
                </a:solidFill>
              </a:rPr>
              <a:t>Software is developed keeping downward compatibility intact.</a:t>
            </a:r>
          </a:p>
          <a:p>
            <a:pPr lvl="1" algn="just" eaLnBrk="1" hangingPunct="1">
              <a:spcBef>
                <a:spcPct val="50000"/>
              </a:spcBef>
              <a:buFont typeface="Courier New" panose="02070309020205020404" pitchFamily="49" charset="0"/>
              <a:buChar char="o"/>
              <a:defRPr/>
            </a:pPr>
            <a:endParaRPr lang="en-US" altLang="en-US" sz="3000"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0DA6DB2C-4705-499A-BF77-0AE09FC8F486}" type="slidenum">
              <a:rPr lang="en-US" altLang="en-US"/>
              <a:pPr>
                <a:defRPr/>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71550" y="836613"/>
            <a:ext cx="8094663"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US" sz="5300" dirty="0" smtClean="0">
                <a:solidFill>
                  <a:schemeClr val="tx1">
                    <a:lumMod val="95000"/>
                    <a:lumOff val="5000"/>
                  </a:schemeClr>
                </a:solidFill>
              </a:rPr>
              <a:t>Problem</a:t>
            </a:r>
            <a:r>
              <a:rPr lang="en-US" dirty="0" smtClean="0">
                <a:solidFill>
                  <a:schemeClr val="tx1">
                    <a:lumMod val="95000"/>
                    <a:lumOff val="5000"/>
                  </a:schemeClr>
                </a:solidFill>
              </a:rPr>
              <a:t> </a:t>
            </a:r>
            <a:br>
              <a:rPr lang="en-US" dirty="0" smtClean="0">
                <a:solidFill>
                  <a:schemeClr val="tx1">
                    <a:lumMod val="95000"/>
                    <a:lumOff val="5000"/>
                  </a:schemeClr>
                </a:solidFill>
              </a:rPr>
            </a:br>
            <a:r>
              <a:rPr lang="en-US" dirty="0" smtClean="0">
                <a:solidFill>
                  <a:schemeClr val="tx1">
                    <a:lumMod val="95000"/>
                    <a:lumOff val="5000"/>
                  </a:schemeClr>
                </a:solidFill>
              </a:rPr>
              <a:t>- </a:t>
            </a:r>
            <a:r>
              <a:rPr lang="en-GB" altLang="en-US" dirty="0" smtClean="0">
                <a:solidFill>
                  <a:schemeClr val="tx1">
                    <a:lumMod val="95000"/>
                    <a:lumOff val="5000"/>
                  </a:schemeClr>
                </a:solidFill>
              </a:rPr>
              <a:t>Requirements Imprecision</a:t>
            </a:r>
            <a:r>
              <a:rPr lang="en-GB" altLang="en-US" dirty="0">
                <a:solidFill>
                  <a:schemeClr val="tx1">
                    <a:lumMod val="95000"/>
                    <a:lumOff val="5000"/>
                  </a:schemeClr>
                </a:solidFill>
              </a:rPr>
              <a:t/>
            </a:r>
            <a:br>
              <a:rPr lang="en-GB" altLang="en-US" dirty="0">
                <a:solidFill>
                  <a:schemeClr val="tx1">
                    <a:lumMod val="95000"/>
                    <a:lumOff val="5000"/>
                  </a:schemeClr>
                </a:solidFill>
              </a:rPr>
            </a:br>
            <a:endParaRPr lang="en-GB" altLang="en-US" dirty="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3D573431-EA36-4F18-B3EB-92A3AB90BD0B}" type="slidenum">
              <a:rPr lang="en-US" altLang="en-US"/>
              <a:pPr>
                <a:defRPr/>
              </a:pPr>
              <a:t>16</a:t>
            </a:fld>
            <a:endParaRPr lang="en-US" altLang="en-US"/>
          </a:p>
        </p:txBody>
      </p:sp>
      <p:sp>
        <p:nvSpPr>
          <p:cNvPr id="38916" name="Content Placeholder 2"/>
          <p:cNvSpPr>
            <a:spLocks noGrp="1"/>
          </p:cNvSpPr>
          <p:nvPr>
            <p:ph idx="1"/>
          </p:nvPr>
        </p:nvSpPr>
        <p:spPr/>
        <p:txBody>
          <a:bodyPr/>
          <a:lstStyle/>
          <a:p>
            <a:pPr algn="just">
              <a:buFont typeface="Courier New" panose="02070309020205020404" pitchFamily="49" charset="0"/>
              <a:buChar char="o"/>
              <a:defRPr/>
            </a:pPr>
            <a:r>
              <a:rPr lang="en-GB" altLang="en-US" sz="3000" dirty="0" smtClean="0">
                <a:solidFill>
                  <a:schemeClr val="tx1">
                    <a:lumMod val="95000"/>
                    <a:lumOff val="5000"/>
                  </a:schemeClr>
                </a:solidFill>
              </a:rPr>
              <a:t>Problems arise when requirements are not precisely stated</a:t>
            </a:r>
          </a:p>
          <a:p>
            <a:pPr algn="just">
              <a:buFont typeface="Courier New" panose="02070309020205020404" pitchFamily="49" charset="0"/>
              <a:buChar char="o"/>
              <a:defRPr/>
            </a:pPr>
            <a:r>
              <a:rPr lang="en-GB" altLang="en-US" sz="3000" dirty="0" smtClean="0">
                <a:solidFill>
                  <a:schemeClr val="tx1">
                    <a:lumMod val="95000"/>
                    <a:lumOff val="5000"/>
                  </a:schemeClr>
                </a:solidFill>
              </a:rPr>
              <a:t>Ambiguous requirements may be interpreted in different ways by developers and users</a:t>
            </a:r>
          </a:p>
          <a:p>
            <a:pPr algn="just">
              <a:defRPr/>
            </a:pPr>
            <a:r>
              <a:rPr lang="en-GB" altLang="en-US" sz="3000" dirty="0" smtClean="0">
                <a:solidFill>
                  <a:schemeClr val="tx1">
                    <a:lumMod val="95000"/>
                    <a:lumOff val="5000"/>
                  </a:schemeClr>
                </a:solidFill>
              </a:rPr>
              <a:t>Consider the term ‘appropriate viewers’</a:t>
            </a:r>
          </a:p>
          <a:p>
            <a:pPr lvl="1" algn="just">
              <a:defRPr/>
            </a:pPr>
            <a:r>
              <a:rPr lang="en-GB" altLang="en-US" sz="2800" dirty="0" smtClean="0">
                <a:solidFill>
                  <a:schemeClr val="tx1">
                    <a:lumMod val="95000"/>
                    <a:lumOff val="5000"/>
                  </a:schemeClr>
                </a:solidFill>
              </a:rPr>
              <a:t>User intention - special purpose viewer for each different document type</a:t>
            </a:r>
          </a:p>
          <a:p>
            <a:pPr lvl="1" algn="just">
              <a:defRPr/>
            </a:pPr>
            <a:r>
              <a:rPr lang="en-GB" altLang="en-US" sz="2800" dirty="0" smtClean="0">
                <a:solidFill>
                  <a:schemeClr val="tx1">
                    <a:lumMod val="95000"/>
                    <a:lumOff val="5000"/>
                  </a:schemeClr>
                </a:solidFill>
              </a:rPr>
              <a:t>Developer interpretation - Provide a text viewer that shows the contents of the document</a:t>
            </a:r>
          </a:p>
          <a:p>
            <a:pPr algn="just">
              <a:defRPr/>
            </a:pPr>
            <a:endParaRPr lang="en-IN" alt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71550" y="549275"/>
            <a:ext cx="93472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US" sz="5300" dirty="0" smtClean="0">
                <a:solidFill>
                  <a:schemeClr val="tx1">
                    <a:lumMod val="95000"/>
                    <a:lumOff val="5000"/>
                  </a:schemeClr>
                </a:solidFill>
              </a:rPr>
              <a:t>Problem</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solidFill>
                  <a:schemeClr val="tx1">
                    <a:lumMod val="95000"/>
                    <a:lumOff val="5000"/>
                  </a:schemeClr>
                </a:solidFill>
              </a:rPr>
              <a:t>- </a:t>
            </a:r>
            <a:r>
              <a:rPr lang="en-GB" dirty="0" smtClean="0">
                <a:solidFill>
                  <a:schemeClr val="tx1">
                    <a:lumMod val="95000"/>
                    <a:lumOff val="5000"/>
                  </a:schemeClr>
                </a:solidFill>
              </a:rPr>
              <a:t>C</a:t>
            </a:r>
            <a:r>
              <a:rPr lang="en-GB" altLang="en-US" dirty="0" smtClean="0">
                <a:solidFill>
                  <a:schemeClr val="tx1">
                    <a:lumMod val="95000"/>
                    <a:lumOff val="5000"/>
                  </a:schemeClr>
                </a:solidFill>
              </a:rPr>
              <a:t>ompleteness &amp; Consistency</a:t>
            </a:r>
            <a:endParaRPr lang="en-GB" altLang="en-US" dirty="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86BBC38D-28C2-42F7-A72E-AA51C5F6E381}" type="slidenum">
              <a:rPr lang="en-US" altLang="en-US"/>
              <a:pPr>
                <a:defRPr/>
              </a:pPr>
              <a:t>17</a:t>
            </a:fld>
            <a:endParaRPr lang="en-US" altLang="en-US"/>
          </a:p>
        </p:txBody>
      </p:sp>
      <p:sp>
        <p:nvSpPr>
          <p:cNvPr id="40964" name="Content Placeholder 2"/>
          <p:cNvSpPr>
            <a:spLocks noGrp="1"/>
          </p:cNvSpPr>
          <p:nvPr>
            <p:ph idx="1"/>
          </p:nvPr>
        </p:nvSpPr>
        <p:spPr>
          <a:xfrm>
            <a:off x="822325" y="1846263"/>
            <a:ext cx="7586663" cy="4022725"/>
          </a:xfrm>
        </p:spPr>
        <p:txBody>
          <a:bodyPr/>
          <a:lstStyle/>
          <a:p>
            <a:pPr algn="just">
              <a:defRPr/>
            </a:pPr>
            <a:r>
              <a:rPr lang="en-US" altLang="en-US" sz="3000" dirty="0" smtClean="0">
                <a:solidFill>
                  <a:schemeClr val="tx1">
                    <a:lumMod val="95000"/>
                    <a:lumOff val="5000"/>
                  </a:schemeClr>
                </a:solidFill>
              </a:rPr>
              <a:t>In principle, requirements should be both:</a:t>
            </a:r>
          </a:p>
          <a:p>
            <a:pPr algn="just">
              <a:buFont typeface="Courier New" panose="02070309020205020404" pitchFamily="49" charset="0"/>
              <a:buChar char="o"/>
              <a:defRPr/>
            </a:pPr>
            <a:r>
              <a:rPr lang="en-US" altLang="en-US" sz="3000" dirty="0" smtClean="0">
                <a:solidFill>
                  <a:schemeClr val="tx1">
                    <a:lumMod val="95000"/>
                    <a:lumOff val="5000"/>
                  </a:schemeClr>
                </a:solidFill>
              </a:rPr>
              <a:t>Complete</a:t>
            </a:r>
          </a:p>
          <a:p>
            <a:pPr lvl="1" algn="just">
              <a:buFont typeface="Courier New" panose="02070309020205020404" pitchFamily="49" charset="0"/>
              <a:buChar char="o"/>
              <a:defRPr/>
            </a:pPr>
            <a:r>
              <a:rPr lang="en-US" altLang="en-US" sz="2400" dirty="0" smtClean="0">
                <a:solidFill>
                  <a:schemeClr val="tx1">
                    <a:lumMod val="95000"/>
                    <a:lumOff val="5000"/>
                  </a:schemeClr>
                </a:solidFill>
              </a:rPr>
              <a:t>They should include descriptions of all facilities required</a:t>
            </a:r>
          </a:p>
          <a:p>
            <a:pPr algn="just">
              <a:buFont typeface="Courier New" panose="02070309020205020404" pitchFamily="49" charset="0"/>
              <a:buChar char="o"/>
              <a:defRPr/>
            </a:pPr>
            <a:r>
              <a:rPr lang="en-US" altLang="en-US" sz="3000" dirty="0" smtClean="0">
                <a:solidFill>
                  <a:schemeClr val="tx1">
                    <a:lumMod val="95000"/>
                    <a:lumOff val="5000"/>
                  </a:schemeClr>
                </a:solidFill>
              </a:rPr>
              <a:t>Consistent</a:t>
            </a:r>
          </a:p>
          <a:p>
            <a:pPr lvl="1" algn="just">
              <a:buFont typeface="Courier New" panose="02070309020205020404" pitchFamily="49" charset="0"/>
              <a:buChar char="o"/>
              <a:defRPr/>
            </a:pPr>
            <a:r>
              <a:rPr lang="en-US" altLang="en-US" sz="2400" dirty="0" smtClean="0">
                <a:solidFill>
                  <a:schemeClr val="tx1">
                    <a:lumMod val="95000"/>
                    <a:lumOff val="5000"/>
                  </a:schemeClr>
                </a:solidFill>
              </a:rPr>
              <a:t>There should be no conflicts or contradictions in the descriptions of the system facilities</a:t>
            </a:r>
          </a:p>
          <a:p>
            <a:pPr algn="just">
              <a:defRPr/>
            </a:pPr>
            <a:r>
              <a:rPr lang="en-US" altLang="en-US" sz="3000" dirty="0" smtClean="0">
                <a:solidFill>
                  <a:schemeClr val="tx1">
                    <a:lumMod val="95000"/>
                    <a:lumOff val="5000"/>
                  </a:schemeClr>
                </a:solidFill>
              </a:rPr>
              <a:t>In practice, it is impossible to produce a complete and consistent requirements </a:t>
            </a:r>
            <a:r>
              <a:rPr lang="en-US" altLang="en-US" sz="3000" dirty="0" smtClean="0">
                <a:solidFill>
                  <a:schemeClr val="tx1">
                    <a:lumMod val="95000"/>
                    <a:lumOff val="5000"/>
                  </a:schemeClr>
                </a:solidFill>
              </a:rPr>
              <a:t>document.</a:t>
            </a:r>
            <a:endParaRPr lang="en-US" altLang="en-US" sz="3000" dirty="0" smtClean="0">
              <a:solidFill>
                <a:schemeClr val="tx1">
                  <a:lumMod val="95000"/>
                  <a:lumOff val="5000"/>
                </a:schemeClr>
              </a:solidFill>
            </a:endParaRPr>
          </a:p>
          <a:p>
            <a:pPr algn="just">
              <a:defRPr/>
            </a:pPr>
            <a:endParaRPr lang="en-IN" alt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Non-Functional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906463" y="1908175"/>
            <a:ext cx="7508875" cy="4113213"/>
          </a:xfrm>
        </p:spPr>
        <p:txBody>
          <a:bodyPr lIns="18000" tIns="46800" rIns="18000" bIns="46800"/>
          <a:lstStyle/>
          <a:p>
            <a:pPr algn="just" eaLnBrk="1" hangingPunct="1">
              <a:buFont typeface="Courier New" panose="02070309020205020404" pitchFamily="49" charset="0"/>
              <a:buChar char="o"/>
              <a:defRPr/>
            </a:pPr>
            <a:r>
              <a:rPr lang="en-US" altLang="en-US" sz="3200" dirty="0" smtClean="0">
                <a:solidFill>
                  <a:schemeClr val="tx1">
                    <a:lumMod val="95000"/>
                    <a:lumOff val="5000"/>
                  </a:schemeClr>
                </a:solidFill>
              </a:rPr>
              <a:t>These are basically the quality constraints that the system must satisfy according to the project contract. </a:t>
            </a:r>
          </a:p>
          <a:p>
            <a:pPr algn="just" eaLnBrk="1" hangingPunct="1">
              <a:buFont typeface="Courier New" panose="02070309020205020404" pitchFamily="49" charset="0"/>
              <a:buChar char="o"/>
              <a:defRPr/>
            </a:pPr>
            <a:r>
              <a:rPr lang="en-US" altLang="en-US" sz="3200" dirty="0" smtClean="0">
                <a:solidFill>
                  <a:schemeClr val="tx1">
                    <a:lumMod val="95000"/>
                    <a:lumOff val="5000"/>
                  </a:schemeClr>
                </a:solidFill>
              </a:rPr>
              <a:t>The priority or extent to which these factors are implemented varies from one project to other. They are also called non-behavioral requirements.</a:t>
            </a:r>
          </a:p>
          <a:p>
            <a:pPr algn="just" eaLnBrk="1" hangingPunct="1">
              <a:buFont typeface="Courier New" panose="02070309020205020404" pitchFamily="49" charset="0"/>
              <a:buChar char="o"/>
              <a:defRPr/>
            </a:pPr>
            <a:endParaRPr lang="en-US" altLang="en-US" sz="2800"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6582B0FB-AD33-4552-96FC-4380E5236264}" type="slidenum">
              <a:rPr lang="en-US" altLang="en-US"/>
              <a:pPr>
                <a:defRPr/>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Non-Functional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971550" y="2019300"/>
            <a:ext cx="7437438" cy="4113213"/>
          </a:xfrm>
        </p:spPr>
        <p:txBody>
          <a:bodyPr lIns="18000" tIns="46800" rIns="18000" bIns="46800"/>
          <a:lstStyle/>
          <a:p>
            <a:pPr algn="just" eaLnBrk="1" hangingPunct="1">
              <a:buFont typeface="Courier New" panose="02070309020205020404" pitchFamily="49" charset="0"/>
              <a:buChar char="o"/>
              <a:defRPr/>
            </a:pPr>
            <a:r>
              <a:rPr lang="en-US" altLang="en-US" sz="3200" dirty="0" smtClean="0">
                <a:solidFill>
                  <a:schemeClr val="tx1">
                    <a:lumMod val="95000"/>
                    <a:lumOff val="5000"/>
                  </a:schemeClr>
                </a:solidFill>
              </a:rPr>
              <a:t>The process of specifying non-functional requirements requires the knowledge of the functionality of the system, as well as the knowledge of the context within which the system will operate.</a:t>
            </a:r>
          </a:p>
          <a:p>
            <a:pPr algn="just" eaLnBrk="1" hangingPunct="1">
              <a:buFont typeface="Courier New" panose="02070309020205020404" pitchFamily="49" charset="0"/>
              <a:buChar char="o"/>
              <a:defRPr/>
            </a:pPr>
            <a:endParaRPr lang="en-US" altLang="en-US" sz="2800"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7E1D3CD4-E944-43DC-876F-8CEF5CA30EA6}" type="slidenum">
              <a:rPr lang="en-US" altLang="en-US"/>
              <a:pPr>
                <a:defRPr/>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900113" y="515938"/>
            <a:ext cx="7770812"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Contents</a:t>
            </a:r>
            <a:endParaRPr lang="en-GB" altLang="en-US" b="1" dirty="0">
              <a:solidFill>
                <a:schemeClr val="tx1">
                  <a:lumMod val="95000"/>
                  <a:lumOff val="5000"/>
                </a:schemeClr>
              </a:solidFill>
            </a:endParaRPr>
          </a:p>
        </p:txBody>
      </p:sp>
      <p:sp>
        <p:nvSpPr>
          <p:cNvPr id="12291" name="Rectangle 2"/>
          <p:cNvSpPr>
            <a:spLocks noGrp="1" noChangeArrowheads="1"/>
          </p:cNvSpPr>
          <p:nvPr>
            <p:ph idx="1"/>
          </p:nvPr>
        </p:nvSpPr>
        <p:spPr>
          <a:xfrm>
            <a:off x="982663" y="1657350"/>
            <a:ext cx="8167687" cy="4113213"/>
          </a:xfrm>
        </p:spPr>
        <p:txBody>
          <a:bodyPr lIns="18000" tIns="46800" rIns="18000" bIns="46800"/>
          <a:lstStyle/>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What is a requirement?</a:t>
            </a:r>
          </a:p>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Types of Requirements </a:t>
            </a:r>
          </a:p>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Requirement Readers</a:t>
            </a:r>
          </a:p>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Functional, Non-Functional Requirements &amp; Domain Requirements</a:t>
            </a:r>
          </a:p>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Requirement Engineering Process</a:t>
            </a:r>
          </a:p>
          <a:p>
            <a:pPr eaLnBrk="1" hangingPunct="1">
              <a:lnSpc>
                <a:spcPct val="150000"/>
              </a:lnSpc>
              <a:spcBef>
                <a:spcPts val="625"/>
              </a:spcBef>
              <a:buFont typeface="Wingdings" panose="05000000000000000000" pitchFamily="2" charset="2"/>
              <a:buChar char="v"/>
              <a:defRPr/>
            </a:pPr>
            <a:r>
              <a:rPr lang="en-GB" altLang="en-US" sz="2600" dirty="0" smtClean="0">
                <a:solidFill>
                  <a:schemeClr val="tx1">
                    <a:lumMod val="95000"/>
                    <a:lumOff val="5000"/>
                  </a:schemeClr>
                </a:solidFill>
              </a:rPr>
              <a:t>Software Requirement Specification</a:t>
            </a:r>
          </a:p>
          <a:p>
            <a:pPr marL="0" indent="0" eaLnBrk="1" hangingPunct="1">
              <a:lnSpc>
                <a:spcPct val="150000"/>
              </a:lnSpc>
              <a:spcBef>
                <a:spcPts val="625"/>
              </a:spcBef>
              <a:buFont typeface="Calibri" panose="020F0502020204030204" pitchFamily="34" charset="0"/>
              <a:buNone/>
              <a:defRPr/>
            </a:pPr>
            <a:endParaRPr lang="en-GB" altLang="en-US" dirty="0" smtClean="0">
              <a:solidFill>
                <a:schemeClr val="tx1">
                  <a:lumMod val="95000"/>
                  <a:lumOff val="5000"/>
                </a:schemeClr>
              </a:solidFill>
            </a:endParaRPr>
          </a:p>
          <a:p>
            <a:pPr marL="0" indent="0" eaLnBrk="1" hangingPunct="1">
              <a:lnSpc>
                <a:spcPct val="150000"/>
              </a:lnSpc>
              <a:spcBef>
                <a:spcPts val="625"/>
              </a:spcBef>
              <a:buFont typeface="Calibri" panose="020F0502020204030204" pitchFamily="34" charset="0"/>
              <a:buNone/>
              <a:defRPr/>
            </a:pPr>
            <a:endParaRPr lang="en-GB" altLang="en-US" dirty="0" smtClean="0">
              <a:solidFill>
                <a:schemeClr val="tx1">
                  <a:lumMod val="95000"/>
                  <a:lumOff val="5000"/>
                </a:schemeClr>
              </a:solidFill>
            </a:endParaRPr>
          </a:p>
          <a:p>
            <a:pPr eaLnBrk="1" hangingPunct="1">
              <a:lnSpc>
                <a:spcPct val="150000"/>
              </a:lnSpc>
              <a:spcBef>
                <a:spcPts val="625"/>
              </a:spcBef>
              <a:buFont typeface="Wingdings" panose="05000000000000000000" pitchFamily="2" charset="2"/>
              <a:buChar char="v"/>
              <a:defRPr/>
            </a:pPr>
            <a:endParaRPr lang="en-GB" altLang="en-US"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F60C7E2F-B64C-46C4-9A63-A8F2EE74ECE1}" type="slidenum">
              <a:rPr lang="en-US" altLang="en-US"/>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Non-Functional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900113" y="1873250"/>
            <a:ext cx="7770812" cy="4113213"/>
          </a:xfrm>
        </p:spPr>
        <p:txBody>
          <a:bodyPr lIns="18000" tIns="46800" rIns="18000" bIns="46800"/>
          <a:lstStyle/>
          <a:p>
            <a:pPr algn="just" eaLnBrk="1" hangingPunct="1">
              <a:buFont typeface="Courier New" panose="02070309020205020404" pitchFamily="49" charset="0"/>
              <a:buChar char="o"/>
              <a:defRPr/>
            </a:pPr>
            <a:r>
              <a:rPr lang="en-US" altLang="en-US" sz="3200" dirty="0" smtClean="0">
                <a:solidFill>
                  <a:schemeClr val="tx1">
                    <a:lumMod val="95000"/>
                    <a:lumOff val="5000"/>
                  </a:schemeClr>
                </a:solidFill>
              </a:rPr>
              <a:t>They basically deal with issues like:</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Portability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Security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Maintainability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Reliability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Scalability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Performance</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Reusability</a:t>
            </a:r>
          </a:p>
          <a:p>
            <a:pPr lvl="2" algn="just" eaLnBrk="1" hangingPunct="1">
              <a:buFont typeface="Courier New" panose="02070309020205020404" pitchFamily="49" charset="0"/>
              <a:buChar char="o"/>
              <a:defRPr/>
            </a:pPr>
            <a:r>
              <a:rPr lang="en-US" altLang="en-US" sz="2800" dirty="0" smtClean="0">
                <a:solidFill>
                  <a:schemeClr val="tx1">
                    <a:lumMod val="95000"/>
                    <a:lumOff val="5000"/>
                  </a:schemeClr>
                </a:solidFill>
              </a:rPr>
              <a:t>Flexibility</a:t>
            </a:r>
          </a:p>
        </p:txBody>
      </p:sp>
      <p:sp>
        <p:nvSpPr>
          <p:cNvPr id="7" name="Slide Number Placeholder 5"/>
          <p:cNvSpPr>
            <a:spLocks noGrp="1"/>
          </p:cNvSpPr>
          <p:nvPr>
            <p:ph type="sldNum" sz="quarter" idx="12"/>
          </p:nvPr>
        </p:nvSpPr>
        <p:spPr/>
        <p:txBody>
          <a:bodyPr/>
          <a:lstStyle/>
          <a:p>
            <a:pPr>
              <a:defRPr/>
            </a:pPr>
            <a:fld id="{FB1A9BEA-9BB4-48AD-A607-5B67F9E183BB}" type="slidenum">
              <a:rPr lang="en-US" altLang="en-US"/>
              <a:pPr>
                <a:defRPr/>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Non-Functional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882650" y="2017713"/>
            <a:ext cx="7416800" cy="4114800"/>
          </a:xfrm>
        </p:spPr>
        <p:txBody>
          <a:bodyPr lIns="18000" tIns="46800" rIns="18000" bIns="46800"/>
          <a:lstStyle/>
          <a:p>
            <a:pPr algn="just" eaLnBrk="1" hangingPunct="1">
              <a:buFont typeface="Courier New" panose="02070309020205020404" pitchFamily="49" charset="0"/>
              <a:buChar char="o"/>
              <a:defRPr/>
            </a:pPr>
            <a:r>
              <a:rPr lang="en-US" altLang="en-US" sz="3200" dirty="0" smtClean="0">
                <a:solidFill>
                  <a:schemeClr val="tx1">
                    <a:lumMod val="95000"/>
                    <a:lumOff val="5000"/>
                  </a:schemeClr>
                </a:solidFill>
              </a:rPr>
              <a:t>NFR’s are classified into following types:</a:t>
            </a:r>
          </a:p>
          <a:p>
            <a:pPr lvl="1" algn="just" eaLnBrk="1" hangingPunct="1">
              <a:lnSpc>
                <a:spcPct val="100000"/>
              </a:lnSpc>
              <a:buFont typeface="Courier New" panose="02070309020205020404" pitchFamily="49" charset="0"/>
              <a:buChar char="o"/>
              <a:defRPr/>
            </a:pPr>
            <a:r>
              <a:rPr lang="en-US" altLang="en-US" sz="2800" dirty="0" smtClean="0">
                <a:solidFill>
                  <a:schemeClr val="tx1">
                    <a:lumMod val="95000"/>
                    <a:lumOff val="5000"/>
                  </a:schemeClr>
                </a:solidFill>
              </a:rPr>
              <a:t>Interface constraints</a:t>
            </a:r>
          </a:p>
          <a:p>
            <a:pPr lvl="1" algn="just" eaLnBrk="1" hangingPunct="1">
              <a:lnSpc>
                <a:spcPct val="100000"/>
              </a:lnSpc>
              <a:buFont typeface="Courier New" panose="02070309020205020404" pitchFamily="49" charset="0"/>
              <a:buChar char="o"/>
              <a:defRPr/>
            </a:pPr>
            <a:r>
              <a:rPr lang="en-US" altLang="en-US" sz="2800" dirty="0" smtClean="0">
                <a:solidFill>
                  <a:schemeClr val="tx1">
                    <a:lumMod val="95000"/>
                    <a:lumOff val="5000"/>
                  </a:schemeClr>
                </a:solidFill>
              </a:rPr>
              <a:t>Performance constraints: response time, security, storage space, etc.</a:t>
            </a:r>
          </a:p>
          <a:p>
            <a:pPr lvl="1" algn="just" eaLnBrk="1" hangingPunct="1">
              <a:lnSpc>
                <a:spcPct val="100000"/>
              </a:lnSpc>
              <a:buFont typeface="Courier New" panose="02070309020205020404" pitchFamily="49" charset="0"/>
              <a:buChar char="o"/>
              <a:defRPr/>
            </a:pPr>
            <a:r>
              <a:rPr lang="en-US" altLang="en-US" sz="2800" dirty="0" smtClean="0">
                <a:solidFill>
                  <a:schemeClr val="tx1">
                    <a:lumMod val="95000"/>
                    <a:lumOff val="5000"/>
                  </a:schemeClr>
                </a:solidFill>
              </a:rPr>
              <a:t>Operating constraints</a:t>
            </a:r>
          </a:p>
          <a:p>
            <a:pPr lvl="1" algn="just" eaLnBrk="1" hangingPunct="1">
              <a:lnSpc>
                <a:spcPct val="100000"/>
              </a:lnSpc>
              <a:buFont typeface="Courier New" panose="02070309020205020404" pitchFamily="49" charset="0"/>
              <a:buChar char="o"/>
              <a:defRPr/>
            </a:pPr>
            <a:r>
              <a:rPr lang="en-US" altLang="en-US" sz="2800" dirty="0" smtClean="0">
                <a:solidFill>
                  <a:schemeClr val="tx1">
                    <a:lumMod val="95000"/>
                    <a:lumOff val="5000"/>
                  </a:schemeClr>
                </a:solidFill>
              </a:rPr>
              <a:t>Life cycle constraints: maintainability, portability, etc.</a:t>
            </a:r>
          </a:p>
          <a:p>
            <a:pPr lvl="1" algn="just" eaLnBrk="1" hangingPunct="1">
              <a:lnSpc>
                <a:spcPct val="100000"/>
              </a:lnSpc>
              <a:buFont typeface="Courier New" panose="02070309020205020404" pitchFamily="49" charset="0"/>
              <a:buChar char="o"/>
              <a:defRPr/>
            </a:pPr>
            <a:r>
              <a:rPr lang="en-US" altLang="en-US" sz="2800" dirty="0" smtClean="0">
                <a:solidFill>
                  <a:schemeClr val="tx1">
                    <a:lumMod val="95000"/>
                    <a:lumOff val="5000"/>
                  </a:schemeClr>
                </a:solidFill>
              </a:rPr>
              <a:t>Economic constraints</a:t>
            </a:r>
          </a:p>
          <a:p>
            <a:pPr lvl="1" algn="just" eaLnBrk="1" hangingPunct="1">
              <a:buFont typeface="Courier New" panose="02070309020205020404" pitchFamily="49" charset="0"/>
              <a:buChar char="o"/>
              <a:defRPr/>
            </a:pPr>
            <a:endParaRPr lang="en-US" altLang="en-US" sz="2400"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79630CC8-CC0C-41E3-8F89-2ADDA0DA1065}" type="slidenum">
              <a:rPr lang="en-US" altLang="en-US"/>
              <a:pPr>
                <a:defRPr/>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GB" altLang="en-US" sz="4900" dirty="0" smtClean="0">
                <a:solidFill>
                  <a:schemeClr val="tx1">
                    <a:lumMod val="95000"/>
                    <a:lumOff val="5000"/>
                  </a:schemeClr>
                </a:solidFill>
              </a:rPr>
              <a:t>Non-Functional Requirements</a:t>
            </a:r>
            <a:r>
              <a:rPr lang="en-GB" altLang="en-US" dirty="0" smtClean="0">
                <a:solidFill>
                  <a:schemeClr val="tx1">
                    <a:lumMod val="95000"/>
                    <a:lumOff val="5000"/>
                  </a:schemeClr>
                </a:solidFill>
              </a:rPr>
              <a:t/>
            </a:r>
            <a:br>
              <a:rPr lang="en-GB" altLang="en-US" dirty="0" smtClean="0">
                <a:solidFill>
                  <a:schemeClr val="tx1">
                    <a:lumMod val="95000"/>
                    <a:lumOff val="5000"/>
                  </a:schemeClr>
                </a:solidFill>
              </a:rPr>
            </a:br>
            <a:r>
              <a:rPr lang="en-GB" altLang="en-US" dirty="0" smtClean="0">
                <a:solidFill>
                  <a:schemeClr val="tx1">
                    <a:lumMod val="95000"/>
                    <a:lumOff val="5000"/>
                  </a:schemeClr>
                </a:solidFill>
              </a:rPr>
              <a:t>- Classification</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1035050" y="1873250"/>
            <a:ext cx="7364413" cy="4586288"/>
          </a:xfrm>
          <a:extLst/>
        </p:spPr>
        <p:txBody>
          <a:bodyPr lIns="18000" tIns="46800" rIns="18000" bIns="46800" rtlCol="0">
            <a:noAutofit/>
          </a:bodyPr>
          <a:lstStyle/>
          <a:p>
            <a:pPr algn="just" eaLnBrk="1" fontAlgn="auto" hangingPunct="1">
              <a:buFont typeface="Courier New" panose="02070309020205020404" pitchFamily="49" charset="0"/>
              <a:buChar char="o"/>
              <a:defRPr/>
            </a:pPr>
            <a:r>
              <a:rPr lang="en-US" altLang="en-US" sz="3600" dirty="0">
                <a:solidFill>
                  <a:schemeClr val="tx1">
                    <a:lumMod val="95000"/>
                    <a:lumOff val="5000"/>
                  </a:schemeClr>
                </a:solidFill>
              </a:rPr>
              <a:t>Product requirements</a:t>
            </a:r>
          </a:p>
          <a:p>
            <a:pPr marL="383540" lvl="1" indent="-91440" algn="just" eaLnBrk="1" fontAlgn="auto" hangingPunct="1">
              <a:defRPr/>
            </a:pPr>
            <a:r>
              <a:rPr lang="en-US" altLang="en-US" sz="2800" dirty="0">
                <a:solidFill>
                  <a:schemeClr val="tx1">
                    <a:lumMod val="95000"/>
                    <a:lumOff val="5000"/>
                  </a:schemeClr>
                </a:solidFill>
              </a:rPr>
              <a:t>Requirements which specify that the delivered product must behave in a particular way e.g. execution speed, reliability, etc</a:t>
            </a:r>
            <a:r>
              <a:rPr lang="en-US" altLang="en-US" sz="2800" dirty="0" smtClean="0">
                <a:solidFill>
                  <a:schemeClr val="tx1">
                    <a:lumMod val="95000"/>
                    <a:lumOff val="5000"/>
                  </a:schemeClr>
                </a:solidFill>
              </a:rPr>
              <a:t>.</a:t>
            </a:r>
            <a:endParaRPr lang="en-US" altLang="en-US" sz="2800" dirty="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04D1A10B-BA42-434A-BC13-C345AA039DF2}" type="slidenum">
              <a:rPr lang="en-US" altLang="en-US"/>
              <a:pPr>
                <a:defRPr/>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GB" altLang="en-US" sz="4900" dirty="0" smtClean="0">
                <a:solidFill>
                  <a:schemeClr val="tx1">
                    <a:lumMod val="95000"/>
                    <a:lumOff val="5000"/>
                  </a:schemeClr>
                </a:solidFill>
              </a:rPr>
              <a:t>Non-Functional Requirements</a:t>
            </a:r>
            <a:r>
              <a:rPr lang="en-GB" altLang="en-US" dirty="0" smtClean="0">
                <a:solidFill>
                  <a:schemeClr val="tx1">
                    <a:lumMod val="95000"/>
                    <a:lumOff val="5000"/>
                  </a:schemeClr>
                </a:solidFill>
              </a:rPr>
              <a:t/>
            </a:r>
            <a:br>
              <a:rPr lang="en-GB" altLang="en-US" dirty="0" smtClean="0">
                <a:solidFill>
                  <a:schemeClr val="tx1">
                    <a:lumMod val="95000"/>
                    <a:lumOff val="5000"/>
                  </a:schemeClr>
                </a:solidFill>
              </a:rPr>
            </a:br>
            <a:r>
              <a:rPr lang="en-GB" altLang="en-US" dirty="0" smtClean="0">
                <a:solidFill>
                  <a:schemeClr val="tx1">
                    <a:lumMod val="95000"/>
                    <a:lumOff val="5000"/>
                  </a:schemeClr>
                </a:solidFill>
              </a:rPr>
              <a:t>- Classification</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869950" y="1938338"/>
            <a:ext cx="7539038" cy="4586287"/>
          </a:xfrm>
          <a:extLst/>
        </p:spPr>
        <p:txBody>
          <a:bodyPr lIns="18000" tIns="46800" rIns="18000" bIns="46800" rtlCol="0">
            <a:noAutofit/>
          </a:bodyPr>
          <a:lstStyle/>
          <a:p>
            <a:pPr algn="just" eaLnBrk="1" fontAlgn="auto" hangingPunct="1">
              <a:buFont typeface="Courier New" panose="02070309020205020404" pitchFamily="49" charset="0"/>
              <a:buChar char="o"/>
              <a:defRPr/>
            </a:pPr>
            <a:r>
              <a:rPr lang="en-US" altLang="en-US" sz="3600" dirty="0" smtClean="0">
                <a:solidFill>
                  <a:schemeClr val="tx1">
                    <a:lumMod val="95000"/>
                    <a:lumOff val="5000"/>
                  </a:schemeClr>
                </a:solidFill>
              </a:rPr>
              <a:t>Organizational </a:t>
            </a:r>
            <a:r>
              <a:rPr lang="en-US" altLang="en-US" sz="3600" dirty="0">
                <a:solidFill>
                  <a:schemeClr val="tx1">
                    <a:lumMod val="95000"/>
                    <a:lumOff val="5000"/>
                  </a:schemeClr>
                </a:solidFill>
              </a:rPr>
              <a:t>requirements</a:t>
            </a:r>
          </a:p>
          <a:p>
            <a:pPr marL="383540" lvl="1" indent="-91440" algn="just" eaLnBrk="1" fontAlgn="auto" hangingPunct="1">
              <a:defRPr/>
            </a:pPr>
            <a:r>
              <a:rPr lang="en-US" altLang="en-US" sz="2800" dirty="0">
                <a:solidFill>
                  <a:schemeClr val="tx1">
                    <a:lumMod val="95000"/>
                    <a:lumOff val="5000"/>
                  </a:schemeClr>
                </a:solidFill>
              </a:rPr>
              <a:t>Requirements which are a consequence of </a:t>
            </a:r>
            <a:r>
              <a:rPr lang="en-US" altLang="en-US" sz="2800" dirty="0" smtClean="0">
                <a:solidFill>
                  <a:schemeClr val="tx1">
                    <a:lumMod val="95000"/>
                    <a:lumOff val="5000"/>
                  </a:schemeClr>
                </a:solidFill>
              </a:rPr>
              <a:t>organizational </a:t>
            </a:r>
            <a:r>
              <a:rPr lang="en-US" altLang="en-US" sz="2800" dirty="0">
                <a:solidFill>
                  <a:schemeClr val="tx1">
                    <a:lumMod val="95000"/>
                    <a:lumOff val="5000"/>
                  </a:schemeClr>
                </a:solidFill>
              </a:rPr>
              <a:t>policies and procedures e.g. process standards used, implementation requirements, etc</a:t>
            </a:r>
            <a:r>
              <a:rPr lang="en-US" altLang="en-US" sz="2800" dirty="0" smtClean="0">
                <a:solidFill>
                  <a:schemeClr val="tx1">
                    <a:lumMod val="95000"/>
                    <a:lumOff val="5000"/>
                  </a:schemeClr>
                </a:solidFill>
              </a:rPr>
              <a:t>.</a:t>
            </a:r>
            <a:endParaRPr lang="en-US" altLang="en-US" sz="2800" dirty="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E856B4A2-03B6-4141-AB64-6C5868D66835}" type="slidenum">
              <a:rPr lang="en-US" altLang="en-US"/>
              <a:pPr>
                <a:defRPr/>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GB" altLang="en-US" sz="4900" dirty="0" smtClean="0">
                <a:solidFill>
                  <a:schemeClr val="tx1">
                    <a:lumMod val="95000"/>
                    <a:lumOff val="5000"/>
                  </a:schemeClr>
                </a:solidFill>
              </a:rPr>
              <a:t>Non-Functional Requirements</a:t>
            </a:r>
            <a:r>
              <a:rPr lang="en-GB" altLang="en-US" dirty="0" smtClean="0">
                <a:solidFill>
                  <a:schemeClr val="tx1">
                    <a:lumMod val="95000"/>
                    <a:lumOff val="5000"/>
                  </a:schemeClr>
                </a:solidFill>
              </a:rPr>
              <a:t/>
            </a:r>
            <a:br>
              <a:rPr lang="en-GB" altLang="en-US" dirty="0" smtClean="0">
                <a:solidFill>
                  <a:schemeClr val="tx1">
                    <a:lumMod val="95000"/>
                    <a:lumOff val="5000"/>
                  </a:schemeClr>
                </a:solidFill>
              </a:rPr>
            </a:br>
            <a:r>
              <a:rPr lang="en-GB" altLang="en-US" dirty="0" smtClean="0">
                <a:solidFill>
                  <a:schemeClr val="tx1">
                    <a:lumMod val="95000"/>
                    <a:lumOff val="5000"/>
                  </a:schemeClr>
                </a:solidFill>
              </a:rPr>
              <a:t>- Classification</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900113" y="1938338"/>
            <a:ext cx="7508875" cy="4586287"/>
          </a:xfrm>
          <a:extLst/>
        </p:spPr>
        <p:txBody>
          <a:bodyPr lIns="18000" tIns="46800" rIns="18000" bIns="46800" rtlCol="0">
            <a:noAutofit/>
          </a:bodyPr>
          <a:lstStyle/>
          <a:p>
            <a:pPr algn="just" eaLnBrk="1" fontAlgn="auto" hangingPunct="1">
              <a:buFont typeface="Courier New" panose="02070309020205020404" pitchFamily="49" charset="0"/>
              <a:buChar char="o"/>
              <a:defRPr/>
            </a:pPr>
            <a:r>
              <a:rPr lang="en-US" altLang="en-US" sz="3600" dirty="0" smtClean="0">
                <a:solidFill>
                  <a:schemeClr val="tx1">
                    <a:lumMod val="95000"/>
                    <a:lumOff val="5000"/>
                  </a:schemeClr>
                </a:solidFill>
              </a:rPr>
              <a:t>External </a:t>
            </a:r>
            <a:r>
              <a:rPr lang="en-US" altLang="en-US" sz="3600" dirty="0">
                <a:solidFill>
                  <a:schemeClr val="tx1">
                    <a:lumMod val="95000"/>
                    <a:lumOff val="5000"/>
                  </a:schemeClr>
                </a:solidFill>
              </a:rPr>
              <a:t>requirements</a:t>
            </a:r>
          </a:p>
          <a:p>
            <a:pPr marL="383540" lvl="1" indent="-91440" algn="just" eaLnBrk="1" fontAlgn="auto" hangingPunct="1">
              <a:defRPr/>
            </a:pPr>
            <a:r>
              <a:rPr lang="en-US" altLang="en-US" sz="2800" dirty="0">
                <a:solidFill>
                  <a:schemeClr val="tx1">
                    <a:lumMod val="95000"/>
                    <a:lumOff val="5000"/>
                  </a:schemeClr>
                </a:solidFill>
              </a:rPr>
              <a:t>Requirements which arise from factors which are external to the system and its development process e.g. interoperability requirements, legislative requirements, etc.</a:t>
            </a:r>
          </a:p>
        </p:txBody>
      </p:sp>
      <p:sp>
        <p:nvSpPr>
          <p:cNvPr id="7" name="Slide Number Placeholder 5"/>
          <p:cNvSpPr>
            <a:spLocks noGrp="1"/>
          </p:cNvSpPr>
          <p:nvPr>
            <p:ph type="sldNum" sz="quarter" idx="12"/>
          </p:nvPr>
        </p:nvSpPr>
        <p:spPr/>
        <p:txBody>
          <a:bodyPr/>
          <a:lstStyle/>
          <a:p>
            <a:pPr>
              <a:defRPr/>
            </a:pPr>
            <a:fld id="{E2B17800-BFAF-4FBA-9D2F-320BA4BEF335}" type="slidenum">
              <a:rPr lang="en-US" altLang="en-US"/>
              <a:pPr>
                <a:defRPr/>
              </a:pPr>
              <a:t>24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1000"/>
              </a:spcBef>
              <a:spcAft>
                <a:spcPts val="0"/>
              </a:spcAft>
              <a:defRPr/>
            </a:pPr>
            <a:r>
              <a:rPr lang="en-GB" altLang="en-US" sz="4900" dirty="0" smtClean="0">
                <a:solidFill>
                  <a:schemeClr val="tx1">
                    <a:lumMod val="95000"/>
                    <a:lumOff val="5000"/>
                  </a:schemeClr>
                </a:solidFill>
              </a:rPr>
              <a:t>Non-Functional Requirements</a:t>
            </a:r>
            <a:r>
              <a:rPr lang="en-GB" altLang="en-US" dirty="0" smtClean="0">
                <a:solidFill>
                  <a:schemeClr val="tx1">
                    <a:lumMod val="95000"/>
                    <a:lumOff val="5000"/>
                  </a:schemeClr>
                </a:solidFill>
              </a:rPr>
              <a:t/>
            </a:r>
            <a:br>
              <a:rPr lang="en-GB" altLang="en-US" dirty="0" smtClean="0">
                <a:solidFill>
                  <a:schemeClr val="tx1">
                    <a:lumMod val="95000"/>
                    <a:lumOff val="5000"/>
                  </a:schemeClr>
                </a:solidFill>
              </a:rPr>
            </a:br>
            <a:r>
              <a:rPr lang="en-GB" altLang="en-US" dirty="0" smtClean="0">
                <a:solidFill>
                  <a:schemeClr val="tx1">
                    <a:lumMod val="95000"/>
                    <a:lumOff val="5000"/>
                  </a:schemeClr>
                </a:solidFill>
              </a:rPr>
              <a:t>- Advantages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900113" y="1873250"/>
            <a:ext cx="7508875" cy="4586288"/>
          </a:xfrm>
          <a:extLst/>
        </p:spPr>
        <p:txBody>
          <a:bodyPr lIns="18000" tIns="46800" rIns="18000" bIns="46800" rtlCol="0">
            <a:noAutofit/>
          </a:bodyPr>
          <a:lstStyle/>
          <a:p>
            <a:pPr algn="just" eaLnBrk="1" fontAlgn="auto" hangingPunct="1">
              <a:buFont typeface="Courier New" panose="02070309020205020404" pitchFamily="49" charset="0"/>
              <a:buChar char="o"/>
              <a:defRPr/>
            </a:pPr>
            <a:r>
              <a:rPr lang="en-US" altLang="en-US" sz="3100" dirty="0">
                <a:solidFill>
                  <a:schemeClr val="tx1">
                    <a:lumMod val="95000"/>
                    <a:lumOff val="5000"/>
                  </a:schemeClr>
                </a:solidFill>
              </a:rPr>
              <a:t>The nonfunctional requirements ensure the software system follow legal and compliance rules.</a:t>
            </a:r>
          </a:p>
          <a:p>
            <a:pPr algn="just" eaLnBrk="1" fontAlgn="auto" hangingPunct="1">
              <a:buFont typeface="Courier New" panose="02070309020205020404" pitchFamily="49" charset="0"/>
              <a:buChar char="o"/>
              <a:defRPr/>
            </a:pPr>
            <a:r>
              <a:rPr lang="en-US" altLang="en-US" sz="3100" dirty="0">
                <a:solidFill>
                  <a:schemeClr val="tx1">
                    <a:lumMod val="95000"/>
                    <a:lumOff val="5000"/>
                  </a:schemeClr>
                </a:solidFill>
              </a:rPr>
              <a:t>They ensure the reliability, availability, and performance of the software system</a:t>
            </a:r>
          </a:p>
          <a:p>
            <a:pPr algn="just" eaLnBrk="1" fontAlgn="auto" hangingPunct="1">
              <a:buFont typeface="Courier New" panose="02070309020205020404" pitchFamily="49" charset="0"/>
              <a:buChar char="o"/>
              <a:defRPr/>
            </a:pPr>
            <a:r>
              <a:rPr lang="en-US" altLang="en-US" sz="3100" dirty="0">
                <a:solidFill>
                  <a:schemeClr val="tx1">
                    <a:lumMod val="95000"/>
                    <a:lumOff val="5000"/>
                  </a:schemeClr>
                </a:solidFill>
              </a:rPr>
              <a:t>They ensure good user experience and ease of operating the software.</a:t>
            </a:r>
          </a:p>
          <a:p>
            <a:pPr algn="just" eaLnBrk="1" fontAlgn="auto" hangingPunct="1">
              <a:buFont typeface="Courier New" panose="02070309020205020404" pitchFamily="49" charset="0"/>
              <a:buChar char="o"/>
              <a:defRPr/>
            </a:pPr>
            <a:r>
              <a:rPr lang="en-US" altLang="en-US" sz="3100" dirty="0">
                <a:solidFill>
                  <a:schemeClr val="tx1">
                    <a:lumMod val="95000"/>
                    <a:lumOff val="5000"/>
                  </a:schemeClr>
                </a:solidFill>
              </a:rPr>
              <a:t>They help in formulating security policy of the software system.</a:t>
            </a:r>
          </a:p>
        </p:txBody>
      </p:sp>
      <p:sp>
        <p:nvSpPr>
          <p:cNvPr id="7" name="Slide Number Placeholder 5"/>
          <p:cNvSpPr>
            <a:spLocks noGrp="1"/>
          </p:cNvSpPr>
          <p:nvPr>
            <p:ph type="sldNum" sz="quarter" idx="12"/>
          </p:nvPr>
        </p:nvSpPr>
        <p:spPr/>
        <p:txBody>
          <a:bodyPr/>
          <a:lstStyle/>
          <a:p>
            <a:pPr>
              <a:defRPr/>
            </a:pPr>
            <a:fld id="{88F5A810-2388-4F20-96FB-42BD3FF2FE3C}" type="slidenum">
              <a:rPr lang="en-US" altLang="en-US"/>
              <a:pPr>
                <a:defRPr/>
              </a:pPr>
              <a:t>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10974FA-77AF-474B-9677-A8BDF87AE2E2}" type="slidenum">
              <a:rPr lang="en-US" altLang="en-US"/>
              <a:pPr>
                <a:defRPr/>
              </a:pPr>
              <a:t>26</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1820591090"/>
              </p:ext>
            </p:extLst>
          </p:nvPr>
        </p:nvGraphicFramePr>
        <p:xfrm>
          <a:off x="0" y="0"/>
          <a:ext cx="9144000" cy="6420828"/>
        </p:xfrm>
        <a:graphic>
          <a:graphicData uri="http://schemas.openxmlformats.org/drawingml/2006/table">
            <a:tbl>
              <a:tblPr firstRow="1" bandRow="1">
                <a:tableStyleId>{5C22544A-7EE6-4342-B048-85BDC9FD1C3A}</a:tableStyleId>
              </a:tblPr>
              <a:tblGrid>
                <a:gridCol w="2005952">
                  <a:extLst>
                    <a:ext uri="{9D8B030D-6E8A-4147-A177-3AD203B41FA5}">
                      <a16:colId xmlns:a16="http://schemas.microsoft.com/office/drawing/2014/main" val="4109220512"/>
                    </a:ext>
                  </a:extLst>
                </a:gridCol>
                <a:gridCol w="3358136">
                  <a:extLst>
                    <a:ext uri="{9D8B030D-6E8A-4147-A177-3AD203B41FA5}">
                      <a16:colId xmlns:a16="http://schemas.microsoft.com/office/drawing/2014/main" val="2362786361"/>
                    </a:ext>
                  </a:extLst>
                </a:gridCol>
                <a:gridCol w="3779912">
                  <a:extLst>
                    <a:ext uri="{9D8B030D-6E8A-4147-A177-3AD203B41FA5}">
                      <a16:colId xmlns:a16="http://schemas.microsoft.com/office/drawing/2014/main" val="2604045159"/>
                    </a:ext>
                  </a:extLst>
                </a:gridCol>
              </a:tblGrid>
              <a:tr h="482682">
                <a:tc>
                  <a:txBody>
                    <a:bodyPr/>
                    <a:lstStyle/>
                    <a:p>
                      <a:pPr algn="ctr"/>
                      <a:r>
                        <a:rPr lang="en-US" altLang="en-US" sz="2000" dirty="0" smtClean="0">
                          <a:solidFill>
                            <a:schemeClr val="tx1">
                              <a:lumMod val="95000"/>
                              <a:lumOff val="5000"/>
                            </a:schemeClr>
                          </a:solidFill>
                        </a:rPr>
                        <a:t>Parameters</a:t>
                      </a:r>
                      <a:endParaRPr lang="en-IN" sz="2000" dirty="0"/>
                    </a:p>
                  </a:txBody>
                  <a:tcPr marT="45718" marB="45718"/>
                </a:tc>
                <a:tc>
                  <a:txBody>
                    <a:bodyPr/>
                    <a:lstStyle/>
                    <a:p>
                      <a:pPr algn="ctr"/>
                      <a:r>
                        <a:rPr lang="en-US" altLang="en-US" sz="2000" dirty="0" smtClean="0">
                          <a:solidFill>
                            <a:schemeClr val="tx1">
                              <a:lumMod val="95000"/>
                              <a:lumOff val="5000"/>
                            </a:schemeClr>
                          </a:solidFill>
                        </a:rPr>
                        <a:t>Functional Requirement</a:t>
                      </a:r>
                      <a:endParaRPr lang="en-IN" sz="2000" dirty="0"/>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Non-Functional Requirement</a:t>
                      </a:r>
                    </a:p>
                  </a:txBody>
                  <a:tcPr marT="45718" marB="45718"/>
                </a:tc>
                <a:extLst>
                  <a:ext uri="{0D108BD9-81ED-4DB2-BD59-A6C34878D82A}">
                    <a16:rowId xmlns:a16="http://schemas.microsoft.com/office/drawing/2014/main" val="2881802343"/>
                  </a:ext>
                </a:extLst>
              </a:tr>
              <a:tr h="411320">
                <a:tc>
                  <a:txBody>
                    <a:bodyPr/>
                    <a:lstStyle/>
                    <a:p>
                      <a:pPr algn="ctr"/>
                      <a:r>
                        <a:rPr lang="en-US" altLang="en-US" sz="2000" dirty="0" smtClean="0">
                          <a:solidFill>
                            <a:schemeClr val="tx1">
                              <a:lumMod val="95000"/>
                              <a:lumOff val="5000"/>
                            </a:schemeClr>
                          </a:solidFill>
                        </a:rPr>
                        <a:t>Requirement</a:t>
                      </a:r>
                      <a:endParaRPr lang="en-IN" sz="2000" dirty="0"/>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Mandatory</a:t>
                      </a:r>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Non-mandatory</a:t>
                      </a:r>
                    </a:p>
                  </a:txBody>
                  <a:tcPr marT="45718" marB="45718"/>
                </a:tc>
                <a:extLst>
                  <a:ext uri="{0D108BD9-81ED-4DB2-BD59-A6C34878D82A}">
                    <a16:rowId xmlns:a16="http://schemas.microsoft.com/office/drawing/2014/main" val="1213906463"/>
                  </a:ext>
                </a:extLst>
              </a:tr>
              <a:tr h="411320">
                <a:tc>
                  <a:txBody>
                    <a:bodyPr/>
                    <a:lstStyle/>
                    <a:p>
                      <a:pPr algn="ctr"/>
                      <a:r>
                        <a:rPr lang="en-US" altLang="en-US" sz="2000" dirty="0" smtClean="0">
                          <a:solidFill>
                            <a:schemeClr val="tx1">
                              <a:lumMod val="95000"/>
                              <a:lumOff val="5000"/>
                            </a:schemeClr>
                          </a:solidFill>
                        </a:rPr>
                        <a:t>Capturing type</a:t>
                      </a:r>
                      <a:endParaRPr lang="en-IN" sz="2000" dirty="0"/>
                    </a:p>
                  </a:txBody>
                  <a:tcPr marT="45718" marB="45718"/>
                </a:tc>
                <a:tc>
                  <a:txBody>
                    <a:bodyPr/>
                    <a:lstStyle/>
                    <a:p>
                      <a:pPr algn="ctr"/>
                      <a:r>
                        <a:rPr lang="en-US" altLang="en-US" sz="2000" dirty="0" smtClean="0">
                          <a:solidFill>
                            <a:schemeClr val="tx1">
                              <a:lumMod val="95000"/>
                              <a:lumOff val="5000"/>
                            </a:schemeClr>
                          </a:solidFill>
                        </a:rPr>
                        <a:t>Captured in use case</a:t>
                      </a:r>
                      <a:endParaRPr lang="en-IN" sz="2000" dirty="0"/>
                    </a:p>
                  </a:txBody>
                  <a:tcPr marT="45718" marB="45718"/>
                </a:tc>
                <a:tc>
                  <a:txBody>
                    <a:bodyPr/>
                    <a:lstStyle/>
                    <a:p>
                      <a:pPr algn="ctr"/>
                      <a:r>
                        <a:rPr lang="en-US" altLang="en-US" sz="2000" dirty="0" smtClean="0">
                          <a:solidFill>
                            <a:schemeClr val="tx1">
                              <a:lumMod val="95000"/>
                              <a:lumOff val="5000"/>
                            </a:schemeClr>
                          </a:solidFill>
                        </a:rPr>
                        <a:t>captured as a quality attribute</a:t>
                      </a:r>
                      <a:endParaRPr lang="en-IN" sz="2000" dirty="0"/>
                    </a:p>
                  </a:txBody>
                  <a:tcPr marT="45718" marB="45718"/>
                </a:tc>
                <a:extLst>
                  <a:ext uri="{0D108BD9-81ED-4DB2-BD59-A6C34878D82A}">
                    <a16:rowId xmlns:a16="http://schemas.microsoft.com/office/drawing/2014/main" val="3587739324"/>
                  </a:ext>
                </a:extLst>
              </a:tr>
              <a:tr h="411320">
                <a:tc>
                  <a:txBody>
                    <a:bodyPr/>
                    <a:lstStyle/>
                    <a:p>
                      <a:pPr algn="ctr"/>
                      <a:r>
                        <a:rPr lang="en-US" altLang="en-US" sz="2000" dirty="0" smtClean="0">
                          <a:solidFill>
                            <a:schemeClr val="tx1">
                              <a:lumMod val="95000"/>
                              <a:lumOff val="5000"/>
                            </a:schemeClr>
                          </a:solidFill>
                        </a:rPr>
                        <a:t>End-result</a:t>
                      </a:r>
                      <a:endParaRPr lang="en-IN" sz="2000" dirty="0"/>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Product feature</a:t>
                      </a:r>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Product properties</a:t>
                      </a:r>
                    </a:p>
                  </a:txBody>
                  <a:tcPr marT="45718" marB="45718"/>
                </a:tc>
                <a:extLst>
                  <a:ext uri="{0D108BD9-81ED-4DB2-BD59-A6C34878D82A}">
                    <a16:rowId xmlns:a16="http://schemas.microsoft.com/office/drawing/2014/main" val="3436266806"/>
                  </a:ext>
                </a:extLst>
              </a:tr>
              <a:tr h="411320">
                <a:tc>
                  <a:txBody>
                    <a:bodyPr/>
                    <a:lstStyle/>
                    <a:p>
                      <a:pPr algn="ctr"/>
                      <a:r>
                        <a:rPr lang="en-US" altLang="en-US" sz="2000" dirty="0" smtClean="0">
                          <a:solidFill>
                            <a:schemeClr val="tx1">
                              <a:lumMod val="95000"/>
                              <a:lumOff val="5000"/>
                            </a:schemeClr>
                          </a:solidFill>
                        </a:rPr>
                        <a:t>Capturing</a:t>
                      </a:r>
                      <a:endParaRPr lang="en-IN" sz="2000" dirty="0"/>
                    </a:p>
                  </a:txBody>
                  <a:tcPr marT="45718" marB="45718"/>
                </a:tc>
                <a:tc>
                  <a:txBody>
                    <a:bodyPr/>
                    <a:lstStyle/>
                    <a:p>
                      <a:pPr algn="ctr"/>
                      <a:r>
                        <a:rPr lang="en-US" sz="2000" dirty="0" smtClean="0"/>
                        <a:t>Easy</a:t>
                      </a:r>
                      <a:endParaRPr lang="en-IN" sz="2000" dirty="0"/>
                    </a:p>
                  </a:txBody>
                  <a:tcPr marT="45718" marB="45718"/>
                </a:tc>
                <a:tc>
                  <a:txBody>
                    <a:bodyPr/>
                    <a:lstStyle/>
                    <a:p>
                      <a:pPr algn="ctr"/>
                      <a:r>
                        <a:rPr lang="en-US" sz="2000" dirty="0" smtClean="0"/>
                        <a:t>Hard</a:t>
                      </a:r>
                      <a:endParaRPr lang="en-IN" sz="2000" dirty="0"/>
                    </a:p>
                  </a:txBody>
                  <a:tcPr marT="45718" marB="45718"/>
                </a:tc>
                <a:extLst>
                  <a:ext uri="{0D108BD9-81ED-4DB2-BD59-A6C34878D82A}">
                    <a16:rowId xmlns:a16="http://schemas.microsoft.com/office/drawing/2014/main" val="926892569"/>
                  </a:ext>
                </a:extLst>
              </a:tr>
              <a:tr h="727721">
                <a:tc>
                  <a:txBody>
                    <a:bodyPr/>
                    <a:lstStyle/>
                    <a:p>
                      <a:pPr algn="ctr"/>
                      <a:r>
                        <a:rPr lang="en-US" altLang="en-US" sz="2000" dirty="0" smtClean="0">
                          <a:solidFill>
                            <a:schemeClr val="tx1">
                              <a:lumMod val="95000"/>
                              <a:lumOff val="5000"/>
                            </a:schemeClr>
                          </a:solidFill>
                        </a:rPr>
                        <a:t>Objective</a:t>
                      </a:r>
                      <a:endParaRPr lang="en-IN" sz="2000" dirty="0"/>
                    </a:p>
                  </a:txBody>
                  <a:tcPr marT="45718" marB="45718"/>
                </a:tc>
                <a:tc>
                  <a:txBody>
                    <a:bodyPr/>
                    <a:lstStyle/>
                    <a:p>
                      <a:pPr algn="ctr"/>
                      <a:r>
                        <a:rPr lang="en-US" altLang="en-US" sz="2000" dirty="0" smtClean="0">
                          <a:solidFill>
                            <a:schemeClr val="tx1">
                              <a:lumMod val="95000"/>
                              <a:lumOff val="5000"/>
                            </a:schemeClr>
                          </a:solidFill>
                        </a:rPr>
                        <a:t>Helps you verify the functionality of the software.</a:t>
                      </a:r>
                      <a:endParaRPr lang="en-IN" sz="2000" dirty="0"/>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Helps you to verify the performance of the software.</a:t>
                      </a:r>
                    </a:p>
                  </a:txBody>
                  <a:tcPr marT="45718" marB="45718"/>
                </a:tc>
                <a:extLst>
                  <a:ext uri="{0D108BD9-81ED-4DB2-BD59-A6C34878D82A}">
                    <a16:rowId xmlns:a16="http://schemas.microsoft.com/office/drawing/2014/main" val="1392138085"/>
                  </a:ext>
                </a:extLst>
              </a:tr>
              <a:tr h="727721">
                <a:tc>
                  <a:txBody>
                    <a:bodyPr/>
                    <a:lstStyle/>
                    <a:p>
                      <a:pPr algn="ctr"/>
                      <a:r>
                        <a:rPr lang="en-US" altLang="en-US" sz="2000" dirty="0" smtClean="0">
                          <a:solidFill>
                            <a:schemeClr val="tx1">
                              <a:lumMod val="95000"/>
                              <a:lumOff val="5000"/>
                            </a:schemeClr>
                          </a:solidFill>
                        </a:rPr>
                        <a:t>Area of focus</a:t>
                      </a:r>
                      <a:endParaRPr lang="en-IN" sz="2000" dirty="0"/>
                    </a:p>
                  </a:txBody>
                  <a:tcPr marT="45718" marB="45718"/>
                </a:tc>
                <a:tc>
                  <a:txBody>
                    <a:bodyPr/>
                    <a:lstStyle/>
                    <a:p>
                      <a:pPr algn="ctr"/>
                      <a:r>
                        <a:rPr lang="en-IN" sz="2000" b="0" i="0" kern="1200" dirty="0" smtClean="0">
                          <a:solidFill>
                            <a:schemeClr val="dk1"/>
                          </a:solidFill>
                          <a:effectLst/>
                          <a:latin typeface="+mn-lt"/>
                          <a:ea typeface="+mn-ea"/>
                          <a:cs typeface="+mn-cs"/>
                        </a:rPr>
                        <a:t>Focus on user requirement</a:t>
                      </a:r>
                      <a:endParaRPr lang="en-IN" sz="2000" dirty="0"/>
                    </a:p>
                  </a:txBody>
                  <a:tcPr marT="45718" marB="4571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dirty="0" smtClean="0">
                          <a:solidFill>
                            <a:schemeClr val="tx1">
                              <a:lumMod val="95000"/>
                              <a:lumOff val="5000"/>
                            </a:schemeClr>
                          </a:solidFill>
                        </a:rPr>
                        <a:t>Concentrates on the user's expectation.</a:t>
                      </a:r>
                    </a:p>
                  </a:txBody>
                  <a:tcPr marT="45718" marB="45718"/>
                </a:tc>
                <a:extLst>
                  <a:ext uri="{0D108BD9-81ED-4DB2-BD59-A6C34878D82A}">
                    <a16:rowId xmlns:a16="http://schemas.microsoft.com/office/drawing/2014/main" val="634358660"/>
                  </a:ext>
                </a:extLst>
              </a:tr>
              <a:tr h="709356">
                <a:tc>
                  <a:txBody>
                    <a:bodyPr/>
                    <a:lstStyle/>
                    <a:p>
                      <a:pPr algn="ctr" fontAlgn="ctr"/>
                      <a:r>
                        <a:rPr lang="en-IN" sz="2000" dirty="0">
                          <a:effectLst/>
                        </a:rPr>
                        <a:t>Documentation</a:t>
                      </a:r>
                    </a:p>
                  </a:txBody>
                  <a:tcPr marT="45718" marB="45718" anchor="ctr"/>
                </a:tc>
                <a:tc>
                  <a:txBody>
                    <a:bodyPr/>
                    <a:lstStyle/>
                    <a:p>
                      <a:pPr algn="ctr" fontAlgn="ctr"/>
                      <a:r>
                        <a:rPr lang="en-US" sz="2000">
                          <a:effectLst/>
                        </a:rPr>
                        <a:t>Describe what the product does</a:t>
                      </a:r>
                    </a:p>
                  </a:txBody>
                  <a:tcPr marT="45718" marB="45718" anchor="ctr"/>
                </a:tc>
                <a:tc>
                  <a:txBody>
                    <a:bodyPr/>
                    <a:lstStyle/>
                    <a:p>
                      <a:pPr algn="ctr" fontAlgn="ctr"/>
                      <a:r>
                        <a:rPr lang="en-US" sz="2000" dirty="0">
                          <a:effectLst/>
                        </a:rPr>
                        <a:t>Describes how the product works</a:t>
                      </a:r>
                    </a:p>
                  </a:txBody>
                  <a:tcPr marT="45718" marB="45718" anchor="ctr"/>
                </a:tc>
                <a:extLst>
                  <a:ext uri="{0D108BD9-81ED-4DB2-BD59-A6C34878D82A}">
                    <a16:rowId xmlns:a16="http://schemas.microsoft.com/office/drawing/2014/main" val="3950412143"/>
                  </a:ext>
                </a:extLst>
              </a:tr>
              <a:tr h="1017772">
                <a:tc>
                  <a:txBody>
                    <a:bodyPr/>
                    <a:lstStyle/>
                    <a:p>
                      <a:pPr algn="ctr" fontAlgn="ctr"/>
                      <a:r>
                        <a:rPr lang="en-IN" sz="2000" dirty="0">
                          <a:effectLst/>
                        </a:rPr>
                        <a:t>Type of Testing</a:t>
                      </a:r>
                    </a:p>
                  </a:txBody>
                  <a:tcPr marT="45718" marB="45718" anchor="ctr"/>
                </a:tc>
                <a:tc>
                  <a:txBody>
                    <a:bodyPr/>
                    <a:lstStyle/>
                    <a:p>
                      <a:pPr algn="ctr" fontAlgn="ctr"/>
                      <a:r>
                        <a:rPr lang="en-IN" sz="2000" kern="1200" dirty="0" smtClean="0">
                          <a:solidFill>
                            <a:schemeClr val="dk1"/>
                          </a:solidFill>
                          <a:effectLst/>
                          <a:latin typeface="+mn-lt"/>
                          <a:ea typeface="+mn-ea"/>
                          <a:cs typeface="+mn-cs"/>
                        </a:rPr>
                        <a:t>Functional Testing like </a:t>
                      </a:r>
                      <a:r>
                        <a:rPr lang="en-IN" sz="2000" dirty="0" smtClean="0">
                          <a:effectLst/>
                        </a:rPr>
                        <a:t>System</a:t>
                      </a:r>
                      <a:r>
                        <a:rPr lang="en-IN" sz="2000" dirty="0">
                          <a:effectLst/>
                        </a:rPr>
                        <a:t>, Integration, End to End, API testing, etc.</a:t>
                      </a:r>
                    </a:p>
                  </a:txBody>
                  <a:tcPr marT="45718" marB="45718" anchor="ctr"/>
                </a:tc>
                <a:tc>
                  <a:txBody>
                    <a:bodyPr/>
                    <a:lstStyle/>
                    <a:p>
                      <a:pPr algn="ctr" fontAlgn="ctr"/>
                      <a:r>
                        <a:rPr lang="en-US" sz="2000" dirty="0" smtClean="0">
                          <a:effectLst/>
                        </a:rPr>
                        <a:t>Non- Functional Testing like Performance</a:t>
                      </a:r>
                      <a:r>
                        <a:rPr lang="en-US" sz="2000" dirty="0">
                          <a:effectLst/>
                        </a:rPr>
                        <a:t>, Stress, Usability, Security testing, etc.</a:t>
                      </a:r>
                    </a:p>
                  </a:txBody>
                  <a:tcPr marT="45718" marB="45718" anchor="ctr"/>
                </a:tc>
                <a:extLst>
                  <a:ext uri="{0D108BD9-81ED-4DB2-BD59-A6C34878D82A}">
                    <a16:rowId xmlns:a16="http://schemas.microsoft.com/office/drawing/2014/main" val="1154947648"/>
                  </a:ext>
                </a:extLst>
              </a:tr>
              <a:tr h="709356">
                <a:tc>
                  <a:txBody>
                    <a:bodyPr/>
                    <a:lstStyle/>
                    <a:p>
                      <a:pPr algn="ctr" fontAlgn="ctr"/>
                      <a:r>
                        <a:rPr lang="en-IN" sz="2000" dirty="0">
                          <a:effectLst/>
                        </a:rPr>
                        <a:t>Test Execution</a:t>
                      </a:r>
                    </a:p>
                  </a:txBody>
                  <a:tcPr marT="45718" marB="45718" anchor="ctr"/>
                </a:tc>
                <a:tc>
                  <a:txBody>
                    <a:bodyPr/>
                    <a:lstStyle/>
                    <a:p>
                      <a:pPr algn="ctr" fontAlgn="ctr"/>
                      <a:r>
                        <a:rPr lang="en-US" sz="2000">
                          <a:effectLst/>
                        </a:rPr>
                        <a:t>Test Execution is done before non-functional testing.</a:t>
                      </a:r>
                    </a:p>
                  </a:txBody>
                  <a:tcPr marT="45718" marB="45718" anchor="ctr"/>
                </a:tc>
                <a:tc>
                  <a:txBody>
                    <a:bodyPr/>
                    <a:lstStyle/>
                    <a:p>
                      <a:pPr algn="ctr" fontAlgn="ctr"/>
                      <a:r>
                        <a:rPr lang="en-IN" sz="2000" dirty="0">
                          <a:effectLst/>
                        </a:rPr>
                        <a:t>After the functional testing</a:t>
                      </a:r>
                    </a:p>
                  </a:txBody>
                  <a:tcPr marT="45718" marB="45718" anchor="ctr"/>
                </a:tc>
                <a:extLst>
                  <a:ext uri="{0D108BD9-81ED-4DB2-BD59-A6C34878D82A}">
                    <a16:rowId xmlns:a16="http://schemas.microsoft.com/office/drawing/2014/main" val="3948428163"/>
                  </a:ext>
                </a:extLst>
              </a:tr>
              <a:tr h="400940">
                <a:tc>
                  <a:txBody>
                    <a:bodyPr/>
                    <a:lstStyle/>
                    <a:p>
                      <a:pPr algn="ctr" fontAlgn="ctr"/>
                      <a:r>
                        <a:rPr lang="en-IN" sz="2000" dirty="0">
                          <a:effectLst/>
                        </a:rPr>
                        <a:t>Product Info</a:t>
                      </a:r>
                    </a:p>
                  </a:txBody>
                  <a:tcPr marT="45718" marB="45718" anchor="ctr"/>
                </a:tc>
                <a:tc>
                  <a:txBody>
                    <a:bodyPr/>
                    <a:lstStyle/>
                    <a:p>
                      <a:pPr algn="ctr" fontAlgn="ctr"/>
                      <a:r>
                        <a:rPr lang="en-IN" sz="2000" dirty="0">
                          <a:effectLst/>
                        </a:rPr>
                        <a:t>Product </a:t>
                      </a:r>
                      <a:r>
                        <a:rPr lang="en-IN" sz="2000" dirty="0" smtClean="0">
                          <a:effectLst/>
                        </a:rPr>
                        <a:t>Features</a:t>
                      </a:r>
                      <a:endParaRPr lang="en-IN" sz="2000" dirty="0">
                        <a:effectLst/>
                      </a:endParaRPr>
                    </a:p>
                  </a:txBody>
                  <a:tcPr marT="45718" marB="45718" anchor="ctr"/>
                </a:tc>
                <a:tc>
                  <a:txBody>
                    <a:bodyPr/>
                    <a:lstStyle/>
                    <a:p>
                      <a:pPr algn="ctr" fontAlgn="ctr"/>
                      <a:r>
                        <a:rPr lang="en-IN" sz="2000" dirty="0">
                          <a:effectLst/>
                        </a:rPr>
                        <a:t>Product Properties</a:t>
                      </a:r>
                    </a:p>
                  </a:txBody>
                  <a:tcPr marT="45718" marB="45718" anchor="ctr"/>
                </a:tc>
                <a:extLst>
                  <a:ext uri="{0D108BD9-81ED-4DB2-BD59-A6C34878D82A}">
                    <a16:rowId xmlns:a16="http://schemas.microsoft.com/office/drawing/2014/main" val="2197187797"/>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704850"/>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a:solidFill>
                  <a:schemeClr val="tx1">
                    <a:lumMod val="95000"/>
                    <a:lumOff val="5000"/>
                  </a:schemeClr>
                </a:solidFill>
              </a:rPr>
              <a:t>Domain requirements</a:t>
            </a:r>
          </a:p>
        </p:txBody>
      </p:sp>
      <p:sp>
        <p:nvSpPr>
          <p:cNvPr id="7" name="Slide Number Placeholder 5"/>
          <p:cNvSpPr>
            <a:spLocks noGrp="1"/>
          </p:cNvSpPr>
          <p:nvPr>
            <p:ph type="sldNum" sz="quarter" idx="12"/>
          </p:nvPr>
        </p:nvSpPr>
        <p:spPr/>
        <p:txBody>
          <a:bodyPr/>
          <a:lstStyle/>
          <a:p>
            <a:pPr>
              <a:defRPr/>
            </a:pPr>
            <a:fld id="{1D1C461F-3757-4071-A1BF-46B6FC7B5818}" type="slidenum">
              <a:rPr lang="en-US" altLang="en-US"/>
              <a:pPr>
                <a:defRPr/>
              </a:pPr>
              <a:t>27</a:t>
            </a:fld>
            <a:endParaRPr lang="en-US" altLang="en-US"/>
          </a:p>
        </p:txBody>
      </p:sp>
      <p:sp>
        <p:nvSpPr>
          <p:cNvPr id="61444" name="Content Placeholder 1"/>
          <p:cNvSpPr>
            <a:spLocks noGrp="1"/>
          </p:cNvSpPr>
          <p:nvPr>
            <p:ph idx="1"/>
          </p:nvPr>
        </p:nvSpPr>
        <p:spPr>
          <a:xfrm>
            <a:off x="822325" y="1846263"/>
            <a:ext cx="7818438" cy="4022725"/>
          </a:xfrm>
        </p:spPr>
        <p:txBody>
          <a:bodyPr/>
          <a:lstStyle/>
          <a:p>
            <a:pPr algn="just">
              <a:buFont typeface="Courier New" panose="02070309020205020404" pitchFamily="49" charset="0"/>
              <a:buChar char="o"/>
              <a:defRPr/>
            </a:pPr>
            <a:r>
              <a:rPr lang="en-US" altLang="en-US" sz="2700" dirty="0" smtClean="0">
                <a:solidFill>
                  <a:schemeClr val="tx1">
                    <a:lumMod val="95000"/>
                    <a:lumOff val="5000"/>
                  </a:schemeClr>
                </a:solidFill>
              </a:rPr>
              <a:t>The requirements which are characteristic of a particular category or domain of projects. </a:t>
            </a:r>
          </a:p>
          <a:p>
            <a:pPr algn="just">
              <a:buFont typeface="Courier New" panose="02070309020205020404" pitchFamily="49" charset="0"/>
              <a:buChar char="o"/>
              <a:defRPr/>
            </a:pPr>
            <a:r>
              <a:rPr lang="en-US" altLang="en-US" sz="2700" dirty="0" smtClean="0">
                <a:solidFill>
                  <a:schemeClr val="tx1">
                    <a:lumMod val="95000"/>
                    <a:lumOff val="5000"/>
                  </a:schemeClr>
                </a:solidFill>
              </a:rPr>
              <a:t>The basic functions that a system of a specific domain must necessarily exhibit come under this category. </a:t>
            </a:r>
          </a:p>
          <a:p>
            <a:pPr algn="just">
              <a:buFont typeface="Courier New" panose="02070309020205020404" pitchFamily="49" charset="0"/>
              <a:buChar char="o"/>
              <a:defRPr/>
            </a:pPr>
            <a:r>
              <a:rPr lang="en-US" altLang="en-US" sz="2700" dirty="0" smtClean="0">
                <a:solidFill>
                  <a:schemeClr val="tx1">
                    <a:lumMod val="95000"/>
                    <a:lumOff val="5000"/>
                  </a:schemeClr>
                </a:solidFill>
              </a:rPr>
              <a:t>For instance, in an academic software that maintains records of a school or college, the functionality of being able to access the list of faculty and list of students of each grade is a domain requirement. </a:t>
            </a:r>
          </a:p>
          <a:p>
            <a:pPr algn="just">
              <a:buFont typeface="Courier New" panose="02070309020205020404" pitchFamily="49" charset="0"/>
              <a:buChar char="o"/>
              <a:defRPr/>
            </a:pPr>
            <a:r>
              <a:rPr lang="en-US" altLang="en-US" sz="2700" dirty="0" smtClean="0">
                <a:solidFill>
                  <a:schemeClr val="tx1">
                    <a:lumMod val="95000"/>
                    <a:lumOff val="5000"/>
                  </a:schemeClr>
                </a:solidFill>
              </a:rPr>
              <a:t>These requirements are therefore identified from that domain model and are not user specific.</a:t>
            </a:r>
            <a:endParaRPr lang="en-IN" altLang="en-US" sz="27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sz="4900" dirty="0" smtClean="0">
                <a:solidFill>
                  <a:schemeClr val="tx1">
                    <a:lumMod val="95000"/>
                    <a:lumOff val="5000"/>
                  </a:schemeClr>
                </a:solidFill>
              </a:rPr>
              <a:t>Logical Classification</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700088" y="1871663"/>
            <a:ext cx="7708900" cy="4586287"/>
          </a:xfrm>
          <a:extLst/>
        </p:spPr>
        <p:txBody>
          <a:bodyPr lIns="18000" tIns="46800" rIns="18000" bIns="46800" rtlCol="0">
            <a:noAutofit/>
          </a:bodyPr>
          <a:lstStyle/>
          <a:p>
            <a:pPr lvl="1" algn="just" eaLnBrk="1" fontAlgn="auto" hangingPunct="1">
              <a:buFont typeface="Courier New" panose="02070309020205020404" pitchFamily="49" charset="0"/>
              <a:buChar char="o"/>
              <a:defRPr/>
            </a:pPr>
            <a:r>
              <a:rPr lang="en-US" altLang="en-US" sz="3200" b="1" dirty="0" smtClean="0">
                <a:solidFill>
                  <a:schemeClr val="tx1">
                    <a:lumMod val="95000"/>
                    <a:lumOff val="5000"/>
                  </a:schemeClr>
                </a:solidFill>
              </a:rPr>
              <a:t>Must Have: </a:t>
            </a:r>
            <a:r>
              <a:rPr lang="en-US" altLang="en-US" sz="3200" dirty="0" smtClean="0">
                <a:solidFill>
                  <a:schemeClr val="tx1">
                    <a:lumMod val="95000"/>
                    <a:lumOff val="5000"/>
                  </a:schemeClr>
                </a:solidFill>
              </a:rPr>
              <a:t>Software </a:t>
            </a:r>
            <a:r>
              <a:rPr lang="en-US" altLang="en-US" sz="3200" dirty="0">
                <a:solidFill>
                  <a:schemeClr val="tx1">
                    <a:lumMod val="95000"/>
                    <a:lumOff val="5000"/>
                  </a:schemeClr>
                </a:solidFill>
              </a:rPr>
              <a:t>cannot be said operational without them.</a:t>
            </a:r>
          </a:p>
          <a:p>
            <a:pPr lvl="1" algn="just" eaLnBrk="1" fontAlgn="auto" hangingPunct="1">
              <a:buFont typeface="Courier New" panose="02070309020205020404" pitchFamily="49" charset="0"/>
              <a:buChar char="o"/>
              <a:defRPr/>
            </a:pPr>
            <a:r>
              <a:rPr lang="en-US" altLang="en-US" sz="3200" b="1" dirty="0">
                <a:solidFill>
                  <a:schemeClr val="tx1">
                    <a:lumMod val="95000"/>
                    <a:lumOff val="5000"/>
                  </a:schemeClr>
                </a:solidFill>
              </a:rPr>
              <a:t>Should </a:t>
            </a:r>
            <a:r>
              <a:rPr lang="en-US" altLang="en-US" sz="3200" b="1" dirty="0" smtClean="0">
                <a:solidFill>
                  <a:schemeClr val="tx1">
                    <a:lumMod val="95000"/>
                    <a:lumOff val="5000"/>
                  </a:schemeClr>
                </a:solidFill>
              </a:rPr>
              <a:t>have: </a:t>
            </a:r>
            <a:r>
              <a:rPr lang="en-US" altLang="en-US" sz="3200" dirty="0" smtClean="0">
                <a:solidFill>
                  <a:schemeClr val="tx1">
                    <a:lumMod val="95000"/>
                    <a:lumOff val="5000"/>
                  </a:schemeClr>
                </a:solidFill>
              </a:rPr>
              <a:t>Enhancing </a:t>
            </a:r>
            <a:r>
              <a:rPr lang="en-US" altLang="en-US" sz="3200" dirty="0">
                <a:solidFill>
                  <a:schemeClr val="tx1">
                    <a:lumMod val="95000"/>
                    <a:lumOff val="5000"/>
                  </a:schemeClr>
                </a:solidFill>
              </a:rPr>
              <a:t>the functionality of software.</a:t>
            </a:r>
          </a:p>
          <a:p>
            <a:pPr lvl="1" algn="just" eaLnBrk="1" fontAlgn="auto" hangingPunct="1">
              <a:buFont typeface="Courier New" panose="02070309020205020404" pitchFamily="49" charset="0"/>
              <a:buChar char="o"/>
              <a:defRPr/>
            </a:pPr>
            <a:r>
              <a:rPr lang="en-US" altLang="en-US" sz="3200" b="1" dirty="0">
                <a:solidFill>
                  <a:schemeClr val="tx1">
                    <a:lumMod val="95000"/>
                    <a:lumOff val="5000"/>
                  </a:schemeClr>
                </a:solidFill>
              </a:rPr>
              <a:t>Could </a:t>
            </a:r>
            <a:r>
              <a:rPr lang="en-US" altLang="en-US" sz="3200" b="1" dirty="0" smtClean="0">
                <a:solidFill>
                  <a:schemeClr val="tx1">
                    <a:lumMod val="95000"/>
                    <a:lumOff val="5000"/>
                  </a:schemeClr>
                </a:solidFill>
              </a:rPr>
              <a:t>have: </a:t>
            </a:r>
            <a:r>
              <a:rPr lang="en-US" altLang="en-US" sz="3200" dirty="0" smtClean="0">
                <a:solidFill>
                  <a:schemeClr val="tx1">
                    <a:lumMod val="95000"/>
                    <a:lumOff val="5000"/>
                  </a:schemeClr>
                </a:solidFill>
              </a:rPr>
              <a:t>Software </a:t>
            </a:r>
            <a:r>
              <a:rPr lang="en-US" altLang="en-US" sz="3200" dirty="0">
                <a:solidFill>
                  <a:schemeClr val="tx1">
                    <a:lumMod val="95000"/>
                    <a:lumOff val="5000"/>
                  </a:schemeClr>
                </a:solidFill>
              </a:rPr>
              <a:t>can still properly function with these requirements.</a:t>
            </a:r>
          </a:p>
          <a:p>
            <a:pPr lvl="1" algn="just" eaLnBrk="1" fontAlgn="auto" hangingPunct="1">
              <a:buFont typeface="Courier New" panose="02070309020205020404" pitchFamily="49" charset="0"/>
              <a:buChar char="o"/>
              <a:defRPr/>
            </a:pPr>
            <a:r>
              <a:rPr lang="en-US" altLang="en-US" sz="3200" b="1" dirty="0">
                <a:solidFill>
                  <a:schemeClr val="tx1">
                    <a:lumMod val="95000"/>
                    <a:lumOff val="5000"/>
                  </a:schemeClr>
                </a:solidFill>
              </a:rPr>
              <a:t>Wish </a:t>
            </a:r>
            <a:r>
              <a:rPr lang="en-US" altLang="en-US" sz="3200" b="1" dirty="0" smtClean="0">
                <a:solidFill>
                  <a:schemeClr val="tx1">
                    <a:lumMod val="95000"/>
                    <a:lumOff val="5000"/>
                  </a:schemeClr>
                </a:solidFill>
              </a:rPr>
              <a:t>list: </a:t>
            </a:r>
            <a:r>
              <a:rPr lang="en-US" altLang="en-US" sz="3200" dirty="0" smtClean="0">
                <a:solidFill>
                  <a:schemeClr val="tx1">
                    <a:lumMod val="95000"/>
                    <a:lumOff val="5000"/>
                  </a:schemeClr>
                </a:solidFill>
              </a:rPr>
              <a:t>These </a:t>
            </a:r>
            <a:r>
              <a:rPr lang="en-US" altLang="en-US" sz="3200" dirty="0">
                <a:solidFill>
                  <a:schemeClr val="tx1">
                    <a:lumMod val="95000"/>
                    <a:lumOff val="5000"/>
                  </a:schemeClr>
                </a:solidFill>
              </a:rPr>
              <a:t>requirements do not map to any objectives of </a:t>
            </a:r>
            <a:r>
              <a:rPr lang="en-US" altLang="en-US" sz="3200" dirty="0" smtClean="0">
                <a:solidFill>
                  <a:schemeClr val="tx1">
                    <a:lumMod val="95000"/>
                    <a:lumOff val="5000"/>
                  </a:schemeClr>
                </a:solidFill>
              </a:rPr>
              <a:t>software</a:t>
            </a:r>
            <a:r>
              <a:rPr lang="en-US" altLang="en-US" sz="3200" dirty="0">
                <a:solidFill>
                  <a:schemeClr val="tx1">
                    <a:lumMod val="95000"/>
                    <a:lumOff val="5000"/>
                  </a:schemeClr>
                </a:solidFill>
              </a:rPr>
              <a:t>.</a:t>
            </a:r>
          </a:p>
        </p:txBody>
      </p:sp>
      <p:sp>
        <p:nvSpPr>
          <p:cNvPr id="7" name="Slide Number Placeholder 5"/>
          <p:cNvSpPr>
            <a:spLocks noGrp="1"/>
          </p:cNvSpPr>
          <p:nvPr>
            <p:ph type="sldNum" sz="quarter" idx="12"/>
          </p:nvPr>
        </p:nvSpPr>
        <p:spPr/>
        <p:txBody>
          <a:bodyPr/>
          <a:lstStyle/>
          <a:p>
            <a:pPr>
              <a:defRPr/>
            </a:pPr>
            <a:fld id="{1456ED0F-8E54-42E9-B90A-82DB54C4D9B6}" type="slidenum">
              <a:rPr lang="en-US" altLang="en-US"/>
              <a:pPr>
                <a:defRPr/>
              </a:pPr>
              <a:t>28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User Interface requirements</a:t>
            </a:r>
          </a:p>
        </p:txBody>
      </p:sp>
      <p:sp>
        <p:nvSpPr>
          <p:cNvPr id="5" name="Slide Number Placeholder 5"/>
          <p:cNvSpPr>
            <a:spLocks noGrp="1"/>
          </p:cNvSpPr>
          <p:nvPr>
            <p:ph type="sldNum" sz="quarter" idx="12"/>
          </p:nvPr>
        </p:nvSpPr>
        <p:spPr/>
        <p:txBody>
          <a:bodyPr/>
          <a:lstStyle/>
          <a:p>
            <a:pPr>
              <a:defRPr/>
            </a:pPr>
            <a:fld id="{9DEDFBD2-A6C3-4B7C-B348-3568A6E5D6F1}" type="slidenum">
              <a:rPr lang="en-US" altLang="en-US"/>
              <a:pPr>
                <a:defRPr/>
              </a:pPr>
              <a:t>29</a:t>
            </a:fld>
            <a:endParaRPr lang="en-US" altLang="en-US"/>
          </a:p>
        </p:txBody>
      </p:sp>
      <p:sp>
        <p:nvSpPr>
          <p:cNvPr id="45060" name="Content Placeholder 1"/>
          <p:cNvSpPr>
            <a:spLocks noGrp="1"/>
          </p:cNvSpPr>
          <p:nvPr>
            <p:ph idx="1"/>
          </p:nvPr>
        </p:nvSpPr>
        <p:spPr>
          <a:xfrm>
            <a:off x="900113" y="1846263"/>
            <a:ext cx="7508875" cy="4022725"/>
          </a:xfrm>
        </p:spPr>
        <p:txBody>
          <a:bodyPr/>
          <a:lstStyle/>
          <a:p>
            <a:pPr marL="0" indent="0" algn="just">
              <a:buFont typeface="Calibri" panose="020F0502020204030204" pitchFamily="34" charset="0"/>
              <a:buNone/>
              <a:defRPr/>
            </a:pPr>
            <a:r>
              <a:rPr lang="en-US" altLang="en-US" sz="3200" dirty="0" smtClean="0">
                <a:solidFill>
                  <a:schemeClr val="tx1">
                    <a:lumMod val="95000"/>
                    <a:lumOff val="5000"/>
                  </a:schemeClr>
                </a:solidFill>
              </a:rPr>
              <a:t>UI is an important part of any software or hardware or hybrid system. A software is widely accepted if it is -</a:t>
            </a:r>
          </a:p>
          <a:p>
            <a:pPr algn="just">
              <a:buFont typeface="Courier New" panose="02070309020205020404" pitchFamily="49" charset="0"/>
              <a:buChar char="o"/>
              <a:defRPr/>
            </a:pPr>
            <a:r>
              <a:rPr lang="en-US" altLang="en-US" sz="3200" dirty="0" smtClean="0">
                <a:solidFill>
                  <a:schemeClr val="tx1">
                    <a:lumMod val="95000"/>
                    <a:lumOff val="5000"/>
                  </a:schemeClr>
                </a:solidFill>
              </a:rPr>
              <a:t>easy to operate</a:t>
            </a:r>
          </a:p>
          <a:p>
            <a:pPr algn="just">
              <a:buFont typeface="Courier New" panose="02070309020205020404" pitchFamily="49" charset="0"/>
              <a:buChar char="o"/>
              <a:defRPr/>
            </a:pPr>
            <a:r>
              <a:rPr lang="en-US" altLang="en-US" sz="3200" dirty="0" smtClean="0">
                <a:solidFill>
                  <a:schemeClr val="tx1">
                    <a:lumMod val="95000"/>
                    <a:lumOff val="5000"/>
                  </a:schemeClr>
                </a:solidFill>
              </a:rPr>
              <a:t>quick in response</a:t>
            </a:r>
          </a:p>
          <a:p>
            <a:pPr algn="just">
              <a:buFont typeface="Courier New" panose="02070309020205020404" pitchFamily="49" charset="0"/>
              <a:buChar char="o"/>
              <a:defRPr/>
            </a:pPr>
            <a:r>
              <a:rPr lang="en-US" altLang="en-US" sz="3200" dirty="0" smtClean="0">
                <a:solidFill>
                  <a:schemeClr val="tx1">
                    <a:lumMod val="95000"/>
                    <a:lumOff val="5000"/>
                  </a:schemeClr>
                </a:solidFill>
              </a:rPr>
              <a:t>effectively handling operational errors</a:t>
            </a:r>
          </a:p>
          <a:p>
            <a:pPr algn="just">
              <a:buFont typeface="Courier New" panose="02070309020205020404" pitchFamily="49" charset="0"/>
              <a:buChar char="o"/>
              <a:defRPr/>
            </a:pPr>
            <a:r>
              <a:rPr lang="en-US" altLang="en-US" sz="3200" dirty="0" smtClean="0">
                <a:solidFill>
                  <a:schemeClr val="tx1">
                    <a:lumMod val="95000"/>
                    <a:lumOff val="5000"/>
                  </a:schemeClr>
                </a:solidFill>
              </a:rPr>
              <a:t>providing simple yet consistent user interface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a:solidFill>
                  <a:schemeClr val="tx1">
                    <a:lumMod val="95000"/>
                    <a:lumOff val="5000"/>
                  </a:schemeClr>
                </a:solidFill>
              </a:rPr>
              <a:t>What is a requirement?</a:t>
            </a:r>
          </a:p>
        </p:txBody>
      </p:sp>
      <p:sp>
        <p:nvSpPr>
          <p:cNvPr id="6146" name="Rectangle 2"/>
          <p:cNvSpPr>
            <a:spLocks noGrp="1" noChangeArrowheads="1"/>
          </p:cNvSpPr>
          <p:nvPr>
            <p:ph idx="1"/>
          </p:nvPr>
        </p:nvSpPr>
        <p:spPr>
          <a:xfrm>
            <a:off x="539750" y="1966913"/>
            <a:ext cx="7720013" cy="4464050"/>
          </a:xfrm>
        </p:spPr>
        <p:txBody>
          <a:bodyPr lIns="18000" tIns="46800" rIns="18000" bIns="46800"/>
          <a:lstStyle/>
          <a:p>
            <a:pPr lvl="2" algn="just" eaLnBrk="1" hangingPunct="1">
              <a:spcBef>
                <a:spcPct val="50000"/>
              </a:spcBef>
              <a:buFont typeface="Courier New" panose="02070309020205020404" pitchFamily="49" charset="0"/>
              <a:buChar char="o"/>
            </a:pPr>
            <a:r>
              <a:rPr lang="en-US" altLang="en-US" sz="3000" smtClean="0">
                <a:solidFill>
                  <a:schemeClr val="tx1"/>
                </a:solidFill>
              </a:rPr>
              <a:t>Software requirements are the description of features and functionalities of the target system. </a:t>
            </a:r>
          </a:p>
          <a:p>
            <a:pPr lvl="2" algn="just" eaLnBrk="1" hangingPunct="1">
              <a:spcBef>
                <a:spcPct val="50000"/>
              </a:spcBef>
              <a:buFont typeface="Courier New" panose="02070309020205020404" pitchFamily="49" charset="0"/>
              <a:buChar char="o"/>
            </a:pPr>
            <a:r>
              <a:rPr lang="en-US" altLang="en-US" sz="3000" smtClean="0">
                <a:solidFill>
                  <a:schemeClr val="tx1"/>
                </a:solidFill>
              </a:rPr>
              <a:t>Requirements convey the expectations of users from the software product. </a:t>
            </a:r>
          </a:p>
          <a:p>
            <a:pPr lvl="2" algn="just" eaLnBrk="1" hangingPunct="1">
              <a:spcBef>
                <a:spcPct val="50000"/>
              </a:spcBef>
              <a:buFont typeface="Courier New" panose="02070309020205020404" pitchFamily="49" charset="0"/>
              <a:buChar char="o"/>
            </a:pPr>
            <a:r>
              <a:rPr lang="en-US" altLang="en-US" sz="3000" smtClean="0">
                <a:solidFill>
                  <a:schemeClr val="tx1"/>
                </a:solidFill>
              </a:rPr>
              <a:t>The requirements can be obvious or hidden, known or unknown, expected or unexpected from client’s point of view.</a:t>
            </a:r>
            <a:endParaRPr lang="en-US" altLang="en-US" sz="4000" i="1" smtClean="0">
              <a:solidFill>
                <a:schemeClr val="tx1"/>
              </a:solidFill>
            </a:endParaRPr>
          </a:p>
        </p:txBody>
      </p:sp>
      <p:sp>
        <p:nvSpPr>
          <p:cNvPr id="7" name="Slide Number Placeholder 5"/>
          <p:cNvSpPr>
            <a:spLocks noGrp="1"/>
          </p:cNvSpPr>
          <p:nvPr>
            <p:ph type="sldNum" sz="quarter" idx="12"/>
          </p:nvPr>
        </p:nvSpPr>
        <p:spPr/>
        <p:txBody>
          <a:bodyPr/>
          <a:lstStyle/>
          <a:p>
            <a:pPr>
              <a:defRPr/>
            </a:pPr>
            <a:fld id="{168F17EB-CCBA-4851-B193-248057DE83A6}" type="slidenum">
              <a:rPr lang="en-US" altLang="en-US"/>
              <a:pPr>
                <a:defRPr/>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User Interface requirements</a:t>
            </a:r>
          </a:p>
        </p:txBody>
      </p:sp>
      <p:sp>
        <p:nvSpPr>
          <p:cNvPr id="5" name="Slide Number Placeholder 5"/>
          <p:cNvSpPr>
            <a:spLocks noGrp="1"/>
          </p:cNvSpPr>
          <p:nvPr>
            <p:ph type="sldNum" sz="quarter" idx="12"/>
          </p:nvPr>
        </p:nvSpPr>
        <p:spPr/>
        <p:txBody>
          <a:bodyPr/>
          <a:lstStyle/>
          <a:p>
            <a:pPr>
              <a:defRPr/>
            </a:pPr>
            <a:fld id="{AD55C604-1464-4B0A-B87D-4735D731127A}" type="slidenum">
              <a:rPr lang="en-US" altLang="en-US"/>
              <a:pPr>
                <a:defRPr/>
              </a:pPr>
              <a:t>30</a:t>
            </a:fld>
            <a:endParaRPr lang="en-US" altLang="en-US"/>
          </a:p>
        </p:txBody>
      </p:sp>
      <p:graphicFrame>
        <p:nvGraphicFramePr>
          <p:cNvPr id="2" name="Table 1"/>
          <p:cNvGraphicFramePr>
            <a:graphicFrameLocks noGrp="1"/>
          </p:cNvGraphicFramePr>
          <p:nvPr/>
        </p:nvGraphicFramePr>
        <p:xfrm>
          <a:off x="468313" y="2205038"/>
          <a:ext cx="9290050" cy="3224211"/>
        </p:xfrm>
        <a:graphic>
          <a:graphicData uri="http://schemas.openxmlformats.org/drawingml/2006/table">
            <a:tbl>
              <a:tblPr bandRow="1">
                <a:tableStyleId>{5C22544A-7EE6-4342-B048-85BDC9FD1C3A}</a:tableStyleId>
              </a:tblPr>
              <a:tblGrid>
                <a:gridCol w="3600795">
                  <a:extLst>
                    <a:ext uri="{9D8B030D-6E8A-4147-A177-3AD203B41FA5}">
                      <a16:colId xmlns:a16="http://schemas.microsoft.com/office/drawing/2014/main" val="3256321759"/>
                    </a:ext>
                  </a:extLst>
                </a:gridCol>
                <a:gridCol w="5689255">
                  <a:extLst>
                    <a:ext uri="{9D8B030D-6E8A-4147-A177-3AD203B41FA5}">
                      <a16:colId xmlns:a16="http://schemas.microsoft.com/office/drawing/2014/main" val="3335702526"/>
                    </a:ext>
                  </a:extLst>
                </a:gridCol>
              </a:tblGrid>
              <a:tr h="457191">
                <a:tc>
                  <a:txBody>
                    <a:bodyPr/>
                    <a:lstStyle/>
                    <a:p>
                      <a:pPr marL="457200" indent="-457200">
                        <a:buClr>
                          <a:schemeClr val="accent1">
                            <a:lumMod val="75000"/>
                          </a:schemeClr>
                        </a:buClr>
                        <a:buFont typeface="Courier New" panose="02070309020205020404" pitchFamily="49" charset="0"/>
                        <a:buChar char="o"/>
                      </a:pPr>
                      <a:r>
                        <a:rPr lang="en-US" sz="2400" dirty="0" smtClean="0"/>
                        <a:t>Content Presentation</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Clr>
                          <a:schemeClr val="accent1">
                            <a:lumMod val="75000"/>
                          </a:schemeClr>
                        </a:buClr>
                        <a:buFont typeface="Courier New" panose="02070309020205020404" pitchFamily="49" charset="0"/>
                        <a:buChar char="o"/>
                      </a:pPr>
                      <a:r>
                        <a:rPr lang="en-US" sz="2400" dirty="0" smtClean="0"/>
                        <a:t>Easy Navigation</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9397874"/>
                  </a:ext>
                </a:extLst>
              </a:tr>
              <a:tr h="457191">
                <a:tc>
                  <a:txBody>
                    <a:bodyPr/>
                    <a:lstStyle/>
                    <a:p>
                      <a:pPr marL="457200" indent="-457200">
                        <a:buClr>
                          <a:schemeClr val="accent1">
                            <a:lumMod val="75000"/>
                          </a:schemeClr>
                        </a:buClr>
                        <a:buFont typeface="Courier New" panose="02070309020205020404" pitchFamily="49" charset="0"/>
                        <a:buChar char="o"/>
                      </a:pPr>
                      <a:r>
                        <a:rPr lang="en-US" sz="2400" dirty="0" smtClean="0"/>
                        <a:t>Responsive</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Clr>
                          <a:schemeClr val="accent1">
                            <a:lumMod val="75000"/>
                          </a:schemeClr>
                        </a:buClr>
                        <a:buFont typeface="Courier New" panose="02070309020205020404" pitchFamily="49" charset="0"/>
                        <a:buChar char="o"/>
                      </a:pPr>
                      <a:r>
                        <a:rPr lang="en-US" sz="2400" dirty="0" smtClean="0"/>
                        <a:t>Simple Interface</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0777344"/>
                  </a:ext>
                </a:extLst>
              </a:tr>
              <a:tr h="525614">
                <a:tc>
                  <a:txBody>
                    <a:bodyPr/>
                    <a:lstStyle/>
                    <a:p>
                      <a:pPr marL="457200" indent="-457200">
                        <a:buClr>
                          <a:schemeClr val="accent1">
                            <a:lumMod val="75000"/>
                          </a:schemeClr>
                        </a:buClr>
                        <a:buFont typeface="Courier New" panose="02070309020205020404" pitchFamily="49" charset="0"/>
                        <a:buChar char="o"/>
                      </a:pPr>
                      <a:r>
                        <a:rPr lang="en-US" sz="2400" dirty="0" smtClean="0"/>
                        <a:t>Consistent UI elements</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Purposeful layout</a:t>
                      </a:r>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4351815"/>
                  </a:ext>
                </a:extLst>
              </a:tr>
              <a:tr h="457191">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Feedback mechanism</a:t>
                      </a:r>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Provide help information</a:t>
                      </a:r>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436346"/>
                  </a:ext>
                </a:extLst>
              </a:tr>
              <a:tr h="504070">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Default settings</a:t>
                      </a:r>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Group based view settings</a:t>
                      </a:r>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1258608"/>
                  </a:ext>
                </a:extLst>
              </a:tr>
              <a:tr h="822954">
                <a:tc>
                  <a:txBody>
                    <a:bodyPr/>
                    <a:lstStyle/>
                    <a:p>
                      <a:pPr marL="457200" marR="0" indent="-457200" algn="l" defTabSz="914400" rtl="0" eaLnBrk="1" fontAlgn="auto" latinLnBrk="0" hangingPunct="1">
                        <a:lnSpc>
                          <a:spcPct val="100000"/>
                        </a:lnSpc>
                        <a:spcBef>
                          <a:spcPts val="0"/>
                        </a:spcBef>
                        <a:spcAft>
                          <a:spcPts val="0"/>
                        </a:spcAft>
                        <a:buClr>
                          <a:schemeClr val="accent1">
                            <a:lumMod val="75000"/>
                          </a:schemeClr>
                        </a:buClr>
                        <a:buSzTx/>
                        <a:buFont typeface="Courier New" panose="02070309020205020404" pitchFamily="49" charset="0"/>
                        <a:buChar char="o"/>
                        <a:tabLst/>
                        <a:defRPr/>
                      </a:pPr>
                      <a:r>
                        <a:rPr lang="en-US" altLang="en-US" sz="2400" dirty="0" smtClean="0">
                          <a:solidFill>
                            <a:schemeClr val="tx1">
                              <a:lumMod val="95000"/>
                              <a:lumOff val="5000"/>
                            </a:schemeClr>
                          </a:solidFill>
                        </a:rPr>
                        <a:t>User centric approach</a:t>
                      </a:r>
                    </a:p>
                    <a:p>
                      <a:pPr marL="457200" indent="-457200">
                        <a:buClr>
                          <a:schemeClr val="accent1">
                            <a:lumMod val="75000"/>
                          </a:schemeClr>
                        </a:buClr>
                        <a:buFont typeface="Courier New" panose="02070309020205020404" pitchFamily="49" charset="0"/>
                        <a:buChar char="o"/>
                      </a:pP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Clr>
                          <a:schemeClr val="accent1">
                            <a:lumMod val="75000"/>
                          </a:schemeClr>
                        </a:buClr>
                        <a:buFont typeface="Courier New" panose="02070309020205020404" pitchFamily="49" charset="0"/>
                        <a:buChar char="o"/>
                      </a:pPr>
                      <a:r>
                        <a:rPr lang="en-US" altLang="en-US" sz="2400" dirty="0" smtClean="0">
                          <a:solidFill>
                            <a:schemeClr val="tx1">
                              <a:lumMod val="95000"/>
                              <a:lumOff val="5000"/>
                            </a:schemeClr>
                          </a:solidFill>
                        </a:rPr>
                        <a:t>Strategical use of color and texture</a:t>
                      </a:r>
                      <a:endParaRPr lang="en-IN" sz="2400" dirty="0"/>
                    </a:p>
                  </a:txBody>
                  <a:tcPr marL="91450" marR="91450"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4951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System Analyst</a:t>
            </a:r>
          </a:p>
        </p:txBody>
      </p:sp>
      <p:sp>
        <p:nvSpPr>
          <p:cNvPr id="5" name="Slide Number Placeholder 5"/>
          <p:cNvSpPr>
            <a:spLocks noGrp="1"/>
          </p:cNvSpPr>
          <p:nvPr>
            <p:ph type="sldNum" sz="quarter" idx="12"/>
          </p:nvPr>
        </p:nvSpPr>
        <p:spPr/>
        <p:txBody>
          <a:bodyPr/>
          <a:lstStyle/>
          <a:p>
            <a:pPr>
              <a:defRPr/>
            </a:pPr>
            <a:fld id="{575A16AB-02FC-4CAF-AF4F-891C01538613}" type="slidenum">
              <a:rPr lang="en-US" altLang="en-US"/>
              <a:pPr>
                <a:defRPr/>
              </a:pPr>
              <a:t>31</a:t>
            </a:fld>
            <a:endParaRPr lang="en-US" altLang="en-US"/>
          </a:p>
        </p:txBody>
      </p:sp>
      <p:sp>
        <p:nvSpPr>
          <p:cNvPr id="69636" name="Content Placeholder 1"/>
          <p:cNvSpPr>
            <a:spLocks noGrp="1"/>
          </p:cNvSpPr>
          <p:nvPr>
            <p:ph idx="1"/>
          </p:nvPr>
        </p:nvSpPr>
        <p:spPr>
          <a:xfrm>
            <a:off x="822325" y="1988840"/>
            <a:ext cx="7586663" cy="4022725"/>
          </a:xfrm>
        </p:spPr>
        <p:txBody>
          <a:bodyPr/>
          <a:lstStyle/>
          <a:p>
            <a:pPr algn="just">
              <a:buFont typeface="Courier New" panose="02070309020205020404" pitchFamily="49" charset="0"/>
              <a:buChar char="o"/>
              <a:defRPr/>
            </a:pPr>
            <a:r>
              <a:rPr lang="en-US" altLang="en-US" sz="3000" dirty="0" smtClean="0">
                <a:solidFill>
                  <a:schemeClr val="tx1">
                    <a:lumMod val="95000"/>
                    <a:lumOff val="5000"/>
                  </a:schemeClr>
                </a:solidFill>
              </a:rPr>
              <a:t>System analyst in an IT organization is a person, who analyzes the requirement of proposed system and ensures that requirements are conceived and documented properly &amp; correctly. </a:t>
            </a:r>
          </a:p>
          <a:p>
            <a:pPr algn="just">
              <a:buFont typeface="Courier New" panose="02070309020205020404" pitchFamily="49" charset="0"/>
              <a:buChar char="o"/>
              <a:defRPr/>
            </a:pPr>
            <a:r>
              <a:rPr lang="en-US" altLang="en-US" sz="3000" dirty="0" smtClean="0">
                <a:solidFill>
                  <a:schemeClr val="tx1">
                    <a:lumMod val="95000"/>
                    <a:lumOff val="5000"/>
                  </a:schemeClr>
                </a:solidFill>
              </a:rPr>
              <a:t>Role of an analyst starts during Software Analysis Phase of SDLC.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854075" y="53816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System </a:t>
            </a:r>
            <a:r>
              <a:rPr lang="en-IN" dirty="0" smtClean="0">
                <a:solidFill>
                  <a:schemeClr val="tx1">
                    <a:lumMod val="95000"/>
                    <a:lumOff val="5000"/>
                  </a:schemeClr>
                </a:solidFill>
              </a:rPr>
              <a:t>Analyst </a:t>
            </a:r>
            <a:br>
              <a:rPr lang="en-IN" dirty="0" smtClean="0">
                <a:solidFill>
                  <a:schemeClr val="tx1">
                    <a:lumMod val="95000"/>
                    <a:lumOff val="5000"/>
                  </a:schemeClr>
                </a:solidFill>
              </a:rPr>
            </a:br>
            <a:r>
              <a:rPr lang="en-IN" dirty="0" smtClean="0">
                <a:solidFill>
                  <a:schemeClr val="tx1">
                    <a:lumMod val="95000"/>
                    <a:lumOff val="5000"/>
                  </a:schemeClr>
                </a:solidFill>
              </a:rPr>
              <a:t>- Responsibilities </a:t>
            </a:r>
            <a:endParaRPr lang="en-IN"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6F77B125-86FE-4C01-8AF5-6EBD370A4A12}" type="slidenum">
              <a:rPr lang="en-US" altLang="en-US"/>
              <a:pPr>
                <a:defRPr/>
              </a:pPr>
              <a:t>32</a:t>
            </a:fld>
            <a:endParaRPr lang="en-US" altLang="en-US"/>
          </a:p>
        </p:txBody>
      </p:sp>
      <p:sp>
        <p:nvSpPr>
          <p:cNvPr id="71684" name="Content Placeholder 1"/>
          <p:cNvSpPr>
            <a:spLocks noGrp="1"/>
          </p:cNvSpPr>
          <p:nvPr>
            <p:ph idx="1"/>
          </p:nvPr>
        </p:nvSpPr>
        <p:spPr>
          <a:xfrm>
            <a:off x="971550" y="1927225"/>
            <a:ext cx="7437438" cy="4022725"/>
          </a:xfrm>
        </p:spPr>
        <p:txBody>
          <a:bodyPr/>
          <a:lstStyle/>
          <a:p>
            <a:pPr algn="just">
              <a:buFont typeface="Courier New" panose="02070309020205020404" pitchFamily="49" charset="0"/>
              <a:buChar char="o"/>
              <a:defRPr/>
            </a:pPr>
            <a:r>
              <a:rPr lang="en-US" altLang="en-US" sz="3200" dirty="0" smtClean="0">
                <a:solidFill>
                  <a:schemeClr val="tx1">
                    <a:lumMod val="95000"/>
                    <a:lumOff val="5000"/>
                  </a:schemeClr>
                </a:solidFill>
              </a:rPr>
              <a:t>Analyzing and understanding requirements </a:t>
            </a:r>
          </a:p>
          <a:p>
            <a:pPr algn="just">
              <a:buFont typeface="Courier New" panose="02070309020205020404" pitchFamily="49" charset="0"/>
              <a:buChar char="o"/>
              <a:defRPr/>
            </a:pPr>
            <a:r>
              <a:rPr lang="en-US" altLang="en-US" sz="3200" dirty="0" smtClean="0">
                <a:solidFill>
                  <a:schemeClr val="tx1">
                    <a:lumMod val="95000"/>
                    <a:lumOff val="5000"/>
                  </a:schemeClr>
                </a:solidFill>
              </a:rPr>
              <a:t>Understanding project’s contribution to organization objectives</a:t>
            </a:r>
          </a:p>
          <a:p>
            <a:pPr algn="just">
              <a:buFont typeface="Courier New" panose="02070309020205020404" pitchFamily="49" charset="0"/>
              <a:buChar char="o"/>
              <a:defRPr/>
            </a:pPr>
            <a:r>
              <a:rPr lang="en-US" altLang="en-US" sz="3200" dirty="0" smtClean="0">
                <a:solidFill>
                  <a:schemeClr val="tx1">
                    <a:lumMod val="95000"/>
                    <a:lumOff val="5000"/>
                  </a:schemeClr>
                </a:solidFill>
              </a:rPr>
              <a:t>Identify sources of requirement</a:t>
            </a:r>
          </a:p>
          <a:p>
            <a:pPr algn="just">
              <a:buFont typeface="Courier New" panose="02070309020205020404" pitchFamily="49" charset="0"/>
              <a:buChar char="o"/>
              <a:defRPr/>
            </a:pPr>
            <a:r>
              <a:rPr lang="en-US" altLang="en-US" sz="3200" dirty="0" smtClean="0">
                <a:solidFill>
                  <a:schemeClr val="tx1">
                    <a:lumMod val="95000"/>
                    <a:lumOff val="5000"/>
                  </a:schemeClr>
                </a:solidFill>
              </a:rPr>
              <a:t>Validation of requirement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854075" y="53816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System </a:t>
            </a:r>
            <a:r>
              <a:rPr lang="en-IN" dirty="0" smtClean="0">
                <a:solidFill>
                  <a:schemeClr val="tx1">
                    <a:lumMod val="95000"/>
                    <a:lumOff val="5000"/>
                  </a:schemeClr>
                </a:solidFill>
              </a:rPr>
              <a:t>Analyst </a:t>
            </a:r>
            <a:br>
              <a:rPr lang="en-IN" dirty="0" smtClean="0">
                <a:solidFill>
                  <a:schemeClr val="tx1">
                    <a:lumMod val="95000"/>
                    <a:lumOff val="5000"/>
                  </a:schemeClr>
                </a:solidFill>
              </a:rPr>
            </a:br>
            <a:r>
              <a:rPr lang="en-IN" dirty="0" smtClean="0">
                <a:solidFill>
                  <a:schemeClr val="tx1">
                    <a:lumMod val="95000"/>
                    <a:lumOff val="5000"/>
                  </a:schemeClr>
                </a:solidFill>
              </a:rPr>
              <a:t>- Responsibilities </a:t>
            </a:r>
            <a:endParaRPr lang="en-IN"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8FEAEAFF-9059-4EA2-BC88-2134957E1BE9}" type="slidenum">
              <a:rPr lang="en-US" altLang="en-US"/>
              <a:pPr>
                <a:defRPr/>
              </a:pPr>
              <a:t>33</a:t>
            </a:fld>
            <a:endParaRPr lang="en-US" altLang="en-US"/>
          </a:p>
        </p:txBody>
      </p:sp>
      <p:sp>
        <p:nvSpPr>
          <p:cNvPr id="73732" name="Content Placeholder 1"/>
          <p:cNvSpPr>
            <a:spLocks noGrp="1"/>
          </p:cNvSpPr>
          <p:nvPr>
            <p:ph idx="1"/>
          </p:nvPr>
        </p:nvSpPr>
        <p:spPr>
          <a:xfrm>
            <a:off x="854075" y="1927225"/>
            <a:ext cx="7462838" cy="4022725"/>
          </a:xfrm>
        </p:spPr>
        <p:txBody>
          <a:bodyPr/>
          <a:lstStyle/>
          <a:p>
            <a:pPr algn="just">
              <a:buFont typeface="Courier New" panose="02070309020205020404" pitchFamily="49" charset="0"/>
              <a:buChar char="o"/>
              <a:defRPr/>
            </a:pPr>
            <a:r>
              <a:rPr lang="en-US" altLang="en-US" sz="3200" dirty="0" smtClean="0">
                <a:solidFill>
                  <a:schemeClr val="tx1">
                    <a:lumMod val="95000"/>
                    <a:lumOff val="5000"/>
                  </a:schemeClr>
                </a:solidFill>
              </a:rPr>
              <a:t>Develop and implement requirement management plan</a:t>
            </a:r>
          </a:p>
          <a:p>
            <a:pPr algn="just">
              <a:buFont typeface="Courier New" panose="02070309020205020404" pitchFamily="49" charset="0"/>
              <a:buChar char="o"/>
              <a:defRPr/>
            </a:pPr>
            <a:r>
              <a:rPr lang="en-US" altLang="en-US" sz="3200" dirty="0" smtClean="0">
                <a:solidFill>
                  <a:schemeClr val="tx1">
                    <a:lumMod val="95000"/>
                    <a:lumOff val="5000"/>
                  </a:schemeClr>
                </a:solidFill>
              </a:rPr>
              <a:t>Documentation </a:t>
            </a:r>
          </a:p>
          <a:p>
            <a:pPr algn="just">
              <a:buFont typeface="Courier New" panose="02070309020205020404" pitchFamily="49" charset="0"/>
              <a:buChar char="o"/>
              <a:defRPr/>
            </a:pPr>
            <a:r>
              <a:rPr lang="en-US" altLang="en-US" sz="3200" dirty="0" smtClean="0">
                <a:solidFill>
                  <a:schemeClr val="tx1">
                    <a:lumMod val="95000"/>
                    <a:lumOff val="5000"/>
                  </a:schemeClr>
                </a:solidFill>
              </a:rPr>
              <a:t>Coordination with clients to prioritize requirements and remove and ambiguity</a:t>
            </a:r>
          </a:p>
          <a:p>
            <a:pPr algn="just">
              <a:buFont typeface="Courier New" panose="02070309020205020404" pitchFamily="49" charset="0"/>
              <a:buChar char="o"/>
              <a:defRPr/>
            </a:pPr>
            <a:r>
              <a:rPr lang="en-US" altLang="en-US" sz="3200" dirty="0" smtClean="0">
                <a:solidFill>
                  <a:schemeClr val="tx1">
                    <a:lumMod val="95000"/>
                    <a:lumOff val="5000"/>
                  </a:schemeClr>
                </a:solidFill>
              </a:rPr>
              <a:t>Finalizing acceptance criteria with client and other stakeholders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765175"/>
            <a:ext cx="92837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Metrics and Measures</a:t>
            </a:r>
          </a:p>
        </p:txBody>
      </p:sp>
      <p:sp>
        <p:nvSpPr>
          <p:cNvPr id="5" name="Slide Number Placeholder 5"/>
          <p:cNvSpPr>
            <a:spLocks noGrp="1"/>
          </p:cNvSpPr>
          <p:nvPr>
            <p:ph type="sldNum" sz="quarter" idx="12"/>
          </p:nvPr>
        </p:nvSpPr>
        <p:spPr/>
        <p:txBody>
          <a:bodyPr/>
          <a:lstStyle/>
          <a:p>
            <a:pPr>
              <a:defRPr/>
            </a:pPr>
            <a:fld id="{17346459-2E7A-4878-B7FF-60FA3EF04FC3}" type="slidenum">
              <a:rPr lang="en-US" altLang="en-US"/>
              <a:pPr>
                <a:defRPr/>
              </a:pPr>
              <a:t>34</a:t>
            </a:fld>
            <a:endParaRPr lang="en-US" altLang="en-US"/>
          </a:p>
        </p:txBody>
      </p:sp>
      <p:sp>
        <p:nvSpPr>
          <p:cNvPr id="75780" name="Content Placeholder 1"/>
          <p:cNvSpPr>
            <a:spLocks noGrp="1"/>
          </p:cNvSpPr>
          <p:nvPr>
            <p:ph idx="1"/>
          </p:nvPr>
        </p:nvSpPr>
        <p:spPr>
          <a:xfrm>
            <a:off x="830263" y="1854200"/>
            <a:ext cx="7578725" cy="4022725"/>
          </a:xfrm>
        </p:spPr>
        <p:txBody>
          <a:bodyPr/>
          <a:lstStyle/>
          <a:p>
            <a:pPr algn="just">
              <a:buFont typeface="Courier New" panose="02070309020205020404" pitchFamily="49" charset="0"/>
              <a:buChar char="o"/>
              <a:defRPr/>
            </a:pPr>
            <a:r>
              <a:rPr lang="en-US" altLang="en-US" sz="2800" dirty="0" smtClean="0">
                <a:solidFill>
                  <a:schemeClr val="tx1">
                    <a:lumMod val="95000"/>
                    <a:lumOff val="5000"/>
                  </a:schemeClr>
                </a:solidFill>
              </a:rPr>
              <a:t>Software Measures can be understood as a process of quantifying and symbolizing various attributes and aspects of software.</a:t>
            </a:r>
          </a:p>
          <a:p>
            <a:pPr algn="just">
              <a:buFont typeface="Courier New" panose="02070309020205020404" pitchFamily="49" charset="0"/>
              <a:buChar char="o"/>
              <a:defRPr/>
            </a:pPr>
            <a:r>
              <a:rPr lang="en-US" altLang="en-US" sz="2800" dirty="0" smtClean="0">
                <a:solidFill>
                  <a:schemeClr val="tx1">
                    <a:lumMod val="95000"/>
                    <a:lumOff val="5000"/>
                  </a:schemeClr>
                </a:solidFill>
              </a:rPr>
              <a:t>Software Metrics provide measures for various aspects of software process and software product.</a:t>
            </a:r>
          </a:p>
          <a:p>
            <a:pPr algn="just">
              <a:buFont typeface="Courier New" panose="02070309020205020404" pitchFamily="49" charset="0"/>
              <a:buChar char="o"/>
              <a:defRPr/>
            </a:pPr>
            <a:r>
              <a:rPr lang="en-US" altLang="en-US" sz="2800" dirty="0" smtClean="0">
                <a:solidFill>
                  <a:schemeClr val="tx1">
                    <a:lumMod val="95000"/>
                    <a:lumOff val="5000"/>
                  </a:schemeClr>
                </a:solidFill>
              </a:rPr>
              <a:t>Software Measures are fundamental requirement of software engineering. </a:t>
            </a:r>
          </a:p>
          <a:p>
            <a:pPr algn="just">
              <a:buFont typeface="Courier New" panose="02070309020205020404" pitchFamily="49" charset="0"/>
              <a:buChar char="o"/>
              <a:defRPr/>
            </a:pPr>
            <a:r>
              <a:rPr lang="en-US" altLang="en-US" sz="2800" dirty="0" smtClean="0">
                <a:solidFill>
                  <a:schemeClr val="tx1">
                    <a:lumMod val="95000"/>
                    <a:lumOff val="5000"/>
                  </a:schemeClr>
                </a:solidFill>
              </a:rPr>
              <a:t>They not only help to control the software development process but also aid to keep quality of ultimate product excellent.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765175"/>
            <a:ext cx="92837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Metrics and Measures</a:t>
            </a:r>
          </a:p>
        </p:txBody>
      </p:sp>
      <p:sp>
        <p:nvSpPr>
          <p:cNvPr id="5" name="Slide Number Placeholder 5"/>
          <p:cNvSpPr>
            <a:spLocks noGrp="1"/>
          </p:cNvSpPr>
          <p:nvPr>
            <p:ph type="sldNum" sz="quarter" idx="12"/>
          </p:nvPr>
        </p:nvSpPr>
        <p:spPr/>
        <p:txBody>
          <a:bodyPr/>
          <a:lstStyle/>
          <a:p>
            <a:pPr>
              <a:defRPr/>
            </a:pPr>
            <a:fld id="{3A2212AC-7721-46F2-A714-A723283BFF1B}" type="slidenum">
              <a:rPr lang="en-US" altLang="en-US"/>
              <a:pPr>
                <a:defRPr/>
              </a:pPr>
              <a:t>35</a:t>
            </a:fld>
            <a:endParaRPr lang="en-US" altLang="en-US"/>
          </a:p>
        </p:txBody>
      </p:sp>
      <p:sp>
        <p:nvSpPr>
          <p:cNvPr id="77828" name="Content Placeholder 1"/>
          <p:cNvSpPr>
            <a:spLocks noGrp="1"/>
          </p:cNvSpPr>
          <p:nvPr>
            <p:ph idx="1"/>
          </p:nvPr>
        </p:nvSpPr>
        <p:spPr>
          <a:xfrm>
            <a:off x="900113" y="1927225"/>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Size Metrics</a:t>
            </a:r>
          </a:p>
          <a:p>
            <a:pPr lvl="1" algn="just">
              <a:buFont typeface="Arial" panose="020B0604020202020204" pitchFamily="34" charset="0"/>
              <a:buChar char="•"/>
              <a:defRPr/>
            </a:pPr>
            <a:r>
              <a:rPr lang="en-US" altLang="en-US" sz="3200" dirty="0" smtClean="0">
                <a:solidFill>
                  <a:schemeClr val="tx1">
                    <a:lumMod val="95000"/>
                    <a:lumOff val="5000"/>
                  </a:schemeClr>
                </a:solidFill>
              </a:rPr>
              <a:t>LOC (Lines of Code), mostly calculated in thousands of delivered source code lines, denoted as KLOC. </a:t>
            </a:r>
          </a:p>
          <a:p>
            <a:pPr lvl="1" algn="just">
              <a:buFont typeface="Arial" panose="020B0604020202020204" pitchFamily="34" charset="0"/>
              <a:buChar char="•"/>
              <a:defRPr/>
            </a:pPr>
            <a:r>
              <a:rPr lang="en-US" altLang="en-US" sz="3200" dirty="0" smtClean="0">
                <a:solidFill>
                  <a:schemeClr val="tx1">
                    <a:lumMod val="95000"/>
                    <a:lumOff val="5000"/>
                  </a:schemeClr>
                </a:solidFill>
              </a:rPr>
              <a:t>Function Point Count is measure of the functionality provided by the software. </a:t>
            </a:r>
          </a:p>
          <a:p>
            <a:pPr lvl="1" algn="just">
              <a:buFont typeface="Arial" panose="020B0604020202020204" pitchFamily="34" charset="0"/>
              <a:buChar char="•"/>
              <a:defRPr/>
            </a:pPr>
            <a:r>
              <a:rPr lang="en-US" altLang="en-US" sz="3200" dirty="0" smtClean="0">
                <a:solidFill>
                  <a:schemeClr val="tx1">
                    <a:lumMod val="95000"/>
                    <a:lumOff val="5000"/>
                  </a:schemeClr>
                </a:solidFill>
              </a:rPr>
              <a:t>Function Point count defines the size of functional aspect of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765175"/>
            <a:ext cx="92837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Metrics and Measures</a:t>
            </a:r>
          </a:p>
        </p:txBody>
      </p:sp>
      <p:sp>
        <p:nvSpPr>
          <p:cNvPr id="5" name="Slide Number Placeholder 5"/>
          <p:cNvSpPr>
            <a:spLocks noGrp="1"/>
          </p:cNvSpPr>
          <p:nvPr>
            <p:ph type="sldNum" sz="quarter" idx="12"/>
          </p:nvPr>
        </p:nvSpPr>
        <p:spPr/>
        <p:txBody>
          <a:bodyPr/>
          <a:lstStyle/>
          <a:p>
            <a:pPr>
              <a:defRPr/>
            </a:pPr>
            <a:fld id="{571FD1D6-2200-4FB0-B4EA-CA6F1BB7D0C4}" type="slidenum">
              <a:rPr lang="en-US" altLang="en-US"/>
              <a:pPr>
                <a:defRPr/>
              </a:pPr>
              <a:t>36</a:t>
            </a:fld>
            <a:endParaRPr lang="en-US" altLang="en-US"/>
          </a:p>
        </p:txBody>
      </p:sp>
      <p:sp>
        <p:nvSpPr>
          <p:cNvPr id="79876" name="Content Placeholder 1"/>
          <p:cNvSpPr>
            <a:spLocks noGrp="1"/>
          </p:cNvSpPr>
          <p:nvPr>
            <p:ph idx="1"/>
          </p:nvPr>
        </p:nvSpPr>
        <p:spPr>
          <a:xfrm>
            <a:off x="900113" y="1927225"/>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Complexity Metrics</a:t>
            </a:r>
          </a:p>
          <a:p>
            <a:pPr lvl="1" algn="just">
              <a:buFont typeface="Arial" panose="020B0604020202020204" pitchFamily="34" charset="0"/>
              <a:buChar char="•"/>
              <a:defRPr/>
            </a:pPr>
            <a:r>
              <a:rPr lang="en-US" altLang="en-US" sz="3200" dirty="0" smtClean="0">
                <a:solidFill>
                  <a:schemeClr val="tx1">
                    <a:lumMod val="95000"/>
                    <a:lumOff val="5000"/>
                  </a:schemeClr>
                </a:solidFill>
              </a:rPr>
              <a:t>McCabe’s </a:t>
            </a:r>
            <a:r>
              <a:rPr lang="en-US" altLang="en-US" sz="3200" dirty="0" err="1" smtClean="0">
                <a:solidFill>
                  <a:schemeClr val="tx1">
                    <a:lumMod val="95000"/>
                    <a:lumOff val="5000"/>
                  </a:schemeClr>
                </a:solidFill>
              </a:rPr>
              <a:t>Cyclomatic</a:t>
            </a:r>
            <a:r>
              <a:rPr lang="en-US" altLang="en-US" sz="3200" dirty="0" smtClean="0">
                <a:solidFill>
                  <a:schemeClr val="tx1">
                    <a:lumMod val="95000"/>
                    <a:lumOff val="5000"/>
                  </a:schemeClr>
                </a:solidFill>
              </a:rPr>
              <a:t> complexity quantifies the upper bound of the number of independent paths in a program, which is perceived as complexity of the program or its modules.</a:t>
            </a:r>
          </a:p>
          <a:p>
            <a:pPr lvl="1" algn="just">
              <a:buFont typeface="Arial" panose="020B0604020202020204" pitchFamily="34" charset="0"/>
              <a:buChar char="•"/>
              <a:defRPr/>
            </a:pPr>
            <a:r>
              <a:rPr lang="en-US" altLang="en-US" sz="3200" dirty="0" smtClean="0">
                <a:solidFill>
                  <a:schemeClr val="tx1">
                    <a:lumMod val="95000"/>
                    <a:lumOff val="5000"/>
                  </a:schemeClr>
                </a:solidFill>
              </a:rPr>
              <a:t>It is represented in terms of graph theory concepts by using control flow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765175"/>
            <a:ext cx="92837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Metrics and Measures</a:t>
            </a:r>
          </a:p>
        </p:txBody>
      </p:sp>
      <p:sp>
        <p:nvSpPr>
          <p:cNvPr id="5" name="Slide Number Placeholder 5"/>
          <p:cNvSpPr>
            <a:spLocks noGrp="1"/>
          </p:cNvSpPr>
          <p:nvPr>
            <p:ph type="sldNum" sz="quarter" idx="12"/>
          </p:nvPr>
        </p:nvSpPr>
        <p:spPr/>
        <p:txBody>
          <a:bodyPr/>
          <a:lstStyle/>
          <a:p>
            <a:pPr>
              <a:defRPr/>
            </a:pPr>
            <a:fld id="{718019C0-CE24-4C8C-9443-E00B6BEDE98F}" type="slidenum">
              <a:rPr lang="en-US" altLang="en-US"/>
              <a:pPr>
                <a:defRPr/>
              </a:pPr>
              <a:t>37</a:t>
            </a:fld>
            <a:endParaRPr lang="en-US" altLang="en-US"/>
          </a:p>
        </p:txBody>
      </p:sp>
      <p:sp>
        <p:nvSpPr>
          <p:cNvPr id="81924" name="Content Placeholder 1"/>
          <p:cNvSpPr>
            <a:spLocks noGrp="1"/>
          </p:cNvSpPr>
          <p:nvPr>
            <p:ph idx="1"/>
          </p:nvPr>
        </p:nvSpPr>
        <p:spPr>
          <a:xfrm>
            <a:off x="900113" y="1773238"/>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Quality Metrics</a:t>
            </a:r>
          </a:p>
          <a:p>
            <a:pPr lvl="1" algn="just">
              <a:buFont typeface="Arial" panose="020B0604020202020204" pitchFamily="34" charset="0"/>
              <a:buChar char="•"/>
              <a:defRPr/>
            </a:pPr>
            <a:r>
              <a:rPr lang="en-US" altLang="en-US" sz="3200" dirty="0" smtClean="0">
                <a:solidFill>
                  <a:schemeClr val="tx1">
                    <a:lumMod val="95000"/>
                    <a:lumOff val="5000"/>
                  </a:schemeClr>
                </a:solidFill>
              </a:rPr>
              <a:t> </a:t>
            </a:r>
            <a:r>
              <a:rPr lang="en-US" altLang="en-US" sz="3100" dirty="0" smtClean="0">
                <a:solidFill>
                  <a:schemeClr val="tx1">
                    <a:lumMod val="95000"/>
                    <a:lumOff val="5000"/>
                  </a:schemeClr>
                </a:solidFill>
              </a:rPr>
              <a:t>Defects, their types and causes, consequence, intensity of severity and their implications define the quality of product.</a:t>
            </a:r>
          </a:p>
          <a:p>
            <a:pPr lvl="1" algn="just">
              <a:buFont typeface="Arial" panose="020B0604020202020204" pitchFamily="34" charset="0"/>
              <a:buChar char="•"/>
              <a:defRPr/>
            </a:pPr>
            <a:r>
              <a:rPr lang="en-US" altLang="en-US" sz="3100" dirty="0" smtClean="0">
                <a:solidFill>
                  <a:schemeClr val="tx1">
                    <a:lumMod val="95000"/>
                    <a:lumOff val="5000"/>
                  </a:schemeClr>
                </a:solidFill>
              </a:rPr>
              <a:t>The number of defects found in development process and reported by the client after the product is installed or delivered at client-end, define quality of product.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765175"/>
            <a:ext cx="9283700"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defRPr/>
            </a:pPr>
            <a:r>
              <a:rPr lang="en-IN" dirty="0">
                <a:solidFill>
                  <a:schemeClr val="tx1">
                    <a:lumMod val="95000"/>
                    <a:lumOff val="5000"/>
                  </a:schemeClr>
                </a:solidFill>
              </a:rPr>
              <a:t>Software Metrics and Measures</a:t>
            </a:r>
          </a:p>
        </p:txBody>
      </p:sp>
      <p:sp>
        <p:nvSpPr>
          <p:cNvPr id="5" name="Slide Number Placeholder 5"/>
          <p:cNvSpPr>
            <a:spLocks noGrp="1"/>
          </p:cNvSpPr>
          <p:nvPr>
            <p:ph type="sldNum" sz="quarter" idx="12"/>
          </p:nvPr>
        </p:nvSpPr>
        <p:spPr/>
        <p:txBody>
          <a:bodyPr/>
          <a:lstStyle/>
          <a:p>
            <a:pPr>
              <a:defRPr/>
            </a:pPr>
            <a:fld id="{D50E8EFE-6571-4D62-9D8E-1E222C9A3454}" type="slidenum">
              <a:rPr lang="en-US" altLang="en-US"/>
              <a:pPr>
                <a:defRPr/>
              </a:pPr>
              <a:t>38</a:t>
            </a:fld>
            <a:endParaRPr lang="en-US" altLang="en-US"/>
          </a:p>
        </p:txBody>
      </p:sp>
      <p:sp>
        <p:nvSpPr>
          <p:cNvPr id="83972" name="Content Placeholder 1"/>
          <p:cNvSpPr>
            <a:spLocks noGrp="1"/>
          </p:cNvSpPr>
          <p:nvPr>
            <p:ph idx="1"/>
          </p:nvPr>
        </p:nvSpPr>
        <p:spPr>
          <a:xfrm>
            <a:off x="900113" y="1844675"/>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Process Metrics</a:t>
            </a:r>
          </a:p>
          <a:p>
            <a:pPr lvl="1" algn="just">
              <a:buFont typeface="Arial" panose="020B0604020202020204" pitchFamily="34" charset="0"/>
              <a:buChar char="•"/>
              <a:defRPr/>
            </a:pPr>
            <a:r>
              <a:rPr lang="en-US" altLang="en-US" sz="3200" dirty="0" smtClean="0">
                <a:solidFill>
                  <a:schemeClr val="tx1">
                    <a:lumMod val="95000"/>
                    <a:lumOff val="5000"/>
                  </a:schemeClr>
                </a:solidFill>
              </a:rPr>
              <a:t> In various phases of SDLC, the methods and tools used, the company standards and the performance of development are software process metrics.</a:t>
            </a:r>
          </a:p>
          <a:p>
            <a:pPr algn="just">
              <a:buFont typeface="Courier New" panose="02070309020205020404" pitchFamily="49" charset="0"/>
              <a:buChar char="o"/>
              <a:defRPr/>
            </a:pPr>
            <a:r>
              <a:rPr lang="en-US" altLang="en-US" sz="3600" b="1" dirty="0" smtClean="0">
                <a:solidFill>
                  <a:schemeClr val="tx1">
                    <a:lumMod val="95000"/>
                    <a:lumOff val="5000"/>
                  </a:schemeClr>
                </a:solidFill>
              </a:rPr>
              <a:t>Resource Metrics </a:t>
            </a:r>
          </a:p>
          <a:p>
            <a:pPr lvl="1" algn="just">
              <a:buFont typeface="Arial" panose="020B0604020202020204" pitchFamily="34" charset="0"/>
              <a:buChar char="•"/>
              <a:defRPr/>
            </a:pPr>
            <a:r>
              <a:rPr lang="en-US" altLang="en-US" sz="3200" dirty="0" smtClean="0">
                <a:solidFill>
                  <a:schemeClr val="tx1">
                    <a:lumMod val="95000"/>
                    <a:lumOff val="5000"/>
                  </a:schemeClr>
                </a:solidFill>
              </a:rPr>
              <a:t>Effort, time and various resources used, represents metrics for resource measurement.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725"/>
              </a:spcBef>
              <a:spcAft>
                <a:spcPts val="0"/>
              </a:spcAft>
              <a:defRPr/>
            </a:pPr>
            <a:r>
              <a:rPr lang="en-GB" altLang="en-US" dirty="0">
                <a:solidFill>
                  <a:schemeClr val="tx1">
                    <a:lumMod val="95000"/>
                    <a:lumOff val="5000"/>
                  </a:schemeClr>
                </a:solidFill>
              </a:rPr>
              <a:t>Requirement Engineering</a:t>
            </a:r>
          </a:p>
        </p:txBody>
      </p:sp>
      <p:sp>
        <p:nvSpPr>
          <p:cNvPr id="5" name="Slide Number Placeholder 5"/>
          <p:cNvSpPr>
            <a:spLocks noGrp="1"/>
          </p:cNvSpPr>
          <p:nvPr>
            <p:ph type="sldNum" sz="quarter" idx="12"/>
          </p:nvPr>
        </p:nvSpPr>
        <p:spPr/>
        <p:txBody>
          <a:bodyPr/>
          <a:lstStyle/>
          <a:p>
            <a:pPr>
              <a:defRPr/>
            </a:pPr>
            <a:fld id="{C0101A0B-42AD-41B9-8BFD-F53FC0EC0BFE}" type="slidenum">
              <a:rPr lang="en-US" altLang="en-US"/>
              <a:pPr>
                <a:defRPr/>
              </a:pPr>
              <a:t>39</a:t>
            </a:fld>
            <a:endParaRPr lang="en-US" altLang="en-US"/>
          </a:p>
        </p:txBody>
      </p:sp>
      <p:sp>
        <p:nvSpPr>
          <p:cNvPr id="86020" name="Content Placeholder 1"/>
          <p:cNvSpPr>
            <a:spLocks noGrp="1"/>
          </p:cNvSpPr>
          <p:nvPr>
            <p:ph idx="1"/>
          </p:nvPr>
        </p:nvSpPr>
        <p:spPr>
          <a:xfrm>
            <a:off x="900113" y="1846263"/>
            <a:ext cx="7466012" cy="4022725"/>
          </a:xfrm>
        </p:spPr>
        <p:txBody>
          <a:bodyPr/>
          <a:lstStyle/>
          <a:p>
            <a:pPr algn="just">
              <a:buFont typeface="Courier New" panose="02070309020205020404" pitchFamily="49" charset="0"/>
              <a:buChar char="o"/>
              <a:defRPr/>
            </a:pPr>
            <a:r>
              <a:rPr lang="en-US" altLang="en-US" sz="3200" dirty="0" smtClean="0">
                <a:solidFill>
                  <a:schemeClr val="tx1">
                    <a:lumMod val="95000"/>
                    <a:lumOff val="5000"/>
                  </a:schemeClr>
                </a:solidFill>
              </a:rPr>
              <a:t>RE refers to the process of defining, documenting, and maintaining requirements in the engineering design process.</a:t>
            </a:r>
          </a:p>
          <a:p>
            <a:pPr algn="just">
              <a:buFont typeface="Courier New" panose="02070309020205020404" pitchFamily="49" charset="0"/>
              <a:buChar char="o"/>
              <a:defRPr/>
            </a:pPr>
            <a:r>
              <a:rPr lang="en-US" altLang="en-US" sz="3200" dirty="0" smtClean="0">
                <a:solidFill>
                  <a:schemeClr val="tx1">
                    <a:lumMod val="95000"/>
                    <a:lumOff val="5000"/>
                  </a:schemeClr>
                </a:solidFill>
              </a:rPr>
              <a:t>Thus, requirement engineering is the disciplined application of proven principles, methods, tools, and notation to describe a proposed system's intended behavior and its associated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a:solidFill>
                  <a:schemeClr val="tx1">
                    <a:lumMod val="95000"/>
                    <a:lumOff val="5000"/>
                  </a:schemeClr>
                </a:solidFill>
              </a:rPr>
              <a:t>What is a requirement?</a:t>
            </a:r>
          </a:p>
        </p:txBody>
      </p:sp>
      <p:sp>
        <p:nvSpPr>
          <p:cNvPr id="6146" name="Rectangle 2"/>
          <p:cNvSpPr>
            <a:spLocks noGrp="1" noChangeArrowheads="1"/>
          </p:cNvSpPr>
          <p:nvPr>
            <p:ph idx="1"/>
          </p:nvPr>
        </p:nvSpPr>
        <p:spPr>
          <a:xfrm>
            <a:off x="539750" y="1966913"/>
            <a:ext cx="7869238" cy="4464050"/>
          </a:xfrm>
        </p:spPr>
        <p:txBody>
          <a:bodyPr lIns="18000" tIns="46800" rIns="18000" bIns="46800"/>
          <a:lstStyle/>
          <a:p>
            <a:pPr lvl="2" algn="just" eaLnBrk="1" hangingPunct="1">
              <a:spcBef>
                <a:spcPct val="50000"/>
              </a:spcBef>
              <a:buFont typeface="Courier New" panose="02070309020205020404" pitchFamily="49" charset="0"/>
              <a:buChar char="o"/>
              <a:defRPr/>
            </a:pPr>
            <a:r>
              <a:rPr lang="en-US" altLang="en-US" sz="3000" dirty="0" smtClean="0">
                <a:solidFill>
                  <a:schemeClr val="tx1">
                    <a:lumMod val="95000"/>
                    <a:lumOff val="5000"/>
                  </a:schemeClr>
                </a:solidFill>
              </a:rPr>
              <a:t>According to IEEE standard 729, a requirement is defined as follows:</a:t>
            </a:r>
          </a:p>
          <a:p>
            <a:pPr lvl="3"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A condition or capability needed by a user to solve a problem or achieve an objective</a:t>
            </a:r>
          </a:p>
          <a:p>
            <a:pPr lvl="3"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A condition or capability that must be met or possessed by a system or system component to satisfy a contract, standard, specification or other formally imposed documents</a:t>
            </a:r>
          </a:p>
          <a:p>
            <a:pPr lvl="3"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A documented representation of a condition or capability as in 1 and 2.</a:t>
            </a:r>
            <a:endParaRPr lang="en-US" altLang="en-US" sz="3200" i="1"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BFE0E657-D05F-496F-8337-1719F722FE9A}" type="slidenum">
              <a:rPr lang="en-US" altLang="en-US"/>
              <a:pPr>
                <a:defRPr/>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725"/>
              </a:spcBef>
              <a:spcAft>
                <a:spcPts val="0"/>
              </a:spcAft>
              <a:defRPr/>
            </a:pPr>
            <a:r>
              <a:rPr lang="en-GB" altLang="en-US" dirty="0">
                <a:solidFill>
                  <a:schemeClr val="tx1">
                    <a:lumMod val="95000"/>
                    <a:lumOff val="5000"/>
                  </a:schemeClr>
                </a:solidFill>
              </a:rPr>
              <a:t>Requirement Engineering</a:t>
            </a:r>
          </a:p>
        </p:txBody>
      </p:sp>
      <p:sp>
        <p:nvSpPr>
          <p:cNvPr id="5" name="Slide Number Placeholder 5"/>
          <p:cNvSpPr>
            <a:spLocks noGrp="1"/>
          </p:cNvSpPr>
          <p:nvPr>
            <p:ph type="sldNum" sz="quarter" idx="12"/>
          </p:nvPr>
        </p:nvSpPr>
        <p:spPr/>
        <p:txBody>
          <a:bodyPr/>
          <a:lstStyle/>
          <a:p>
            <a:pPr>
              <a:defRPr/>
            </a:pPr>
            <a:fld id="{CEAB6913-0AEB-41C6-8DA8-79D6FFDE0E6F}" type="slidenum">
              <a:rPr lang="en-US" altLang="en-US"/>
              <a:pPr>
                <a:defRPr/>
              </a:pPr>
              <a:t>40</a:t>
            </a:fld>
            <a:endParaRPr lang="en-US" altLang="en-US"/>
          </a:p>
        </p:txBody>
      </p:sp>
      <p:pic>
        <p:nvPicPr>
          <p:cNvPr id="90116"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38175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00113" y="671513"/>
            <a:ext cx="9283700"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725"/>
              </a:spcBef>
              <a:spcAft>
                <a:spcPts val="0"/>
              </a:spcAft>
              <a:defRPr/>
            </a:pPr>
            <a:r>
              <a:rPr lang="en-GB" altLang="en-US" dirty="0">
                <a:solidFill>
                  <a:schemeClr val="tx1">
                    <a:lumMod val="95000"/>
                    <a:lumOff val="5000"/>
                  </a:schemeClr>
                </a:solidFill>
              </a:rPr>
              <a:t>Requirement Engineering</a:t>
            </a:r>
          </a:p>
        </p:txBody>
      </p:sp>
      <p:sp>
        <p:nvSpPr>
          <p:cNvPr id="5" name="Slide Number Placeholder 5"/>
          <p:cNvSpPr>
            <a:spLocks noGrp="1"/>
          </p:cNvSpPr>
          <p:nvPr>
            <p:ph type="sldNum" sz="quarter" idx="12"/>
          </p:nvPr>
        </p:nvSpPr>
        <p:spPr/>
        <p:txBody>
          <a:bodyPr/>
          <a:lstStyle/>
          <a:p>
            <a:pPr>
              <a:defRPr/>
            </a:pPr>
            <a:fld id="{B4C2FC00-9207-428E-A2AD-76BA5CE6FEA3}" type="slidenum">
              <a:rPr lang="en-US" altLang="en-US"/>
              <a:pPr>
                <a:defRPr/>
              </a:pPr>
              <a:t>41</a:t>
            </a:fld>
            <a:endParaRPr lang="en-US" altLang="en-US"/>
          </a:p>
        </p:txBody>
      </p:sp>
      <p:sp>
        <p:nvSpPr>
          <p:cNvPr id="90116" name="Content Placeholder 1"/>
          <p:cNvSpPr>
            <a:spLocks noGrp="1"/>
          </p:cNvSpPr>
          <p:nvPr>
            <p:ph idx="1"/>
          </p:nvPr>
        </p:nvSpPr>
        <p:spPr>
          <a:xfrm>
            <a:off x="900113" y="1927225"/>
            <a:ext cx="7466012" cy="4022725"/>
          </a:xfrm>
        </p:spPr>
        <p:txBody>
          <a:bodyPr/>
          <a:lstStyle/>
          <a:p>
            <a:pPr algn="just">
              <a:buFont typeface="Courier New" panose="02070309020205020404" pitchFamily="49" charset="0"/>
              <a:buChar char="o"/>
              <a:defRPr/>
            </a:pPr>
            <a:r>
              <a:rPr lang="en-US" altLang="en-US" sz="3200" dirty="0" smtClean="0">
                <a:solidFill>
                  <a:schemeClr val="tx1">
                    <a:lumMod val="95000"/>
                    <a:lumOff val="5000"/>
                  </a:schemeClr>
                </a:solidFill>
              </a:rPr>
              <a:t>It provides the appropriate mechanism to understand what the customer desires, analyzing the need, and assessing feasibility, negotiating a reasonable solution, specifying the solution clearly, validating the specifications and managing the requirements as they are transformed into a working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80C3942-8EF3-49ED-8B4B-FEF9E26B7741}" type="slidenum">
              <a:rPr lang="en-US" altLang="en-US"/>
              <a:pPr>
                <a:defRPr/>
              </a:pPr>
              <a:t>42</a:t>
            </a:fld>
            <a:endParaRPr lang="en-US" altLang="en-US"/>
          </a:p>
        </p:txBody>
      </p:sp>
      <p:sp>
        <p:nvSpPr>
          <p:cNvPr id="8" name="Rectangle 1"/>
          <p:cNvSpPr>
            <a:spLocks noGrp="1" noChangeArrowheads="1"/>
          </p:cNvSpPr>
          <p:nvPr>
            <p:ph type="title"/>
          </p:nvPr>
        </p:nvSpPr>
        <p:spPr>
          <a:xfrm>
            <a:off x="865188" y="396875"/>
            <a:ext cx="7543800" cy="1449388"/>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725"/>
              </a:spcBef>
              <a:spcAft>
                <a:spcPts val="0"/>
              </a:spcAft>
              <a:defRPr/>
            </a:pPr>
            <a:r>
              <a:rPr lang="en-GB" altLang="en-US" sz="4400" dirty="0">
                <a:solidFill>
                  <a:schemeClr val="tx1">
                    <a:lumMod val="95000"/>
                    <a:lumOff val="5000"/>
                  </a:schemeClr>
                </a:solidFill>
              </a:rPr>
              <a:t>Requirement Engineering Process</a:t>
            </a:r>
          </a:p>
        </p:txBody>
      </p:sp>
      <p:sp>
        <p:nvSpPr>
          <p:cNvPr id="47108" name="Content Placeholder 1"/>
          <p:cNvSpPr>
            <a:spLocks noGrp="1"/>
          </p:cNvSpPr>
          <p:nvPr>
            <p:ph idx="1"/>
          </p:nvPr>
        </p:nvSpPr>
        <p:spPr>
          <a:xfrm>
            <a:off x="971550" y="1846263"/>
            <a:ext cx="7543800" cy="4022725"/>
          </a:xfrm>
        </p:spPr>
        <p:txBody>
          <a:bodyPr/>
          <a:lstStyle/>
          <a:p>
            <a:pPr marL="0" indent="0">
              <a:buFont typeface="Calibri" panose="020F0502020204030204" pitchFamily="34" charset="0"/>
              <a:buNone/>
              <a:defRPr/>
            </a:pPr>
            <a:r>
              <a:rPr lang="en-US" altLang="en-US" sz="3200" dirty="0" smtClean="0">
                <a:solidFill>
                  <a:schemeClr val="tx1">
                    <a:lumMod val="95000"/>
                    <a:lumOff val="5000"/>
                  </a:schemeClr>
                </a:solidFill>
              </a:rPr>
              <a:t>It is a five-step process, which includes -</a:t>
            </a:r>
          </a:p>
          <a:p>
            <a:pPr marL="457200" indent="-457200">
              <a:buFont typeface="+mj-lt"/>
              <a:buAutoNum type="arabicPeriod"/>
              <a:defRPr/>
            </a:pPr>
            <a:r>
              <a:rPr lang="en-US" altLang="en-US" sz="3200" dirty="0" smtClean="0">
                <a:solidFill>
                  <a:schemeClr val="tx1">
                    <a:lumMod val="95000"/>
                    <a:lumOff val="5000"/>
                  </a:schemeClr>
                </a:solidFill>
              </a:rPr>
              <a:t>Feasibility Study</a:t>
            </a:r>
          </a:p>
          <a:p>
            <a:pPr marL="457200" indent="-457200">
              <a:buFont typeface="+mj-lt"/>
              <a:buAutoNum type="arabicPeriod"/>
              <a:defRPr/>
            </a:pPr>
            <a:r>
              <a:rPr lang="en-US" altLang="en-US" sz="3200" dirty="0" smtClean="0">
                <a:solidFill>
                  <a:schemeClr val="tx1">
                    <a:lumMod val="95000"/>
                    <a:lumOff val="5000"/>
                  </a:schemeClr>
                </a:solidFill>
              </a:rPr>
              <a:t>Requirement Elicitation and Analysis</a:t>
            </a:r>
          </a:p>
          <a:p>
            <a:pPr marL="457200" indent="-457200">
              <a:buFont typeface="+mj-lt"/>
              <a:buAutoNum type="arabicPeriod"/>
              <a:defRPr/>
            </a:pPr>
            <a:r>
              <a:rPr lang="en-US" altLang="en-US" sz="3200" dirty="0" smtClean="0">
                <a:solidFill>
                  <a:schemeClr val="tx1">
                    <a:lumMod val="95000"/>
                    <a:lumOff val="5000"/>
                  </a:schemeClr>
                </a:solidFill>
              </a:rPr>
              <a:t>Software Requirement Specification</a:t>
            </a:r>
          </a:p>
          <a:p>
            <a:pPr marL="457200" indent="-457200">
              <a:buFont typeface="+mj-lt"/>
              <a:buAutoNum type="arabicPeriod"/>
              <a:defRPr/>
            </a:pPr>
            <a:r>
              <a:rPr lang="en-US" altLang="en-US" sz="3200" dirty="0" smtClean="0">
                <a:solidFill>
                  <a:schemeClr val="tx1">
                    <a:lumMod val="95000"/>
                    <a:lumOff val="5000"/>
                  </a:schemeClr>
                </a:solidFill>
              </a:rPr>
              <a:t>Software Requirement Validation</a:t>
            </a:r>
          </a:p>
          <a:p>
            <a:pPr marL="457200" indent="-457200">
              <a:buFont typeface="+mj-lt"/>
              <a:buAutoNum type="arabicPeriod"/>
              <a:defRPr/>
            </a:pPr>
            <a:r>
              <a:rPr lang="en-US" altLang="en-US" sz="3200" dirty="0" smtClean="0">
                <a:solidFill>
                  <a:schemeClr val="tx1">
                    <a:lumMod val="95000"/>
                    <a:lumOff val="5000"/>
                  </a:schemeClr>
                </a:solidFill>
              </a:rPr>
              <a:t>Software Requirement Management</a:t>
            </a:r>
          </a:p>
          <a:p>
            <a:pPr>
              <a:defRPr/>
            </a:pPr>
            <a:endParaRPr lang="en-IN" altLang="en-US"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05C4B2B-7479-45E4-AA2E-9C712EFC8F11}" type="slidenum">
              <a:rPr lang="en-US" altLang="en-US" smtClean="0"/>
              <a:pPr>
                <a:defRPr/>
              </a:pPr>
              <a:t>43</a:t>
            </a:fld>
            <a:endParaRPr lang="en-US" altLang="en-US"/>
          </a:p>
        </p:txBody>
      </p:sp>
      <p:sp>
        <p:nvSpPr>
          <p:cNvPr id="5" name="Slide Number Placeholder 5"/>
          <p:cNvSpPr txBox="1">
            <a:spLocks/>
          </p:cNvSpPr>
          <p:nvPr/>
        </p:nvSpPr>
        <p:spPr>
          <a:xfrm>
            <a:off x="7424738" y="6459538"/>
            <a:ext cx="984250" cy="365125"/>
          </a:xfrm>
          <a:prstGeom prst="rect">
            <a:avLst/>
          </a:prstGeom>
        </p:spPr>
        <p:txBody>
          <a:bodyPr anchor="ctr"/>
          <a:lstStyle>
            <a:defPPr>
              <a:defRPr lang="en-GB"/>
            </a:defPPr>
            <a:lvl1pPr algn="r" rtl="0" eaLnBrk="0" fontAlgn="base" hangingPunct="0">
              <a:spcBef>
                <a:spcPct val="0"/>
              </a:spcBef>
              <a:spcAft>
                <a:spcPct val="0"/>
              </a:spcAft>
              <a:defRPr sz="1050" kern="1200">
                <a:solidFill>
                  <a:srgbClr val="FFFFFF"/>
                </a:solidFill>
                <a:latin typeface="Arial Black" panose="020B0A040201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5pPr>
            <a:lvl6pPr marL="2286000" algn="l" defTabSz="914400" rtl="0" eaLnBrk="1" latinLnBrk="0" hangingPunct="1">
              <a:defRPr sz="2400" kern="1200">
                <a:solidFill>
                  <a:schemeClr val="tx1"/>
                </a:solidFill>
                <a:latin typeface="Arial Black" panose="020B0A04020102020204" pitchFamily="34" charset="0"/>
                <a:ea typeface="+mn-ea"/>
                <a:cs typeface="+mn-cs"/>
              </a:defRPr>
            </a:lvl6pPr>
            <a:lvl7pPr marL="2743200" algn="l" defTabSz="914400" rtl="0" eaLnBrk="1" latinLnBrk="0" hangingPunct="1">
              <a:defRPr sz="2400" kern="1200">
                <a:solidFill>
                  <a:schemeClr val="tx1"/>
                </a:solidFill>
                <a:latin typeface="Arial Black" panose="020B0A04020102020204" pitchFamily="34" charset="0"/>
                <a:ea typeface="+mn-ea"/>
                <a:cs typeface="+mn-cs"/>
              </a:defRPr>
            </a:lvl7pPr>
            <a:lvl8pPr marL="3200400" algn="l" defTabSz="914400" rtl="0" eaLnBrk="1" latinLnBrk="0" hangingPunct="1">
              <a:defRPr sz="2400" kern="1200">
                <a:solidFill>
                  <a:schemeClr val="tx1"/>
                </a:solidFill>
                <a:latin typeface="Arial Black" panose="020B0A04020102020204" pitchFamily="34" charset="0"/>
                <a:ea typeface="+mn-ea"/>
                <a:cs typeface="+mn-cs"/>
              </a:defRPr>
            </a:lvl8pPr>
            <a:lvl9pPr marL="3657600" algn="l" defTabSz="914400" rtl="0" eaLnBrk="1" latinLnBrk="0" hangingPunct="1">
              <a:defRPr sz="2400" kern="1200">
                <a:solidFill>
                  <a:schemeClr val="tx1"/>
                </a:solidFill>
                <a:latin typeface="Arial Black" panose="020B0A04020102020204" pitchFamily="34" charset="0"/>
                <a:ea typeface="+mn-ea"/>
                <a:cs typeface="+mn-cs"/>
              </a:defRPr>
            </a:lvl9pPr>
          </a:lstStyle>
          <a:p>
            <a:pPr>
              <a:defRPr/>
            </a:pPr>
            <a:fld id="{EF9612C5-4776-4746-8EB6-C11FFABFC3BE}" type="slidenum">
              <a:rPr lang="en-US" altLang="en-US" smtClean="0"/>
              <a:pPr>
                <a:defRPr/>
              </a:pPr>
              <a:t>43</a:t>
            </a:fld>
            <a:endParaRPr lang="en-US" altLang="en-US"/>
          </a:p>
        </p:txBody>
      </p:sp>
      <p:sp>
        <p:nvSpPr>
          <p:cNvPr id="9" name="Oval 8"/>
          <p:cNvSpPr/>
          <p:nvPr/>
        </p:nvSpPr>
        <p:spPr bwMode="auto">
          <a:xfrm>
            <a:off x="6279459" y="4710616"/>
            <a:ext cx="2330549" cy="936122"/>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Requirements Document</a:t>
            </a:r>
            <a:endParaRPr lang="en-IN" sz="2000" dirty="0">
              <a:ln>
                <a:solidFill>
                  <a:schemeClr val="accent3">
                    <a:lumMod val="20000"/>
                    <a:lumOff val="80000"/>
                  </a:schemeClr>
                </a:solidFill>
              </a:ln>
              <a:solidFill>
                <a:schemeClr val="accent3">
                  <a:lumMod val="20000"/>
                  <a:lumOff val="80000"/>
                </a:schemeClr>
              </a:solidFill>
              <a:latin typeface="+mj-lt"/>
            </a:endParaRPr>
          </a:p>
        </p:txBody>
      </p:sp>
      <p:grpSp>
        <p:nvGrpSpPr>
          <p:cNvPr id="2" name="Group 1"/>
          <p:cNvGrpSpPr/>
          <p:nvPr/>
        </p:nvGrpSpPr>
        <p:grpSpPr>
          <a:xfrm>
            <a:off x="468313" y="404813"/>
            <a:ext cx="8443912" cy="4811258"/>
            <a:chOff x="468313" y="404813"/>
            <a:chExt cx="8443912" cy="4811258"/>
          </a:xfrm>
        </p:grpSpPr>
        <p:cxnSp>
          <p:nvCxnSpPr>
            <p:cNvPr id="22" name="Straight Arrow Connector 21"/>
            <p:cNvCxnSpPr/>
            <p:nvPr/>
          </p:nvCxnSpPr>
          <p:spPr bwMode="auto">
            <a:xfrm>
              <a:off x="5004048" y="2650295"/>
              <a:ext cx="0" cy="1095523"/>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6" name="Rounded Rectangle 5"/>
            <p:cNvSpPr/>
            <p:nvPr/>
          </p:nvSpPr>
          <p:spPr bwMode="auto">
            <a:xfrm>
              <a:off x="2653045" y="404813"/>
              <a:ext cx="1943623" cy="1047971"/>
            </a:xfrm>
            <a:prstGeom prst="roundRect">
              <a:avLst/>
            </a:prstGeom>
            <a:gradFill flip="none" rotWithShape="1">
              <a:gsLst>
                <a:gs pos="0">
                  <a:schemeClr val="accent1">
                    <a:lumMod val="5000"/>
                    <a:lumOff val="95000"/>
                  </a:schemeClr>
                </a:gs>
                <a:gs pos="60000">
                  <a:schemeClr val="accent1">
                    <a:lumMod val="45000"/>
                    <a:lumOff val="55000"/>
                  </a:schemeClr>
                </a:gs>
                <a:gs pos="83000">
                  <a:schemeClr val="accent1">
                    <a:lumMod val="45000"/>
                    <a:lumOff val="55000"/>
                  </a:schemeClr>
                </a:gs>
                <a:gs pos="78000">
                  <a:schemeClr val="accent1">
                    <a:lumMod val="30000"/>
                    <a:lumOff val="70000"/>
                  </a:schemeClr>
                </a:gs>
              </a:gsLst>
              <a:path path="circle">
                <a:fillToRect l="50000" t="50000" r="50000" b="50000"/>
              </a:path>
              <a:tileRect/>
            </a:gradFill>
            <a:effectLst>
              <a:glow rad="1397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Requirements Elicitation &amp; Analysis</a:t>
              </a:r>
              <a:endParaRPr lang="en-IN"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endParaRPr>
            </a:p>
          </p:txBody>
        </p:sp>
        <p:sp>
          <p:nvSpPr>
            <p:cNvPr id="7" name="Oval 6"/>
            <p:cNvSpPr/>
            <p:nvPr/>
          </p:nvSpPr>
          <p:spPr bwMode="auto">
            <a:xfrm>
              <a:off x="2137532" y="2820516"/>
              <a:ext cx="1583905" cy="936122"/>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System Models</a:t>
              </a:r>
              <a:endParaRPr lang="en-IN" sz="2000" dirty="0">
                <a:ln>
                  <a:solidFill>
                    <a:schemeClr val="accent3">
                      <a:lumMod val="20000"/>
                      <a:lumOff val="80000"/>
                    </a:schemeClr>
                  </a:solidFill>
                </a:ln>
                <a:solidFill>
                  <a:schemeClr val="accent3">
                    <a:lumMod val="20000"/>
                    <a:lumOff val="80000"/>
                  </a:schemeClr>
                </a:solidFill>
                <a:latin typeface="+mj-lt"/>
              </a:endParaRPr>
            </a:p>
          </p:txBody>
        </p:sp>
        <p:sp>
          <p:nvSpPr>
            <p:cNvPr id="8" name="Oval 7"/>
            <p:cNvSpPr/>
            <p:nvPr/>
          </p:nvSpPr>
          <p:spPr bwMode="auto">
            <a:xfrm>
              <a:off x="3721437" y="3746618"/>
              <a:ext cx="2336673" cy="1105491"/>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User &amp; System  Requirements</a:t>
              </a:r>
              <a:endParaRPr lang="en-IN" sz="2000" dirty="0">
                <a:ln>
                  <a:solidFill>
                    <a:schemeClr val="accent3">
                      <a:lumMod val="20000"/>
                      <a:lumOff val="80000"/>
                    </a:schemeClr>
                  </a:solidFill>
                </a:ln>
                <a:solidFill>
                  <a:schemeClr val="accent3">
                    <a:lumMod val="20000"/>
                    <a:lumOff val="80000"/>
                  </a:schemeClr>
                </a:solidFill>
                <a:latin typeface="+mj-lt"/>
              </a:endParaRPr>
            </a:p>
          </p:txBody>
        </p:sp>
        <p:sp>
          <p:nvSpPr>
            <p:cNvPr id="10" name="Flowchart: Terminator 9"/>
            <p:cNvSpPr/>
            <p:nvPr/>
          </p:nvSpPr>
          <p:spPr bwMode="auto">
            <a:xfrm>
              <a:off x="4507059" y="1717794"/>
              <a:ext cx="2500980" cy="1041914"/>
            </a:xfrm>
            <a:prstGeom prst="flowChartTerminator">
              <a:avLst/>
            </a:prstGeom>
            <a:gradFill flip="none" rotWithShape="1">
              <a:gsLst>
                <a:gs pos="0">
                  <a:schemeClr val="accent3">
                    <a:lumMod val="60000"/>
                    <a:lumOff val="40000"/>
                    <a:shade val="30000"/>
                    <a:satMod val="115000"/>
                  </a:schemeClr>
                </a:gs>
                <a:gs pos="93000">
                  <a:schemeClr val="accent3">
                    <a:lumMod val="60000"/>
                    <a:lumOff val="40000"/>
                    <a:shade val="67500"/>
                    <a:satMod val="115000"/>
                  </a:schemeClr>
                </a:gs>
                <a:gs pos="0">
                  <a:schemeClr val="accent3">
                    <a:lumMod val="60000"/>
                    <a:lumOff val="40000"/>
                    <a:shade val="100000"/>
                    <a:satMod val="115000"/>
                  </a:schemeClr>
                </a:gs>
              </a:gsLst>
              <a:path path="circle">
                <a:fillToRect l="50000" t="50000" r="50000" b="50000"/>
              </a:path>
              <a:tileRect/>
            </a:gradFill>
            <a:effectLst>
              <a:glow rad="1397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accent4">
                        <a:lumMod val="50000"/>
                      </a:schemeClr>
                    </a:solidFill>
                  </a:ln>
                  <a:solidFill>
                    <a:schemeClr val="accent2">
                      <a:lumMod val="75000"/>
                    </a:schemeClr>
                  </a:solidFill>
                </a:rPr>
                <a:t>Requirement</a:t>
              </a:r>
              <a:r>
                <a:rPr lang="en-US" dirty="0">
                  <a:ln>
                    <a:solidFill>
                      <a:schemeClr val="bg1"/>
                    </a:solidFill>
                  </a:ln>
                  <a:solidFill>
                    <a:schemeClr val="accent3">
                      <a:lumMod val="40000"/>
                      <a:lumOff val="60000"/>
                    </a:schemeClr>
                  </a:solidFill>
                </a:rPr>
                <a:t> </a:t>
              </a:r>
              <a:r>
                <a:rPr lang="en-US" dirty="0">
                  <a:ln>
                    <a:solidFill>
                      <a:schemeClr val="accent4">
                        <a:lumMod val="50000"/>
                      </a:schemeClr>
                    </a:solidFill>
                  </a:ln>
                  <a:solidFill>
                    <a:schemeClr val="accent2">
                      <a:lumMod val="75000"/>
                    </a:schemeClr>
                  </a:solidFill>
                </a:rPr>
                <a:t>Specification</a:t>
              </a:r>
              <a:endParaRPr lang="en-IN" dirty="0">
                <a:ln>
                  <a:solidFill>
                    <a:schemeClr val="accent4">
                      <a:lumMod val="50000"/>
                    </a:schemeClr>
                  </a:solidFill>
                </a:ln>
                <a:solidFill>
                  <a:schemeClr val="accent2">
                    <a:lumMod val="75000"/>
                  </a:schemeClr>
                </a:solidFill>
              </a:endParaRPr>
            </a:p>
          </p:txBody>
        </p:sp>
        <p:sp>
          <p:nvSpPr>
            <p:cNvPr id="11" name="Flowchart: Terminator 10"/>
            <p:cNvSpPr/>
            <p:nvPr/>
          </p:nvSpPr>
          <p:spPr bwMode="auto">
            <a:xfrm>
              <a:off x="6536367" y="3077524"/>
              <a:ext cx="2375858" cy="777708"/>
            </a:xfrm>
            <a:prstGeom prst="flowChartTerminator">
              <a:avLst/>
            </a:prstGeom>
            <a:gradFill flip="none" rotWithShape="1">
              <a:gsLst>
                <a:gs pos="0">
                  <a:schemeClr val="accent3">
                    <a:lumMod val="60000"/>
                    <a:lumOff val="40000"/>
                    <a:shade val="30000"/>
                    <a:satMod val="115000"/>
                  </a:schemeClr>
                </a:gs>
                <a:gs pos="93000">
                  <a:schemeClr val="accent3">
                    <a:lumMod val="60000"/>
                    <a:lumOff val="40000"/>
                    <a:shade val="67500"/>
                    <a:satMod val="115000"/>
                  </a:schemeClr>
                </a:gs>
                <a:gs pos="0">
                  <a:schemeClr val="accent3">
                    <a:lumMod val="60000"/>
                    <a:lumOff val="40000"/>
                    <a:shade val="100000"/>
                    <a:satMod val="115000"/>
                  </a:schemeClr>
                </a:gs>
              </a:gsLst>
              <a:path path="circle">
                <a:fillToRect l="50000" t="50000" r="50000" b="50000"/>
              </a:path>
              <a:tileRect/>
            </a:gradFill>
            <a:effectLst>
              <a:glow rad="1397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accent4">
                        <a:lumMod val="50000"/>
                      </a:schemeClr>
                    </a:solidFill>
                  </a:ln>
                  <a:solidFill>
                    <a:schemeClr val="accent2">
                      <a:lumMod val="75000"/>
                    </a:schemeClr>
                  </a:solidFill>
                </a:rPr>
                <a:t>Requirements Validation</a:t>
              </a:r>
              <a:endParaRPr lang="en-IN" dirty="0">
                <a:ln>
                  <a:solidFill>
                    <a:schemeClr val="accent4">
                      <a:lumMod val="50000"/>
                    </a:schemeClr>
                  </a:solidFill>
                </a:ln>
                <a:solidFill>
                  <a:schemeClr val="accent2">
                    <a:lumMod val="75000"/>
                  </a:schemeClr>
                </a:solidFill>
              </a:endParaRPr>
            </a:p>
          </p:txBody>
        </p:sp>
        <p:sp>
          <p:nvSpPr>
            <p:cNvPr id="12" name="Rounded Rectangle 11"/>
            <p:cNvSpPr/>
            <p:nvPr/>
          </p:nvSpPr>
          <p:spPr bwMode="auto">
            <a:xfrm>
              <a:off x="475271" y="597415"/>
              <a:ext cx="1655901" cy="792103"/>
            </a:xfrm>
            <a:prstGeom prst="roundRect">
              <a:avLst/>
            </a:prstGeom>
            <a:gradFill flip="none" rotWithShape="1">
              <a:gsLst>
                <a:gs pos="0">
                  <a:schemeClr val="accent1">
                    <a:lumMod val="5000"/>
                    <a:lumOff val="95000"/>
                  </a:schemeClr>
                </a:gs>
                <a:gs pos="60000">
                  <a:schemeClr val="accent1">
                    <a:lumMod val="45000"/>
                    <a:lumOff val="55000"/>
                  </a:schemeClr>
                </a:gs>
                <a:gs pos="83000">
                  <a:schemeClr val="accent1">
                    <a:lumMod val="45000"/>
                    <a:lumOff val="55000"/>
                  </a:schemeClr>
                </a:gs>
                <a:gs pos="78000">
                  <a:schemeClr val="accent1">
                    <a:lumMod val="30000"/>
                    <a:lumOff val="70000"/>
                  </a:schemeClr>
                </a:gs>
              </a:gsLst>
              <a:path path="circle">
                <a:fillToRect l="50000" t="50000" r="50000" b="50000"/>
              </a:path>
              <a:tileRect/>
            </a:gradFill>
            <a:effectLst>
              <a:glow rad="1397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Feasibility Study</a:t>
              </a:r>
              <a:endParaRPr lang="en-IN"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endParaRPr>
            </a:p>
          </p:txBody>
        </p:sp>
        <p:sp>
          <p:nvSpPr>
            <p:cNvPr id="13" name="Oval 12"/>
            <p:cNvSpPr/>
            <p:nvPr/>
          </p:nvSpPr>
          <p:spPr bwMode="auto">
            <a:xfrm>
              <a:off x="468313" y="1956403"/>
              <a:ext cx="1749062" cy="864113"/>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Feasibility Report</a:t>
              </a:r>
              <a:endParaRPr lang="en-IN" sz="2000" dirty="0">
                <a:ln>
                  <a:solidFill>
                    <a:schemeClr val="accent3">
                      <a:lumMod val="20000"/>
                      <a:lumOff val="80000"/>
                    </a:schemeClr>
                  </a:solidFill>
                </a:ln>
                <a:solidFill>
                  <a:schemeClr val="accent3">
                    <a:lumMod val="20000"/>
                    <a:lumOff val="80000"/>
                  </a:schemeClr>
                </a:solidFill>
                <a:latin typeface="+mj-lt"/>
              </a:endParaRPr>
            </a:p>
          </p:txBody>
        </p:sp>
        <p:cxnSp>
          <p:nvCxnSpPr>
            <p:cNvPr id="16" name="Straight Arrow Connector 15"/>
            <p:cNvCxnSpPr/>
            <p:nvPr/>
          </p:nvCxnSpPr>
          <p:spPr bwMode="auto">
            <a:xfrm>
              <a:off x="1342844" y="1389517"/>
              <a:ext cx="0" cy="566886"/>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bwMode="auto">
            <a:xfrm>
              <a:off x="2987824" y="1420090"/>
              <a:ext cx="0" cy="1432846"/>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bwMode="auto">
            <a:xfrm>
              <a:off x="7643148" y="3871670"/>
              <a:ext cx="0" cy="855385"/>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bwMode="auto">
            <a:xfrm>
              <a:off x="2137532" y="953967"/>
              <a:ext cx="515514" cy="1993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32" name="Elbow Connector 31"/>
            <p:cNvCxnSpPr/>
            <p:nvPr/>
          </p:nvCxnSpPr>
          <p:spPr bwMode="auto">
            <a:xfrm rot="16200000" flipV="1">
              <a:off x="4782611" y="723863"/>
              <a:ext cx="788995" cy="1160881"/>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bwMode="auto">
            <a:xfrm rot="16200000" flipV="1">
              <a:off x="7185474" y="2069855"/>
              <a:ext cx="788995" cy="1160881"/>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bwMode="auto">
            <a:xfrm>
              <a:off x="6079314" y="4325816"/>
              <a:ext cx="601044" cy="451753"/>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bwMode="auto">
            <a:xfrm rot="16200000" flipH="1">
              <a:off x="3908665" y="2849657"/>
              <a:ext cx="1466328" cy="3266499"/>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11" idx="1"/>
            </p:cNvCxnSpPr>
            <p:nvPr/>
          </p:nvCxnSpPr>
          <p:spPr bwMode="auto">
            <a:xfrm rot="16200000" flipH="1">
              <a:off x="6036181" y="2966192"/>
              <a:ext cx="706669" cy="293703"/>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0" idx="1"/>
            </p:cNvCxnSpPr>
            <p:nvPr/>
          </p:nvCxnSpPr>
          <p:spPr bwMode="auto">
            <a:xfrm rot="16200000" flipH="1">
              <a:off x="3872495" y="1604187"/>
              <a:ext cx="776215" cy="492914"/>
            </a:xfrm>
            <a:prstGeom prst="bentConnector2">
              <a:avLst/>
            </a:prstGeom>
            <a:ln w="38100">
              <a:tailEnd type="triangle"/>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58" name="Rectangle 1"/>
          <p:cNvSpPr txBox="1">
            <a:spLocks noChangeArrowheads="1"/>
          </p:cNvSpPr>
          <p:nvPr/>
        </p:nvSpPr>
        <p:spPr>
          <a:xfrm>
            <a:off x="1985963" y="5268913"/>
            <a:ext cx="7543800" cy="1449387"/>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eaLnBrk="1" fontAlgn="auto" hangingPunct="1">
              <a:spcBef>
                <a:spcPts val="725"/>
              </a:spcBef>
              <a:spcAft>
                <a:spcPts val="0"/>
              </a:spcAft>
              <a:defRPr/>
            </a:pPr>
            <a:r>
              <a:rPr lang="en-GB" altLang="en-US" sz="3200" dirty="0" smtClean="0">
                <a:solidFill>
                  <a:schemeClr val="tx1">
                    <a:lumMod val="95000"/>
                    <a:lumOff val="5000"/>
                  </a:schemeClr>
                </a:solidFill>
              </a:rPr>
              <a:t>Requirement Engineering Process</a:t>
            </a:r>
            <a:endParaRPr lang="en-GB" altLang="en-US" sz="3200"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042988" y="692150"/>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GB" altLang="en-US" dirty="0" smtClean="0">
                <a:solidFill>
                  <a:schemeClr val="tx1">
                    <a:lumMod val="95000"/>
                    <a:lumOff val="5000"/>
                  </a:schemeClr>
                </a:solidFill>
              </a:rPr>
              <a:t>1. Feasibility Study</a:t>
            </a:r>
            <a:endParaRPr lang="en-GB" altLang="en-US"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9A15DF3E-0765-4ED4-AAE9-81DAA6CBAB29}" type="slidenum">
              <a:rPr lang="en-US" altLang="en-US"/>
              <a:pPr>
                <a:defRPr/>
              </a:pPr>
              <a:t>44</a:t>
            </a:fld>
            <a:endParaRPr lang="en-US" altLang="en-US"/>
          </a:p>
        </p:txBody>
      </p:sp>
      <p:sp>
        <p:nvSpPr>
          <p:cNvPr id="95236" name="Content Placeholder 1"/>
          <p:cNvSpPr>
            <a:spLocks noGrp="1"/>
          </p:cNvSpPr>
          <p:nvPr>
            <p:ph idx="1"/>
          </p:nvPr>
        </p:nvSpPr>
        <p:spPr>
          <a:xfrm>
            <a:off x="935038" y="1989138"/>
            <a:ext cx="7467600" cy="4022725"/>
          </a:xfrm>
        </p:spPr>
        <p:txBody>
          <a:bodyPr/>
          <a:lstStyle/>
          <a:p>
            <a:pPr algn="just">
              <a:defRPr/>
            </a:pPr>
            <a:r>
              <a:rPr lang="en-US" altLang="en-US" sz="3200" dirty="0" smtClean="0">
                <a:solidFill>
                  <a:schemeClr val="tx1">
                    <a:lumMod val="95000"/>
                    <a:lumOff val="5000"/>
                  </a:schemeClr>
                </a:solidFill>
              </a:rPr>
              <a:t>The objective behind the feasibility study is to create the reasons for developing the software that is acceptable to users, flexible to change and conformable to established standards.</a:t>
            </a:r>
          </a:p>
          <a:p>
            <a:pPr>
              <a:defRPr/>
            </a:pPr>
            <a:endParaRPr lang="en-IN" alt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BA297BD-DC0B-4873-BDAA-D06AA490AF7A}" type="slidenum">
              <a:rPr lang="en-US" altLang="en-US"/>
              <a:pPr>
                <a:defRPr/>
              </a:pPr>
              <a:t>45</a:t>
            </a:fld>
            <a:endParaRPr lang="en-US" altLang="en-US"/>
          </a:p>
        </p:txBody>
      </p:sp>
      <p:pic>
        <p:nvPicPr>
          <p:cNvPr id="99331" name="Picture 2" descr="How to Determine the Feasibility of a Business Idea? - ALCOR F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5913"/>
            <a:ext cx="9144000" cy="742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00113" y="731838"/>
            <a:ext cx="7770812" cy="1141412"/>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US" altLang="en-US" dirty="0">
                <a:solidFill>
                  <a:schemeClr val="tx1">
                    <a:lumMod val="95000"/>
                    <a:lumOff val="5000"/>
                  </a:schemeClr>
                </a:solidFill>
              </a:rPr>
              <a:t>Types of Feasibility</a:t>
            </a:r>
            <a:endParaRPr lang="en-GB" altLang="en-US"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0677B252-F9B9-47C6-9D5B-67445AAA7FAD}" type="slidenum">
              <a:rPr lang="en-US" altLang="en-US"/>
              <a:pPr>
                <a:defRPr/>
              </a:pPr>
              <a:t>46</a:t>
            </a:fld>
            <a:endParaRPr lang="en-US" altLang="en-US"/>
          </a:p>
        </p:txBody>
      </p:sp>
      <p:sp>
        <p:nvSpPr>
          <p:cNvPr id="99332" name="Content Placeholder 1"/>
          <p:cNvSpPr>
            <a:spLocks noGrp="1"/>
          </p:cNvSpPr>
          <p:nvPr>
            <p:ph idx="1"/>
          </p:nvPr>
        </p:nvSpPr>
        <p:spPr>
          <a:xfrm>
            <a:off x="900113" y="1868488"/>
            <a:ext cx="7466012" cy="4022725"/>
          </a:xfrm>
        </p:spPr>
        <p:txBody>
          <a:bodyPr/>
          <a:lstStyle/>
          <a:p>
            <a:pPr algn="just">
              <a:buFont typeface="Courier New" panose="02070309020205020404" pitchFamily="49" charset="0"/>
              <a:buChar char="o"/>
              <a:defRPr/>
            </a:pPr>
            <a:r>
              <a:rPr lang="en-US" altLang="en-US" sz="2700" b="1" dirty="0" smtClean="0">
                <a:solidFill>
                  <a:schemeClr val="tx1">
                    <a:lumMod val="95000"/>
                    <a:lumOff val="5000"/>
                  </a:schemeClr>
                </a:solidFill>
              </a:rPr>
              <a:t>Technical Feasibility</a:t>
            </a:r>
          </a:p>
          <a:p>
            <a:pPr lvl="1" algn="just">
              <a:buFont typeface="Courier New" panose="02070309020205020404" pitchFamily="49" charset="0"/>
              <a:buChar char="o"/>
              <a:defRPr/>
            </a:pPr>
            <a:r>
              <a:rPr lang="en-US" altLang="en-US" sz="2300" dirty="0" smtClean="0">
                <a:solidFill>
                  <a:schemeClr val="tx1">
                    <a:lumMod val="95000"/>
                    <a:lumOff val="5000"/>
                  </a:schemeClr>
                </a:solidFill>
              </a:rPr>
              <a:t>It evaluates the current technologies, which are needed to accomplish customer requirements within the time and budget.</a:t>
            </a:r>
          </a:p>
          <a:p>
            <a:pPr algn="just">
              <a:buFont typeface="Courier New" panose="02070309020205020404" pitchFamily="49" charset="0"/>
              <a:buChar char="o"/>
              <a:defRPr/>
            </a:pPr>
            <a:r>
              <a:rPr lang="en-US" altLang="en-US" sz="2700" b="1" dirty="0" smtClean="0">
                <a:solidFill>
                  <a:schemeClr val="tx1">
                    <a:lumMod val="95000"/>
                    <a:lumOff val="5000"/>
                  </a:schemeClr>
                </a:solidFill>
              </a:rPr>
              <a:t>Operational Feasibility</a:t>
            </a:r>
          </a:p>
          <a:p>
            <a:pPr lvl="1" algn="just">
              <a:buFont typeface="Courier New" panose="02070309020205020404" pitchFamily="49" charset="0"/>
              <a:buChar char="o"/>
              <a:defRPr/>
            </a:pPr>
            <a:r>
              <a:rPr lang="en-US" altLang="en-US" sz="2300" dirty="0" smtClean="0">
                <a:solidFill>
                  <a:schemeClr val="tx1">
                    <a:lumMod val="95000"/>
                    <a:lumOff val="5000"/>
                  </a:schemeClr>
                </a:solidFill>
              </a:rPr>
              <a:t>It assesses the range in which the required software performs a series of levels to solve business problems and customer requirements.</a:t>
            </a:r>
          </a:p>
          <a:p>
            <a:pPr algn="just">
              <a:buFont typeface="Courier New" panose="02070309020205020404" pitchFamily="49" charset="0"/>
              <a:buChar char="o"/>
              <a:defRPr/>
            </a:pPr>
            <a:r>
              <a:rPr lang="en-US" altLang="en-US" sz="2700" b="1" dirty="0" smtClean="0">
                <a:solidFill>
                  <a:schemeClr val="tx1">
                    <a:lumMod val="95000"/>
                    <a:lumOff val="5000"/>
                  </a:schemeClr>
                </a:solidFill>
              </a:rPr>
              <a:t>Economic Feasibility </a:t>
            </a:r>
          </a:p>
          <a:p>
            <a:pPr lvl="1" algn="just">
              <a:buFont typeface="Courier New" panose="02070309020205020404" pitchFamily="49" charset="0"/>
              <a:buChar char="o"/>
              <a:defRPr/>
            </a:pPr>
            <a:r>
              <a:rPr lang="en-US" altLang="en-US" sz="2300" dirty="0" smtClean="0">
                <a:solidFill>
                  <a:schemeClr val="tx1">
                    <a:lumMod val="95000"/>
                    <a:lumOff val="5000"/>
                  </a:schemeClr>
                </a:solidFill>
              </a:rPr>
              <a:t>It decides whether the necessary software can generate financial profits for an organization.</a:t>
            </a:r>
            <a:endParaRPr lang="en-IN" altLang="en-US" sz="23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0113" y="539750"/>
            <a:ext cx="7770812" cy="116046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eaLnBrk="1" fontAlgn="auto" hangingPunct="1">
              <a:spcBef>
                <a:spcPts val="800"/>
              </a:spcBef>
              <a:spcAft>
                <a:spcPts val="0"/>
              </a:spcAft>
              <a:defRPr/>
            </a:pPr>
            <a:r>
              <a:rPr lang="en-US" altLang="en-US" dirty="0" smtClean="0">
                <a:solidFill>
                  <a:schemeClr val="tx1">
                    <a:lumMod val="95000"/>
                    <a:lumOff val="5000"/>
                  </a:schemeClr>
                </a:solidFill>
              </a:rPr>
              <a:t>2. Requirement </a:t>
            </a:r>
            <a:r>
              <a:rPr lang="en-US" altLang="en-US" dirty="0">
                <a:solidFill>
                  <a:schemeClr val="tx1">
                    <a:lumMod val="95000"/>
                    <a:lumOff val="5000"/>
                  </a:schemeClr>
                </a:solidFill>
              </a:rPr>
              <a:t>Elicitation and Analysis</a:t>
            </a:r>
            <a:endParaRPr lang="en-GB" altLang="en-US"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6CD718BD-04E7-4622-96A5-0450961FA163}" type="slidenum">
              <a:rPr lang="en-US" altLang="en-US"/>
              <a:pPr>
                <a:defRPr/>
              </a:pPr>
              <a:t>47</a:t>
            </a:fld>
            <a:endParaRPr lang="en-US" altLang="en-US"/>
          </a:p>
        </p:txBody>
      </p:sp>
      <p:sp>
        <p:nvSpPr>
          <p:cNvPr id="101380" name="Content Placeholder 1"/>
          <p:cNvSpPr>
            <a:spLocks noGrp="1"/>
          </p:cNvSpPr>
          <p:nvPr>
            <p:ph idx="1"/>
          </p:nvPr>
        </p:nvSpPr>
        <p:spPr>
          <a:xfrm>
            <a:off x="900113" y="1927225"/>
            <a:ext cx="7466012" cy="4022725"/>
          </a:xfrm>
        </p:spPr>
        <p:txBody>
          <a:bodyPr/>
          <a:lstStyle/>
          <a:p>
            <a:pPr algn="just">
              <a:buFont typeface="Courier New" panose="02070309020205020404" pitchFamily="49" charset="0"/>
              <a:buChar char="o"/>
              <a:defRPr/>
            </a:pPr>
            <a:r>
              <a:rPr lang="en-US" altLang="en-US" sz="2800" dirty="0" smtClean="0">
                <a:solidFill>
                  <a:schemeClr val="tx1">
                    <a:lumMod val="95000"/>
                    <a:lumOff val="5000"/>
                  </a:schemeClr>
                </a:solidFill>
              </a:rPr>
              <a:t>This is also known as the gathering of requirements. Here, requirements are identified with the help of customers and existing systems processes, if available.</a:t>
            </a:r>
          </a:p>
          <a:p>
            <a:pPr algn="just">
              <a:buFont typeface="Courier New" panose="02070309020205020404" pitchFamily="49" charset="0"/>
              <a:buChar char="o"/>
              <a:defRPr/>
            </a:pPr>
            <a:r>
              <a:rPr lang="en-US" altLang="en-US" sz="2800" dirty="0" smtClean="0">
                <a:solidFill>
                  <a:schemeClr val="tx1">
                    <a:lumMod val="95000"/>
                    <a:lumOff val="5000"/>
                  </a:schemeClr>
                </a:solidFill>
              </a:rPr>
              <a:t>Analysis of requirements starts with requirement elicitation. </a:t>
            </a:r>
          </a:p>
          <a:p>
            <a:pPr algn="just">
              <a:buFont typeface="Courier New" panose="02070309020205020404" pitchFamily="49" charset="0"/>
              <a:buChar char="o"/>
              <a:defRPr/>
            </a:pPr>
            <a:r>
              <a:rPr lang="en-US" altLang="en-US" sz="2800" dirty="0" smtClean="0">
                <a:solidFill>
                  <a:schemeClr val="tx1">
                    <a:lumMod val="95000"/>
                    <a:lumOff val="5000"/>
                  </a:schemeClr>
                </a:solidFill>
              </a:rPr>
              <a:t>The requirements are analyzed to identify inconsistencies, defects, omission, etc. We describe requirements in terms of relationships and also resolve conflicts if any.</a:t>
            </a:r>
          </a:p>
          <a:p>
            <a:pPr>
              <a:defRPr/>
            </a:pPr>
            <a:endParaRPr lang="en-IN" alt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4875" y="755650"/>
            <a:ext cx="7770813" cy="116046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a:defRPr/>
            </a:pPr>
            <a:r>
              <a:rPr lang="en-US" altLang="en-US" dirty="0" smtClean="0">
                <a:solidFill>
                  <a:schemeClr val="tx1">
                    <a:lumMod val="95000"/>
                    <a:lumOff val="5000"/>
                  </a:schemeClr>
                </a:solidFill>
              </a:rPr>
              <a:t>Problems of Elicitation and Analysis</a:t>
            </a:r>
          </a:p>
        </p:txBody>
      </p:sp>
      <p:sp>
        <p:nvSpPr>
          <p:cNvPr id="5" name="Slide Number Placeholder 5"/>
          <p:cNvSpPr>
            <a:spLocks noGrp="1"/>
          </p:cNvSpPr>
          <p:nvPr>
            <p:ph type="sldNum" sz="quarter" idx="12"/>
          </p:nvPr>
        </p:nvSpPr>
        <p:spPr/>
        <p:txBody>
          <a:bodyPr/>
          <a:lstStyle/>
          <a:p>
            <a:pPr>
              <a:defRPr/>
            </a:pPr>
            <a:fld id="{67AA9154-CEBF-4438-A1C5-F693A9BFFB53}" type="slidenum">
              <a:rPr lang="en-US" altLang="en-US"/>
              <a:pPr>
                <a:defRPr/>
              </a:pPr>
              <a:t>48</a:t>
            </a:fld>
            <a:endParaRPr lang="en-US" altLang="en-US"/>
          </a:p>
        </p:txBody>
      </p:sp>
      <p:sp>
        <p:nvSpPr>
          <p:cNvPr id="103428" name="Content Placeholder 1"/>
          <p:cNvSpPr>
            <a:spLocks noGrp="1"/>
          </p:cNvSpPr>
          <p:nvPr>
            <p:ph idx="1"/>
          </p:nvPr>
        </p:nvSpPr>
        <p:spPr>
          <a:xfrm>
            <a:off x="954088" y="1817688"/>
            <a:ext cx="7362825" cy="4022725"/>
          </a:xfrm>
        </p:spPr>
        <p:txBody>
          <a:bodyPr/>
          <a:lstStyle/>
          <a:p>
            <a:pPr algn="just">
              <a:buFont typeface="Courier New" panose="02070309020205020404" pitchFamily="49" charset="0"/>
              <a:buChar char="o"/>
              <a:defRPr/>
            </a:pPr>
            <a:r>
              <a:rPr lang="en-US" altLang="en-US" sz="2800" dirty="0" smtClean="0">
                <a:solidFill>
                  <a:schemeClr val="tx1">
                    <a:lumMod val="95000"/>
                    <a:lumOff val="5000"/>
                  </a:schemeClr>
                </a:solidFill>
              </a:rPr>
              <a:t>Getting all, and only, the right people involved.</a:t>
            </a:r>
          </a:p>
          <a:p>
            <a:pPr algn="just">
              <a:buFont typeface="Courier New" panose="02070309020205020404" pitchFamily="49" charset="0"/>
              <a:buChar char="o"/>
              <a:defRPr/>
            </a:pPr>
            <a:r>
              <a:rPr lang="en-US" altLang="en-US" sz="2800" dirty="0" smtClean="0">
                <a:solidFill>
                  <a:schemeClr val="tx1">
                    <a:lumMod val="95000"/>
                    <a:lumOff val="5000"/>
                  </a:schemeClr>
                </a:solidFill>
              </a:rPr>
              <a:t>Stakeholders often don't know what they want</a:t>
            </a:r>
          </a:p>
          <a:p>
            <a:pPr algn="just">
              <a:buFont typeface="Courier New" panose="02070309020205020404" pitchFamily="49" charset="0"/>
              <a:buChar char="o"/>
              <a:defRPr/>
            </a:pPr>
            <a:r>
              <a:rPr lang="en-US" altLang="en-US" sz="2800" dirty="0" smtClean="0">
                <a:solidFill>
                  <a:schemeClr val="tx1">
                    <a:lumMod val="95000"/>
                    <a:lumOff val="5000"/>
                  </a:schemeClr>
                </a:solidFill>
              </a:rPr>
              <a:t>Stakeholders express requirements in their terms.</a:t>
            </a:r>
          </a:p>
          <a:p>
            <a:pPr algn="just">
              <a:buFont typeface="Courier New" panose="02070309020205020404" pitchFamily="49" charset="0"/>
              <a:buChar char="o"/>
              <a:defRPr/>
            </a:pPr>
            <a:r>
              <a:rPr lang="en-US" altLang="en-US" sz="2800" dirty="0" smtClean="0">
                <a:solidFill>
                  <a:schemeClr val="tx1">
                    <a:lumMod val="95000"/>
                    <a:lumOff val="5000"/>
                  </a:schemeClr>
                </a:solidFill>
              </a:rPr>
              <a:t>Stakeholders may have conflicting requirements.</a:t>
            </a:r>
          </a:p>
          <a:p>
            <a:pPr algn="just">
              <a:buFont typeface="Courier New" panose="02070309020205020404" pitchFamily="49" charset="0"/>
              <a:buChar char="o"/>
              <a:defRPr/>
            </a:pPr>
            <a:r>
              <a:rPr lang="en-US" altLang="en-US" sz="2800" dirty="0" smtClean="0">
                <a:solidFill>
                  <a:schemeClr val="tx1">
                    <a:lumMod val="95000"/>
                    <a:lumOff val="5000"/>
                  </a:schemeClr>
                </a:solidFill>
              </a:rPr>
              <a:t>Requirement change during the analysis process.</a:t>
            </a:r>
          </a:p>
          <a:p>
            <a:pPr algn="just">
              <a:buFont typeface="Courier New" panose="02070309020205020404" pitchFamily="49" charset="0"/>
              <a:buChar char="o"/>
              <a:defRPr/>
            </a:pPr>
            <a:r>
              <a:rPr lang="en-US" altLang="en-US" sz="2800" dirty="0" smtClean="0">
                <a:solidFill>
                  <a:schemeClr val="tx1">
                    <a:lumMod val="95000"/>
                    <a:lumOff val="5000"/>
                  </a:schemeClr>
                </a:solidFill>
              </a:rPr>
              <a:t>Organizational and political factors may influence system requirements.</a:t>
            </a:r>
          </a:p>
          <a:p>
            <a:pPr algn="just">
              <a:buFont typeface="Courier New" panose="02070309020205020404" pitchFamily="49" charset="0"/>
              <a:buChar char="o"/>
              <a:defRPr/>
            </a:pPr>
            <a:endParaRPr lang="en-IN" altLang="en-US" sz="28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4875" y="755650"/>
            <a:ext cx="7770813" cy="116046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solidFill>
                  <a:schemeClr val="tx1">
                    <a:lumMod val="95000"/>
                    <a:lumOff val="5000"/>
                  </a:schemeClr>
                </a:solidFill>
              </a:rPr>
              <a:t>Requirement Elicitation Process</a:t>
            </a:r>
          </a:p>
        </p:txBody>
      </p:sp>
      <p:sp>
        <p:nvSpPr>
          <p:cNvPr id="5" name="Slide Number Placeholder 5"/>
          <p:cNvSpPr>
            <a:spLocks noGrp="1"/>
          </p:cNvSpPr>
          <p:nvPr>
            <p:ph type="sldNum" sz="quarter" idx="12"/>
          </p:nvPr>
        </p:nvSpPr>
        <p:spPr/>
        <p:txBody>
          <a:bodyPr/>
          <a:lstStyle/>
          <a:p>
            <a:pPr>
              <a:defRPr/>
            </a:pPr>
            <a:fld id="{50BB3DA8-3844-4AF1-9942-89A28E9F3620}" type="slidenum">
              <a:rPr lang="en-US" altLang="en-US"/>
              <a:pPr>
                <a:defRPr/>
              </a:pPr>
              <a:t>49</a:t>
            </a:fld>
            <a:endParaRPr lang="en-US" altLang="en-US"/>
          </a:p>
        </p:txBody>
      </p:sp>
      <p:sp>
        <p:nvSpPr>
          <p:cNvPr id="105476" name="Content Placeholder 1"/>
          <p:cNvSpPr>
            <a:spLocks noGrp="1"/>
          </p:cNvSpPr>
          <p:nvPr>
            <p:ph idx="1"/>
          </p:nvPr>
        </p:nvSpPr>
        <p:spPr>
          <a:xfrm>
            <a:off x="933450" y="1916113"/>
            <a:ext cx="7475538"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Requirements gathering </a:t>
            </a:r>
          </a:p>
          <a:p>
            <a:pPr marL="292100" lvl="1" indent="0" algn="just">
              <a:buFont typeface="Calibri" panose="020F0502020204030204" pitchFamily="34" charset="0"/>
              <a:buNone/>
              <a:defRPr/>
            </a:pPr>
            <a:r>
              <a:rPr lang="en-US" altLang="en-US" sz="3000" dirty="0" smtClean="0">
                <a:solidFill>
                  <a:schemeClr val="tx1">
                    <a:lumMod val="95000"/>
                    <a:lumOff val="5000"/>
                  </a:schemeClr>
                </a:solidFill>
              </a:rPr>
              <a:t>The developers discuss with the client and end users and know their expectations from the software.</a:t>
            </a:r>
          </a:p>
          <a:p>
            <a:pPr algn="just">
              <a:buFont typeface="Courier New" panose="02070309020205020404" pitchFamily="49" charset="0"/>
              <a:buChar char="o"/>
              <a:defRPr/>
            </a:pPr>
            <a:r>
              <a:rPr lang="en-US" altLang="en-US" sz="3200" b="1" dirty="0" smtClean="0">
                <a:solidFill>
                  <a:schemeClr val="tx1">
                    <a:lumMod val="95000"/>
                    <a:lumOff val="5000"/>
                  </a:schemeClr>
                </a:solidFill>
              </a:rPr>
              <a:t>Organizing Requirements</a:t>
            </a:r>
            <a:endParaRPr lang="en-US" altLang="en-US" sz="3200" dirty="0" smtClean="0">
              <a:solidFill>
                <a:schemeClr val="tx1">
                  <a:lumMod val="95000"/>
                  <a:lumOff val="5000"/>
                </a:schemeClr>
              </a:solidFill>
            </a:endParaRPr>
          </a:p>
          <a:p>
            <a:pPr marL="292100" lvl="1" indent="0" algn="just">
              <a:buFont typeface="Calibri" panose="020F0502020204030204" pitchFamily="34" charset="0"/>
              <a:buNone/>
              <a:defRPr/>
            </a:pPr>
            <a:r>
              <a:rPr lang="en-US" altLang="en-US" sz="3000" dirty="0" smtClean="0">
                <a:solidFill>
                  <a:schemeClr val="tx1">
                    <a:lumMod val="95000"/>
                    <a:lumOff val="5000"/>
                  </a:schemeClr>
                </a:solidFill>
              </a:rPr>
              <a:t>The developers prioritize and arrange the requirements in order of importance, urgency and convenience.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685800"/>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US" dirty="0" smtClean="0">
                <a:solidFill>
                  <a:schemeClr val="tx1">
                    <a:lumMod val="95000"/>
                    <a:lumOff val="5000"/>
                  </a:schemeClr>
                </a:solidFill>
              </a:rPr>
              <a:t>Types of Software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468313" y="1773238"/>
            <a:ext cx="8047037" cy="4824412"/>
          </a:xfrm>
        </p:spPr>
        <p:txBody>
          <a:bodyPr lIns="18000" tIns="46800" rIns="18000" bIns="46800"/>
          <a:lstStyle/>
          <a:p>
            <a:pPr lvl="2" algn="just" eaLnBrk="1" hangingPunct="1">
              <a:spcBef>
                <a:spcPct val="50000"/>
              </a:spcBef>
              <a:buFont typeface="Courier New" panose="02070309020205020404" pitchFamily="49" charset="0"/>
              <a:buChar char="o"/>
              <a:defRPr/>
            </a:pPr>
            <a:r>
              <a:rPr lang="en-US" altLang="en-US" sz="2800" b="1" dirty="0" smtClean="0">
                <a:solidFill>
                  <a:schemeClr val="tx1">
                    <a:lumMod val="95000"/>
                    <a:lumOff val="5000"/>
                  </a:schemeClr>
                </a:solidFill>
              </a:rPr>
              <a:t>User Requirements</a:t>
            </a:r>
          </a:p>
          <a:p>
            <a:pPr lvl="4"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Statements in natural language plus diagrams of the services the system provides and its operational constraints. </a:t>
            </a:r>
          </a:p>
          <a:p>
            <a:pPr lvl="4"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Written for customers</a:t>
            </a:r>
          </a:p>
          <a:p>
            <a:pPr lvl="2" algn="just" eaLnBrk="1" hangingPunct="1">
              <a:spcBef>
                <a:spcPct val="50000"/>
              </a:spcBef>
              <a:buFont typeface="Courier New" panose="02070309020205020404" pitchFamily="49" charset="0"/>
              <a:buChar char="o"/>
              <a:defRPr/>
            </a:pPr>
            <a:r>
              <a:rPr lang="en-US" altLang="en-US" sz="2800" b="1" dirty="0" smtClean="0">
                <a:solidFill>
                  <a:schemeClr val="tx1">
                    <a:lumMod val="95000"/>
                    <a:lumOff val="5000"/>
                  </a:schemeClr>
                </a:solidFill>
              </a:rPr>
              <a:t>System Requirements</a:t>
            </a:r>
          </a:p>
          <a:p>
            <a:pPr lvl="4"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A structured document setting out detailed descriptions of the system services. </a:t>
            </a:r>
          </a:p>
          <a:p>
            <a:pPr lvl="4" algn="just" eaLnBrk="1" hangingPunct="1">
              <a:spcBef>
                <a:spcPct val="50000"/>
              </a:spcBef>
              <a:buFont typeface="Courier New" panose="02070309020205020404" pitchFamily="49" charset="0"/>
              <a:buChar char="o"/>
              <a:defRPr/>
            </a:pPr>
            <a:r>
              <a:rPr lang="en-US" altLang="en-US" sz="2400" dirty="0" smtClean="0">
                <a:solidFill>
                  <a:schemeClr val="tx1">
                    <a:lumMod val="95000"/>
                    <a:lumOff val="5000"/>
                  </a:schemeClr>
                </a:solidFill>
              </a:rPr>
              <a:t>Written as a contract between client and contractor</a:t>
            </a:r>
          </a:p>
        </p:txBody>
      </p:sp>
      <p:sp>
        <p:nvSpPr>
          <p:cNvPr id="7" name="Slide Number Placeholder 5"/>
          <p:cNvSpPr>
            <a:spLocks noGrp="1"/>
          </p:cNvSpPr>
          <p:nvPr>
            <p:ph type="sldNum" sz="quarter" idx="12"/>
          </p:nvPr>
        </p:nvSpPr>
        <p:spPr/>
        <p:txBody>
          <a:bodyPr/>
          <a:lstStyle/>
          <a:p>
            <a:pPr>
              <a:defRPr/>
            </a:pPr>
            <a:fld id="{95DA8982-A969-418E-B2DD-0F92EAA764EE}" type="slidenum">
              <a:rPr lang="en-US" altLang="en-US"/>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4875" y="755650"/>
            <a:ext cx="7770813" cy="116046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solidFill>
                  <a:schemeClr val="tx1">
                    <a:lumMod val="95000"/>
                    <a:lumOff val="5000"/>
                  </a:schemeClr>
                </a:solidFill>
              </a:rPr>
              <a:t>Requirement Elicitation Process</a:t>
            </a:r>
          </a:p>
        </p:txBody>
      </p:sp>
      <p:sp>
        <p:nvSpPr>
          <p:cNvPr id="5" name="Slide Number Placeholder 5"/>
          <p:cNvSpPr>
            <a:spLocks noGrp="1"/>
          </p:cNvSpPr>
          <p:nvPr>
            <p:ph type="sldNum" sz="quarter" idx="12"/>
          </p:nvPr>
        </p:nvSpPr>
        <p:spPr/>
        <p:txBody>
          <a:bodyPr/>
          <a:lstStyle/>
          <a:p>
            <a:pPr>
              <a:defRPr/>
            </a:pPr>
            <a:fld id="{69C22DF2-3293-403A-81B1-AD40898F2995}" type="slidenum">
              <a:rPr lang="en-US" altLang="en-US"/>
              <a:pPr>
                <a:defRPr/>
              </a:pPr>
              <a:t>50</a:t>
            </a:fld>
            <a:endParaRPr lang="en-US" altLang="en-US"/>
          </a:p>
        </p:txBody>
      </p:sp>
      <p:sp>
        <p:nvSpPr>
          <p:cNvPr id="53252" name="Content Placeholder 1"/>
          <p:cNvSpPr>
            <a:spLocks noGrp="1"/>
          </p:cNvSpPr>
          <p:nvPr>
            <p:ph idx="1"/>
          </p:nvPr>
        </p:nvSpPr>
        <p:spPr>
          <a:xfrm>
            <a:off x="903288" y="1773238"/>
            <a:ext cx="7505700"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Negotiation &amp; discussion</a:t>
            </a:r>
          </a:p>
          <a:p>
            <a:pPr marL="749300" lvl="1" indent="-457200" algn="just">
              <a:buFont typeface="Arial" panose="020B0604020202020204" pitchFamily="34" charset="0"/>
              <a:buChar char="•"/>
              <a:defRPr/>
            </a:pPr>
            <a:r>
              <a:rPr lang="en-US" altLang="en-US" sz="2800" dirty="0" smtClean="0">
                <a:solidFill>
                  <a:schemeClr val="tx1">
                    <a:lumMod val="95000"/>
                    <a:lumOff val="5000"/>
                  </a:schemeClr>
                </a:solidFill>
              </a:rPr>
              <a:t>If requirements are ambiguous, it is then negotiated and discussed with stakeholders. Requirements may then be prioritized and reasonably compromised. </a:t>
            </a:r>
          </a:p>
          <a:p>
            <a:pPr marL="749300" lvl="1" indent="-457200" algn="just">
              <a:buFont typeface="Arial" panose="020B0604020202020204" pitchFamily="34" charset="0"/>
              <a:buChar char="•"/>
              <a:defRPr/>
            </a:pPr>
            <a:r>
              <a:rPr lang="en-US" altLang="en-US" sz="2800" dirty="0" smtClean="0">
                <a:solidFill>
                  <a:schemeClr val="tx1">
                    <a:lumMod val="95000"/>
                    <a:lumOff val="5000"/>
                  </a:schemeClr>
                </a:solidFill>
              </a:rPr>
              <a:t>The requirements come from various stakeholders. To remove the ambiguity and conflicts, they are discussed for clarity and correctness. </a:t>
            </a:r>
          </a:p>
          <a:p>
            <a:pPr marL="749300" lvl="1" indent="-457200" algn="just">
              <a:buFont typeface="Arial" panose="020B0604020202020204" pitchFamily="34" charset="0"/>
              <a:buChar char="•"/>
              <a:defRPr/>
            </a:pPr>
            <a:r>
              <a:rPr lang="en-US" altLang="en-US" sz="2800" dirty="0" smtClean="0">
                <a:solidFill>
                  <a:schemeClr val="tx1">
                    <a:lumMod val="95000"/>
                    <a:lumOff val="5000"/>
                  </a:schemeClr>
                </a:solidFill>
              </a:rPr>
              <a:t>Unrealistic requirements are compromised reasonably.</a:t>
            </a:r>
          </a:p>
          <a:p>
            <a:pPr marL="292100" lvl="1" indent="0" algn="just">
              <a:buFont typeface="Calibri" panose="020F0502020204030204" pitchFamily="34" charset="0"/>
              <a:buNone/>
              <a:defRPr/>
            </a:pPr>
            <a:endParaRPr lang="en-US" altLang="en-US" sz="30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3AC0427-6692-4617-91B6-6EC764227BEB}" type="slidenum">
              <a:rPr lang="en-US" altLang="en-US"/>
              <a:pPr>
                <a:defRPr/>
              </a:pPr>
              <a:t>51</a:t>
            </a:fld>
            <a:endParaRPr lang="en-US" altLang="en-US"/>
          </a:p>
        </p:txBody>
      </p:sp>
      <p:sp>
        <p:nvSpPr>
          <p:cNvPr id="53252" name="Content Placeholder 1"/>
          <p:cNvSpPr>
            <a:spLocks noGrp="1"/>
          </p:cNvSpPr>
          <p:nvPr>
            <p:ph idx="1"/>
          </p:nvPr>
        </p:nvSpPr>
        <p:spPr>
          <a:xfrm>
            <a:off x="915988" y="725488"/>
            <a:ext cx="7343775" cy="2078037"/>
          </a:xfrm>
        </p:spPr>
        <p:txBody>
          <a:bodyPr/>
          <a:lstStyle/>
          <a:p>
            <a:pPr marL="0" indent="0" algn="just">
              <a:buFont typeface="Calibri" panose="020F0502020204030204" pitchFamily="34" charset="0"/>
              <a:buNone/>
              <a:defRPr/>
            </a:pPr>
            <a:endParaRPr lang="en-US" altLang="en-US" sz="3600" dirty="0" smtClean="0">
              <a:solidFill>
                <a:schemeClr val="tx1">
                  <a:lumMod val="95000"/>
                  <a:lumOff val="5000"/>
                </a:schemeClr>
              </a:solidFill>
            </a:endParaRPr>
          </a:p>
          <a:p>
            <a:pPr algn="just">
              <a:buFont typeface="Courier New" panose="02070309020205020404" pitchFamily="49" charset="0"/>
              <a:buChar char="o"/>
              <a:defRPr/>
            </a:pPr>
            <a:endParaRPr lang="en-US" altLang="en-US" sz="2800" dirty="0" smtClean="0">
              <a:solidFill>
                <a:schemeClr val="tx1">
                  <a:lumMod val="95000"/>
                  <a:lumOff val="5000"/>
                </a:schemeClr>
              </a:solidFill>
            </a:endParaRPr>
          </a:p>
          <a:p>
            <a:pPr algn="just">
              <a:buFont typeface="Courier New" panose="02070309020205020404" pitchFamily="49" charset="0"/>
              <a:buChar char="o"/>
              <a:defRPr/>
            </a:pPr>
            <a:r>
              <a:rPr lang="en-US" altLang="en-US" sz="3200" b="1" dirty="0" smtClean="0">
                <a:solidFill>
                  <a:schemeClr val="tx1">
                    <a:lumMod val="95000"/>
                    <a:lumOff val="5000"/>
                  </a:schemeClr>
                </a:solidFill>
              </a:rPr>
              <a:t>Documentation</a:t>
            </a:r>
          </a:p>
          <a:p>
            <a:pPr lvl="1" algn="just">
              <a:buFont typeface="Arial" panose="020B0604020202020204" pitchFamily="34" charset="0"/>
              <a:buChar char="•"/>
              <a:defRPr/>
            </a:pPr>
            <a:r>
              <a:rPr lang="en-US" altLang="en-US" sz="2800" dirty="0" smtClean="0">
                <a:solidFill>
                  <a:schemeClr val="tx1">
                    <a:lumMod val="95000"/>
                    <a:lumOff val="5000"/>
                  </a:schemeClr>
                </a:solidFill>
              </a:rPr>
              <a:t>All formal &amp; informal, functional and non-functional requirements are documented and made available for next phase processing.</a:t>
            </a:r>
            <a:endParaRPr lang="en-IN" altLang="en-US" sz="2800" dirty="0" smtClean="0">
              <a:solidFill>
                <a:schemeClr val="tx1">
                  <a:lumMod val="95000"/>
                  <a:lumOff val="5000"/>
                </a:schemeClr>
              </a:solidFill>
            </a:endParaRPr>
          </a:p>
        </p:txBody>
      </p:sp>
      <p:sp>
        <p:nvSpPr>
          <p:cNvPr id="7" name="Rectangle 1"/>
          <p:cNvSpPr txBox="1">
            <a:spLocks noChangeArrowheads="1"/>
          </p:cNvSpPr>
          <p:nvPr/>
        </p:nvSpPr>
        <p:spPr>
          <a:xfrm>
            <a:off x="904875" y="755650"/>
            <a:ext cx="7770813" cy="1160463"/>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en-US" dirty="0" smtClean="0">
                <a:solidFill>
                  <a:schemeClr val="tx1">
                    <a:lumMod val="95000"/>
                    <a:lumOff val="5000"/>
                  </a:schemeClr>
                </a:solidFill>
              </a:rPr>
              <a:t>Requirement Elicitation Process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DC8A540-B35C-497A-A9A3-71BF8093A70D}" type="slidenum">
              <a:rPr lang="en-US" altLang="en-US" smtClean="0"/>
              <a:pPr>
                <a:defRPr/>
              </a:pPr>
              <a:t>52</a:t>
            </a:fld>
            <a:endParaRPr lang="en-US" altLang="en-US"/>
          </a:p>
        </p:txBody>
      </p:sp>
      <p:grpSp>
        <p:nvGrpSpPr>
          <p:cNvPr id="15" name="Group 14"/>
          <p:cNvGrpSpPr/>
          <p:nvPr/>
        </p:nvGrpSpPr>
        <p:grpSpPr>
          <a:xfrm>
            <a:off x="539750" y="476250"/>
            <a:ext cx="8178800" cy="5635625"/>
            <a:chOff x="539750" y="476250"/>
            <a:chExt cx="8178800" cy="5635625"/>
          </a:xfrm>
        </p:grpSpPr>
        <p:cxnSp>
          <p:nvCxnSpPr>
            <p:cNvPr id="93" name="Straight Arrow Connector 92"/>
            <p:cNvCxnSpPr/>
            <p:nvPr/>
          </p:nvCxnSpPr>
          <p:spPr bwMode="auto">
            <a:xfrm flipV="1">
              <a:off x="6268739" y="3134244"/>
              <a:ext cx="0" cy="658875"/>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bwMode="auto">
            <a:xfrm>
              <a:off x="4852988" y="3055107"/>
              <a:ext cx="0" cy="660477"/>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22" name="Rounded Rectangle 21"/>
            <p:cNvSpPr/>
            <p:nvPr/>
          </p:nvSpPr>
          <p:spPr bwMode="auto">
            <a:xfrm>
              <a:off x="4825860" y="2302786"/>
              <a:ext cx="1943948" cy="826068"/>
            </a:xfrm>
            <a:prstGeom prst="roundRect">
              <a:avLst/>
            </a:prstGeom>
            <a:gradFill flip="none" rotWithShape="1">
              <a:gsLst>
                <a:gs pos="0">
                  <a:schemeClr val="accent1">
                    <a:lumMod val="5000"/>
                    <a:lumOff val="95000"/>
                  </a:schemeClr>
                </a:gs>
                <a:gs pos="60000">
                  <a:schemeClr val="accent1">
                    <a:lumMod val="45000"/>
                    <a:lumOff val="55000"/>
                  </a:schemeClr>
                </a:gs>
                <a:gs pos="83000">
                  <a:schemeClr val="accent1">
                    <a:lumMod val="45000"/>
                    <a:lumOff val="55000"/>
                  </a:schemeClr>
                </a:gs>
                <a:gs pos="78000">
                  <a:schemeClr val="accent1">
                    <a:lumMod val="30000"/>
                    <a:lumOff val="70000"/>
                  </a:schemeClr>
                </a:gs>
              </a:gsLst>
              <a:path path="circle">
                <a:fillToRect l="50000" t="50000" r="50000" b="50000"/>
              </a:path>
              <a:tileRect/>
            </a:gradFill>
            <a:effectLst>
              <a:glow rad="1397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Prioritization</a:t>
              </a:r>
              <a:endParaRPr lang="en-IN"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endParaRPr>
            </a:p>
          </p:txBody>
        </p:sp>
        <p:cxnSp>
          <p:nvCxnSpPr>
            <p:cNvPr id="58" name="Straight Arrow Connector 55"/>
            <p:cNvCxnSpPr/>
            <p:nvPr/>
          </p:nvCxnSpPr>
          <p:spPr bwMode="auto">
            <a:xfrm rot="10800000" flipV="1">
              <a:off x="1378741" y="639456"/>
              <a:ext cx="5904635" cy="1947956"/>
            </a:xfrm>
            <a:prstGeom prst="bentConnector3">
              <a:avLst>
                <a:gd name="adj1" fmla="val 99978"/>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bwMode="auto">
            <a:xfrm flipV="1">
              <a:off x="3622532" y="4522574"/>
              <a:ext cx="0" cy="86428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41" name="Oval 40"/>
            <p:cNvSpPr/>
            <p:nvPr/>
          </p:nvSpPr>
          <p:spPr bwMode="auto">
            <a:xfrm>
              <a:off x="4331059" y="3672842"/>
              <a:ext cx="2173980" cy="936305"/>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Conflict Resolution</a:t>
              </a:r>
              <a:endParaRPr lang="en-IN" sz="2000" dirty="0">
                <a:ln>
                  <a:solidFill>
                    <a:schemeClr val="accent3">
                      <a:lumMod val="20000"/>
                      <a:lumOff val="80000"/>
                    </a:schemeClr>
                  </a:solidFill>
                </a:ln>
                <a:solidFill>
                  <a:schemeClr val="accent3">
                    <a:lumMod val="20000"/>
                    <a:lumOff val="80000"/>
                  </a:schemeClr>
                </a:solidFill>
                <a:latin typeface="+mj-lt"/>
              </a:endParaRPr>
            </a:p>
          </p:txBody>
        </p:sp>
        <p:cxnSp>
          <p:nvCxnSpPr>
            <p:cNvPr id="43" name="Straight Arrow Connector 42"/>
            <p:cNvCxnSpPr/>
            <p:nvPr/>
          </p:nvCxnSpPr>
          <p:spPr bwMode="auto">
            <a:xfrm flipV="1">
              <a:off x="3622532" y="3082083"/>
              <a:ext cx="1" cy="763198"/>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5" name="Oval 4"/>
            <p:cNvSpPr/>
            <p:nvPr/>
          </p:nvSpPr>
          <p:spPr bwMode="auto">
            <a:xfrm>
              <a:off x="1937892" y="3686423"/>
              <a:ext cx="2173980" cy="936305"/>
            </a:xfrm>
            <a:prstGeom prst="ellipse">
              <a:avLst/>
            </a:prstGeom>
            <a:gradFill flip="none" rotWithShape="1">
              <a:gsLst>
                <a:gs pos="0">
                  <a:schemeClr val="accent2">
                    <a:lumMod val="75000"/>
                    <a:shade val="30000"/>
                    <a:satMod val="115000"/>
                  </a:schemeClr>
                </a:gs>
                <a:gs pos="33000">
                  <a:schemeClr val="accent2">
                    <a:lumMod val="75000"/>
                    <a:shade val="67500"/>
                    <a:satMod val="115000"/>
                  </a:schemeClr>
                </a:gs>
                <a:gs pos="65000">
                  <a:schemeClr val="accent2">
                    <a:lumMod val="75000"/>
                    <a:shade val="100000"/>
                    <a:satMod val="115000"/>
                  </a:schemeClr>
                </a:gs>
              </a:gsLst>
              <a:lin ang="8100000" scaled="1"/>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20000"/>
                        <a:lumOff val="80000"/>
                      </a:schemeClr>
                    </a:solidFill>
                  </a:ln>
                  <a:solidFill>
                    <a:schemeClr val="accent3">
                      <a:lumMod val="20000"/>
                      <a:lumOff val="80000"/>
                    </a:schemeClr>
                  </a:solidFill>
                  <a:latin typeface="+mj-lt"/>
                </a:rPr>
                <a:t>Requirement Collection</a:t>
              </a:r>
              <a:endParaRPr lang="en-IN" sz="2000" dirty="0">
                <a:ln>
                  <a:solidFill>
                    <a:schemeClr val="accent3">
                      <a:lumMod val="20000"/>
                      <a:lumOff val="80000"/>
                    </a:schemeClr>
                  </a:solidFill>
                </a:ln>
                <a:solidFill>
                  <a:schemeClr val="accent3">
                    <a:lumMod val="20000"/>
                    <a:lumOff val="80000"/>
                  </a:schemeClr>
                </a:solidFill>
                <a:latin typeface="+mj-lt"/>
              </a:endParaRPr>
            </a:p>
          </p:txBody>
        </p:sp>
        <p:sp>
          <p:nvSpPr>
            <p:cNvPr id="7" name="Flowchart: Terminator 6"/>
            <p:cNvSpPr/>
            <p:nvPr/>
          </p:nvSpPr>
          <p:spPr bwMode="auto">
            <a:xfrm>
              <a:off x="6217151" y="476250"/>
              <a:ext cx="2501399" cy="1211314"/>
            </a:xfrm>
            <a:prstGeom prst="flowChartTerminator">
              <a:avLst/>
            </a:prstGeom>
            <a:gradFill flip="none" rotWithShape="1">
              <a:gsLst>
                <a:gs pos="0">
                  <a:schemeClr val="accent3">
                    <a:lumMod val="60000"/>
                    <a:lumOff val="40000"/>
                    <a:shade val="30000"/>
                    <a:satMod val="115000"/>
                  </a:schemeClr>
                </a:gs>
                <a:gs pos="93000">
                  <a:schemeClr val="accent3">
                    <a:lumMod val="60000"/>
                    <a:lumOff val="40000"/>
                    <a:shade val="67500"/>
                    <a:satMod val="115000"/>
                  </a:schemeClr>
                </a:gs>
                <a:gs pos="0">
                  <a:schemeClr val="accent3">
                    <a:lumMod val="60000"/>
                    <a:lumOff val="40000"/>
                    <a:shade val="100000"/>
                    <a:satMod val="115000"/>
                  </a:schemeClr>
                </a:gs>
              </a:gsLst>
              <a:path path="circle">
                <a:fillToRect l="50000" t="50000" r="50000" b="50000"/>
              </a:path>
              <a:tileRect/>
            </a:gradFill>
            <a:effectLst>
              <a:glow rad="1397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accent4">
                        <a:lumMod val="50000"/>
                      </a:schemeClr>
                    </a:solidFill>
                  </a:ln>
                  <a:solidFill>
                    <a:schemeClr val="accent2">
                      <a:lumMod val="75000"/>
                    </a:schemeClr>
                  </a:solidFill>
                </a:rPr>
                <a:t>Requirement Definition and</a:t>
              </a:r>
              <a:r>
                <a:rPr lang="en-US" dirty="0">
                  <a:ln>
                    <a:solidFill>
                      <a:schemeClr val="bg1"/>
                    </a:solidFill>
                  </a:ln>
                  <a:solidFill>
                    <a:schemeClr val="accent3">
                      <a:lumMod val="40000"/>
                      <a:lumOff val="60000"/>
                    </a:schemeClr>
                  </a:solidFill>
                </a:rPr>
                <a:t> </a:t>
              </a:r>
              <a:r>
                <a:rPr lang="en-US" dirty="0">
                  <a:ln>
                    <a:solidFill>
                      <a:schemeClr val="accent4">
                        <a:lumMod val="50000"/>
                      </a:schemeClr>
                    </a:solidFill>
                  </a:ln>
                  <a:solidFill>
                    <a:schemeClr val="accent2">
                      <a:lumMod val="75000"/>
                    </a:schemeClr>
                  </a:solidFill>
                </a:rPr>
                <a:t>Specification</a:t>
              </a:r>
              <a:endParaRPr lang="en-IN" dirty="0">
                <a:ln>
                  <a:solidFill>
                    <a:schemeClr val="accent4">
                      <a:lumMod val="50000"/>
                    </a:schemeClr>
                  </a:solidFill>
                </a:ln>
                <a:solidFill>
                  <a:schemeClr val="accent2">
                    <a:lumMod val="75000"/>
                  </a:schemeClr>
                </a:solidFill>
              </a:endParaRPr>
            </a:p>
          </p:txBody>
        </p:sp>
        <p:sp>
          <p:nvSpPr>
            <p:cNvPr id="8" name="Flowchart: Terminator 7"/>
            <p:cNvSpPr/>
            <p:nvPr/>
          </p:nvSpPr>
          <p:spPr bwMode="auto">
            <a:xfrm>
              <a:off x="3376881" y="843961"/>
              <a:ext cx="2376256" cy="777860"/>
            </a:xfrm>
            <a:prstGeom prst="flowChartTerminator">
              <a:avLst/>
            </a:prstGeom>
            <a:gradFill flip="none" rotWithShape="1">
              <a:gsLst>
                <a:gs pos="0">
                  <a:schemeClr val="accent3">
                    <a:lumMod val="60000"/>
                    <a:lumOff val="40000"/>
                    <a:shade val="30000"/>
                    <a:satMod val="115000"/>
                  </a:schemeClr>
                </a:gs>
                <a:gs pos="93000">
                  <a:schemeClr val="accent3">
                    <a:lumMod val="60000"/>
                    <a:lumOff val="40000"/>
                    <a:shade val="67500"/>
                    <a:satMod val="115000"/>
                  </a:schemeClr>
                </a:gs>
                <a:gs pos="0">
                  <a:schemeClr val="accent3">
                    <a:lumMod val="60000"/>
                    <a:lumOff val="40000"/>
                    <a:shade val="100000"/>
                    <a:satMod val="115000"/>
                  </a:schemeClr>
                </a:gs>
              </a:gsLst>
              <a:path path="circle">
                <a:fillToRect l="50000" t="50000" r="50000" b="50000"/>
              </a:path>
              <a:tileRect/>
            </a:gradFill>
            <a:effectLst>
              <a:glow rad="139700">
                <a:schemeClr val="accent5">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a:solidFill>
                      <a:schemeClr val="accent4">
                        <a:lumMod val="50000"/>
                      </a:schemeClr>
                    </a:solidFill>
                  </a:ln>
                  <a:solidFill>
                    <a:schemeClr val="accent2">
                      <a:lumMod val="75000"/>
                    </a:schemeClr>
                  </a:solidFill>
                </a:rPr>
                <a:t>Requirement Validation</a:t>
              </a:r>
              <a:endParaRPr lang="en-IN" dirty="0">
                <a:ln>
                  <a:solidFill>
                    <a:schemeClr val="accent4">
                      <a:lumMod val="50000"/>
                    </a:schemeClr>
                  </a:solidFill>
                </a:ln>
                <a:solidFill>
                  <a:schemeClr val="accent2">
                    <a:lumMod val="75000"/>
                  </a:schemeClr>
                </a:solidFill>
              </a:endParaRPr>
            </a:p>
          </p:txBody>
        </p:sp>
        <p:sp>
          <p:nvSpPr>
            <p:cNvPr id="9" name="Oval 8"/>
            <p:cNvSpPr/>
            <p:nvPr/>
          </p:nvSpPr>
          <p:spPr bwMode="auto">
            <a:xfrm>
              <a:off x="3200992" y="5247592"/>
              <a:ext cx="2277180" cy="864283"/>
            </a:xfrm>
            <a:prstGeom prst="ellipse">
              <a:avLst/>
            </a:prstGeom>
            <a:gradFill flip="none" rotWithShape="1">
              <a:gsLst>
                <a:gs pos="20000">
                  <a:schemeClr val="accent2">
                    <a:lumMod val="40000"/>
                    <a:lumOff val="60000"/>
                  </a:schemeClr>
                </a:gs>
                <a:gs pos="75000">
                  <a:schemeClr val="accent1">
                    <a:lumMod val="60000"/>
                    <a:lumOff val="40000"/>
                  </a:schemeClr>
                </a:gs>
                <a:gs pos="100000">
                  <a:schemeClr val="accent2">
                    <a:lumMod val="60000"/>
                    <a:lumOff val="40000"/>
                  </a:schemeClr>
                </a:gs>
              </a:gsLst>
              <a:path path="circle">
                <a:fillToRect l="50000" t="130000" r="50000" b="-30000"/>
              </a:path>
              <a:tileRect/>
            </a:gradFill>
            <a:ln>
              <a:solidFill>
                <a:schemeClr val="accent5">
                  <a:lumMod val="75000"/>
                </a:schemeClr>
              </a:solidFill>
            </a:ln>
            <a:effectLst>
              <a:glow rad="139700">
                <a:schemeClr val="accent3">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ln>
                    <a:solidFill>
                      <a:schemeClr val="accent3">
                        <a:lumMod val="75000"/>
                      </a:schemeClr>
                    </a:solidFill>
                  </a:ln>
                  <a:solidFill>
                    <a:schemeClr val="accent3">
                      <a:lumMod val="75000"/>
                    </a:schemeClr>
                  </a:solidFill>
                  <a:latin typeface="+mj-lt"/>
                </a:rPr>
                <a:t>Classification</a:t>
              </a:r>
              <a:endParaRPr lang="en-IN" sz="2000" dirty="0">
                <a:ln>
                  <a:solidFill>
                    <a:schemeClr val="accent3">
                      <a:lumMod val="75000"/>
                    </a:schemeClr>
                  </a:solidFill>
                </a:ln>
                <a:solidFill>
                  <a:schemeClr val="accent3">
                    <a:lumMod val="75000"/>
                  </a:schemeClr>
                </a:solidFill>
                <a:latin typeface="+mj-lt"/>
              </a:endParaRPr>
            </a:p>
          </p:txBody>
        </p:sp>
        <p:cxnSp>
          <p:nvCxnSpPr>
            <p:cNvPr id="10" name="Straight Arrow Connector 9"/>
            <p:cNvCxnSpPr/>
            <p:nvPr/>
          </p:nvCxnSpPr>
          <p:spPr bwMode="auto">
            <a:xfrm>
              <a:off x="2462213" y="3068688"/>
              <a:ext cx="0" cy="660477"/>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endCxn id="9" idx="2"/>
            </p:cNvCxnSpPr>
            <p:nvPr/>
          </p:nvCxnSpPr>
          <p:spPr bwMode="auto">
            <a:xfrm rot="16200000" flipH="1">
              <a:off x="2432208" y="4910950"/>
              <a:ext cx="1070585" cy="466981"/>
            </a:xfrm>
            <a:prstGeom prst="bentConnector2">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bwMode="auto">
            <a:xfrm>
              <a:off x="5148064" y="1613434"/>
              <a:ext cx="0" cy="650046"/>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bwMode="auto">
            <a:xfrm>
              <a:off x="5753139" y="1232892"/>
              <a:ext cx="515600" cy="19934"/>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23" name="Rounded Rectangle 22"/>
            <p:cNvSpPr/>
            <p:nvPr/>
          </p:nvSpPr>
          <p:spPr bwMode="auto">
            <a:xfrm>
              <a:off x="2256017" y="2289825"/>
              <a:ext cx="1931921" cy="792258"/>
            </a:xfrm>
            <a:prstGeom prst="roundRect">
              <a:avLst/>
            </a:prstGeom>
            <a:gradFill flip="none" rotWithShape="1">
              <a:gsLst>
                <a:gs pos="0">
                  <a:schemeClr val="accent1">
                    <a:lumMod val="5000"/>
                    <a:lumOff val="95000"/>
                  </a:schemeClr>
                </a:gs>
                <a:gs pos="60000">
                  <a:schemeClr val="accent1">
                    <a:lumMod val="45000"/>
                    <a:lumOff val="55000"/>
                  </a:schemeClr>
                </a:gs>
                <a:gs pos="83000">
                  <a:schemeClr val="accent1">
                    <a:lumMod val="45000"/>
                    <a:lumOff val="55000"/>
                  </a:schemeClr>
                </a:gs>
                <a:gs pos="78000">
                  <a:schemeClr val="accent1">
                    <a:lumMod val="30000"/>
                    <a:lumOff val="70000"/>
                  </a:schemeClr>
                </a:gs>
              </a:gsLst>
              <a:path path="circle">
                <a:fillToRect l="50000" t="50000" r="50000" b="50000"/>
              </a:path>
              <a:tileRect/>
            </a:gradFill>
            <a:effectLst>
              <a:glow rad="1397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Domain Understanding</a:t>
              </a:r>
              <a:endParaRPr lang="en-IN" sz="2000"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endParaRPr>
            </a:p>
          </p:txBody>
        </p:sp>
        <p:cxnSp>
          <p:nvCxnSpPr>
            <p:cNvPr id="56" name="Straight Arrow Connector 55"/>
            <p:cNvCxnSpPr>
              <a:stCxn id="8" idx="1"/>
            </p:cNvCxnSpPr>
            <p:nvPr/>
          </p:nvCxnSpPr>
          <p:spPr bwMode="auto">
            <a:xfrm rot="10800000" flipV="1">
              <a:off x="2734011" y="1232892"/>
              <a:ext cx="642871" cy="1074437"/>
            </a:xfrm>
            <a:prstGeom prst="bentConnector2">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bwMode="auto">
            <a:xfrm flipV="1">
              <a:off x="3923928" y="1605981"/>
              <a:ext cx="0" cy="657499"/>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0" name="Straight Arrow Connector 10"/>
            <p:cNvCxnSpPr>
              <a:stCxn id="9" idx="6"/>
            </p:cNvCxnSpPr>
            <p:nvPr/>
          </p:nvCxnSpPr>
          <p:spPr bwMode="auto">
            <a:xfrm flipV="1">
              <a:off x="5478171" y="4622729"/>
              <a:ext cx="291876" cy="1057005"/>
            </a:xfrm>
            <a:prstGeom prst="bentConnector2">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p:nvPr/>
          </p:nvCxnSpPr>
          <p:spPr bwMode="auto">
            <a:xfrm flipH="1">
              <a:off x="4715832" y="4522574"/>
              <a:ext cx="184" cy="725018"/>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bwMode="auto">
            <a:xfrm>
              <a:off x="580127" y="2666904"/>
              <a:ext cx="1675890"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91" name="TextBox 90"/>
            <p:cNvSpPr txBox="1"/>
            <p:nvPr/>
          </p:nvSpPr>
          <p:spPr bwMode="auto">
            <a:xfrm>
              <a:off x="539750" y="2716213"/>
              <a:ext cx="1676400" cy="400050"/>
            </a:xfrm>
            <a:prstGeom prst="rect">
              <a:avLst/>
            </a:prstGeom>
            <a:noFill/>
          </p:spPr>
          <p:txBody>
            <a:bodyPr>
              <a:spAutoFit/>
            </a:bodyPr>
            <a:lstStyle/>
            <a:p>
              <a:pPr>
                <a:defRPr/>
              </a:pPr>
              <a:r>
                <a:rPr lang="en-US" sz="2000" b="1" dirty="0">
                  <a:latin typeface="+mn-lt"/>
                </a:rPr>
                <a:t>Process Entry</a:t>
              </a:r>
              <a:endParaRPr lang="en-IN" sz="2000" b="1" dirty="0">
                <a:latin typeface="+mn-lt"/>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E6CC752-CB65-48D4-A200-E707F580D7AE}" type="slidenum">
              <a:rPr lang="en-US" altLang="en-US"/>
              <a:pPr>
                <a:defRPr/>
              </a:pPr>
              <a:t>53</a:t>
            </a:fld>
            <a:endParaRPr lang="en-US" altLang="en-US"/>
          </a:p>
        </p:txBody>
      </p:sp>
      <p:sp>
        <p:nvSpPr>
          <p:cNvPr id="2" name="Oval 1"/>
          <p:cNvSpPr/>
          <p:nvPr/>
        </p:nvSpPr>
        <p:spPr>
          <a:xfrm>
            <a:off x="1090099" y="116632"/>
            <a:ext cx="6192688" cy="6159089"/>
          </a:xfrm>
          <a:prstGeom prst="ellipse">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2700000" scaled="1"/>
            <a:tileRect/>
          </a:gradFill>
          <a:ln>
            <a:solidFill>
              <a:schemeClr val="bg2">
                <a:lumMod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vert="vert270"/>
          <a:lstStyle/>
          <a:p>
            <a:pPr>
              <a:defRPr/>
            </a:pPr>
            <a:r>
              <a:rPr lang="en-US" dirty="0"/>
              <a:t>	</a:t>
            </a:r>
          </a:p>
          <a:p>
            <a:pPr algn="ctr">
              <a:defRPr/>
            </a:pPr>
            <a:r>
              <a:rPr lang="en-US" sz="2800" dirty="0"/>
              <a:t>REQUIREMENT </a:t>
            </a:r>
          </a:p>
          <a:p>
            <a:pPr algn="ctr">
              <a:defRPr/>
            </a:pPr>
            <a:r>
              <a:rPr lang="en-US" sz="2800" dirty="0"/>
              <a:t>ELICITATION TECHNIQUES</a:t>
            </a:r>
            <a:endParaRPr lang="en-IN" sz="2800" dirty="0"/>
          </a:p>
        </p:txBody>
      </p:sp>
      <p:graphicFrame>
        <p:nvGraphicFramePr>
          <p:cNvPr id="3" name="Diagram 2"/>
          <p:cNvGraphicFramePr/>
          <p:nvPr/>
        </p:nvGraphicFramePr>
        <p:xfrm>
          <a:off x="3687340" y="448251"/>
          <a:ext cx="4053012" cy="5501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9712AE37-9E11-4C0D-A19D-B3BE1FBE9479}" type="slidenum">
              <a:rPr lang="en-US" altLang="en-US"/>
              <a:pPr>
                <a:defRPr/>
              </a:pPr>
              <a:t>54</a:t>
            </a:fld>
            <a:endParaRPr lang="en-US" altLang="en-US"/>
          </a:p>
        </p:txBody>
      </p:sp>
      <p:sp>
        <p:nvSpPr>
          <p:cNvPr id="114692" name="Content Placeholder 1"/>
          <p:cNvSpPr>
            <a:spLocks noGrp="1"/>
          </p:cNvSpPr>
          <p:nvPr>
            <p:ph idx="1"/>
          </p:nvPr>
        </p:nvSpPr>
        <p:spPr>
          <a:xfrm>
            <a:off x="900113" y="1916113"/>
            <a:ext cx="7477125"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Interviews</a:t>
            </a:r>
          </a:p>
          <a:p>
            <a:pPr lvl="1" algn="just">
              <a:buFont typeface="Arial" panose="020B0604020202020204" pitchFamily="34" charset="0"/>
              <a:buChar char="•"/>
              <a:defRPr/>
            </a:pPr>
            <a:r>
              <a:rPr lang="en-US" altLang="en-US" sz="2800" dirty="0" smtClean="0">
                <a:solidFill>
                  <a:schemeClr val="tx1">
                    <a:lumMod val="95000"/>
                    <a:lumOff val="5000"/>
                  </a:schemeClr>
                </a:solidFill>
              </a:rPr>
              <a:t>Interviews are strong medium to collect requirements.</a:t>
            </a:r>
          </a:p>
          <a:p>
            <a:pPr lvl="1" algn="just">
              <a:buFont typeface="Arial" panose="020B0604020202020204" pitchFamily="34" charset="0"/>
              <a:buChar char="•"/>
              <a:defRPr/>
            </a:pPr>
            <a:r>
              <a:rPr lang="en-US" altLang="en-US" sz="2800" dirty="0" smtClean="0">
                <a:solidFill>
                  <a:schemeClr val="tx1">
                    <a:lumMod val="95000"/>
                    <a:lumOff val="5000"/>
                  </a:schemeClr>
                </a:solidFill>
              </a:rPr>
              <a:t>Organization may conduct several types of interviews such as:</a:t>
            </a:r>
          </a:p>
          <a:p>
            <a:pPr lvl="2" algn="just">
              <a:buFont typeface="Wingdings" panose="05000000000000000000" pitchFamily="2" charset="2"/>
              <a:buChar char="ü"/>
              <a:defRPr/>
            </a:pPr>
            <a:r>
              <a:rPr lang="en-US" altLang="en-US" sz="2400" dirty="0" smtClean="0">
                <a:solidFill>
                  <a:schemeClr val="tx1">
                    <a:lumMod val="95000"/>
                    <a:lumOff val="5000"/>
                  </a:schemeClr>
                </a:solidFill>
              </a:rPr>
              <a:t>Structured (closed) interview</a:t>
            </a:r>
          </a:p>
          <a:p>
            <a:pPr lvl="2" algn="just">
              <a:buFont typeface="Wingdings" panose="05000000000000000000" pitchFamily="2" charset="2"/>
              <a:buChar char="ü"/>
              <a:defRPr/>
            </a:pPr>
            <a:r>
              <a:rPr lang="en-US" altLang="en-US" sz="2400" dirty="0" smtClean="0">
                <a:solidFill>
                  <a:schemeClr val="tx1">
                    <a:lumMod val="95000"/>
                    <a:lumOff val="5000"/>
                  </a:schemeClr>
                </a:solidFill>
              </a:rPr>
              <a:t>Non-structured (open) interviews</a:t>
            </a:r>
          </a:p>
          <a:p>
            <a:pPr lvl="2" algn="just">
              <a:buFont typeface="Wingdings" panose="05000000000000000000" pitchFamily="2" charset="2"/>
              <a:buChar char="ü"/>
              <a:defRPr/>
            </a:pPr>
            <a:r>
              <a:rPr lang="en-US" altLang="en-US" sz="2400" dirty="0" smtClean="0">
                <a:solidFill>
                  <a:schemeClr val="tx1">
                    <a:lumMod val="95000"/>
                    <a:lumOff val="5000"/>
                  </a:schemeClr>
                </a:solidFill>
              </a:rPr>
              <a:t>Written interviews</a:t>
            </a:r>
          </a:p>
          <a:p>
            <a:pPr lvl="2" algn="just">
              <a:buFont typeface="Wingdings" panose="05000000000000000000" pitchFamily="2" charset="2"/>
              <a:buChar char="ü"/>
              <a:defRPr/>
            </a:pPr>
            <a:r>
              <a:rPr lang="en-US" altLang="en-US" sz="2400" dirty="0" smtClean="0">
                <a:solidFill>
                  <a:schemeClr val="tx1">
                    <a:lumMod val="95000"/>
                    <a:lumOff val="5000"/>
                  </a:schemeClr>
                </a:solidFill>
              </a:rPr>
              <a:t>One-to-one interviews </a:t>
            </a:r>
          </a:p>
          <a:p>
            <a:pPr lvl="2" algn="just">
              <a:buFont typeface="Wingdings" panose="05000000000000000000" pitchFamily="2" charset="2"/>
              <a:buChar char="ü"/>
              <a:defRPr/>
            </a:pPr>
            <a:r>
              <a:rPr lang="en-US" altLang="en-US" sz="2400" dirty="0" smtClean="0">
                <a:solidFill>
                  <a:schemeClr val="tx1">
                    <a:lumMod val="95000"/>
                    <a:lumOff val="5000"/>
                  </a:schemeClr>
                </a:solidFill>
              </a:rPr>
              <a:t>Group interviews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6F4C9056-9857-411E-8A75-F6AE3BC5192F}" type="slidenum">
              <a:rPr lang="en-US" altLang="en-US"/>
              <a:pPr>
                <a:defRPr/>
              </a:pPr>
              <a:t>55</a:t>
            </a:fld>
            <a:endParaRPr lang="en-US" altLang="en-US" dirty="0"/>
          </a:p>
        </p:txBody>
      </p:sp>
      <p:sp>
        <p:nvSpPr>
          <p:cNvPr id="116740" name="Content Placeholder 1"/>
          <p:cNvSpPr>
            <a:spLocks noGrp="1"/>
          </p:cNvSpPr>
          <p:nvPr>
            <p:ph idx="1"/>
          </p:nvPr>
        </p:nvSpPr>
        <p:spPr>
          <a:xfrm>
            <a:off x="917575" y="1844675"/>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Surveys</a:t>
            </a:r>
          </a:p>
          <a:p>
            <a:pPr lvl="1" algn="just">
              <a:buFont typeface="Arial" panose="020B0604020202020204" pitchFamily="34" charset="0"/>
              <a:buChar char="•"/>
              <a:defRPr/>
            </a:pPr>
            <a:r>
              <a:rPr lang="en-US" altLang="en-US" sz="3200" dirty="0" smtClean="0">
                <a:solidFill>
                  <a:schemeClr val="tx1">
                    <a:lumMod val="95000"/>
                    <a:lumOff val="5000"/>
                  </a:schemeClr>
                </a:solidFill>
              </a:rPr>
              <a:t>Organization may conduct surveys among various stakeholders by querying about their expectation and requirements from the upcoming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B654E8E3-22B8-40B9-8069-ADA1CF3BF099}" type="slidenum">
              <a:rPr lang="en-US" altLang="en-US"/>
              <a:pPr>
                <a:defRPr/>
              </a:pPr>
              <a:t>56</a:t>
            </a:fld>
            <a:endParaRPr lang="en-US" altLang="en-US" dirty="0"/>
          </a:p>
        </p:txBody>
      </p:sp>
      <p:sp>
        <p:nvSpPr>
          <p:cNvPr id="118788" name="Content Placeholder 1"/>
          <p:cNvSpPr>
            <a:spLocks noGrp="1"/>
          </p:cNvSpPr>
          <p:nvPr>
            <p:ph idx="1"/>
          </p:nvPr>
        </p:nvSpPr>
        <p:spPr>
          <a:xfrm>
            <a:off x="900113" y="1854200"/>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Questionnaires</a:t>
            </a:r>
          </a:p>
          <a:p>
            <a:pPr lvl="1" algn="just">
              <a:buFont typeface="Arial" panose="020B0604020202020204" pitchFamily="34" charset="0"/>
              <a:buChar char="•"/>
              <a:defRPr/>
            </a:pPr>
            <a:r>
              <a:rPr lang="en-US" altLang="en-US" sz="3200" dirty="0" smtClean="0">
                <a:solidFill>
                  <a:schemeClr val="tx1">
                    <a:lumMod val="95000"/>
                    <a:lumOff val="5000"/>
                  </a:schemeClr>
                </a:solidFill>
              </a:rPr>
              <a:t>A document with pre-defined set of objective questions and respective options is handed over to all stakeholders to answer, which are collected and compiled.</a:t>
            </a:r>
          </a:p>
          <a:p>
            <a:pPr lvl="1" algn="just">
              <a:buFont typeface="Arial" panose="020B0604020202020204" pitchFamily="34" charset="0"/>
              <a:buChar char="•"/>
              <a:defRPr/>
            </a:pPr>
            <a:r>
              <a:rPr lang="en-US" altLang="en-US" sz="3200" dirty="0" smtClean="0">
                <a:solidFill>
                  <a:schemeClr val="tx1">
                    <a:lumMod val="95000"/>
                    <a:lumOff val="5000"/>
                  </a:schemeClr>
                </a:solidFill>
              </a:rPr>
              <a:t>A shortcoming of this technique is, if an option for some issue is not mentioned in the questionnaire, the issue might be left unattended.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smtClean="0">
                <a:solidFill>
                  <a:schemeClr val="tx1">
                    <a:lumMod val="95000"/>
                    <a:lumOff val="5000"/>
                  </a:schemeClr>
                </a:solidFill>
              </a:rPr>
              <a:t>Requirement </a:t>
            </a:r>
            <a:r>
              <a:rPr lang="en-IN" sz="4500" dirty="0">
                <a:solidFill>
                  <a:schemeClr val="tx1">
                    <a:lumMod val="95000"/>
                    <a:lumOff val="5000"/>
                  </a:schemeClr>
                </a:solidFill>
              </a:rPr>
              <a:t>Elicitation Techniques</a:t>
            </a:r>
          </a:p>
        </p:txBody>
      </p:sp>
      <p:sp>
        <p:nvSpPr>
          <p:cNvPr id="5" name="Slide Number Placeholder 5"/>
          <p:cNvSpPr>
            <a:spLocks noGrp="1"/>
          </p:cNvSpPr>
          <p:nvPr>
            <p:ph type="sldNum" sz="quarter" idx="12"/>
          </p:nvPr>
        </p:nvSpPr>
        <p:spPr/>
        <p:txBody>
          <a:bodyPr/>
          <a:lstStyle/>
          <a:p>
            <a:pPr>
              <a:defRPr/>
            </a:pPr>
            <a:fld id="{5F1970C4-C51A-4B02-B208-2E1587499A51}" type="slidenum">
              <a:rPr lang="en-US" altLang="en-US"/>
              <a:pPr>
                <a:defRPr/>
              </a:pPr>
              <a:t>57</a:t>
            </a:fld>
            <a:endParaRPr lang="en-US" altLang="en-US"/>
          </a:p>
        </p:txBody>
      </p:sp>
      <p:sp>
        <p:nvSpPr>
          <p:cNvPr id="120836" name="Content Placeholder 1"/>
          <p:cNvSpPr>
            <a:spLocks noGrp="1"/>
          </p:cNvSpPr>
          <p:nvPr>
            <p:ph idx="1"/>
          </p:nvPr>
        </p:nvSpPr>
        <p:spPr>
          <a:xfrm>
            <a:off x="900113" y="1916113"/>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Task analysis</a:t>
            </a:r>
          </a:p>
          <a:p>
            <a:pPr marL="749300" lvl="1" indent="-457200" algn="just">
              <a:buFont typeface="Arial" panose="020B0604020202020204" pitchFamily="34" charset="0"/>
              <a:buChar char="•"/>
              <a:defRPr/>
            </a:pPr>
            <a:r>
              <a:rPr lang="en-US" altLang="en-US" sz="3200" dirty="0" smtClean="0">
                <a:solidFill>
                  <a:schemeClr val="tx1">
                    <a:lumMod val="95000"/>
                    <a:lumOff val="5000"/>
                  </a:schemeClr>
                </a:solidFill>
              </a:rPr>
              <a:t>Team of engineers and developers may analyze the operation for which the new system is required. </a:t>
            </a:r>
          </a:p>
          <a:p>
            <a:pPr marL="749300" lvl="1" indent="-457200" algn="just">
              <a:buFont typeface="Arial" panose="020B0604020202020204" pitchFamily="34" charset="0"/>
              <a:buChar char="•"/>
              <a:defRPr/>
            </a:pPr>
            <a:r>
              <a:rPr lang="en-US" altLang="en-US" sz="3200" dirty="0" smtClean="0">
                <a:solidFill>
                  <a:schemeClr val="tx1">
                    <a:lumMod val="95000"/>
                    <a:lumOff val="5000"/>
                  </a:schemeClr>
                </a:solidFill>
              </a:rPr>
              <a:t>If the client already has some software to perform certain operation, it is studied and requirements of proposed system are collected.</a:t>
            </a:r>
            <a:endParaRPr lang="en-US" altLang="en-US" sz="3600" b="1" dirty="0" smtClean="0">
              <a:solidFill>
                <a:schemeClr val="tx1">
                  <a:lumMod val="95000"/>
                  <a:lumOff val="5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9D286446-1CDD-4E42-9EB1-3F70D5988307}" type="slidenum">
              <a:rPr lang="en-US" altLang="en-US"/>
              <a:pPr>
                <a:defRPr/>
              </a:pPr>
              <a:t>58</a:t>
            </a:fld>
            <a:endParaRPr lang="en-US" altLang="en-US"/>
          </a:p>
        </p:txBody>
      </p:sp>
      <p:sp>
        <p:nvSpPr>
          <p:cNvPr id="122884" name="Content Placeholder 1"/>
          <p:cNvSpPr>
            <a:spLocks noGrp="1"/>
          </p:cNvSpPr>
          <p:nvPr>
            <p:ph idx="1"/>
          </p:nvPr>
        </p:nvSpPr>
        <p:spPr>
          <a:xfrm>
            <a:off x="900113" y="1916113"/>
            <a:ext cx="7508875"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Domain Analysis</a:t>
            </a:r>
          </a:p>
          <a:p>
            <a:pPr lvl="1" algn="just">
              <a:buFont typeface="Arial" panose="020B0604020202020204" pitchFamily="34" charset="0"/>
              <a:buChar char="•"/>
              <a:defRPr/>
            </a:pPr>
            <a:r>
              <a:rPr lang="en-US" altLang="en-US" sz="3400" dirty="0" smtClean="0">
                <a:solidFill>
                  <a:schemeClr val="tx1">
                    <a:lumMod val="95000"/>
                    <a:lumOff val="5000"/>
                  </a:schemeClr>
                </a:solidFill>
              </a:rPr>
              <a:t>Every software falls into some domain category. </a:t>
            </a:r>
          </a:p>
          <a:p>
            <a:pPr lvl="1" algn="just">
              <a:buFont typeface="Arial" panose="020B0604020202020204" pitchFamily="34" charset="0"/>
              <a:buChar char="•"/>
              <a:defRPr/>
            </a:pPr>
            <a:r>
              <a:rPr lang="en-US" altLang="en-US" sz="3400" dirty="0" smtClean="0">
                <a:solidFill>
                  <a:schemeClr val="tx1">
                    <a:lumMod val="95000"/>
                    <a:lumOff val="5000"/>
                  </a:schemeClr>
                </a:solidFill>
              </a:rPr>
              <a:t>The expert people in the domain can be a great help to analyze general and specific requirements</a:t>
            </a:r>
            <a:r>
              <a:rPr lang="en-US" altLang="en-US" sz="2600" dirty="0" smtClean="0">
                <a:solidFill>
                  <a:schemeClr val="tx1">
                    <a:lumMod val="95000"/>
                    <a:lumOff val="5000"/>
                  </a:schemeClr>
                </a:solidFill>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941BDB9E-4CC2-4CE9-8802-1CED39BDC8ED}" type="slidenum">
              <a:rPr lang="en-US" altLang="en-US"/>
              <a:pPr>
                <a:defRPr/>
              </a:pPr>
              <a:t>59</a:t>
            </a:fld>
            <a:endParaRPr lang="en-US" altLang="en-US"/>
          </a:p>
        </p:txBody>
      </p:sp>
      <p:sp>
        <p:nvSpPr>
          <p:cNvPr id="124932" name="Content Placeholder 1"/>
          <p:cNvSpPr>
            <a:spLocks noGrp="1"/>
          </p:cNvSpPr>
          <p:nvPr>
            <p:ph idx="1"/>
          </p:nvPr>
        </p:nvSpPr>
        <p:spPr>
          <a:xfrm>
            <a:off x="900113" y="1916113"/>
            <a:ext cx="7416800" cy="4022725"/>
          </a:xfrm>
        </p:spPr>
        <p:txBody>
          <a:bodyPr/>
          <a:lstStyle/>
          <a:p>
            <a:pPr algn="just">
              <a:buFont typeface="Courier New" panose="02070309020205020404" pitchFamily="49" charset="0"/>
              <a:buChar char="o"/>
              <a:defRPr/>
            </a:pPr>
            <a:r>
              <a:rPr lang="en-US" altLang="en-US" sz="3600" b="1" dirty="0" smtClean="0">
                <a:solidFill>
                  <a:schemeClr val="tx1">
                    <a:lumMod val="95000"/>
                    <a:lumOff val="5000"/>
                  </a:schemeClr>
                </a:solidFill>
              </a:rPr>
              <a:t>Brainstorming </a:t>
            </a:r>
          </a:p>
          <a:p>
            <a:pPr lvl="1" algn="just">
              <a:buFont typeface="Arial" panose="020B0604020202020204" pitchFamily="34" charset="0"/>
              <a:buChar char="•"/>
              <a:defRPr/>
            </a:pPr>
            <a:r>
              <a:rPr lang="en-US" altLang="en-US" sz="3200" dirty="0" smtClean="0">
                <a:solidFill>
                  <a:schemeClr val="tx1">
                    <a:lumMod val="95000"/>
                    <a:lumOff val="5000"/>
                  </a:schemeClr>
                </a:solidFill>
              </a:rPr>
              <a:t>An informal debate is held among various stakeholders and all their inputs are recorded for further requirements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685800"/>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US" dirty="0" smtClean="0">
                <a:solidFill>
                  <a:schemeClr val="tx1">
                    <a:lumMod val="95000"/>
                    <a:lumOff val="5000"/>
                  </a:schemeClr>
                </a:solidFill>
              </a:rPr>
              <a:t>Types of Software Requirements</a:t>
            </a:r>
            <a:endParaRPr lang="en-GB" altLang="en-US" dirty="0">
              <a:solidFill>
                <a:schemeClr val="tx1">
                  <a:lumMod val="95000"/>
                  <a:lumOff val="5000"/>
                </a:schemeClr>
              </a:solidFill>
            </a:endParaRPr>
          </a:p>
        </p:txBody>
      </p:sp>
      <p:sp>
        <p:nvSpPr>
          <p:cNvPr id="6146" name="Rectangle 2"/>
          <p:cNvSpPr>
            <a:spLocks noGrp="1" noChangeArrowheads="1"/>
          </p:cNvSpPr>
          <p:nvPr>
            <p:ph idx="1"/>
          </p:nvPr>
        </p:nvSpPr>
        <p:spPr>
          <a:xfrm>
            <a:off x="539750" y="2000250"/>
            <a:ext cx="7975600" cy="4824413"/>
          </a:xfrm>
        </p:spPr>
        <p:txBody>
          <a:bodyPr lIns="18000" tIns="46800" rIns="18000" bIns="46800"/>
          <a:lstStyle/>
          <a:p>
            <a:pPr lvl="2" algn="just" eaLnBrk="1" hangingPunct="1">
              <a:spcBef>
                <a:spcPct val="50000"/>
              </a:spcBef>
              <a:buFont typeface="Courier New" panose="02070309020205020404" pitchFamily="49" charset="0"/>
              <a:buChar char="o"/>
              <a:defRPr/>
            </a:pPr>
            <a:r>
              <a:rPr lang="en-US" altLang="en-US" sz="2800" b="1" dirty="0" smtClean="0">
                <a:solidFill>
                  <a:schemeClr val="tx1">
                    <a:lumMod val="95000"/>
                    <a:lumOff val="5000"/>
                  </a:schemeClr>
                </a:solidFill>
              </a:rPr>
              <a:t>Business Requirements</a:t>
            </a:r>
          </a:p>
          <a:p>
            <a:pPr lvl="4" algn="just" eaLnBrk="1" hangingPunct="1">
              <a:spcBef>
                <a:spcPct val="50000"/>
              </a:spcBef>
              <a:buFont typeface="Courier New" panose="02070309020205020404" pitchFamily="49" charset="0"/>
              <a:buChar char="o"/>
              <a:defRPr/>
            </a:pPr>
            <a:r>
              <a:rPr lang="en-US" altLang="en-US" sz="2800" dirty="0" smtClean="0">
                <a:solidFill>
                  <a:schemeClr val="tx1">
                    <a:lumMod val="95000"/>
                    <a:lumOff val="5000"/>
                  </a:schemeClr>
                </a:solidFill>
              </a:rPr>
              <a:t>Critical activities of an enterprise that must be performed to meet the organizational objective(s) while remaining solution independent. </a:t>
            </a:r>
            <a:endParaRPr lang="en-US" altLang="en-US" sz="4800" i="1"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19BAF571-7ED0-4B9A-9E5F-E8DE96E033C2}" type="slidenum">
              <a:rPr lang="en-US" altLang="en-US"/>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5FF8FCC1-D40A-4002-9830-1EB89F112FBE}" type="slidenum">
              <a:rPr lang="en-US" altLang="en-US"/>
              <a:pPr>
                <a:defRPr/>
              </a:pPr>
              <a:t>60</a:t>
            </a:fld>
            <a:endParaRPr lang="en-US" altLang="en-US"/>
          </a:p>
        </p:txBody>
      </p:sp>
      <p:sp>
        <p:nvSpPr>
          <p:cNvPr id="126980" name="Content Placeholder 1"/>
          <p:cNvSpPr>
            <a:spLocks noGrp="1"/>
          </p:cNvSpPr>
          <p:nvPr>
            <p:ph idx="1"/>
          </p:nvPr>
        </p:nvSpPr>
        <p:spPr>
          <a:xfrm>
            <a:off x="827088" y="1773238"/>
            <a:ext cx="7508875"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Observation</a:t>
            </a:r>
            <a:r>
              <a:rPr lang="en-US" altLang="en-US" sz="3200" dirty="0" smtClean="0">
                <a:solidFill>
                  <a:schemeClr val="tx1">
                    <a:lumMod val="95000"/>
                    <a:lumOff val="5000"/>
                  </a:schemeClr>
                </a:solidFill>
              </a:rPr>
              <a:t> </a:t>
            </a:r>
            <a:endParaRPr lang="en-US" altLang="en-US" sz="3200" b="1" dirty="0" smtClean="0">
              <a:solidFill>
                <a:schemeClr val="tx1">
                  <a:lumMod val="95000"/>
                  <a:lumOff val="5000"/>
                </a:schemeClr>
              </a:solidFill>
            </a:endParaRPr>
          </a:p>
          <a:p>
            <a:pPr lvl="1" algn="just">
              <a:buFont typeface="Arial" panose="020B0604020202020204" pitchFamily="34" charset="0"/>
              <a:buChar char="•"/>
              <a:defRPr/>
            </a:pPr>
            <a:r>
              <a:rPr lang="en-US" altLang="en-US" sz="3000" dirty="0" smtClean="0">
                <a:solidFill>
                  <a:schemeClr val="tx1">
                    <a:lumMod val="95000"/>
                    <a:lumOff val="5000"/>
                  </a:schemeClr>
                </a:solidFill>
              </a:rPr>
              <a:t>Team of experts visit the client’s organization or workplace. </a:t>
            </a:r>
          </a:p>
          <a:p>
            <a:pPr lvl="1" algn="just">
              <a:buFont typeface="Arial" panose="020B0604020202020204" pitchFamily="34" charset="0"/>
              <a:buChar char="•"/>
              <a:defRPr/>
            </a:pPr>
            <a:r>
              <a:rPr lang="en-US" altLang="en-US" sz="3000" dirty="0" smtClean="0">
                <a:solidFill>
                  <a:schemeClr val="tx1">
                    <a:lumMod val="95000"/>
                    <a:lumOff val="5000"/>
                  </a:schemeClr>
                </a:solidFill>
              </a:rPr>
              <a:t>They observe the actual working of the existing installed systems. </a:t>
            </a:r>
          </a:p>
          <a:p>
            <a:pPr lvl="1" algn="just">
              <a:buFont typeface="Arial" panose="020B0604020202020204" pitchFamily="34" charset="0"/>
              <a:buChar char="•"/>
              <a:defRPr/>
            </a:pPr>
            <a:r>
              <a:rPr lang="en-US" altLang="en-US" sz="3000" dirty="0" smtClean="0">
                <a:solidFill>
                  <a:schemeClr val="tx1">
                    <a:lumMod val="95000"/>
                    <a:lumOff val="5000"/>
                  </a:schemeClr>
                </a:solidFill>
              </a:rPr>
              <a:t>They observe the workflow at client’s end and how execution problems are dealt.</a:t>
            </a:r>
          </a:p>
          <a:p>
            <a:pPr lvl="1" algn="just">
              <a:buFont typeface="Arial" panose="020B0604020202020204" pitchFamily="34" charset="0"/>
              <a:buChar char="•"/>
              <a:defRPr/>
            </a:pPr>
            <a:r>
              <a:rPr lang="en-US" altLang="en-US" sz="3000" dirty="0" smtClean="0">
                <a:solidFill>
                  <a:schemeClr val="tx1">
                    <a:lumMod val="95000"/>
                    <a:lumOff val="5000"/>
                  </a:schemeClr>
                </a:solidFill>
              </a:rPr>
              <a:t>The team itself draws some conclusions which aid to form requirements expected from the software.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4762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789A5969-B83F-4811-AE2C-74E0A854E54F}" type="slidenum">
              <a:rPr lang="en-US" altLang="en-US"/>
              <a:pPr>
                <a:defRPr/>
              </a:pPr>
              <a:t>61</a:t>
            </a:fld>
            <a:endParaRPr lang="en-US" altLang="en-US"/>
          </a:p>
        </p:txBody>
      </p:sp>
      <p:sp>
        <p:nvSpPr>
          <p:cNvPr id="129028" name="Content Placeholder 1"/>
          <p:cNvSpPr>
            <a:spLocks noGrp="1"/>
          </p:cNvSpPr>
          <p:nvPr>
            <p:ph idx="1"/>
          </p:nvPr>
        </p:nvSpPr>
        <p:spPr>
          <a:xfrm>
            <a:off x="900113" y="1916113"/>
            <a:ext cx="7416800" cy="4022725"/>
          </a:xfrm>
        </p:spPr>
        <p:txBody>
          <a:bodyPr/>
          <a:lstStyle/>
          <a:p>
            <a:pPr algn="just">
              <a:buFont typeface="Courier New" panose="02070309020205020404" pitchFamily="49" charset="0"/>
              <a:buChar char="o"/>
              <a:defRPr/>
            </a:pPr>
            <a:r>
              <a:rPr lang="en-US" altLang="en-US" sz="3000" b="1" dirty="0" smtClean="0">
                <a:solidFill>
                  <a:schemeClr val="tx1">
                    <a:lumMod val="95000"/>
                    <a:lumOff val="5000"/>
                  </a:schemeClr>
                </a:solidFill>
              </a:rPr>
              <a:t>Prototyping</a:t>
            </a:r>
            <a:r>
              <a:rPr lang="en-US" altLang="en-US" sz="2800" dirty="0" smtClean="0">
                <a:solidFill>
                  <a:schemeClr val="tx1">
                    <a:lumMod val="95000"/>
                    <a:lumOff val="5000"/>
                  </a:schemeClr>
                </a:solidFill>
              </a:rPr>
              <a:t> </a:t>
            </a:r>
          </a:p>
          <a:p>
            <a:pPr marL="749300" lvl="1" indent="-457200" algn="just">
              <a:buFont typeface="Arial" panose="020B0604020202020204" pitchFamily="34" charset="0"/>
              <a:buChar char="•"/>
              <a:defRPr/>
            </a:pPr>
            <a:r>
              <a:rPr lang="en-US" altLang="en-US" sz="3000" dirty="0" smtClean="0">
                <a:solidFill>
                  <a:schemeClr val="tx1">
                    <a:lumMod val="95000"/>
                    <a:lumOff val="5000"/>
                  </a:schemeClr>
                </a:solidFill>
              </a:rPr>
              <a:t>In this validation techniques the prototype of the system is presented before the end-user or customer, they experiment with the presented model and check if it meets their need. </a:t>
            </a:r>
          </a:p>
          <a:p>
            <a:pPr marL="749300" lvl="1" indent="-457200" algn="just">
              <a:buFont typeface="Arial" panose="020B0604020202020204" pitchFamily="34" charset="0"/>
              <a:buChar char="•"/>
              <a:defRPr/>
            </a:pPr>
            <a:r>
              <a:rPr lang="en-US" altLang="en-US" sz="3000" dirty="0" smtClean="0">
                <a:solidFill>
                  <a:schemeClr val="tx1">
                    <a:lumMod val="95000"/>
                    <a:lumOff val="5000"/>
                  </a:schemeClr>
                </a:solidFill>
              </a:rPr>
              <a:t>This type of model is generally used to collect feedback about the requirement of the user.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49530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28E06C70-EF3C-4F74-9689-8FBE1D8646A1}" type="slidenum">
              <a:rPr lang="en-US" altLang="en-US"/>
              <a:pPr>
                <a:defRPr/>
              </a:pPr>
              <a:t>62</a:t>
            </a:fld>
            <a:endParaRPr lang="en-US" altLang="en-US"/>
          </a:p>
        </p:txBody>
      </p:sp>
      <p:sp>
        <p:nvSpPr>
          <p:cNvPr id="131076" name="Content Placeholder 1"/>
          <p:cNvSpPr>
            <a:spLocks noGrp="1"/>
          </p:cNvSpPr>
          <p:nvPr>
            <p:ph idx="1"/>
          </p:nvPr>
        </p:nvSpPr>
        <p:spPr>
          <a:xfrm>
            <a:off x="641350" y="1773238"/>
            <a:ext cx="7797800" cy="4392612"/>
          </a:xfrm>
        </p:spPr>
        <p:txBody>
          <a:bodyPr/>
          <a:lstStyle/>
          <a:p>
            <a:pPr lvl="1">
              <a:buFont typeface="Courier New" panose="02070309020205020404" pitchFamily="49" charset="0"/>
              <a:buChar char="o"/>
              <a:defRPr/>
            </a:pPr>
            <a:r>
              <a:rPr lang="en-US" altLang="en-US" sz="3200" b="1" dirty="0" smtClean="0">
                <a:solidFill>
                  <a:schemeClr val="tx1">
                    <a:lumMod val="95000"/>
                    <a:lumOff val="5000"/>
                  </a:schemeClr>
                </a:solidFill>
              </a:rPr>
              <a:t>Walk-through</a:t>
            </a:r>
          </a:p>
          <a:p>
            <a:pPr lvl="2" algn="just">
              <a:buFont typeface="Arial" panose="020B0604020202020204" pitchFamily="34" charset="0"/>
              <a:buChar char="•"/>
              <a:defRPr/>
            </a:pPr>
            <a:r>
              <a:rPr lang="en-US" altLang="en-US" sz="3000" dirty="0" smtClean="0">
                <a:solidFill>
                  <a:schemeClr val="tx1">
                    <a:lumMod val="95000"/>
                    <a:lumOff val="5000"/>
                  </a:schemeClr>
                </a:solidFill>
              </a:rPr>
              <a:t>It does not have a formally defined procedure and does not require a differentiated role assignment.</a:t>
            </a:r>
          </a:p>
          <a:p>
            <a:pPr lvl="2" algn="just">
              <a:buFont typeface="Arial" panose="020B0604020202020204" pitchFamily="34" charset="0"/>
              <a:buChar char="•"/>
              <a:defRPr/>
            </a:pPr>
            <a:r>
              <a:rPr lang="en-US" altLang="en-US" sz="3000" dirty="0" smtClean="0">
                <a:solidFill>
                  <a:schemeClr val="tx1">
                    <a:lumMod val="95000"/>
                    <a:lumOff val="5000"/>
                  </a:schemeClr>
                </a:solidFill>
              </a:rPr>
              <a:t>Checking early whether the idea is feasible or not.</a:t>
            </a:r>
          </a:p>
          <a:p>
            <a:pPr lvl="2" algn="just">
              <a:buFont typeface="Arial" panose="020B0604020202020204" pitchFamily="34" charset="0"/>
              <a:buChar char="•"/>
              <a:defRPr/>
            </a:pPr>
            <a:r>
              <a:rPr lang="en-US" altLang="en-US" sz="3000" dirty="0" smtClean="0">
                <a:solidFill>
                  <a:schemeClr val="tx1">
                    <a:lumMod val="95000"/>
                    <a:lumOff val="5000"/>
                  </a:schemeClr>
                </a:solidFill>
              </a:rPr>
              <a:t>Obtaining the opinions and suggestion of other people.</a:t>
            </a:r>
          </a:p>
          <a:p>
            <a:pPr lvl="2" algn="just">
              <a:buFont typeface="Arial" panose="020B0604020202020204" pitchFamily="34" charset="0"/>
              <a:buChar char="•"/>
              <a:defRPr/>
            </a:pPr>
            <a:r>
              <a:rPr lang="en-US" altLang="en-US" sz="3000" dirty="0" smtClean="0">
                <a:solidFill>
                  <a:schemeClr val="tx1">
                    <a:lumMod val="95000"/>
                    <a:lumOff val="5000"/>
                  </a:schemeClr>
                </a:solidFill>
              </a:rPr>
              <a:t>Checking the approval of others and reaching an agreement.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4762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A809668B-DD6F-4B4C-A664-59DA957A6990}" type="slidenum">
              <a:rPr lang="en-US" altLang="en-US"/>
              <a:pPr>
                <a:defRPr/>
              </a:pPr>
              <a:t>63</a:t>
            </a:fld>
            <a:endParaRPr lang="en-US" altLang="en-US"/>
          </a:p>
        </p:txBody>
      </p:sp>
      <p:sp>
        <p:nvSpPr>
          <p:cNvPr id="133124" name="Content Placeholder 1"/>
          <p:cNvSpPr>
            <a:spLocks noGrp="1"/>
          </p:cNvSpPr>
          <p:nvPr>
            <p:ph idx="1"/>
          </p:nvPr>
        </p:nvSpPr>
        <p:spPr>
          <a:xfrm>
            <a:off x="641350" y="1916113"/>
            <a:ext cx="7797800" cy="4392612"/>
          </a:xfrm>
        </p:spPr>
        <p:txBody>
          <a:bodyPr/>
          <a:lstStyle/>
          <a:p>
            <a:pPr lvl="1" algn="just">
              <a:buFont typeface="Courier New" panose="02070309020205020404" pitchFamily="49" charset="0"/>
              <a:buChar char="o"/>
              <a:defRPr/>
            </a:pPr>
            <a:r>
              <a:rPr lang="en-US" altLang="en-US" sz="3000" b="1" dirty="0" smtClean="0">
                <a:solidFill>
                  <a:schemeClr val="tx1">
                    <a:lumMod val="95000"/>
                    <a:lumOff val="5000"/>
                  </a:schemeClr>
                </a:solidFill>
              </a:rPr>
              <a:t>Automated Consistency Analysis </a:t>
            </a:r>
          </a:p>
          <a:p>
            <a:pPr lvl="2" algn="just">
              <a:buFont typeface="Arial" panose="020B0604020202020204" pitchFamily="34" charset="0"/>
              <a:buChar char="•"/>
              <a:defRPr/>
            </a:pPr>
            <a:r>
              <a:rPr lang="en-US" altLang="en-US" sz="2800" dirty="0" smtClean="0">
                <a:solidFill>
                  <a:schemeClr val="tx1">
                    <a:lumMod val="95000"/>
                    <a:lumOff val="5000"/>
                  </a:schemeClr>
                </a:solidFill>
              </a:rPr>
              <a:t>This approach is used for automatic detection of an error, such as nondeterminism, missing cases, a type error, and circular definitions, in requirements specifications.</a:t>
            </a:r>
          </a:p>
          <a:p>
            <a:pPr lvl="2" algn="just">
              <a:buFont typeface="Arial" panose="020B0604020202020204" pitchFamily="34" charset="0"/>
              <a:buChar char="•"/>
              <a:defRPr/>
            </a:pPr>
            <a:r>
              <a:rPr lang="en-US" altLang="en-US" sz="2800" dirty="0" smtClean="0">
                <a:solidFill>
                  <a:schemeClr val="tx1">
                    <a:lumMod val="95000"/>
                    <a:lumOff val="5000"/>
                  </a:schemeClr>
                </a:solidFill>
              </a:rPr>
              <a:t>First, the requirement is structured in formal notation then CASE tool is used to check in-consistency of the system. </a:t>
            </a:r>
          </a:p>
          <a:p>
            <a:pPr lvl="2" algn="just">
              <a:buFont typeface="Arial" panose="020B0604020202020204" pitchFamily="34" charset="0"/>
              <a:buChar char="•"/>
              <a:defRPr/>
            </a:pPr>
            <a:r>
              <a:rPr lang="en-US" altLang="en-US" sz="2800" dirty="0" smtClean="0">
                <a:solidFill>
                  <a:schemeClr val="tx1">
                    <a:lumMod val="95000"/>
                    <a:lumOff val="5000"/>
                  </a:schemeClr>
                </a:solidFill>
              </a:rPr>
              <a:t>The report of all inconsistencies is identified and corrective actions are taken.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577850"/>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IN" sz="4500" dirty="0">
                <a:solidFill>
                  <a:schemeClr val="tx1">
                    <a:lumMod val="95000"/>
                    <a:lumOff val="5000"/>
                  </a:schemeClr>
                </a:solidFill>
              </a:rPr>
              <a:t>Requirement Elicitation Techniques</a:t>
            </a:r>
          </a:p>
        </p:txBody>
      </p:sp>
      <p:sp>
        <p:nvSpPr>
          <p:cNvPr id="5" name="Slide Number Placeholder 5"/>
          <p:cNvSpPr>
            <a:spLocks noGrp="1"/>
          </p:cNvSpPr>
          <p:nvPr>
            <p:ph type="sldNum" sz="quarter" idx="12"/>
          </p:nvPr>
        </p:nvSpPr>
        <p:spPr/>
        <p:txBody>
          <a:bodyPr/>
          <a:lstStyle/>
          <a:p>
            <a:pPr>
              <a:defRPr/>
            </a:pPr>
            <a:fld id="{400E6E60-5623-4155-B75D-7B31842BA5C5}" type="slidenum">
              <a:rPr lang="en-US" altLang="en-US"/>
              <a:pPr>
                <a:defRPr/>
              </a:pPr>
              <a:t>64</a:t>
            </a:fld>
            <a:endParaRPr lang="en-US" altLang="en-US"/>
          </a:p>
        </p:txBody>
      </p:sp>
      <p:sp>
        <p:nvSpPr>
          <p:cNvPr id="135172" name="Content Placeholder 1"/>
          <p:cNvSpPr>
            <a:spLocks noGrp="1"/>
          </p:cNvSpPr>
          <p:nvPr>
            <p:ph idx="1"/>
          </p:nvPr>
        </p:nvSpPr>
        <p:spPr>
          <a:xfrm>
            <a:off x="641350" y="1916113"/>
            <a:ext cx="7797800" cy="4392612"/>
          </a:xfrm>
        </p:spPr>
        <p:txBody>
          <a:bodyPr/>
          <a:lstStyle/>
          <a:p>
            <a:pPr lvl="1" algn="just">
              <a:buFont typeface="Courier New" panose="02070309020205020404" pitchFamily="49" charset="0"/>
              <a:buChar char="o"/>
              <a:defRPr/>
            </a:pPr>
            <a:r>
              <a:rPr lang="en-US" altLang="en-US" sz="3600" b="1" dirty="0" smtClean="0">
                <a:solidFill>
                  <a:schemeClr val="tx1">
                    <a:lumMod val="95000"/>
                    <a:lumOff val="5000"/>
                  </a:schemeClr>
                </a:solidFill>
              </a:rPr>
              <a:t>Test Case Generation</a:t>
            </a:r>
          </a:p>
          <a:p>
            <a:pPr lvl="2" algn="just">
              <a:buFont typeface="Arial" panose="020B0604020202020204" pitchFamily="34" charset="0"/>
              <a:buChar char="•"/>
              <a:defRPr/>
            </a:pPr>
            <a:r>
              <a:rPr lang="en-US" altLang="en-US" sz="3100" dirty="0" smtClean="0">
                <a:solidFill>
                  <a:schemeClr val="tx1">
                    <a:lumMod val="95000"/>
                    <a:lumOff val="5000"/>
                  </a:schemeClr>
                </a:solidFill>
              </a:rPr>
              <a:t>Requirement mentioned in SRS document should be testable, the conducted tests reveal the error present in the requirement.</a:t>
            </a:r>
          </a:p>
          <a:p>
            <a:pPr lvl="2" algn="just">
              <a:buFont typeface="Arial" panose="020B0604020202020204" pitchFamily="34" charset="0"/>
              <a:buChar char="•"/>
              <a:defRPr/>
            </a:pPr>
            <a:r>
              <a:rPr lang="en-US" altLang="en-US" sz="3100" dirty="0" smtClean="0">
                <a:solidFill>
                  <a:schemeClr val="tx1">
                    <a:lumMod val="95000"/>
                    <a:lumOff val="5000"/>
                  </a:schemeClr>
                </a:solidFill>
              </a:rPr>
              <a:t>It is generally believed that if the test is difficult or impossible to design than, this usually means that requirement will be difficult to implement and it should be reconsidered.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20750" y="277813"/>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solidFill>
                  <a:schemeClr val="tx1">
                    <a:lumMod val="95000"/>
                    <a:lumOff val="5000"/>
                  </a:schemeClr>
                </a:solidFill>
              </a:rPr>
              <a:t>3. Software Requirement </a:t>
            </a:r>
            <a:br>
              <a:rPr lang="en-US" altLang="en-US" dirty="0" smtClean="0">
                <a:solidFill>
                  <a:schemeClr val="tx1">
                    <a:lumMod val="95000"/>
                    <a:lumOff val="5000"/>
                  </a:schemeClr>
                </a:solidFill>
              </a:rPr>
            </a:br>
            <a:r>
              <a:rPr lang="en-US" altLang="en-US" dirty="0" smtClean="0">
                <a:solidFill>
                  <a:schemeClr val="tx1">
                    <a:lumMod val="95000"/>
                    <a:lumOff val="5000"/>
                  </a:schemeClr>
                </a:solidFill>
              </a:rPr>
              <a:t>Specification</a:t>
            </a:r>
          </a:p>
        </p:txBody>
      </p:sp>
      <p:sp>
        <p:nvSpPr>
          <p:cNvPr id="5" name="Slide Number Placeholder 5"/>
          <p:cNvSpPr>
            <a:spLocks noGrp="1"/>
          </p:cNvSpPr>
          <p:nvPr>
            <p:ph type="sldNum" sz="quarter" idx="12"/>
          </p:nvPr>
        </p:nvSpPr>
        <p:spPr/>
        <p:txBody>
          <a:bodyPr/>
          <a:lstStyle/>
          <a:p>
            <a:pPr>
              <a:defRPr/>
            </a:pPr>
            <a:fld id="{3223670F-4C5F-4B9A-832C-5F8BC43549D0}" type="slidenum">
              <a:rPr lang="en-US" altLang="en-US"/>
              <a:pPr>
                <a:defRPr/>
              </a:pPr>
              <a:t>65</a:t>
            </a:fld>
            <a:endParaRPr lang="en-US" altLang="en-US"/>
          </a:p>
        </p:txBody>
      </p:sp>
      <p:sp>
        <p:nvSpPr>
          <p:cNvPr id="137220" name="Content Placeholder 1"/>
          <p:cNvSpPr>
            <a:spLocks noGrp="1"/>
          </p:cNvSpPr>
          <p:nvPr>
            <p:ph idx="1"/>
          </p:nvPr>
        </p:nvSpPr>
        <p:spPr>
          <a:xfrm>
            <a:off x="900113" y="1916113"/>
            <a:ext cx="7477125" cy="4022725"/>
          </a:xfrm>
        </p:spPr>
        <p:txBody>
          <a:bodyPr/>
          <a:lstStyle/>
          <a:p>
            <a:pPr algn="just">
              <a:buFont typeface="Courier New" panose="02070309020205020404" pitchFamily="49" charset="0"/>
              <a:buChar char="o"/>
              <a:defRPr/>
            </a:pPr>
            <a:r>
              <a:rPr lang="en-US" altLang="en-US" sz="2800" dirty="0" smtClean="0">
                <a:solidFill>
                  <a:schemeClr val="tx1">
                    <a:lumMod val="95000"/>
                    <a:lumOff val="5000"/>
                  </a:schemeClr>
                </a:solidFill>
              </a:rPr>
              <a:t>Software requirement specification is a kind of document which is created by a software analyst after the requirements collected from the various sources - the requirement received by the customer written in ordinary language. </a:t>
            </a:r>
          </a:p>
          <a:p>
            <a:pPr algn="just">
              <a:buFont typeface="Courier New" panose="02070309020205020404" pitchFamily="49" charset="0"/>
              <a:buChar char="o"/>
              <a:defRPr/>
            </a:pPr>
            <a:r>
              <a:rPr lang="en-US" altLang="en-US" sz="2800" dirty="0" smtClean="0">
                <a:solidFill>
                  <a:schemeClr val="tx1">
                    <a:lumMod val="95000"/>
                    <a:lumOff val="5000"/>
                  </a:schemeClr>
                </a:solidFill>
              </a:rPr>
              <a:t>It is the job of the analyst to write the requirement in technical language so that they can be understood and beneficial by the development team.</a:t>
            </a:r>
          </a:p>
          <a:p>
            <a:pPr algn="just">
              <a:defRPr/>
            </a:pPr>
            <a:endParaRPr lang="en-US" altLang="en-US" sz="2800" dirty="0" smtClean="0">
              <a:solidFill>
                <a:schemeClr val="tx1">
                  <a:lumMod val="95000"/>
                  <a:lumOff val="5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71550" y="28892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solidFill>
                  <a:schemeClr val="tx1">
                    <a:lumMod val="95000"/>
                    <a:lumOff val="5000"/>
                  </a:schemeClr>
                </a:solidFill>
              </a:rPr>
              <a:t>Software Requirement </a:t>
            </a:r>
            <a:br>
              <a:rPr lang="en-US" altLang="en-US" dirty="0" smtClean="0">
                <a:solidFill>
                  <a:schemeClr val="tx1">
                    <a:lumMod val="95000"/>
                    <a:lumOff val="5000"/>
                  </a:schemeClr>
                </a:solidFill>
              </a:rPr>
            </a:br>
            <a:r>
              <a:rPr lang="en-US" altLang="en-US" dirty="0" smtClean="0">
                <a:solidFill>
                  <a:schemeClr val="tx1">
                    <a:lumMod val="95000"/>
                    <a:lumOff val="5000"/>
                  </a:schemeClr>
                </a:solidFill>
              </a:rPr>
              <a:t>Specification </a:t>
            </a:r>
          </a:p>
        </p:txBody>
      </p:sp>
      <p:sp>
        <p:nvSpPr>
          <p:cNvPr id="5" name="Slide Number Placeholder 5"/>
          <p:cNvSpPr>
            <a:spLocks noGrp="1"/>
          </p:cNvSpPr>
          <p:nvPr>
            <p:ph type="sldNum" sz="quarter" idx="12"/>
          </p:nvPr>
        </p:nvSpPr>
        <p:spPr/>
        <p:txBody>
          <a:bodyPr/>
          <a:lstStyle/>
          <a:p>
            <a:pPr>
              <a:defRPr/>
            </a:pPr>
            <a:fld id="{F4383024-7099-4BA8-BDD2-FF2FCEA131CE}" type="slidenum">
              <a:rPr lang="en-US" altLang="en-US"/>
              <a:pPr>
                <a:defRPr/>
              </a:pPr>
              <a:t>66</a:t>
            </a:fld>
            <a:endParaRPr lang="en-US" altLang="en-US"/>
          </a:p>
        </p:txBody>
      </p:sp>
      <p:sp>
        <p:nvSpPr>
          <p:cNvPr id="139268" name="Content Placeholder 1"/>
          <p:cNvSpPr>
            <a:spLocks noGrp="1"/>
          </p:cNvSpPr>
          <p:nvPr>
            <p:ph idx="1"/>
          </p:nvPr>
        </p:nvSpPr>
        <p:spPr>
          <a:xfrm>
            <a:off x="971550" y="1927225"/>
            <a:ext cx="7466013" cy="4022725"/>
          </a:xfrm>
        </p:spPr>
        <p:txBody>
          <a:bodyPr/>
          <a:lstStyle/>
          <a:p>
            <a:pPr algn="just">
              <a:buFont typeface="Arial" panose="020B0604020202020204" pitchFamily="34" charset="0"/>
              <a:buChar char="•"/>
              <a:defRPr/>
            </a:pPr>
            <a:r>
              <a:rPr lang="en-US" altLang="en-US" sz="3200" dirty="0" smtClean="0">
                <a:solidFill>
                  <a:schemeClr val="tx1">
                    <a:lumMod val="95000"/>
                    <a:lumOff val="5000"/>
                  </a:schemeClr>
                </a:solidFill>
              </a:rPr>
              <a:t>The purpose of the software being developed</a:t>
            </a:r>
          </a:p>
          <a:p>
            <a:pPr algn="just">
              <a:buFont typeface="Arial" panose="020B0604020202020204" pitchFamily="34" charset="0"/>
              <a:buChar char="•"/>
              <a:defRPr/>
            </a:pPr>
            <a:r>
              <a:rPr lang="en-US" altLang="en-US" sz="3200" dirty="0" smtClean="0">
                <a:solidFill>
                  <a:schemeClr val="tx1">
                    <a:lumMod val="95000"/>
                    <a:lumOff val="5000"/>
                  </a:schemeClr>
                </a:solidFill>
              </a:rPr>
              <a:t>An overall description of the software</a:t>
            </a:r>
          </a:p>
          <a:p>
            <a:pPr algn="just">
              <a:buFont typeface="Arial" panose="020B0604020202020204" pitchFamily="34" charset="0"/>
              <a:buChar char="•"/>
              <a:defRPr/>
            </a:pPr>
            <a:r>
              <a:rPr lang="en-US" altLang="en-US" sz="3200" dirty="0" smtClean="0">
                <a:solidFill>
                  <a:schemeClr val="tx1">
                    <a:lumMod val="95000"/>
                    <a:lumOff val="5000"/>
                  </a:schemeClr>
                </a:solidFill>
              </a:rPr>
              <a:t>The functionality of the software or what it is supposed to do</a:t>
            </a:r>
          </a:p>
          <a:p>
            <a:pPr algn="just">
              <a:buFont typeface="Arial" panose="020B0604020202020204" pitchFamily="34" charset="0"/>
              <a:buChar char="•"/>
              <a:defRPr/>
            </a:pPr>
            <a:r>
              <a:rPr lang="en-US" altLang="en-US" sz="3200" dirty="0" smtClean="0">
                <a:solidFill>
                  <a:schemeClr val="tx1">
                    <a:lumMod val="95000"/>
                    <a:lumOff val="5000"/>
                  </a:schemeClr>
                </a:solidFill>
              </a:rPr>
              <a:t>Performance of the software in a production situation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71550" y="28892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solidFill>
                  <a:schemeClr val="tx1">
                    <a:lumMod val="95000"/>
                    <a:lumOff val="5000"/>
                  </a:schemeClr>
                </a:solidFill>
              </a:rPr>
              <a:t>Software Requirement </a:t>
            </a:r>
            <a:br>
              <a:rPr lang="en-US" altLang="en-US" dirty="0" smtClean="0">
                <a:solidFill>
                  <a:schemeClr val="tx1">
                    <a:lumMod val="95000"/>
                    <a:lumOff val="5000"/>
                  </a:schemeClr>
                </a:solidFill>
              </a:rPr>
            </a:br>
            <a:r>
              <a:rPr lang="en-US" altLang="en-US" dirty="0" smtClean="0">
                <a:solidFill>
                  <a:schemeClr val="tx1">
                    <a:lumMod val="95000"/>
                    <a:lumOff val="5000"/>
                  </a:schemeClr>
                </a:solidFill>
              </a:rPr>
              <a:t>Specification </a:t>
            </a:r>
          </a:p>
        </p:txBody>
      </p:sp>
      <p:sp>
        <p:nvSpPr>
          <p:cNvPr id="5" name="Slide Number Placeholder 5"/>
          <p:cNvSpPr>
            <a:spLocks noGrp="1"/>
          </p:cNvSpPr>
          <p:nvPr>
            <p:ph type="sldNum" sz="quarter" idx="12"/>
          </p:nvPr>
        </p:nvSpPr>
        <p:spPr/>
        <p:txBody>
          <a:bodyPr/>
          <a:lstStyle/>
          <a:p>
            <a:pPr>
              <a:defRPr/>
            </a:pPr>
            <a:fld id="{96413CEE-9A53-41AF-9471-A3ABC130CA7C}" type="slidenum">
              <a:rPr lang="en-US" altLang="en-US"/>
              <a:pPr>
                <a:defRPr/>
              </a:pPr>
              <a:t>67</a:t>
            </a:fld>
            <a:endParaRPr lang="en-US" altLang="en-US"/>
          </a:p>
        </p:txBody>
      </p:sp>
      <p:sp>
        <p:nvSpPr>
          <p:cNvPr id="141316" name="Content Placeholder 1"/>
          <p:cNvSpPr>
            <a:spLocks noGrp="1"/>
          </p:cNvSpPr>
          <p:nvPr>
            <p:ph idx="1"/>
          </p:nvPr>
        </p:nvSpPr>
        <p:spPr>
          <a:xfrm>
            <a:off x="971550" y="1927225"/>
            <a:ext cx="7437438" cy="4022725"/>
          </a:xfrm>
        </p:spPr>
        <p:txBody>
          <a:bodyPr/>
          <a:lstStyle/>
          <a:p>
            <a:pPr algn="just">
              <a:buFont typeface="Arial" panose="020B0604020202020204" pitchFamily="34" charset="0"/>
              <a:buChar char="•"/>
              <a:defRPr/>
            </a:pPr>
            <a:r>
              <a:rPr lang="en-US" altLang="en-US" sz="3200" dirty="0" smtClean="0">
                <a:solidFill>
                  <a:schemeClr val="tx1">
                    <a:lumMod val="95000"/>
                    <a:lumOff val="5000"/>
                  </a:schemeClr>
                </a:solidFill>
              </a:rPr>
              <a:t>Non-functional requirements</a:t>
            </a:r>
          </a:p>
          <a:p>
            <a:pPr algn="just">
              <a:buFont typeface="Arial" panose="020B0604020202020204" pitchFamily="34" charset="0"/>
              <a:buChar char="•"/>
              <a:defRPr/>
            </a:pPr>
            <a:r>
              <a:rPr lang="en-US" altLang="en-US" sz="3200" dirty="0" smtClean="0">
                <a:solidFill>
                  <a:schemeClr val="tx1">
                    <a:lumMod val="95000"/>
                    <a:lumOff val="5000"/>
                  </a:schemeClr>
                </a:solidFill>
              </a:rPr>
              <a:t>External interfaces or how the software will interact with hardware or other software it must connect to</a:t>
            </a:r>
          </a:p>
          <a:p>
            <a:pPr algn="just">
              <a:buFont typeface="Arial" panose="020B0604020202020204" pitchFamily="34" charset="0"/>
              <a:buChar char="•"/>
              <a:defRPr/>
            </a:pPr>
            <a:r>
              <a:rPr lang="en-US" altLang="en-US" sz="3200" dirty="0" smtClean="0">
                <a:solidFill>
                  <a:schemeClr val="tx1">
                    <a:lumMod val="95000"/>
                    <a:lumOff val="5000"/>
                  </a:schemeClr>
                </a:solidFill>
              </a:rPr>
              <a:t>Design constraints or the limitations of the environment that the software will run in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71550" y="28892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t>Software Requirement </a:t>
            </a:r>
            <a:br>
              <a:rPr lang="en-US" altLang="en-US" dirty="0" smtClean="0"/>
            </a:br>
            <a:r>
              <a:rPr lang="en-US" altLang="en-US" dirty="0" smtClean="0"/>
              <a:t>Specification</a:t>
            </a:r>
          </a:p>
        </p:txBody>
      </p:sp>
      <p:sp>
        <p:nvSpPr>
          <p:cNvPr id="5" name="Slide Number Placeholder 5"/>
          <p:cNvSpPr>
            <a:spLocks noGrp="1"/>
          </p:cNvSpPr>
          <p:nvPr>
            <p:ph type="sldNum" sz="quarter" idx="12"/>
          </p:nvPr>
        </p:nvSpPr>
        <p:spPr/>
        <p:txBody>
          <a:bodyPr/>
          <a:lstStyle/>
          <a:p>
            <a:pPr>
              <a:defRPr/>
            </a:pPr>
            <a:fld id="{3D6FADF0-EBA7-47E5-8946-AD6AB3B93A3F}" type="slidenum">
              <a:rPr lang="en-US" altLang="en-US"/>
              <a:pPr>
                <a:defRPr/>
              </a:pPr>
              <a:t>68</a:t>
            </a:fld>
            <a:endParaRPr lang="en-US" altLang="en-US"/>
          </a:p>
        </p:txBody>
      </p:sp>
      <p:sp>
        <p:nvSpPr>
          <p:cNvPr id="57348" name="Content Placeholder 1"/>
          <p:cNvSpPr>
            <a:spLocks noGrp="1"/>
          </p:cNvSpPr>
          <p:nvPr>
            <p:ph idx="1"/>
          </p:nvPr>
        </p:nvSpPr>
        <p:spPr>
          <a:xfrm>
            <a:off x="971550" y="1927225"/>
            <a:ext cx="7466013" cy="4022725"/>
          </a:xfrm>
        </p:spPr>
        <p:txBody>
          <a:bodyPr/>
          <a:lstStyle/>
          <a:p>
            <a:pPr marL="0" indent="0" algn="just">
              <a:buFont typeface="Calibri" panose="020F0502020204030204" pitchFamily="34" charset="0"/>
              <a:buNone/>
              <a:defRPr/>
            </a:pPr>
            <a:r>
              <a:rPr lang="en-US" altLang="en-US" sz="3200" dirty="0" smtClean="0">
                <a:solidFill>
                  <a:schemeClr val="tx1">
                    <a:lumMod val="95000"/>
                    <a:lumOff val="5000"/>
                  </a:schemeClr>
                </a:solidFill>
              </a:rPr>
              <a:t>The models used at this stage include:</a:t>
            </a:r>
          </a:p>
          <a:p>
            <a:pPr marL="457200" indent="-457200" algn="just">
              <a:buFont typeface="+mj-lt"/>
              <a:buAutoNum type="arabicPeriod"/>
              <a:defRPr/>
            </a:pPr>
            <a:r>
              <a:rPr lang="en-US" altLang="en-US" sz="3200" dirty="0" smtClean="0">
                <a:solidFill>
                  <a:schemeClr val="tx1">
                    <a:lumMod val="95000"/>
                    <a:lumOff val="5000"/>
                  </a:schemeClr>
                </a:solidFill>
              </a:rPr>
              <a:t>ER diagrams</a:t>
            </a:r>
          </a:p>
          <a:p>
            <a:pPr marL="457200" indent="-457200" algn="just">
              <a:buFont typeface="+mj-lt"/>
              <a:buAutoNum type="arabicPeriod"/>
              <a:defRPr/>
            </a:pPr>
            <a:r>
              <a:rPr lang="en-US" altLang="en-US" sz="3200" dirty="0" smtClean="0">
                <a:solidFill>
                  <a:schemeClr val="tx1">
                    <a:lumMod val="95000"/>
                    <a:lumOff val="5000"/>
                  </a:schemeClr>
                </a:solidFill>
              </a:rPr>
              <a:t>Data </a:t>
            </a:r>
            <a:r>
              <a:rPr lang="en-US" altLang="en-US" sz="3200" dirty="0">
                <a:solidFill>
                  <a:schemeClr val="tx1">
                    <a:lumMod val="95000"/>
                    <a:lumOff val="5000"/>
                  </a:schemeClr>
                </a:solidFill>
              </a:rPr>
              <a:t>F</a:t>
            </a:r>
            <a:r>
              <a:rPr lang="en-US" altLang="en-US" sz="3200" dirty="0" smtClean="0">
                <a:solidFill>
                  <a:schemeClr val="tx1">
                    <a:lumMod val="95000"/>
                    <a:lumOff val="5000"/>
                  </a:schemeClr>
                </a:solidFill>
              </a:rPr>
              <a:t>low </a:t>
            </a:r>
            <a:r>
              <a:rPr lang="en-US" altLang="en-US" sz="3200" dirty="0">
                <a:solidFill>
                  <a:schemeClr val="tx1">
                    <a:lumMod val="95000"/>
                    <a:lumOff val="5000"/>
                  </a:schemeClr>
                </a:solidFill>
              </a:rPr>
              <a:t>D</a:t>
            </a:r>
            <a:r>
              <a:rPr lang="en-US" altLang="en-US" sz="3200" dirty="0" smtClean="0">
                <a:solidFill>
                  <a:schemeClr val="tx1">
                    <a:lumMod val="95000"/>
                    <a:lumOff val="5000"/>
                  </a:schemeClr>
                </a:solidFill>
              </a:rPr>
              <a:t>iagrams (DFDs)</a:t>
            </a:r>
          </a:p>
          <a:p>
            <a:pPr marL="457200" indent="-457200" algn="just">
              <a:buFont typeface="+mj-lt"/>
              <a:buAutoNum type="arabicPeriod"/>
              <a:defRPr/>
            </a:pPr>
            <a:r>
              <a:rPr lang="en-US" altLang="en-US" sz="3200" dirty="0">
                <a:solidFill>
                  <a:schemeClr val="tx1">
                    <a:lumMod val="95000"/>
                    <a:lumOff val="5000"/>
                  </a:schemeClr>
                </a:solidFill>
              </a:rPr>
              <a:t>F</a:t>
            </a:r>
            <a:r>
              <a:rPr lang="en-US" altLang="en-US" sz="3200" dirty="0" smtClean="0">
                <a:solidFill>
                  <a:schemeClr val="tx1">
                    <a:lumMod val="95000"/>
                    <a:lumOff val="5000"/>
                  </a:schemeClr>
                </a:solidFill>
              </a:rPr>
              <a:t>unction </a:t>
            </a:r>
            <a:r>
              <a:rPr lang="en-US" altLang="en-US" sz="3200" dirty="0">
                <a:solidFill>
                  <a:schemeClr val="tx1">
                    <a:lumMod val="95000"/>
                    <a:lumOff val="5000"/>
                  </a:schemeClr>
                </a:solidFill>
              </a:rPr>
              <a:t>D</a:t>
            </a:r>
            <a:r>
              <a:rPr lang="en-US" altLang="en-US" sz="3200" dirty="0" smtClean="0">
                <a:solidFill>
                  <a:schemeClr val="tx1">
                    <a:lumMod val="95000"/>
                    <a:lumOff val="5000"/>
                  </a:schemeClr>
                </a:solidFill>
              </a:rPr>
              <a:t>ecomposition Diagrams (FDDs)</a:t>
            </a:r>
          </a:p>
          <a:p>
            <a:pPr marL="457200" indent="-457200" algn="just">
              <a:buFont typeface="+mj-lt"/>
              <a:buAutoNum type="arabicPeriod"/>
              <a:defRPr/>
            </a:pPr>
            <a:r>
              <a:rPr lang="en-US" altLang="en-US" sz="3200" dirty="0">
                <a:solidFill>
                  <a:schemeClr val="tx1">
                    <a:lumMod val="95000"/>
                    <a:lumOff val="5000"/>
                  </a:schemeClr>
                </a:solidFill>
              </a:rPr>
              <a:t>D</a:t>
            </a:r>
            <a:r>
              <a:rPr lang="en-US" altLang="en-US" sz="3200" dirty="0" smtClean="0">
                <a:solidFill>
                  <a:schemeClr val="tx1">
                    <a:lumMod val="95000"/>
                    <a:lumOff val="5000"/>
                  </a:schemeClr>
                </a:solidFill>
              </a:rPr>
              <a:t>ata </a:t>
            </a:r>
            <a:r>
              <a:rPr lang="en-US" altLang="en-US" sz="3200" dirty="0">
                <a:solidFill>
                  <a:schemeClr val="tx1">
                    <a:lumMod val="95000"/>
                    <a:lumOff val="5000"/>
                  </a:schemeClr>
                </a:solidFill>
              </a:rPr>
              <a:t>D</a:t>
            </a:r>
            <a:r>
              <a:rPr lang="en-US" altLang="en-US" sz="3200" dirty="0" smtClean="0">
                <a:solidFill>
                  <a:schemeClr val="tx1">
                    <a:lumMod val="95000"/>
                    <a:lumOff val="5000"/>
                  </a:schemeClr>
                </a:solidFill>
              </a:rPr>
              <a:t>ictionaries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00113" y="54927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t>Data Flow Diagrams</a:t>
            </a:r>
          </a:p>
        </p:txBody>
      </p:sp>
      <p:sp>
        <p:nvSpPr>
          <p:cNvPr id="5" name="Slide Number Placeholder 5"/>
          <p:cNvSpPr>
            <a:spLocks noGrp="1"/>
          </p:cNvSpPr>
          <p:nvPr>
            <p:ph type="sldNum" sz="quarter" idx="12"/>
          </p:nvPr>
        </p:nvSpPr>
        <p:spPr/>
        <p:txBody>
          <a:bodyPr/>
          <a:lstStyle/>
          <a:p>
            <a:pPr>
              <a:defRPr/>
            </a:pPr>
            <a:fld id="{9D681DD1-5918-4D9D-AE9C-F8731384EAE8}" type="slidenum">
              <a:rPr lang="en-US" altLang="en-US"/>
              <a:pPr>
                <a:defRPr/>
              </a:pPr>
              <a:t>69</a:t>
            </a:fld>
            <a:endParaRPr lang="en-US" altLang="en-US"/>
          </a:p>
        </p:txBody>
      </p:sp>
      <p:sp>
        <p:nvSpPr>
          <p:cNvPr id="147460" name="Content Placeholder 1"/>
          <p:cNvSpPr>
            <a:spLocks noGrp="1"/>
          </p:cNvSpPr>
          <p:nvPr>
            <p:ph idx="1"/>
          </p:nvPr>
        </p:nvSpPr>
        <p:spPr>
          <a:xfrm>
            <a:off x="822325" y="1846263"/>
            <a:ext cx="7586663" cy="4022725"/>
          </a:xfrm>
        </p:spPr>
        <p:txBody>
          <a:bodyPr/>
          <a:lstStyle/>
          <a:p>
            <a:pPr algn="just">
              <a:buFont typeface="Courier New" panose="02070309020205020404" pitchFamily="49" charset="0"/>
              <a:buChar char="o"/>
            </a:pPr>
            <a:r>
              <a:rPr lang="en-US" altLang="en-US" sz="3200" smtClean="0"/>
              <a:t>DFDs are used widely for modeling the requirements. DFD shows the flow of data through a system. </a:t>
            </a:r>
          </a:p>
          <a:p>
            <a:pPr algn="just">
              <a:buFont typeface="Courier New" panose="02070309020205020404" pitchFamily="49" charset="0"/>
              <a:buChar char="o"/>
            </a:pPr>
            <a:r>
              <a:rPr lang="en-US" altLang="en-US" sz="3200" smtClean="0"/>
              <a:t>The system may be a company, an organization, a set of procedures, a computer hardware system, a software system, or any combination of the preceding. </a:t>
            </a:r>
          </a:p>
          <a:p>
            <a:pPr algn="just">
              <a:buFont typeface="Courier New" panose="02070309020205020404" pitchFamily="49" charset="0"/>
              <a:buChar char="o"/>
            </a:pPr>
            <a:r>
              <a:rPr lang="en-US" altLang="en-US" sz="3200" smtClean="0"/>
              <a:t>The DFD is also known as a data flow graph or bubble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E6E4501-F6F8-45F4-8475-D760AF316CB9}" type="slidenum">
              <a:rPr lang="en-US" altLang="en-US"/>
              <a:pPr>
                <a:defRPr/>
              </a:pPr>
              <a:t>7</a:t>
            </a:fld>
            <a:endParaRPr lang="en-US" altLang="en-US"/>
          </a:p>
        </p:txBody>
      </p:sp>
      <p:pic>
        <p:nvPicPr>
          <p:cNvPr id="22531" name="Picture 2" descr="Project Management: Different Types of Requir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765175"/>
            <a:ext cx="8853488"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A59A571-6EE0-4807-ACA6-AD48A75382AB}" type="slidenum">
              <a:rPr lang="en-US" altLang="en-US" smtClean="0"/>
              <a:pPr>
                <a:defRPr/>
              </a:pPr>
              <a:t>70</a:t>
            </a:fld>
            <a:endParaRPr lang="en-US" altLang="en-US"/>
          </a:p>
        </p:txBody>
      </p:sp>
      <p:pic>
        <p:nvPicPr>
          <p:cNvPr id="149507" name="Picture 4" descr="Levels in Data Flow Diagrams (DFD)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77406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DD758D-5461-43E0-A239-8A796A9D5B99}" type="slidenum">
              <a:rPr lang="en-US" altLang="en-US" smtClean="0"/>
              <a:pPr>
                <a:defRPr/>
              </a:pPr>
              <a:t>71</a:t>
            </a:fld>
            <a:endParaRPr lang="en-US" altLang="en-US"/>
          </a:p>
        </p:txBody>
      </p:sp>
      <p:pic>
        <p:nvPicPr>
          <p:cNvPr id="150531" name="Picture 6" descr="https://media.geeksforgeeks.org/wp-content/uploads/20190316210827/Untitled-Diagram-2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76250"/>
            <a:ext cx="7405687"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6BE7346-88CC-4F71-830C-9A7BCFD4D3C8}" type="slidenum">
              <a:rPr lang="en-US" altLang="en-US" smtClean="0"/>
              <a:pPr>
                <a:defRPr/>
              </a:pPr>
              <a:t>72</a:t>
            </a:fld>
            <a:endParaRPr lang="en-US" altLang="en-US"/>
          </a:p>
        </p:txBody>
      </p:sp>
      <p:pic>
        <p:nvPicPr>
          <p:cNvPr id="151555" name="Picture 2" descr="https://media.geeksforgeeks.org/wp-content/uploads/20190316185351/2-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476250"/>
            <a:ext cx="77343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00113" y="54927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t>Data Dictionaries</a:t>
            </a:r>
          </a:p>
        </p:txBody>
      </p:sp>
      <p:sp>
        <p:nvSpPr>
          <p:cNvPr id="5" name="Slide Number Placeholder 5"/>
          <p:cNvSpPr>
            <a:spLocks noGrp="1"/>
          </p:cNvSpPr>
          <p:nvPr>
            <p:ph type="sldNum" sz="quarter" idx="12"/>
          </p:nvPr>
        </p:nvSpPr>
        <p:spPr/>
        <p:txBody>
          <a:bodyPr/>
          <a:lstStyle/>
          <a:p>
            <a:pPr>
              <a:defRPr/>
            </a:pPr>
            <a:fld id="{36D0687F-4F01-430E-804E-87ED0C6181B6}" type="slidenum">
              <a:rPr lang="en-US" altLang="en-US"/>
              <a:pPr>
                <a:defRPr/>
              </a:pPr>
              <a:t>73</a:t>
            </a:fld>
            <a:endParaRPr lang="en-US" altLang="en-US"/>
          </a:p>
        </p:txBody>
      </p:sp>
      <p:sp>
        <p:nvSpPr>
          <p:cNvPr id="152580" name="Content Placeholder 1"/>
          <p:cNvSpPr>
            <a:spLocks noGrp="1"/>
          </p:cNvSpPr>
          <p:nvPr>
            <p:ph idx="1"/>
          </p:nvPr>
        </p:nvSpPr>
        <p:spPr>
          <a:xfrm>
            <a:off x="900113" y="1846263"/>
            <a:ext cx="7416800" cy="4022725"/>
          </a:xfrm>
        </p:spPr>
        <p:txBody>
          <a:bodyPr/>
          <a:lstStyle/>
          <a:p>
            <a:pPr algn="just">
              <a:buFont typeface="Courier New" panose="02070309020205020404" pitchFamily="49" charset="0"/>
              <a:buChar char="o"/>
            </a:pPr>
            <a:r>
              <a:rPr lang="en-US" altLang="en-US" sz="3200" smtClean="0"/>
              <a:t>Data Dictionaries are simply repositories to store information about all data items defined in DFDs. </a:t>
            </a:r>
          </a:p>
          <a:p>
            <a:pPr algn="just">
              <a:buFont typeface="Courier New" panose="02070309020205020404" pitchFamily="49" charset="0"/>
              <a:buChar char="o"/>
            </a:pPr>
            <a:r>
              <a:rPr lang="en-US" altLang="en-US" sz="3200" smtClean="0"/>
              <a:t>At the requirements stage, the data dictionary should at least define customer data items, to ensure that the customer and developers use the same definition and terminologies.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00113" y="54927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t>Data Dictionaries - Uses</a:t>
            </a:r>
          </a:p>
        </p:txBody>
      </p:sp>
      <p:sp>
        <p:nvSpPr>
          <p:cNvPr id="5" name="Slide Number Placeholder 5"/>
          <p:cNvSpPr>
            <a:spLocks noGrp="1"/>
          </p:cNvSpPr>
          <p:nvPr>
            <p:ph type="sldNum" sz="quarter" idx="12"/>
          </p:nvPr>
        </p:nvSpPr>
        <p:spPr/>
        <p:txBody>
          <a:bodyPr/>
          <a:lstStyle/>
          <a:p>
            <a:pPr>
              <a:defRPr/>
            </a:pPr>
            <a:fld id="{8A9F1AAB-FBA4-4151-9FE8-F0DF6AADCA01}" type="slidenum">
              <a:rPr lang="en-US" altLang="en-US"/>
              <a:pPr>
                <a:defRPr/>
              </a:pPr>
              <a:t>74</a:t>
            </a:fld>
            <a:endParaRPr lang="en-US" altLang="en-US"/>
          </a:p>
        </p:txBody>
      </p:sp>
      <p:sp>
        <p:nvSpPr>
          <p:cNvPr id="154628" name="Content Placeholder 1"/>
          <p:cNvSpPr>
            <a:spLocks noGrp="1"/>
          </p:cNvSpPr>
          <p:nvPr>
            <p:ph idx="1"/>
          </p:nvPr>
        </p:nvSpPr>
        <p:spPr>
          <a:xfrm>
            <a:off x="900113" y="1927225"/>
            <a:ext cx="7416800" cy="4022725"/>
          </a:xfrm>
        </p:spPr>
        <p:txBody>
          <a:bodyPr/>
          <a:lstStyle/>
          <a:p>
            <a:pPr algn="just">
              <a:buFont typeface="Courier New" panose="02070309020205020404" pitchFamily="49" charset="0"/>
              <a:buChar char="o"/>
            </a:pPr>
            <a:r>
              <a:rPr lang="en-US" altLang="en-US" sz="3200" smtClean="0"/>
              <a:t>Create an ordered listing of all data items</a:t>
            </a:r>
          </a:p>
          <a:p>
            <a:pPr algn="just">
              <a:buFont typeface="Courier New" panose="02070309020205020404" pitchFamily="49" charset="0"/>
              <a:buChar char="o"/>
            </a:pPr>
            <a:r>
              <a:rPr lang="en-US" altLang="en-US" sz="3200" smtClean="0"/>
              <a:t>Create an ordered listing of a subset of data items</a:t>
            </a:r>
          </a:p>
          <a:p>
            <a:pPr algn="just">
              <a:buFont typeface="Courier New" panose="02070309020205020404" pitchFamily="49" charset="0"/>
              <a:buChar char="o"/>
            </a:pPr>
            <a:r>
              <a:rPr lang="en-US" altLang="en-US" sz="3200" smtClean="0"/>
              <a:t>Find a data item name from a description</a:t>
            </a:r>
          </a:p>
          <a:p>
            <a:pPr algn="just">
              <a:buFont typeface="Courier New" panose="02070309020205020404" pitchFamily="49" charset="0"/>
              <a:buChar char="o"/>
            </a:pPr>
            <a:r>
              <a:rPr lang="en-US" altLang="en-US" sz="3200" smtClean="0"/>
              <a:t>Design the software and test cases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900113" y="549275"/>
            <a:ext cx="8629650" cy="163830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defRPr/>
            </a:pPr>
            <a:r>
              <a:rPr lang="en-US" altLang="en-US" dirty="0" smtClean="0"/>
              <a:t>Entity-Relationship Diagrams</a:t>
            </a:r>
          </a:p>
        </p:txBody>
      </p:sp>
      <p:sp>
        <p:nvSpPr>
          <p:cNvPr id="5" name="Slide Number Placeholder 5"/>
          <p:cNvSpPr>
            <a:spLocks noGrp="1"/>
          </p:cNvSpPr>
          <p:nvPr>
            <p:ph type="sldNum" sz="quarter" idx="12"/>
          </p:nvPr>
        </p:nvSpPr>
        <p:spPr/>
        <p:txBody>
          <a:bodyPr/>
          <a:lstStyle/>
          <a:p>
            <a:pPr>
              <a:defRPr/>
            </a:pPr>
            <a:fld id="{22EFD5C3-2EA4-4EC2-A950-AD505BF1E423}" type="slidenum">
              <a:rPr lang="en-US" altLang="en-US"/>
              <a:pPr>
                <a:defRPr/>
              </a:pPr>
              <a:t>75</a:t>
            </a:fld>
            <a:endParaRPr lang="en-US" altLang="en-US"/>
          </a:p>
        </p:txBody>
      </p:sp>
      <p:sp>
        <p:nvSpPr>
          <p:cNvPr id="156676" name="Content Placeholder 1"/>
          <p:cNvSpPr>
            <a:spLocks noGrp="1"/>
          </p:cNvSpPr>
          <p:nvPr>
            <p:ph idx="1"/>
          </p:nvPr>
        </p:nvSpPr>
        <p:spPr>
          <a:xfrm>
            <a:off x="900113" y="1846263"/>
            <a:ext cx="7481887" cy="4022725"/>
          </a:xfrm>
        </p:spPr>
        <p:txBody>
          <a:bodyPr/>
          <a:lstStyle/>
          <a:p>
            <a:pPr algn="just">
              <a:buFont typeface="Courier New" panose="02070309020205020404" pitchFamily="49" charset="0"/>
              <a:buChar char="o"/>
            </a:pPr>
            <a:r>
              <a:rPr lang="en-US" altLang="en-US" sz="3000" smtClean="0"/>
              <a:t>Another tool for requirement specification is the entity-relationship diagram, often called an "E-R diagram.“</a:t>
            </a:r>
          </a:p>
          <a:p>
            <a:pPr algn="just">
              <a:buFont typeface="Courier New" panose="02070309020205020404" pitchFamily="49" charset="0"/>
              <a:buChar char="o"/>
            </a:pPr>
            <a:r>
              <a:rPr lang="en-US" altLang="en-US" sz="3000" smtClean="0"/>
              <a:t> It is a detailed logical representation of the data for the organization and uses three main constructs i.e. data entities, relationships, and their associated attributes.</a:t>
            </a:r>
            <a:endParaRPr lang="en-IN" altLang="en-US" sz="30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385D8F5-9B77-4614-A0B4-9F3871BA73F3}" type="slidenum">
              <a:rPr lang="en-US" altLang="en-US" smtClean="0"/>
              <a:pPr>
                <a:defRPr/>
              </a:pPr>
              <a:t>76</a:t>
            </a:fld>
            <a:endParaRPr lang="en-US" altLang="en-US"/>
          </a:p>
        </p:txBody>
      </p:sp>
      <p:pic>
        <p:nvPicPr>
          <p:cNvPr id="158723" name="Picture 6" descr="DBMS Convert ER into tabl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04813"/>
            <a:ext cx="9002712"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900113" y="476250"/>
            <a:ext cx="8066087" cy="1273175"/>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altLang="en-US" sz="4600" dirty="0" smtClean="0">
                <a:solidFill>
                  <a:schemeClr val="tx1">
                    <a:lumMod val="95000"/>
                    <a:lumOff val="5000"/>
                  </a:schemeClr>
                </a:solidFill>
              </a:rPr>
              <a:t>4. Software </a:t>
            </a:r>
            <a:r>
              <a:rPr lang="en-US" altLang="en-US" sz="4600" dirty="0">
                <a:solidFill>
                  <a:schemeClr val="tx1">
                    <a:lumMod val="95000"/>
                    <a:lumOff val="5000"/>
                  </a:schemeClr>
                </a:solidFill>
              </a:rPr>
              <a:t>Requirement Validation</a:t>
            </a:r>
            <a:endParaRPr lang="en-GB" altLang="en-US" sz="4600"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4F248DD1-F842-436C-8A84-5985F468FE5C}" type="slidenum">
              <a:rPr lang="en-US" altLang="en-US"/>
              <a:pPr>
                <a:defRPr/>
              </a:pPr>
              <a:t>77</a:t>
            </a:fld>
            <a:endParaRPr lang="en-US" altLang="en-US"/>
          </a:p>
        </p:txBody>
      </p:sp>
      <p:sp>
        <p:nvSpPr>
          <p:cNvPr id="157700" name="Content Placeholder 1"/>
          <p:cNvSpPr>
            <a:spLocks noGrp="1"/>
          </p:cNvSpPr>
          <p:nvPr>
            <p:ph idx="1"/>
          </p:nvPr>
        </p:nvSpPr>
        <p:spPr>
          <a:xfrm>
            <a:off x="933450" y="1892300"/>
            <a:ext cx="7383463" cy="4022725"/>
          </a:xfrm>
        </p:spPr>
        <p:txBody>
          <a:bodyPr/>
          <a:lstStyle/>
          <a:p>
            <a:pPr algn="just">
              <a:buFont typeface="Courier New" panose="02070309020205020404" pitchFamily="49" charset="0"/>
              <a:buChar char="o"/>
              <a:defRPr/>
            </a:pPr>
            <a:r>
              <a:rPr lang="en-US" altLang="en-US" sz="3000" dirty="0" smtClean="0">
                <a:solidFill>
                  <a:schemeClr val="tx1">
                    <a:lumMod val="95000"/>
                    <a:lumOff val="5000"/>
                  </a:schemeClr>
                </a:solidFill>
              </a:rPr>
              <a:t>After requirement specifications developed, the requirements discussed in this document are validated. </a:t>
            </a:r>
          </a:p>
          <a:p>
            <a:pPr algn="just">
              <a:buFont typeface="Courier New" panose="02070309020205020404" pitchFamily="49" charset="0"/>
              <a:buChar char="o"/>
              <a:defRPr/>
            </a:pPr>
            <a:r>
              <a:rPr lang="en-US" altLang="en-US" sz="3000" dirty="0" smtClean="0">
                <a:solidFill>
                  <a:schemeClr val="tx1">
                    <a:lumMod val="95000"/>
                    <a:lumOff val="5000"/>
                  </a:schemeClr>
                </a:solidFill>
              </a:rPr>
              <a:t>The user might demand illegal, impossible solution or experts may misinterpret the needs. </a:t>
            </a:r>
            <a:endParaRPr lang="en-IN" altLang="en-US" sz="3000" dirty="0" smtClean="0">
              <a:solidFill>
                <a:schemeClr val="tx1">
                  <a:lumMod val="95000"/>
                  <a:lumOff val="5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22325" y="619125"/>
            <a:ext cx="8066088" cy="1273175"/>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altLang="en-US" sz="4600" dirty="0">
                <a:solidFill>
                  <a:schemeClr val="tx1">
                    <a:lumMod val="95000"/>
                    <a:lumOff val="5000"/>
                  </a:schemeClr>
                </a:solidFill>
              </a:rPr>
              <a:t>Software Requirement Validation</a:t>
            </a:r>
            <a:endParaRPr lang="en-GB" altLang="en-US" sz="4600"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92E65173-183F-4E22-AA04-68E9A0BFC969}" type="slidenum">
              <a:rPr lang="en-US" altLang="en-US"/>
              <a:pPr>
                <a:defRPr/>
              </a:pPr>
              <a:t>78</a:t>
            </a:fld>
            <a:endParaRPr lang="en-US" altLang="en-US"/>
          </a:p>
        </p:txBody>
      </p:sp>
      <p:sp>
        <p:nvSpPr>
          <p:cNvPr id="159748" name="Content Placeholder 1"/>
          <p:cNvSpPr>
            <a:spLocks noGrp="1"/>
          </p:cNvSpPr>
          <p:nvPr>
            <p:ph idx="1"/>
          </p:nvPr>
        </p:nvSpPr>
        <p:spPr>
          <a:xfrm>
            <a:off x="860425" y="1854200"/>
            <a:ext cx="7548563" cy="4022725"/>
          </a:xfrm>
        </p:spPr>
        <p:txBody>
          <a:bodyPr/>
          <a:lstStyle/>
          <a:p>
            <a:pPr algn="just">
              <a:defRPr/>
            </a:pPr>
            <a:r>
              <a:rPr lang="en-US" altLang="en-US" sz="3200" dirty="0" smtClean="0">
                <a:solidFill>
                  <a:schemeClr val="tx1">
                    <a:lumMod val="95000"/>
                    <a:lumOff val="5000"/>
                  </a:schemeClr>
                </a:solidFill>
              </a:rPr>
              <a:t>Requirements can be the check against the following conditions -</a:t>
            </a:r>
          </a:p>
          <a:p>
            <a:pPr lvl="1" algn="just">
              <a:buFont typeface="Arial" panose="020B0604020202020204" pitchFamily="34" charset="0"/>
              <a:buChar char="•"/>
              <a:defRPr/>
            </a:pPr>
            <a:r>
              <a:rPr lang="en-US" altLang="en-US" sz="3000" dirty="0" smtClean="0">
                <a:solidFill>
                  <a:schemeClr val="tx1">
                    <a:lumMod val="95000"/>
                    <a:lumOff val="5000"/>
                  </a:schemeClr>
                </a:solidFill>
              </a:rPr>
              <a:t>If they can practically implement</a:t>
            </a:r>
          </a:p>
          <a:p>
            <a:pPr lvl="1" algn="just">
              <a:buFont typeface="Arial" panose="020B0604020202020204" pitchFamily="34" charset="0"/>
              <a:buChar char="•"/>
              <a:defRPr/>
            </a:pPr>
            <a:r>
              <a:rPr lang="en-US" altLang="en-US" sz="3000" dirty="0" smtClean="0">
                <a:solidFill>
                  <a:schemeClr val="tx1">
                    <a:lumMod val="95000"/>
                    <a:lumOff val="5000"/>
                  </a:schemeClr>
                </a:solidFill>
              </a:rPr>
              <a:t>If they are correct and as per the functionality and specially of software</a:t>
            </a:r>
          </a:p>
          <a:p>
            <a:pPr lvl="1" algn="just">
              <a:buFont typeface="Arial" panose="020B0604020202020204" pitchFamily="34" charset="0"/>
              <a:buChar char="•"/>
              <a:defRPr/>
            </a:pPr>
            <a:r>
              <a:rPr lang="en-US" altLang="en-US" sz="3000" dirty="0" smtClean="0">
                <a:solidFill>
                  <a:schemeClr val="tx1">
                    <a:lumMod val="95000"/>
                    <a:lumOff val="5000"/>
                  </a:schemeClr>
                </a:solidFill>
              </a:rPr>
              <a:t>If there are any ambiguities</a:t>
            </a:r>
          </a:p>
          <a:p>
            <a:pPr lvl="1" algn="just">
              <a:buFont typeface="Arial" panose="020B0604020202020204" pitchFamily="34" charset="0"/>
              <a:buChar char="•"/>
              <a:defRPr/>
            </a:pPr>
            <a:r>
              <a:rPr lang="en-US" altLang="en-US" sz="3000" dirty="0" smtClean="0">
                <a:solidFill>
                  <a:schemeClr val="tx1">
                    <a:lumMod val="95000"/>
                    <a:lumOff val="5000"/>
                  </a:schemeClr>
                </a:solidFill>
              </a:rPr>
              <a:t>If they are full</a:t>
            </a:r>
          </a:p>
          <a:p>
            <a:pPr lvl="1" algn="just">
              <a:buFont typeface="Arial" panose="020B0604020202020204" pitchFamily="34" charset="0"/>
              <a:buChar char="•"/>
              <a:defRPr/>
            </a:pPr>
            <a:r>
              <a:rPr lang="en-US" altLang="en-US" sz="3000" dirty="0" smtClean="0">
                <a:solidFill>
                  <a:schemeClr val="tx1">
                    <a:lumMod val="95000"/>
                    <a:lumOff val="5000"/>
                  </a:schemeClr>
                </a:solidFill>
              </a:rPr>
              <a:t>If they can describe</a:t>
            </a:r>
            <a:endParaRPr lang="en-IN" altLang="en-US" sz="3000" dirty="0" smtClean="0">
              <a:solidFill>
                <a:schemeClr val="tx1">
                  <a:lumMod val="95000"/>
                  <a:lumOff val="5000"/>
                </a:schemeClr>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22325" y="619125"/>
            <a:ext cx="8066088" cy="1273175"/>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eaLnBrk="1" fontAlgn="auto" hangingPunct="1">
              <a:spcBef>
                <a:spcPts val="1000"/>
              </a:spcBef>
              <a:spcAft>
                <a:spcPts val="0"/>
              </a:spcAft>
              <a:defRPr/>
            </a:pPr>
            <a:r>
              <a:rPr lang="en-US" altLang="en-US" sz="4600" dirty="0">
                <a:solidFill>
                  <a:schemeClr val="tx1">
                    <a:lumMod val="95000"/>
                    <a:lumOff val="5000"/>
                  </a:schemeClr>
                </a:solidFill>
              </a:rPr>
              <a:t>Software Requirement Validation</a:t>
            </a:r>
            <a:endParaRPr lang="en-GB" altLang="en-US" sz="4600"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2C171800-F089-4C51-BC14-4A65D8C2215B}" type="slidenum">
              <a:rPr lang="en-US" altLang="en-US"/>
              <a:pPr>
                <a:defRPr/>
              </a:pPr>
              <a:t>79</a:t>
            </a:fld>
            <a:endParaRPr lang="en-US" altLang="en-US"/>
          </a:p>
        </p:txBody>
      </p:sp>
      <p:grpSp>
        <p:nvGrpSpPr>
          <p:cNvPr id="3" name="Group 2"/>
          <p:cNvGrpSpPr/>
          <p:nvPr/>
        </p:nvGrpSpPr>
        <p:grpSpPr>
          <a:xfrm>
            <a:off x="398785" y="2060848"/>
            <a:ext cx="8421687" cy="3397250"/>
            <a:chOff x="471488" y="2119313"/>
            <a:chExt cx="8421687" cy="3397250"/>
          </a:xfrm>
        </p:grpSpPr>
        <p:cxnSp>
          <p:nvCxnSpPr>
            <p:cNvPr id="9" name="Straight Arrow Connector 8"/>
            <p:cNvCxnSpPr/>
            <p:nvPr/>
          </p:nvCxnSpPr>
          <p:spPr bwMode="auto">
            <a:xfrm>
              <a:off x="4211960" y="2765425"/>
              <a:ext cx="0" cy="696967"/>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7" name="Rounded Rectangle 6"/>
            <p:cNvSpPr/>
            <p:nvPr/>
          </p:nvSpPr>
          <p:spPr bwMode="auto">
            <a:xfrm>
              <a:off x="3854433" y="3449971"/>
              <a:ext cx="2082833" cy="1077845"/>
            </a:xfrm>
            <a:prstGeom prst="roundRect">
              <a:avLst/>
            </a:prstGeom>
            <a:gradFill flip="none" rotWithShape="1">
              <a:gsLst>
                <a:gs pos="0">
                  <a:schemeClr val="accent1">
                    <a:lumMod val="5000"/>
                    <a:lumOff val="95000"/>
                  </a:schemeClr>
                </a:gs>
                <a:gs pos="60000">
                  <a:schemeClr val="accent1">
                    <a:lumMod val="45000"/>
                    <a:lumOff val="55000"/>
                  </a:schemeClr>
                </a:gs>
                <a:gs pos="83000">
                  <a:schemeClr val="accent1">
                    <a:lumMod val="45000"/>
                    <a:lumOff val="55000"/>
                  </a:schemeClr>
                </a:gs>
                <a:gs pos="78000">
                  <a:schemeClr val="accent1">
                    <a:lumMod val="30000"/>
                    <a:lumOff val="70000"/>
                  </a:schemeClr>
                </a:gs>
              </a:gsLst>
              <a:path path="circle">
                <a:fillToRect l="50000" t="50000" r="50000" b="50000"/>
              </a:path>
              <a:tileRect/>
            </a:gradFill>
            <a:effectLst>
              <a:glow rad="139700">
                <a:schemeClr val="accent6">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rPr>
                <a:t>Requirement Validation</a:t>
              </a:r>
              <a:endParaRPr lang="en-IN" spc="50" dirty="0">
                <a:ln w="9525" cmpd="sng">
                  <a:solidFill>
                    <a:schemeClr val="accent1"/>
                  </a:solidFill>
                  <a:prstDash val="solid"/>
                </a:ln>
                <a:solidFill>
                  <a:schemeClr val="accent1">
                    <a:lumMod val="60000"/>
                    <a:lumOff val="40000"/>
                  </a:schemeClr>
                </a:solidFill>
                <a:effectLst>
                  <a:glow rad="38100">
                    <a:schemeClr val="accent1">
                      <a:alpha val="40000"/>
                    </a:schemeClr>
                  </a:glow>
                </a:effectLst>
              </a:endParaRPr>
            </a:p>
          </p:txBody>
        </p:sp>
        <p:cxnSp>
          <p:nvCxnSpPr>
            <p:cNvPr id="8" name="Straight Arrow Connector 7"/>
            <p:cNvCxnSpPr/>
            <p:nvPr/>
          </p:nvCxnSpPr>
          <p:spPr bwMode="auto">
            <a:xfrm flipV="1">
              <a:off x="4860032" y="4527816"/>
              <a:ext cx="0" cy="620447"/>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bwMode="auto">
            <a:xfrm>
              <a:off x="5549583" y="2708920"/>
              <a:ext cx="0" cy="697246"/>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bwMode="auto">
            <a:xfrm>
              <a:off x="2916238" y="3964781"/>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bwMode="auto">
            <a:xfrm>
              <a:off x="2916238" y="3590544"/>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bwMode="auto">
            <a:xfrm>
              <a:off x="2916238" y="4304506"/>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bwMode="auto">
            <a:xfrm>
              <a:off x="5937268" y="3616440"/>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bwMode="auto">
            <a:xfrm>
              <a:off x="5937268" y="4293096"/>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bwMode="auto">
            <a:xfrm>
              <a:off x="5937268" y="3951720"/>
              <a:ext cx="938195" cy="0"/>
            </a:xfrm>
            <a:prstGeom prst="straightConnector1">
              <a:avLst/>
            </a:prstGeom>
            <a:ln w="38100">
              <a:headEnd type="none" w="med" len="med"/>
              <a:tailEnd type="arrow" w="med" len="med"/>
            </a:ln>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71488" y="3402013"/>
              <a:ext cx="2957512" cy="368300"/>
            </a:xfrm>
            <a:prstGeom prst="rect">
              <a:avLst/>
            </a:prstGeom>
            <a:noFill/>
          </p:spPr>
          <p:txBody>
            <a:bodyPr>
              <a:spAutoFit/>
            </a:bodyPr>
            <a:lstStyle/>
            <a:p>
              <a:pPr>
                <a:defRPr/>
              </a:pPr>
              <a:r>
                <a:rPr lang="en-US" sz="1800" dirty="0">
                  <a:latin typeface="+mn-lt"/>
                </a:rPr>
                <a:t>Requirements Document</a:t>
              </a:r>
              <a:endParaRPr lang="en-IN" sz="1800" dirty="0">
                <a:latin typeface="+mn-lt"/>
              </a:endParaRPr>
            </a:p>
          </p:txBody>
        </p:sp>
        <p:sp>
          <p:nvSpPr>
            <p:cNvPr id="22" name="TextBox 21"/>
            <p:cNvSpPr txBox="1"/>
            <p:nvPr/>
          </p:nvSpPr>
          <p:spPr>
            <a:xfrm>
              <a:off x="890588" y="3779838"/>
              <a:ext cx="2957512" cy="369887"/>
            </a:xfrm>
            <a:prstGeom prst="rect">
              <a:avLst/>
            </a:prstGeom>
            <a:noFill/>
          </p:spPr>
          <p:txBody>
            <a:bodyPr>
              <a:spAutoFit/>
            </a:bodyPr>
            <a:lstStyle/>
            <a:p>
              <a:pPr>
                <a:defRPr/>
              </a:pPr>
              <a:r>
                <a:rPr lang="en-US" sz="1800" dirty="0">
                  <a:latin typeface="+mn-lt"/>
                </a:rPr>
                <a:t>Organizational Rules</a:t>
              </a:r>
              <a:endParaRPr lang="en-IN" sz="1800" dirty="0">
                <a:latin typeface="+mn-lt"/>
              </a:endParaRPr>
            </a:p>
          </p:txBody>
        </p:sp>
        <p:sp>
          <p:nvSpPr>
            <p:cNvPr id="23" name="TextBox 22"/>
            <p:cNvSpPr txBox="1"/>
            <p:nvPr/>
          </p:nvSpPr>
          <p:spPr>
            <a:xfrm>
              <a:off x="971550" y="4119563"/>
              <a:ext cx="2957513" cy="369887"/>
            </a:xfrm>
            <a:prstGeom prst="rect">
              <a:avLst/>
            </a:prstGeom>
            <a:noFill/>
          </p:spPr>
          <p:txBody>
            <a:bodyPr>
              <a:spAutoFit/>
            </a:bodyPr>
            <a:lstStyle/>
            <a:p>
              <a:pPr>
                <a:defRPr/>
              </a:pPr>
              <a:r>
                <a:rPr lang="en-US" sz="1800" dirty="0">
                  <a:latin typeface="+mn-lt"/>
                </a:rPr>
                <a:t>Negotiation Inquiry</a:t>
              </a:r>
              <a:endParaRPr lang="en-IN" sz="1800" dirty="0">
                <a:latin typeface="+mn-lt"/>
              </a:endParaRPr>
            </a:p>
          </p:txBody>
        </p:sp>
        <p:sp>
          <p:nvSpPr>
            <p:cNvPr id="24" name="TextBox 23"/>
            <p:cNvSpPr txBox="1"/>
            <p:nvPr/>
          </p:nvSpPr>
          <p:spPr>
            <a:xfrm>
              <a:off x="6848475" y="3460750"/>
              <a:ext cx="1374775" cy="368300"/>
            </a:xfrm>
            <a:prstGeom prst="rect">
              <a:avLst/>
            </a:prstGeom>
            <a:noFill/>
          </p:spPr>
          <p:txBody>
            <a:bodyPr>
              <a:spAutoFit/>
            </a:bodyPr>
            <a:lstStyle/>
            <a:p>
              <a:pPr>
                <a:defRPr/>
              </a:pPr>
              <a:r>
                <a:rPr lang="en-US" sz="1800" dirty="0">
                  <a:latin typeface="+mn-lt"/>
                </a:rPr>
                <a:t>Valid Model</a:t>
              </a:r>
              <a:endParaRPr lang="en-IN" sz="1800" dirty="0">
                <a:latin typeface="+mn-lt"/>
              </a:endParaRPr>
            </a:p>
          </p:txBody>
        </p:sp>
        <p:sp>
          <p:nvSpPr>
            <p:cNvPr id="25" name="TextBox 24"/>
            <p:cNvSpPr txBox="1"/>
            <p:nvPr/>
          </p:nvSpPr>
          <p:spPr>
            <a:xfrm>
              <a:off x="6848475" y="3792538"/>
              <a:ext cx="2016125" cy="368300"/>
            </a:xfrm>
            <a:prstGeom prst="rect">
              <a:avLst/>
            </a:prstGeom>
            <a:noFill/>
          </p:spPr>
          <p:txBody>
            <a:bodyPr>
              <a:spAutoFit/>
            </a:bodyPr>
            <a:lstStyle/>
            <a:p>
              <a:pPr>
                <a:defRPr/>
              </a:pPr>
              <a:r>
                <a:rPr lang="en-US" sz="1800" dirty="0">
                  <a:latin typeface="+mn-lt"/>
                </a:rPr>
                <a:t>History Validation</a:t>
              </a:r>
              <a:endParaRPr lang="en-IN" sz="1800" dirty="0">
                <a:latin typeface="+mn-lt"/>
              </a:endParaRPr>
            </a:p>
          </p:txBody>
        </p:sp>
        <p:sp>
          <p:nvSpPr>
            <p:cNvPr id="26" name="TextBox 25"/>
            <p:cNvSpPr txBox="1"/>
            <p:nvPr/>
          </p:nvSpPr>
          <p:spPr>
            <a:xfrm>
              <a:off x="6877050" y="4111625"/>
              <a:ext cx="2016125" cy="369888"/>
            </a:xfrm>
            <a:prstGeom prst="rect">
              <a:avLst/>
            </a:prstGeom>
            <a:noFill/>
          </p:spPr>
          <p:txBody>
            <a:bodyPr>
              <a:spAutoFit/>
            </a:bodyPr>
            <a:lstStyle/>
            <a:p>
              <a:pPr>
                <a:defRPr/>
              </a:pPr>
              <a:r>
                <a:rPr lang="en-US" sz="1800" dirty="0">
                  <a:latin typeface="+mn-lt"/>
                </a:rPr>
                <a:t>Problem List</a:t>
              </a:r>
              <a:endParaRPr lang="en-IN" sz="1800" dirty="0">
                <a:latin typeface="+mn-lt"/>
              </a:endParaRPr>
            </a:p>
          </p:txBody>
        </p:sp>
        <p:sp>
          <p:nvSpPr>
            <p:cNvPr id="27" name="TextBox 26"/>
            <p:cNvSpPr txBox="1"/>
            <p:nvPr/>
          </p:nvSpPr>
          <p:spPr>
            <a:xfrm>
              <a:off x="3811588" y="2146300"/>
              <a:ext cx="917575" cy="646113"/>
            </a:xfrm>
            <a:prstGeom prst="rect">
              <a:avLst/>
            </a:prstGeom>
            <a:noFill/>
          </p:spPr>
          <p:txBody>
            <a:bodyPr>
              <a:spAutoFit/>
            </a:bodyPr>
            <a:lstStyle/>
            <a:p>
              <a:pPr>
                <a:defRPr/>
              </a:pPr>
              <a:r>
                <a:rPr lang="en-US" sz="1800" dirty="0">
                  <a:latin typeface="+mn-lt"/>
                </a:rPr>
                <a:t>Quality</a:t>
              </a:r>
            </a:p>
            <a:p>
              <a:pPr>
                <a:defRPr/>
              </a:pPr>
              <a:r>
                <a:rPr lang="en-US" sz="1800" dirty="0">
                  <a:latin typeface="+mn-lt"/>
                </a:rPr>
                <a:t>Model</a:t>
              </a:r>
              <a:endParaRPr lang="en-IN" sz="1800" dirty="0">
                <a:latin typeface="+mn-lt"/>
              </a:endParaRPr>
            </a:p>
          </p:txBody>
        </p:sp>
        <p:sp>
          <p:nvSpPr>
            <p:cNvPr id="28" name="TextBox 27"/>
            <p:cNvSpPr txBox="1"/>
            <p:nvPr/>
          </p:nvSpPr>
          <p:spPr>
            <a:xfrm>
              <a:off x="4783138" y="2119313"/>
              <a:ext cx="1593850" cy="646112"/>
            </a:xfrm>
            <a:prstGeom prst="rect">
              <a:avLst/>
            </a:prstGeom>
            <a:noFill/>
          </p:spPr>
          <p:txBody>
            <a:bodyPr>
              <a:spAutoFit/>
            </a:bodyPr>
            <a:lstStyle/>
            <a:p>
              <a:pPr algn="ctr">
                <a:defRPr/>
              </a:pPr>
              <a:r>
                <a:rPr lang="en-US" sz="1800" dirty="0">
                  <a:latin typeface="+mn-lt"/>
                </a:rPr>
                <a:t>Organizational Standard</a:t>
              </a:r>
              <a:endParaRPr lang="en-IN" sz="1800" dirty="0">
                <a:latin typeface="+mn-lt"/>
              </a:endParaRPr>
            </a:p>
          </p:txBody>
        </p:sp>
        <p:sp>
          <p:nvSpPr>
            <p:cNvPr id="29" name="TextBox 28"/>
            <p:cNvSpPr txBox="1"/>
            <p:nvPr/>
          </p:nvSpPr>
          <p:spPr>
            <a:xfrm>
              <a:off x="4211638" y="5148263"/>
              <a:ext cx="1531937" cy="368300"/>
            </a:xfrm>
            <a:prstGeom prst="rect">
              <a:avLst/>
            </a:prstGeom>
            <a:noFill/>
          </p:spPr>
          <p:txBody>
            <a:bodyPr>
              <a:spAutoFit/>
            </a:bodyPr>
            <a:lstStyle/>
            <a:p>
              <a:pPr>
                <a:defRPr/>
              </a:pPr>
              <a:r>
                <a:rPr lang="en-US" sz="1800" dirty="0">
                  <a:latin typeface="+mn-lt"/>
                </a:rPr>
                <a:t>Stakeholders</a:t>
              </a:r>
              <a:endParaRPr lang="en-IN" sz="1800" dirty="0">
                <a:latin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0113" y="685800"/>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rmAutofit fontScale="90000"/>
          </a:bodyPr>
          <a:lstStyle/>
          <a:p>
            <a:pPr>
              <a:defRPr/>
            </a:pPr>
            <a:r>
              <a:rPr lang="en-US" dirty="0" smtClean="0">
                <a:solidFill>
                  <a:schemeClr val="tx1">
                    <a:lumMod val="95000"/>
                    <a:lumOff val="5000"/>
                  </a:schemeClr>
                </a:solidFill>
              </a:rPr>
              <a:t>Sources </a:t>
            </a:r>
            <a:r>
              <a:rPr lang="en-US" dirty="0">
                <a:solidFill>
                  <a:schemeClr val="tx1">
                    <a:lumMod val="95000"/>
                    <a:lumOff val="5000"/>
                  </a:schemeClr>
                </a:solidFill>
              </a:rPr>
              <a:t>of Understanding Software Requirements</a:t>
            </a:r>
          </a:p>
        </p:txBody>
      </p:sp>
      <p:sp>
        <p:nvSpPr>
          <p:cNvPr id="6146" name="Rectangle 2"/>
          <p:cNvSpPr>
            <a:spLocks noGrp="1" noChangeArrowheads="1"/>
          </p:cNvSpPr>
          <p:nvPr>
            <p:ph idx="1"/>
          </p:nvPr>
        </p:nvSpPr>
        <p:spPr>
          <a:xfrm>
            <a:off x="719571" y="1907580"/>
            <a:ext cx="8130853" cy="4824413"/>
          </a:xfrm>
          <a:extLst/>
        </p:spPr>
        <p:txBody>
          <a:bodyPr lIns="18000" tIns="46800" rIns="18000" bIns="46800" numCol="2"/>
          <a:lstStyle/>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Stakeholders/Buyers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User/Beneficiaries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Operator</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Domain Experts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Developers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Automated Tools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Past Experience/Case Studies</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Connected People/Machine/ Environment</a:t>
            </a:r>
          </a:p>
          <a:p>
            <a:pPr lvl="2" algn="just" eaLnBrk="1" hangingPunct="1">
              <a:spcBef>
                <a:spcPct val="50000"/>
              </a:spcBef>
              <a:buFont typeface="Courier New" panose="02070309020205020404" pitchFamily="49" charset="0"/>
              <a:buChar char="o"/>
              <a:defRPr/>
            </a:pPr>
            <a:r>
              <a:rPr lang="en-US" altLang="en-US" sz="3200" dirty="0" smtClean="0">
                <a:solidFill>
                  <a:schemeClr val="tx1">
                    <a:lumMod val="95000"/>
                    <a:lumOff val="5000"/>
                  </a:schemeClr>
                </a:solidFill>
              </a:rPr>
              <a:t>Tester</a:t>
            </a:r>
          </a:p>
          <a:p>
            <a:pPr eaLnBrk="1" hangingPunct="1">
              <a:spcBef>
                <a:spcPct val="50000"/>
              </a:spcBef>
              <a:defRPr/>
            </a:pPr>
            <a:endParaRPr lang="en-US" altLang="en-US" sz="4000" i="1" dirty="0" smtClean="0">
              <a:solidFill>
                <a:schemeClr val="tx1">
                  <a:lumMod val="95000"/>
                  <a:lumOff val="5000"/>
                </a:schemeClr>
              </a:solidFill>
            </a:endParaRPr>
          </a:p>
        </p:txBody>
      </p:sp>
      <p:sp>
        <p:nvSpPr>
          <p:cNvPr id="7" name="Slide Number Placeholder 5"/>
          <p:cNvSpPr>
            <a:spLocks noGrp="1"/>
          </p:cNvSpPr>
          <p:nvPr>
            <p:ph type="sldNum" sz="quarter" idx="12"/>
          </p:nvPr>
        </p:nvSpPr>
        <p:spPr/>
        <p:txBody>
          <a:bodyPr/>
          <a:lstStyle/>
          <a:p>
            <a:pPr>
              <a:defRPr/>
            </a:pPr>
            <a:fld id="{65403EC7-B0E6-4FE6-8576-43B5C758B6D0}" type="slidenum">
              <a:rPr lang="en-US" altLang="en-US"/>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subTnLst>
                                    <p:audio>
                                      <p:cMediaNode>
                                        <p:cTn display="0" masterRel="sameClick">
                                          <p:stCondLst>
                                            <p:cond evt="begin" delay="0">
                                              <p:tn val="5"/>
                                            </p:cond>
                                          </p:stCondLst>
                                          <p:endCondLst>
                                            <p:cond evt="onStopAudio" delay="0">
                                              <p:tgtEl>
                                                <p:sldTgt/>
                                              </p:tgtEl>
                                            </p:cond>
                                          </p:endCondLst>
                                        </p:cTn>
                                        <p:tgtEl>
                                          <p:sndTgt r:embed="rId3" name="/mnt1/star/gallery/sounds/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00113" y="628650"/>
            <a:ext cx="9793287" cy="1141413"/>
          </a:xfrm>
          <a:extLst>
            <a:ext uri="{91240B29-F687-4F45-9708-019B960494DF}">
              <a14:hiddenLine xmlns:a14="http://schemas.microsoft.com/office/drawing/2010/main" w="9525">
                <a:solidFill>
                  <a:srgbClr val="FFFFFF"/>
                </a:solidFill>
                <a:miter lim="800000"/>
                <a:headEnd/>
                <a:tailEnd/>
              </a14:hiddenLine>
            </a:ext>
          </a:extLst>
        </p:spPr>
        <p:txBody>
          <a:bodyPr lIns="19440" rIns="19440" anchor="ctr">
            <a:noAutofit/>
          </a:bodyPr>
          <a:lstStyle/>
          <a:p>
            <a:pPr algn="just" eaLnBrk="1" fontAlgn="auto" hangingPunct="1">
              <a:lnSpc>
                <a:spcPct val="150000"/>
              </a:lnSpc>
              <a:spcBef>
                <a:spcPts val="888"/>
              </a:spcBef>
              <a:buClr>
                <a:schemeClr val="accent2"/>
              </a:buClr>
              <a:buFont typeface="Calibri" panose="020F0502020204030204" pitchFamily="34" charset="0"/>
              <a:buNone/>
              <a:defRPr/>
            </a:pPr>
            <a:r>
              <a:rPr lang="en-US" altLang="en-US" sz="4400" dirty="0">
                <a:solidFill>
                  <a:schemeClr val="tx1">
                    <a:lumMod val="95000"/>
                    <a:lumOff val="5000"/>
                  </a:schemeClr>
                </a:solidFill>
              </a:rPr>
              <a:t>Requirements Validation Techniques</a:t>
            </a:r>
          </a:p>
        </p:txBody>
      </p:sp>
      <p:sp>
        <p:nvSpPr>
          <p:cNvPr id="22529" name="Rectangle 1"/>
          <p:cNvSpPr>
            <a:spLocks noGrp="1" noChangeArrowheads="1"/>
          </p:cNvSpPr>
          <p:nvPr>
            <p:ph idx="1"/>
          </p:nvPr>
        </p:nvSpPr>
        <p:spPr>
          <a:xfrm>
            <a:off x="900113" y="1782763"/>
            <a:ext cx="7343775" cy="4113212"/>
          </a:xfrm>
          <a:extLst/>
        </p:spPr>
        <p:txBody>
          <a:bodyPr lIns="18000" tIns="46800" rIns="18000" bIns="46800" rtlCol="0">
            <a:noAutofit/>
          </a:bodyPr>
          <a:lstStyle/>
          <a:p>
            <a:pPr algn="just" eaLnBrk="1" fontAlgn="auto" hangingPunct="1">
              <a:lnSpc>
                <a:spcPct val="100000"/>
              </a:lnSpc>
              <a:spcBef>
                <a:spcPts val="888"/>
              </a:spcBef>
              <a:buClr>
                <a:schemeClr val="accent2"/>
              </a:buClr>
              <a:buFont typeface="Courier New" panose="02070309020205020404" pitchFamily="49" charset="0"/>
              <a:buChar char="o"/>
              <a:defRPr/>
            </a:pPr>
            <a:r>
              <a:rPr lang="en-US" altLang="en-US" sz="2800" b="1" dirty="0" smtClean="0">
                <a:solidFill>
                  <a:schemeClr val="tx1">
                    <a:lumMod val="95000"/>
                    <a:lumOff val="5000"/>
                  </a:schemeClr>
                </a:solidFill>
              </a:rPr>
              <a:t>Requirements reviews/inspections: </a:t>
            </a:r>
            <a:r>
              <a:rPr lang="en-US" altLang="en-US" sz="2600" dirty="0" smtClean="0">
                <a:solidFill>
                  <a:schemeClr val="tx1">
                    <a:lumMod val="95000"/>
                    <a:lumOff val="5000"/>
                  </a:schemeClr>
                </a:solidFill>
              </a:rPr>
              <a:t>Systematic manual analysis of the requirements.</a:t>
            </a:r>
          </a:p>
          <a:p>
            <a:pPr algn="just" eaLnBrk="1" fontAlgn="auto" hangingPunct="1">
              <a:lnSpc>
                <a:spcPct val="100000"/>
              </a:lnSpc>
              <a:spcBef>
                <a:spcPts val="888"/>
              </a:spcBef>
              <a:buClr>
                <a:schemeClr val="accent2"/>
              </a:buClr>
              <a:buFont typeface="Courier New" panose="02070309020205020404" pitchFamily="49" charset="0"/>
              <a:buChar char="o"/>
              <a:defRPr/>
            </a:pPr>
            <a:r>
              <a:rPr lang="en-US" altLang="en-US" sz="2800" b="1" dirty="0" smtClean="0">
                <a:solidFill>
                  <a:schemeClr val="tx1">
                    <a:lumMod val="95000"/>
                    <a:lumOff val="5000"/>
                  </a:schemeClr>
                </a:solidFill>
              </a:rPr>
              <a:t>Prototyping: </a:t>
            </a:r>
            <a:r>
              <a:rPr lang="en-US" altLang="en-US" sz="2800" dirty="0" smtClean="0">
                <a:solidFill>
                  <a:schemeClr val="tx1">
                    <a:lumMod val="95000"/>
                    <a:lumOff val="5000"/>
                  </a:schemeClr>
                </a:solidFill>
              </a:rPr>
              <a:t>Using </a:t>
            </a:r>
            <a:r>
              <a:rPr lang="en-US" altLang="en-US" sz="2800" dirty="0">
                <a:solidFill>
                  <a:schemeClr val="tx1">
                    <a:lumMod val="95000"/>
                    <a:lumOff val="5000"/>
                  </a:schemeClr>
                </a:solidFill>
              </a:rPr>
              <a:t>an executable model of the system to check </a:t>
            </a:r>
            <a:r>
              <a:rPr lang="en-US" altLang="en-US" sz="2800" dirty="0" smtClean="0">
                <a:solidFill>
                  <a:schemeClr val="tx1">
                    <a:lumMod val="95000"/>
                    <a:lumOff val="5000"/>
                  </a:schemeClr>
                </a:solidFill>
              </a:rPr>
              <a:t>requirements.</a:t>
            </a:r>
          </a:p>
          <a:p>
            <a:pPr algn="just" eaLnBrk="1" fontAlgn="auto" hangingPunct="1">
              <a:lnSpc>
                <a:spcPct val="100000"/>
              </a:lnSpc>
              <a:spcBef>
                <a:spcPts val="888"/>
              </a:spcBef>
              <a:buClr>
                <a:schemeClr val="accent2"/>
              </a:buClr>
              <a:buFont typeface="Courier New" panose="02070309020205020404" pitchFamily="49" charset="0"/>
              <a:buChar char="o"/>
              <a:defRPr/>
            </a:pPr>
            <a:r>
              <a:rPr lang="en-US" altLang="en-US" sz="2800" b="1" dirty="0" smtClean="0">
                <a:solidFill>
                  <a:schemeClr val="tx1">
                    <a:lumMod val="95000"/>
                    <a:lumOff val="5000"/>
                  </a:schemeClr>
                </a:solidFill>
              </a:rPr>
              <a:t>Test-case generation: </a:t>
            </a:r>
            <a:r>
              <a:rPr lang="en-US" altLang="en-US" sz="2800" dirty="0" smtClean="0">
                <a:solidFill>
                  <a:schemeClr val="tx1">
                    <a:lumMod val="95000"/>
                    <a:lumOff val="5000"/>
                  </a:schemeClr>
                </a:solidFill>
              </a:rPr>
              <a:t>Developing </a:t>
            </a:r>
            <a:r>
              <a:rPr lang="en-US" altLang="en-US" sz="2800" dirty="0">
                <a:solidFill>
                  <a:schemeClr val="tx1">
                    <a:lumMod val="95000"/>
                    <a:lumOff val="5000"/>
                  </a:schemeClr>
                </a:solidFill>
              </a:rPr>
              <a:t>tests for requirements to check </a:t>
            </a:r>
            <a:r>
              <a:rPr lang="en-US" altLang="en-US" sz="2800" dirty="0" smtClean="0">
                <a:solidFill>
                  <a:schemeClr val="tx1">
                    <a:lumMod val="95000"/>
                    <a:lumOff val="5000"/>
                  </a:schemeClr>
                </a:solidFill>
              </a:rPr>
              <a:t>testability.</a:t>
            </a:r>
          </a:p>
          <a:p>
            <a:pPr algn="just" eaLnBrk="1" fontAlgn="auto" hangingPunct="1">
              <a:lnSpc>
                <a:spcPct val="100000"/>
              </a:lnSpc>
              <a:spcBef>
                <a:spcPts val="888"/>
              </a:spcBef>
              <a:buClr>
                <a:schemeClr val="accent2"/>
              </a:buClr>
              <a:buFont typeface="Courier New" panose="02070309020205020404" pitchFamily="49" charset="0"/>
              <a:buChar char="o"/>
              <a:defRPr/>
            </a:pPr>
            <a:r>
              <a:rPr lang="en-US" altLang="en-US" sz="2800" b="1" dirty="0" smtClean="0">
                <a:solidFill>
                  <a:schemeClr val="tx1">
                    <a:lumMod val="95000"/>
                    <a:lumOff val="5000"/>
                  </a:schemeClr>
                </a:solidFill>
              </a:rPr>
              <a:t>Automated </a:t>
            </a:r>
            <a:r>
              <a:rPr lang="en-US" altLang="en-US" sz="2800" b="1" dirty="0">
                <a:solidFill>
                  <a:schemeClr val="tx1">
                    <a:lumMod val="95000"/>
                    <a:lumOff val="5000"/>
                  </a:schemeClr>
                </a:solidFill>
              </a:rPr>
              <a:t>consistency </a:t>
            </a:r>
            <a:r>
              <a:rPr lang="en-US" altLang="en-US" sz="2800" b="1" dirty="0" smtClean="0">
                <a:solidFill>
                  <a:schemeClr val="tx1">
                    <a:lumMod val="95000"/>
                    <a:lumOff val="5000"/>
                  </a:schemeClr>
                </a:solidFill>
              </a:rPr>
              <a:t>analysis: </a:t>
            </a:r>
            <a:r>
              <a:rPr lang="en-US" altLang="en-US" sz="2800" dirty="0" smtClean="0">
                <a:solidFill>
                  <a:schemeClr val="tx1">
                    <a:lumMod val="95000"/>
                    <a:lumOff val="5000"/>
                  </a:schemeClr>
                </a:solidFill>
              </a:rPr>
              <a:t>Checking </a:t>
            </a:r>
            <a:r>
              <a:rPr lang="en-US" altLang="en-US" sz="2800" dirty="0">
                <a:solidFill>
                  <a:schemeClr val="tx1">
                    <a:lumMod val="95000"/>
                    <a:lumOff val="5000"/>
                  </a:schemeClr>
                </a:solidFill>
              </a:rPr>
              <a:t>for the consistency of structured requirements descriptions</a:t>
            </a:r>
            <a:r>
              <a:rPr lang="en-US" altLang="en-US" sz="2400" dirty="0">
                <a:solidFill>
                  <a:schemeClr val="tx1">
                    <a:lumMod val="95000"/>
                    <a:lumOff val="5000"/>
                  </a:schemeClr>
                </a:solidFill>
              </a:rPr>
              <a:t>.</a:t>
            </a:r>
            <a:endParaRPr lang="en-GB" altLang="en-US" sz="2400" dirty="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18EE44E1-C928-449B-9C0B-9124C3396C66}" type="slidenum">
              <a:rPr lang="en-US" altLang="en-US"/>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7900" y="549275"/>
            <a:ext cx="7770813" cy="1141413"/>
          </a:xfrm>
          <a:extLst>
            <a:ext uri="{91240B29-F687-4F45-9708-019B960494DF}">
              <a14:hiddenLine xmlns:a14="http://schemas.microsoft.com/office/drawing/2010/main" w="9525">
                <a:solidFill>
                  <a:srgbClr val="FFFFFF"/>
                </a:solidFill>
                <a:miter lim="800000"/>
                <a:headEnd/>
                <a:tailEnd/>
              </a14:hiddenLine>
            </a:ext>
          </a:extLst>
        </p:spPr>
        <p:txBody>
          <a:bodyPr lIns="19440" rIns="19440" anchor="ctr">
            <a:noAutofit/>
          </a:bodyPr>
          <a:lstStyle/>
          <a:p>
            <a:pPr eaLnBrk="1" fontAlgn="auto" hangingPunct="1">
              <a:spcBef>
                <a:spcPts val="800"/>
              </a:spcBef>
              <a:spcAft>
                <a:spcPts val="0"/>
              </a:spcAft>
              <a:defRPr/>
            </a:pPr>
            <a:r>
              <a:rPr lang="en-US" altLang="en-US" sz="4200" dirty="0" smtClean="0">
                <a:solidFill>
                  <a:schemeClr val="tx1">
                    <a:lumMod val="95000"/>
                    <a:lumOff val="5000"/>
                  </a:schemeClr>
                </a:solidFill>
              </a:rPr>
              <a:t>5. Software </a:t>
            </a:r>
            <a:r>
              <a:rPr lang="en-US" altLang="en-US" sz="4200" dirty="0">
                <a:solidFill>
                  <a:schemeClr val="tx1">
                    <a:lumMod val="95000"/>
                    <a:lumOff val="5000"/>
                  </a:schemeClr>
                </a:solidFill>
              </a:rPr>
              <a:t>Requirement </a:t>
            </a:r>
            <a:r>
              <a:rPr lang="en-US" altLang="en-US" sz="4200" dirty="0" smtClean="0">
                <a:solidFill>
                  <a:schemeClr val="tx1">
                    <a:lumMod val="95000"/>
                    <a:lumOff val="5000"/>
                  </a:schemeClr>
                </a:solidFill>
              </a:rPr>
              <a:t>Management</a:t>
            </a:r>
            <a:endParaRPr lang="en-GB" altLang="en-US" sz="4200" dirty="0">
              <a:solidFill>
                <a:schemeClr val="tx1">
                  <a:lumMod val="95000"/>
                  <a:lumOff val="5000"/>
                </a:schemeClr>
              </a:solidFill>
            </a:endParaRPr>
          </a:p>
        </p:txBody>
      </p:sp>
      <p:sp>
        <p:nvSpPr>
          <p:cNvPr id="165891" name="Rectangle 1"/>
          <p:cNvSpPr>
            <a:spLocks noGrp="1" noChangeArrowheads="1"/>
          </p:cNvSpPr>
          <p:nvPr>
            <p:ph idx="1"/>
          </p:nvPr>
        </p:nvSpPr>
        <p:spPr>
          <a:xfrm>
            <a:off x="931863" y="1773238"/>
            <a:ext cx="7477125" cy="4113212"/>
          </a:xfrm>
        </p:spPr>
        <p:txBody>
          <a:bodyPr lIns="18000" tIns="46800" rIns="18000" bIns="46800"/>
          <a:lstStyle/>
          <a:p>
            <a:pPr algn="just">
              <a:buFont typeface="Courier New" panose="02070309020205020404" pitchFamily="49" charset="0"/>
              <a:buChar char="o"/>
              <a:defRPr/>
            </a:pPr>
            <a:r>
              <a:rPr lang="en-US" altLang="en-US" sz="2800" dirty="0" smtClean="0">
                <a:solidFill>
                  <a:schemeClr val="tx1">
                    <a:lumMod val="95000"/>
                    <a:lumOff val="5000"/>
                  </a:schemeClr>
                </a:solidFill>
              </a:rPr>
              <a:t>It is the process of managing changing requirements during the requirements engineering process and system development.</a:t>
            </a:r>
          </a:p>
          <a:p>
            <a:pPr algn="just">
              <a:buFont typeface="Courier New" panose="02070309020205020404" pitchFamily="49" charset="0"/>
              <a:buChar char="o"/>
              <a:defRPr/>
            </a:pPr>
            <a:r>
              <a:rPr lang="en-US" altLang="en-US" sz="2800" dirty="0" smtClean="0">
                <a:solidFill>
                  <a:schemeClr val="tx1">
                    <a:lumMod val="95000"/>
                    <a:lumOff val="5000"/>
                  </a:schemeClr>
                </a:solidFill>
              </a:rPr>
              <a:t>New requirements emerge during the process as business needs a change, and a better understanding of the system is developed.</a:t>
            </a:r>
          </a:p>
          <a:p>
            <a:pPr algn="just">
              <a:buFont typeface="Courier New" panose="02070309020205020404" pitchFamily="49" charset="0"/>
              <a:buChar char="o"/>
              <a:defRPr/>
            </a:pPr>
            <a:r>
              <a:rPr lang="en-US" altLang="en-US" sz="2800" dirty="0" smtClean="0">
                <a:solidFill>
                  <a:schemeClr val="tx1">
                    <a:lumMod val="95000"/>
                    <a:lumOff val="5000"/>
                  </a:schemeClr>
                </a:solidFill>
              </a:rPr>
              <a:t>The priority of requirements from different viewpoints changes during development process.</a:t>
            </a:r>
          </a:p>
          <a:p>
            <a:pPr algn="just">
              <a:buFont typeface="Courier New" panose="02070309020205020404" pitchFamily="49" charset="0"/>
              <a:buChar char="o"/>
              <a:defRPr/>
            </a:pPr>
            <a:r>
              <a:rPr lang="en-US" altLang="en-US" sz="2800" dirty="0" smtClean="0">
                <a:solidFill>
                  <a:schemeClr val="tx1">
                    <a:lumMod val="95000"/>
                    <a:lumOff val="5000"/>
                  </a:schemeClr>
                </a:solidFill>
              </a:rPr>
              <a:t>The business and technical environment of the system changes during the development.</a:t>
            </a:r>
          </a:p>
        </p:txBody>
      </p:sp>
      <p:sp>
        <p:nvSpPr>
          <p:cNvPr id="5" name="Slide Number Placeholder 5"/>
          <p:cNvSpPr>
            <a:spLocks noGrp="1"/>
          </p:cNvSpPr>
          <p:nvPr>
            <p:ph type="sldNum" sz="quarter" idx="12"/>
          </p:nvPr>
        </p:nvSpPr>
        <p:spPr/>
        <p:txBody>
          <a:bodyPr/>
          <a:lstStyle/>
          <a:p>
            <a:pPr>
              <a:defRPr/>
            </a:pPr>
            <a:fld id="{1FBD2832-6B8A-4AE2-BA17-8A7450B96E43}" type="slidenum">
              <a:rPr lang="en-US" altLang="en-US"/>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928688" y="765175"/>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noAutofit/>
          </a:bodyPr>
          <a:lstStyle/>
          <a:p>
            <a:pPr algn="just">
              <a:defRPr/>
            </a:pPr>
            <a:r>
              <a:rPr lang="en-US" sz="4000" dirty="0" smtClean="0">
                <a:solidFill>
                  <a:schemeClr val="tx1">
                    <a:lumMod val="95000"/>
                    <a:lumOff val="5000"/>
                  </a:schemeClr>
                </a:solidFill>
              </a:rPr>
              <a:t>Prerequisite of Software requirements</a:t>
            </a:r>
            <a:endParaRPr lang="en-US" sz="4000" dirty="0">
              <a:solidFill>
                <a:schemeClr val="tx1">
                  <a:lumMod val="95000"/>
                  <a:lumOff val="5000"/>
                </a:schemeClr>
              </a:solidFill>
            </a:endParaRPr>
          </a:p>
        </p:txBody>
      </p:sp>
      <p:sp>
        <p:nvSpPr>
          <p:cNvPr id="167939" name="Rectangle 2"/>
          <p:cNvSpPr>
            <a:spLocks noGrp="1" noChangeArrowheads="1"/>
          </p:cNvSpPr>
          <p:nvPr>
            <p:ph idx="1"/>
          </p:nvPr>
        </p:nvSpPr>
        <p:spPr>
          <a:xfrm>
            <a:off x="927100" y="1952625"/>
            <a:ext cx="7481888" cy="4378325"/>
          </a:xfrm>
        </p:spPr>
        <p:txBody>
          <a:bodyPr lIns="18000" tIns="46800" rIns="18000" bIns="46800"/>
          <a:lstStyle/>
          <a:p>
            <a:pPr algn="just">
              <a:buFont typeface="Courier New" panose="02070309020205020404" pitchFamily="49" charset="0"/>
              <a:buChar char="o"/>
              <a:defRPr/>
            </a:pPr>
            <a:r>
              <a:rPr lang="en-US" altLang="en-US" sz="3000" dirty="0" smtClean="0">
                <a:solidFill>
                  <a:schemeClr val="tx1">
                    <a:lumMod val="95000"/>
                    <a:lumOff val="5000"/>
                  </a:schemeClr>
                </a:solidFill>
              </a:rPr>
              <a:t>Collection of software requirements is the basis of the entire software development project. </a:t>
            </a:r>
          </a:p>
          <a:p>
            <a:pPr algn="just">
              <a:buFont typeface="Courier New" panose="02070309020205020404" pitchFamily="49" charset="0"/>
              <a:buChar char="o"/>
              <a:defRPr/>
            </a:pPr>
            <a:r>
              <a:rPr lang="en-US" altLang="en-US" sz="3000" dirty="0" smtClean="0">
                <a:solidFill>
                  <a:schemeClr val="tx1">
                    <a:lumMod val="95000"/>
                    <a:lumOff val="5000"/>
                  </a:schemeClr>
                </a:solidFill>
              </a:rPr>
              <a:t>Hence they should be clear, correct, and well-defined.</a:t>
            </a:r>
          </a:p>
          <a:p>
            <a:pPr algn="just">
              <a:defRPr/>
            </a:pPr>
            <a:endParaRPr lang="en-US" altLang="en-US" sz="2400"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3B3167AD-B3D2-4164-B7ED-271847876AF8}" type="slidenum">
              <a:rPr lang="en-US" altLang="en-US"/>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59A9ACC-4EA3-4736-8A70-C04EDE21078A}" type="slidenum">
              <a:rPr lang="en-US" altLang="en-US"/>
              <a:pPr>
                <a:defRPr/>
              </a:pPr>
              <a:t>83</a:t>
            </a:fld>
            <a:endParaRPr lang="en-US" altLang="en-US"/>
          </a:p>
        </p:txBody>
      </p:sp>
      <p:pic>
        <p:nvPicPr>
          <p:cNvPr id="172035" name="Picture 2" descr="Software Engineering | Software Requirement Specifications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188913"/>
            <a:ext cx="7543800" cy="1449387"/>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72035" name="Content Placeholder 3"/>
          <p:cNvSpPr>
            <a:spLocks noGrp="1"/>
          </p:cNvSpPr>
          <p:nvPr>
            <p:ph idx="1"/>
          </p:nvPr>
        </p:nvSpPr>
        <p:spPr>
          <a:xfrm>
            <a:off x="971550" y="1927225"/>
            <a:ext cx="7394575"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Correct</a:t>
            </a:r>
            <a:endParaRPr lang="en-US" altLang="en-US" sz="3200" dirty="0" smtClean="0">
              <a:solidFill>
                <a:schemeClr val="tx1">
                  <a:lumMod val="95000"/>
                  <a:lumOff val="5000"/>
                </a:schemeClr>
              </a:solidFill>
            </a:endParaRPr>
          </a:p>
          <a:p>
            <a:pPr lvl="1" algn="just">
              <a:buFont typeface="Arial" panose="020B0604020202020204" pitchFamily="34" charset="0"/>
              <a:buChar char="•"/>
              <a:defRPr/>
            </a:pPr>
            <a:r>
              <a:rPr lang="en-US" altLang="en-US" sz="3200" dirty="0" smtClean="0">
                <a:solidFill>
                  <a:schemeClr val="tx1">
                    <a:lumMod val="95000"/>
                    <a:lumOff val="5000"/>
                  </a:schemeClr>
                </a:solidFill>
              </a:rPr>
              <a:t>The correctness of the SRS is verified by the customer and developer based on the agreement they have. </a:t>
            </a:r>
          </a:p>
          <a:p>
            <a:pPr lvl="1" algn="just">
              <a:buFont typeface="Arial" panose="020B0604020202020204" pitchFamily="34" charset="0"/>
              <a:buChar char="•"/>
              <a:defRPr/>
            </a:pPr>
            <a:r>
              <a:rPr lang="en-US" altLang="en-US" sz="3200" dirty="0" smtClean="0">
                <a:solidFill>
                  <a:schemeClr val="tx1">
                    <a:lumMod val="95000"/>
                    <a:lumOff val="5000"/>
                  </a:schemeClr>
                </a:solidFill>
              </a:rPr>
              <a:t>The SRS should conform to the technical specifications and all other governing project documentation.</a:t>
            </a:r>
          </a:p>
          <a:p>
            <a:pPr lvl="1" algn="just">
              <a:buFont typeface="Arial" panose="020B0604020202020204" pitchFamily="34" charset="0"/>
              <a:buChar char="•"/>
              <a:defRPr/>
            </a:pPr>
            <a:endParaRPr lang="en-US" altLang="en-US" sz="2800"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C644D84A-7BF2-4B5C-9E87-9AB5B0FEC85F}" type="slidenum">
              <a:rPr lang="en-US" altLang="en-US"/>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188913"/>
            <a:ext cx="7543800" cy="1449387"/>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74083" name="Content Placeholder 3"/>
          <p:cNvSpPr>
            <a:spLocks noGrp="1"/>
          </p:cNvSpPr>
          <p:nvPr>
            <p:ph idx="1"/>
          </p:nvPr>
        </p:nvSpPr>
        <p:spPr>
          <a:xfrm>
            <a:off x="971550" y="1927225"/>
            <a:ext cx="7394575"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Unambiguous</a:t>
            </a:r>
          </a:p>
          <a:p>
            <a:pPr lvl="1" algn="just">
              <a:buFont typeface="Arial" panose="020B0604020202020204" pitchFamily="34" charset="0"/>
              <a:buChar char="•"/>
              <a:defRPr/>
            </a:pPr>
            <a:r>
              <a:rPr lang="en-US" altLang="en-US" sz="3200" dirty="0" smtClean="0">
                <a:solidFill>
                  <a:schemeClr val="tx1">
                    <a:lumMod val="95000"/>
                    <a:lumOff val="5000"/>
                  </a:schemeClr>
                </a:solidFill>
              </a:rPr>
              <a:t>One of the main purposes of an SRS is to eliminate miscommunication.</a:t>
            </a:r>
          </a:p>
          <a:p>
            <a:pPr lvl="1" algn="just">
              <a:buFont typeface="Arial" panose="020B0604020202020204" pitchFamily="34" charset="0"/>
              <a:buChar char="•"/>
              <a:defRPr/>
            </a:pPr>
            <a:r>
              <a:rPr lang="en-US" altLang="en-US" sz="3200" dirty="0" smtClean="0">
                <a:solidFill>
                  <a:schemeClr val="tx1">
                    <a:lumMod val="95000"/>
                    <a:lumOff val="5000"/>
                  </a:schemeClr>
                </a:solidFill>
              </a:rPr>
              <a:t> That’s why every requirement specification must be written to have only one possible interpretation. </a:t>
            </a:r>
          </a:p>
          <a:p>
            <a:pPr lvl="1" algn="just">
              <a:buFont typeface="Arial" panose="020B0604020202020204" pitchFamily="34" charset="0"/>
              <a:buChar char="•"/>
              <a:defRPr/>
            </a:pPr>
            <a:r>
              <a:rPr lang="en-US" altLang="en-US" sz="3200" dirty="0" smtClean="0">
                <a:solidFill>
                  <a:schemeClr val="tx1">
                    <a:lumMod val="95000"/>
                    <a:lumOff val="5000"/>
                  </a:schemeClr>
                </a:solidFill>
              </a:rPr>
              <a:t>It’s not unusual for an SRS to include a glossary.</a:t>
            </a:r>
          </a:p>
          <a:p>
            <a:pPr>
              <a:defRPr/>
            </a:pPr>
            <a:endParaRPr lang="en-US" altLang="en-US"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7403DAA0-5CDF-481B-A9EE-732B2C4E2FA6}" type="slidenum">
              <a:rPr lang="en-US" altLang="en-US"/>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188913"/>
            <a:ext cx="7543800" cy="1449387"/>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76131" name="Content Placeholder 3"/>
          <p:cNvSpPr>
            <a:spLocks noGrp="1"/>
          </p:cNvSpPr>
          <p:nvPr>
            <p:ph idx="1"/>
          </p:nvPr>
        </p:nvSpPr>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Complete</a:t>
            </a:r>
          </a:p>
          <a:p>
            <a:pPr lvl="1" algn="just">
              <a:buFont typeface="Arial" panose="020B0604020202020204" pitchFamily="34" charset="0"/>
              <a:buChar char="•"/>
              <a:defRPr/>
            </a:pPr>
            <a:r>
              <a:rPr lang="en-US" altLang="en-US" sz="3200" dirty="0" smtClean="0">
                <a:solidFill>
                  <a:schemeClr val="tx1">
                    <a:lumMod val="95000"/>
                    <a:lumOff val="5000"/>
                  </a:schemeClr>
                </a:solidFill>
              </a:rPr>
              <a:t>The more complex the application, the more detailed the SRS needs to be. </a:t>
            </a:r>
          </a:p>
          <a:p>
            <a:pPr lvl="1" algn="just">
              <a:buFont typeface="Arial" panose="020B0604020202020204" pitchFamily="34" charset="0"/>
              <a:buChar char="•"/>
              <a:defRPr/>
            </a:pPr>
            <a:r>
              <a:rPr lang="en-US" altLang="en-US" sz="3200" dirty="0" smtClean="0">
                <a:solidFill>
                  <a:schemeClr val="tx1">
                    <a:lumMod val="95000"/>
                    <a:lumOff val="5000"/>
                  </a:schemeClr>
                </a:solidFill>
              </a:rPr>
              <a:t>A complete SRS covers every side, from performance requirements to functionality. It also sets certain limits to design.</a:t>
            </a:r>
          </a:p>
          <a:p>
            <a:pPr lvl="1" algn="just">
              <a:buFont typeface="Arial" panose="020B0604020202020204" pitchFamily="34" charset="0"/>
              <a:buChar char="•"/>
              <a:defRPr/>
            </a:pPr>
            <a:r>
              <a:rPr lang="en-US" altLang="en-US" sz="3200" dirty="0" smtClean="0">
                <a:solidFill>
                  <a:schemeClr val="tx1">
                    <a:lumMod val="95000"/>
                    <a:lumOff val="5000"/>
                  </a:schemeClr>
                </a:solidFill>
              </a:rPr>
              <a:t>However, it never specifies an exact design. It only offers parameters.</a:t>
            </a:r>
          </a:p>
        </p:txBody>
      </p:sp>
      <p:sp>
        <p:nvSpPr>
          <p:cNvPr id="5" name="Slide Number Placeholder 5"/>
          <p:cNvSpPr>
            <a:spLocks noGrp="1"/>
          </p:cNvSpPr>
          <p:nvPr>
            <p:ph type="sldNum" sz="quarter" idx="12"/>
          </p:nvPr>
        </p:nvSpPr>
        <p:spPr/>
        <p:txBody>
          <a:bodyPr/>
          <a:lstStyle/>
          <a:p>
            <a:pPr>
              <a:defRPr/>
            </a:pPr>
            <a:fld id="{B77584EE-372A-4B3A-8D00-1C53D217F9B1}" type="slidenum">
              <a:rPr lang="en-US" altLang="en-US"/>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250825"/>
            <a:ext cx="7543800" cy="1449388"/>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78179" name="Content Placeholder 3"/>
          <p:cNvSpPr>
            <a:spLocks noGrp="1"/>
          </p:cNvSpPr>
          <p:nvPr>
            <p:ph idx="1"/>
          </p:nvPr>
        </p:nvSpPr>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Consistent</a:t>
            </a:r>
          </a:p>
          <a:p>
            <a:pPr lvl="1" algn="just">
              <a:buFont typeface="Arial" panose="020B0604020202020204" pitchFamily="34" charset="0"/>
              <a:buChar char="•"/>
              <a:defRPr/>
            </a:pPr>
            <a:r>
              <a:rPr lang="en-US" altLang="en-US" sz="3200" dirty="0" smtClean="0">
                <a:solidFill>
                  <a:schemeClr val="tx1">
                    <a:lumMod val="95000"/>
                    <a:lumOff val="5000"/>
                  </a:schemeClr>
                </a:solidFill>
              </a:rPr>
              <a:t>Internal consistency means that no statements in an SRS contradict other statements in the same SRS. </a:t>
            </a:r>
          </a:p>
          <a:p>
            <a:pPr lvl="1" algn="just">
              <a:buFont typeface="Arial" panose="020B0604020202020204" pitchFamily="34" charset="0"/>
              <a:buChar char="•"/>
              <a:defRPr/>
            </a:pPr>
            <a:r>
              <a:rPr lang="en-US" altLang="en-US" sz="3200" dirty="0" smtClean="0">
                <a:solidFill>
                  <a:schemeClr val="tx1">
                    <a:lumMod val="95000"/>
                    <a:lumOff val="5000"/>
                  </a:schemeClr>
                </a:solidFill>
              </a:rPr>
              <a:t>This is another reason to include a glossary — so that any object, process, and specification within the document is designated with a precise term.</a:t>
            </a:r>
          </a:p>
        </p:txBody>
      </p:sp>
      <p:sp>
        <p:nvSpPr>
          <p:cNvPr id="5" name="Slide Number Placeholder 5"/>
          <p:cNvSpPr>
            <a:spLocks noGrp="1"/>
          </p:cNvSpPr>
          <p:nvPr>
            <p:ph type="sldNum" sz="quarter" idx="12"/>
          </p:nvPr>
        </p:nvSpPr>
        <p:spPr/>
        <p:txBody>
          <a:bodyPr/>
          <a:lstStyle/>
          <a:p>
            <a:pPr>
              <a:defRPr/>
            </a:pPr>
            <a:fld id="{ED481A8E-F3D4-415C-BBE0-F694BFD89B29}" type="slidenum">
              <a:rPr lang="en-US" altLang="en-US"/>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80227" name="Content Placeholder 3"/>
          <p:cNvSpPr>
            <a:spLocks noGrp="1"/>
          </p:cNvSpPr>
          <p:nvPr>
            <p:ph idx="1"/>
          </p:nvPr>
        </p:nvSpPr>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Ranked for importance and/or stability</a:t>
            </a:r>
          </a:p>
          <a:p>
            <a:pPr lvl="1" algn="just">
              <a:buFont typeface="Arial" panose="020B0604020202020204" pitchFamily="34" charset="0"/>
              <a:buChar char="•"/>
              <a:defRPr/>
            </a:pPr>
            <a:r>
              <a:rPr lang="en-US" altLang="en-US" sz="3200" dirty="0" smtClean="0">
                <a:solidFill>
                  <a:schemeClr val="tx1">
                    <a:lumMod val="95000"/>
                    <a:lumOff val="5000"/>
                  </a:schemeClr>
                </a:solidFill>
              </a:rPr>
              <a:t>In most cases, there are must-have requirements and would-like requirements. </a:t>
            </a:r>
          </a:p>
          <a:p>
            <a:pPr lvl="1" algn="just">
              <a:buFont typeface="Arial" panose="020B0604020202020204" pitchFamily="34" charset="0"/>
              <a:buChar char="•"/>
              <a:defRPr/>
            </a:pPr>
            <a:r>
              <a:rPr lang="en-US" altLang="en-US" sz="3200" dirty="0" smtClean="0">
                <a:solidFill>
                  <a:schemeClr val="tx1">
                    <a:lumMod val="95000"/>
                    <a:lumOff val="5000"/>
                  </a:schemeClr>
                </a:solidFill>
              </a:rPr>
              <a:t>It’s important for software requirements specifications to clearly label both types. </a:t>
            </a:r>
          </a:p>
          <a:p>
            <a:pPr lvl="1" algn="just">
              <a:buFont typeface="Arial" panose="020B0604020202020204" pitchFamily="34" charset="0"/>
              <a:buChar char="•"/>
              <a:defRPr/>
            </a:pPr>
            <a:r>
              <a:rPr lang="en-US" altLang="en-US" sz="3200" dirty="0" smtClean="0">
                <a:solidFill>
                  <a:schemeClr val="tx1">
                    <a:lumMod val="95000"/>
                    <a:lumOff val="5000"/>
                  </a:schemeClr>
                </a:solidFill>
              </a:rPr>
              <a:t>This will help developers and project managers when they create a step-by-step plan for the project.</a:t>
            </a:r>
          </a:p>
          <a:p>
            <a:pPr>
              <a:defRPr/>
            </a:pPr>
            <a:endParaRPr lang="en-US" altLang="en-US"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2AF95921-41B7-4D73-9B84-D778D3D449DB}" type="slidenum">
              <a:rPr lang="en-US" altLang="en-US"/>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188913"/>
            <a:ext cx="7543800" cy="1449387"/>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82275" name="Content Placeholder 3"/>
          <p:cNvSpPr>
            <a:spLocks noGrp="1"/>
          </p:cNvSpPr>
          <p:nvPr>
            <p:ph idx="1"/>
          </p:nvPr>
        </p:nvSpPr>
        <p:spPr>
          <a:xfrm>
            <a:off x="971550" y="1916113"/>
            <a:ext cx="7437438"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Verifiable</a:t>
            </a:r>
          </a:p>
          <a:p>
            <a:pPr lvl="1" algn="just">
              <a:buFont typeface="Arial" panose="020B0604020202020204" pitchFamily="34" charset="0"/>
              <a:buChar char="•"/>
              <a:defRPr/>
            </a:pPr>
            <a:r>
              <a:rPr lang="en-US" altLang="en-US" sz="3200" dirty="0" smtClean="0">
                <a:solidFill>
                  <a:schemeClr val="tx1">
                    <a:lumMod val="95000"/>
                    <a:lumOff val="5000"/>
                  </a:schemeClr>
                </a:solidFill>
              </a:rPr>
              <a:t>There must be a way to test each requirement you include in the SRS.</a:t>
            </a:r>
          </a:p>
          <a:p>
            <a:pPr lvl="1" algn="just">
              <a:buFont typeface="Arial" panose="020B0604020202020204" pitchFamily="34" charset="0"/>
              <a:buChar char="•"/>
              <a:defRPr/>
            </a:pPr>
            <a:r>
              <a:rPr lang="en-US" altLang="en-US" sz="3200" dirty="0" smtClean="0">
                <a:solidFill>
                  <a:schemeClr val="tx1">
                    <a:lumMod val="95000"/>
                    <a:lumOff val="5000"/>
                  </a:schemeClr>
                </a:solidFill>
              </a:rPr>
              <a:t>To be considered verifiable, requirements must contain measurable and concrete concepts.</a:t>
            </a:r>
          </a:p>
        </p:txBody>
      </p:sp>
      <p:sp>
        <p:nvSpPr>
          <p:cNvPr id="5" name="Slide Number Placeholder 5"/>
          <p:cNvSpPr>
            <a:spLocks noGrp="1"/>
          </p:cNvSpPr>
          <p:nvPr>
            <p:ph type="sldNum" sz="quarter" idx="12"/>
          </p:nvPr>
        </p:nvSpPr>
        <p:spPr/>
        <p:txBody>
          <a:bodyPr/>
          <a:lstStyle/>
          <a:p>
            <a:pPr>
              <a:defRPr/>
            </a:pPr>
            <a:fld id="{FD56B55C-C088-417C-9BBA-5C0E031778C0}" type="slidenum">
              <a:rPr lang="en-US" altLang="en-US"/>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4046165-71DA-4A83-A2A8-15AB2C6DDDAC}" type="slidenum">
              <a:rPr lang="en-US" altLang="en-US"/>
              <a:pPr>
                <a:defRPr/>
              </a:pPr>
              <a:t>9</a:t>
            </a:fld>
            <a:endParaRPr lang="en-US" altLang="en-US"/>
          </a:p>
        </p:txBody>
      </p:sp>
      <p:sp>
        <p:nvSpPr>
          <p:cNvPr id="6" name="Rectangle 1"/>
          <p:cNvSpPr>
            <a:spLocks noGrp="1" noChangeArrowheads="1"/>
          </p:cNvSpPr>
          <p:nvPr>
            <p:ph type="title"/>
          </p:nvPr>
        </p:nvSpPr>
        <p:spPr>
          <a:xfrm>
            <a:off x="869950" y="549275"/>
            <a:ext cx="7770813"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eaLnBrk="1" fontAlgn="auto" hangingPunct="1">
              <a:spcBef>
                <a:spcPts val="1000"/>
              </a:spcBef>
              <a:spcAft>
                <a:spcPts val="0"/>
              </a:spcAft>
              <a:defRPr/>
            </a:pPr>
            <a:r>
              <a:rPr lang="en-US" dirty="0" smtClean="0">
                <a:solidFill>
                  <a:schemeClr val="tx1">
                    <a:lumMod val="95000"/>
                    <a:lumOff val="5000"/>
                  </a:schemeClr>
                </a:solidFill>
              </a:rPr>
              <a:t>Requirements Reader</a:t>
            </a:r>
            <a:endParaRPr lang="en-GB" altLang="en-US" dirty="0">
              <a:solidFill>
                <a:schemeClr val="tx1">
                  <a:lumMod val="95000"/>
                  <a:lumOff val="5000"/>
                </a:schemeClr>
              </a:solidFill>
            </a:endParaRPr>
          </a:p>
        </p:txBody>
      </p:sp>
      <p:grpSp>
        <p:nvGrpSpPr>
          <p:cNvPr id="26628" name="Group 14"/>
          <p:cNvGrpSpPr>
            <a:grpSpLocks/>
          </p:cNvGrpSpPr>
          <p:nvPr/>
        </p:nvGrpSpPr>
        <p:grpSpPr bwMode="auto">
          <a:xfrm>
            <a:off x="1727200" y="1897063"/>
            <a:ext cx="5738813" cy="4268787"/>
            <a:chOff x="1727417" y="1848166"/>
            <a:chExt cx="5738820" cy="4268224"/>
          </a:xfrm>
        </p:grpSpPr>
        <p:sp>
          <p:nvSpPr>
            <p:cNvPr id="3" name="Rectangle 2"/>
            <p:cNvSpPr/>
            <p:nvPr/>
          </p:nvSpPr>
          <p:spPr>
            <a:xfrm>
              <a:off x="1763688" y="2132856"/>
              <a:ext cx="1872208" cy="856214"/>
            </a:xfrm>
            <a:prstGeom prst="rect">
              <a:avLst/>
            </a:prstGeom>
            <a:solidFill>
              <a:schemeClr val="bg2"/>
            </a:solidFill>
            <a:ln>
              <a:solidFill>
                <a:schemeClr val="bg2"/>
              </a:solidFill>
            </a:ln>
            <a:effectLst>
              <a:glow rad="228600">
                <a:schemeClr val="accent6">
                  <a:satMod val="175000"/>
                  <a:alpha val="40000"/>
                </a:schemeClr>
              </a:glow>
            </a:effectLst>
            <a:scene3d>
              <a:camera prst="perspectiveLef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2">
                      <a:lumMod val="10000"/>
                    </a:schemeClr>
                  </a:solidFill>
                </a:rPr>
                <a:t>User Requirements</a:t>
              </a:r>
              <a:endParaRPr lang="en-IN" sz="2000" dirty="0">
                <a:solidFill>
                  <a:schemeClr val="bg2">
                    <a:lumMod val="10000"/>
                  </a:schemeClr>
                </a:solidFill>
              </a:endParaRPr>
            </a:p>
          </p:txBody>
        </p:sp>
        <p:sp>
          <p:nvSpPr>
            <p:cNvPr id="8" name="Rectangle 7"/>
            <p:cNvSpPr/>
            <p:nvPr/>
          </p:nvSpPr>
          <p:spPr>
            <a:xfrm>
              <a:off x="1763688" y="3727345"/>
              <a:ext cx="1872208" cy="856214"/>
            </a:xfrm>
            <a:prstGeom prst="rect">
              <a:avLst/>
            </a:prstGeom>
            <a:solidFill>
              <a:schemeClr val="bg2"/>
            </a:solidFill>
            <a:ln>
              <a:solidFill>
                <a:schemeClr val="bg2"/>
              </a:solidFill>
            </a:ln>
            <a:effectLst>
              <a:glow rad="228600">
                <a:schemeClr val="accent6">
                  <a:satMod val="175000"/>
                  <a:alpha val="40000"/>
                </a:schemeClr>
              </a:glow>
            </a:effectLst>
            <a:scene3d>
              <a:camera prst="perspectiveLef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bg2">
                    <a:lumMod val="10000"/>
                  </a:schemeClr>
                </a:solidFill>
              </a:endParaRPr>
            </a:p>
            <a:p>
              <a:pPr algn="ctr">
                <a:defRPr/>
              </a:pPr>
              <a:r>
                <a:rPr lang="en-US" sz="2000" dirty="0">
                  <a:solidFill>
                    <a:schemeClr val="bg2">
                      <a:lumMod val="10000"/>
                    </a:schemeClr>
                  </a:solidFill>
                </a:rPr>
                <a:t>System Requirements</a:t>
              </a:r>
              <a:endParaRPr lang="en-IN" sz="2000" dirty="0">
                <a:solidFill>
                  <a:schemeClr val="bg2">
                    <a:lumMod val="10000"/>
                  </a:schemeClr>
                </a:solidFill>
              </a:endParaRPr>
            </a:p>
            <a:p>
              <a:pPr algn="ctr">
                <a:defRPr/>
              </a:pPr>
              <a:endParaRPr lang="en-IN" dirty="0"/>
            </a:p>
          </p:txBody>
        </p:sp>
        <p:sp>
          <p:nvSpPr>
            <p:cNvPr id="9" name="Rectangle 8"/>
            <p:cNvSpPr/>
            <p:nvPr/>
          </p:nvSpPr>
          <p:spPr>
            <a:xfrm>
              <a:off x="1727417" y="5122820"/>
              <a:ext cx="1872208" cy="856214"/>
            </a:xfrm>
            <a:prstGeom prst="rect">
              <a:avLst/>
            </a:prstGeom>
            <a:solidFill>
              <a:schemeClr val="bg2"/>
            </a:solidFill>
            <a:ln>
              <a:solidFill>
                <a:schemeClr val="bg2"/>
              </a:solidFill>
            </a:ln>
            <a:effectLst>
              <a:glow rad="228600">
                <a:schemeClr val="accent6">
                  <a:satMod val="175000"/>
                  <a:alpha val="40000"/>
                </a:schemeClr>
              </a:glow>
            </a:effectLst>
            <a:scene3d>
              <a:camera prst="perspectiveLef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2">
                      <a:lumMod val="10000"/>
                    </a:schemeClr>
                  </a:solidFill>
                </a:rPr>
                <a:t>Software Design Specification</a:t>
              </a:r>
              <a:endParaRPr lang="en-IN" sz="2000" dirty="0">
                <a:solidFill>
                  <a:schemeClr val="bg2">
                    <a:lumMod val="10000"/>
                  </a:schemeClr>
                </a:solidFill>
              </a:endParaRPr>
            </a:p>
          </p:txBody>
        </p:sp>
        <p:sp>
          <p:nvSpPr>
            <p:cNvPr id="10" name="Rectangle 9"/>
            <p:cNvSpPr/>
            <p:nvPr/>
          </p:nvSpPr>
          <p:spPr>
            <a:xfrm>
              <a:off x="4936953" y="1848166"/>
              <a:ext cx="2487785" cy="1439912"/>
            </a:xfrm>
            <a:prstGeom prst="rect">
              <a:avLst/>
            </a:prstGeom>
            <a:solidFill>
              <a:schemeClr val="bg2"/>
            </a:solidFill>
            <a:ln>
              <a:solidFill>
                <a:schemeClr val="bg2"/>
              </a:solidFill>
            </a:ln>
            <a:effectLst>
              <a:glow rad="228600">
                <a:schemeClr val="accent6">
                  <a:satMod val="175000"/>
                  <a:alpha val="40000"/>
                </a:schemeClr>
              </a:glow>
            </a:effectLst>
            <a:scene3d>
              <a:camera prst="perspective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ü"/>
                <a:defRPr/>
              </a:pPr>
              <a:r>
                <a:rPr lang="en-US" sz="1600" dirty="0">
                  <a:solidFill>
                    <a:schemeClr val="bg2">
                      <a:lumMod val="10000"/>
                    </a:schemeClr>
                  </a:solidFill>
                </a:rPr>
                <a:t>Client Managers</a:t>
              </a:r>
            </a:p>
            <a:p>
              <a:pPr marL="342900" indent="-342900">
                <a:buFont typeface="Wingdings" panose="05000000000000000000" pitchFamily="2" charset="2"/>
                <a:buChar char="ü"/>
                <a:defRPr/>
              </a:pPr>
              <a:r>
                <a:rPr lang="en-US" sz="1600" dirty="0">
                  <a:solidFill>
                    <a:schemeClr val="bg2">
                      <a:lumMod val="10000"/>
                    </a:schemeClr>
                  </a:solidFill>
                </a:rPr>
                <a:t>System End-users</a:t>
              </a:r>
            </a:p>
            <a:p>
              <a:pPr marL="342900" indent="-342900">
                <a:buFont typeface="Wingdings" panose="05000000000000000000" pitchFamily="2" charset="2"/>
                <a:buChar char="ü"/>
                <a:defRPr/>
              </a:pPr>
              <a:r>
                <a:rPr lang="en-US" sz="1600" dirty="0">
                  <a:solidFill>
                    <a:schemeClr val="bg2">
                      <a:lumMod val="10000"/>
                    </a:schemeClr>
                  </a:solidFill>
                </a:rPr>
                <a:t>Client Engineers</a:t>
              </a:r>
            </a:p>
            <a:p>
              <a:pPr marL="342900" indent="-342900">
                <a:buFont typeface="Wingdings" panose="05000000000000000000" pitchFamily="2" charset="2"/>
                <a:buChar char="ü"/>
                <a:defRPr/>
              </a:pPr>
              <a:r>
                <a:rPr lang="en-US" sz="1600" dirty="0">
                  <a:solidFill>
                    <a:schemeClr val="bg2">
                      <a:lumMod val="10000"/>
                    </a:schemeClr>
                  </a:solidFill>
                </a:rPr>
                <a:t>Contractor Managers</a:t>
              </a:r>
            </a:p>
            <a:p>
              <a:pPr marL="342900" indent="-342900">
                <a:buFont typeface="Wingdings" panose="05000000000000000000" pitchFamily="2" charset="2"/>
                <a:buChar char="ü"/>
                <a:defRPr/>
              </a:pPr>
              <a:r>
                <a:rPr lang="en-US" sz="1600" dirty="0">
                  <a:solidFill>
                    <a:schemeClr val="bg2">
                      <a:lumMod val="10000"/>
                    </a:schemeClr>
                  </a:solidFill>
                </a:rPr>
                <a:t>System Architects</a:t>
              </a:r>
              <a:endParaRPr lang="en-IN" sz="1600" dirty="0">
                <a:solidFill>
                  <a:schemeClr val="bg2">
                    <a:lumMod val="10000"/>
                  </a:schemeClr>
                </a:solidFill>
              </a:endParaRPr>
            </a:p>
          </p:txBody>
        </p:sp>
        <p:sp>
          <p:nvSpPr>
            <p:cNvPr id="11" name="Rectangle 10"/>
            <p:cNvSpPr/>
            <p:nvPr/>
          </p:nvSpPr>
          <p:spPr>
            <a:xfrm>
              <a:off x="4938619" y="3445556"/>
              <a:ext cx="2487785" cy="1439912"/>
            </a:xfrm>
            <a:prstGeom prst="rect">
              <a:avLst/>
            </a:prstGeom>
            <a:solidFill>
              <a:schemeClr val="bg2"/>
            </a:solidFill>
            <a:ln>
              <a:solidFill>
                <a:schemeClr val="bg2"/>
              </a:solidFill>
            </a:ln>
            <a:effectLst>
              <a:glow rad="228600">
                <a:schemeClr val="accent6">
                  <a:satMod val="175000"/>
                  <a:alpha val="40000"/>
                </a:schemeClr>
              </a:glow>
            </a:effectLst>
            <a:scene3d>
              <a:camera prst="perspective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ü"/>
                <a:defRPr/>
              </a:pPr>
              <a:r>
                <a:rPr lang="en-US" sz="1600" dirty="0">
                  <a:solidFill>
                    <a:schemeClr val="bg2">
                      <a:lumMod val="10000"/>
                    </a:schemeClr>
                  </a:solidFill>
                </a:rPr>
                <a:t>System End-users</a:t>
              </a:r>
            </a:p>
            <a:p>
              <a:pPr marL="342900" indent="-342900">
                <a:buFont typeface="Wingdings" panose="05000000000000000000" pitchFamily="2" charset="2"/>
                <a:buChar char="ü"/>
                <a:defRPr/>
              </a:pPr>
              <a:r>
                <a:rPr lang="en-US" sz="1600" dirty="0">
                  <a:solidFill>
                    <a:schemeClr val="bg2">
                      <a:lumMod val="10000"/>
                    </a:schemeClr>
                  </a:solidFill>
                </a:rPr>
                <a:t>Client Engineers</a:t>
              </a:r>
            </a:p>
            <a:p>
              <a:pPr marL="342900" indent="-342900">
                <a:buFont typeface="Wingdings" panose="05000000000000000000" pitchFamily="2" charset="2"/>
                <a:buChar char="ü"/>
                <a:defRPr/>
              </a:pPr>
              <a:r>
                <a:rPr lang="en-US" sz="1600" dirty="0">
                  <a:solidFill>
                    <a:schemeClr val="bg2">
                      <a:lumMod val="10000"/>
                    </a:schemeClr>
                  </a:solidFill>
                </a:rPr>
                <a:t>System Architects</a:t>
              </a:r>
            </a:p>
            <a:p>
              <a:pPr marL="342900" indent="-342900">
                <a:buFont typeface="Wingdings" panose="05000000000000000000" pitchFamily="2" charset="2"/>
                <a:buChar char="ü"/>
                <a:defRPr/>
              </a:pPr>
              <a:r>
                <a:rPr lang="en-US" sz="1600" dirty="0">
                  <a:solidFill>
                    <a:schemeClr val="bg2">
                      <a:lumMod val="10000"/>
                    </a:schemeClr>
                  </a:solidFill>
                </a:rPr>
                <a:t>Software Developers</a:t>
              </a:r>
              <a:endParaRPr lang="en-IN" sz="1600" dirty="0">
                <a:solidFill>
                  <a:schemeClr val="bg2">
                    <a:lumMod val="10000"/>
                  </a:schemeClr>
                </a:solidFill>
              </a:endParaRPr>
            </a:p>
          </p:txBody>
        </p:sp>
        <p:sp>
          <p:nvSpPr>
            <p:cNvPr id="14" name="Rectangle 13"/>
            <p:cNvSpPr/>
            <p:nvPr/>
          </p:nvSpPr>
          <p:spPr>
            <a:xfrm>
              <a:off x="4895452" y="5106073"/>
              <a:ext cx="2570785" cy="1010317"/>
            </a:xfrm>
            <a:prstGeom prst="rect">
              <a:avLst/>
            </a:prstGeom>
            <a:solidFill>
              <a:schemeClr val="bg2"/>
            </a:solidFill>
            <a:ln>
              <a:solidFill>
                <a:schemeClr val="bg2"/>
              </a:solidFill>
            </a:ln>
            <a:effectLst>
              <a:glow rad="228600">
                <a:schemeClr val="accent6">
                  <a:satMod val="175000"/>
                  <a:alpha val="40000"/>
                </a:schemeClr>
              </a:glow>
            </a:effectLst>
            <a:scene3d>
              <a:camera prst="perspective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ü"/>
                <a:defRPr/>
              </a:pPr>
              <a:r>
                <a:rPr lang="en-US" sz="1600" dirty="0">
                  <a:solidFill>
                    <a:schemeClr val="bg2">
                      <a:lumMod val="10000"/>
                    </a:schemeClr>
                  </a:solidFill>
                </a:rPr>
                <a:t>Client Engineers</a:t>
              </a:r>
            </a:p>
            <a:p>
              <a:pPr marL="342900" indent="-342900">
                <a:buFont typeface="Wingdings" panose="05000000000000000000" pitchFamily="2" charset="2"/>
                <a:buChar char="ü"/>
                <a:defRPr/>
              </a:pPr>
              <a:r>
                <a:rPr lang="en-US" sz="1600" dirty="0">
                  <a:solidFill>
                    <a:schemeClr val="bg2">
                      <a:lumMod val="10000"/>
                    </a:schemeClr>
                  </a:solidFill>
                </a:rPr>
                <a:t>System Architects</a:t>
              </a:r>
            </a:p>
            <a:p>
              <a:pPr marL="342900" indent="-342900">
                <a:buFont typeface="Wingdings" panose="05000000000000000000" pitchFamily="2" charset="2"/>
                <a:buChar char="ü"/>
                <a:defRPr/>
              </a:pPr>
              <a:r>
                <a:rPr lang="en-US" sz="1600" dirty="0">
                  <a:solidFill>
                    <a:schemeClr val="bg2">
                      <a:lumMod val="10000"/>
                    </a:schemeClr>
                  </a:solidFill>
                </a:rPr>
                <a:t>Software Developers</a:t>
              </a:r>
            </a:p>
          </p:txBody>
        </p:sp>
        <p:sp>
          <p:nvSpPr>
            <p:cNvPr id="13" name="Right Arrow 12"/>
            <p:cNvSpPr/>
            <p:nvPr/>
          </p:nvSpPr>
          <p:spPr>
            <a:xfrm>
              <a:off x="3635594" y="2449749"/>
              <a:ext cx="1295402" cy="222221"/>
            </a:xfrm>
            <a:prstGeom prst="rightArrow">
              <a:avLst/>
            </a:prstGeom>
            <a:gradFill>
              <a:gsLst>
                <a:gs pos="0">
                  <a:schemeClr val="accent2">
                    <a:lumMod val="75000"/>
                  </a:schemeClr>
                </a:gs>
                <a:gs pos="34000">
                  <a:schemeClr val="accent1">
                    <a:lumMod val="20000"/>
                    <a:lumOff val="80000"/>
                  </a:schemeClr>
                </a:gs>
                <a:gs pos="61000">
                  <a:schemeClr val="accent1">
                    <a:lumMod val="45000"/>
                    <a:lumOff val="55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ight Arrow 15"/>
            <p:cNvSpPr/>
            <p:nvPr/>
          </p:nvSpPr>
          <p:spPr>
            <a:xfrm>
              <a:off x="3635594" y="4035452"/>
              <a:ext cx="1296990" cy="223807"/>
            </a:xfrm>
            <a:prstGeom prst="rightArrow">
              <a:avLst/>
            </a:prstGeom>
            <a:gradFill>
              <a:gsLst>
                <a:gs pos="0">
                  <a:schemeClr val="accent2">
                    <a:lumMod val="75000"/>
                  </a:schemeClr>
                </a:gs>
                <a:gs pos="34000">
                  <a:schemeClr val="accent1">
                    <a:lumMod val="20000"/>
                    <a:lumOff val="80000"/>
                  </a:schemeClr>
                </a:gs>
                <a:gs pos="61000">
                  <a:schemeClr val="accent1">
                    <a:lumMod val="45000"/>
                    <a:lumOff val="55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ight Arrow 16"/>
            <p:cNvSpPr/>
            <p:nvPr/>
          </p:nvSpPr>
          <p:spPr>
            <a:xfrm>
              <a:off x="3599082" y="5438617"/>
              <a:ext cx="1296989" cy="223807"/>
            </a:xfrm>
            <a:prstGeom prst="rightArrow">
              <a:avLst/>
            </a:prstGeom>
            <a:gradFill>
              <a:gsLst>
                <a:gs pos="0">
                  <a:schemeClr val="accent2">
                    <a:lumMod val="75000"/>
                  </a:schemeClr>
                </a:gs>
                <a:gs pos="34000">
                  <a:schemeClr val="accent1">
                    <a:lumMod val="20000"/>
                    <a:lumOff val="80000"/>
                  </a:schemeClr>
                </a:gs>
                <a:gs pos="61000">
                  <a:schemeClr val="accent1">
                    <a:lumMod val="45000"/>
                    <a:lumOff val="55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188913"/>
            <a:ext cx="7543800" cy="1449387"/>
          </a:xfrm>
        </p:spPr>
        <p:txBody>
          <a:bodyPr/>
          <a:lstStyle/>
          <a:p>
            <a:pPr>
              <a:defRPr/>
            </a:pPr>
            <a:r>
              <a:rPr lang="en-US" dirty="0" smtClean="0">
                <a:solidFill>
                  <a:schemeClr val="tx1">
                    <a:lumMod val="95000"/>
                    <a:lumOff val="5000"/>
                  </a:schemeClr>
                </a:solidFill>
              </a:rPr>
              <a:t>Characteristics of a good SRS</a:t>
            </a:r>
            <a:endParaRPr lang="en-IN" dirty="0">
              <a:solidFill>
                <a:schemeClr val="tx1">
                  <a:lumMod val="95000"/>
                  <a:lumOff val="5000"/>
                </a:schemeClr>
              </a:solidFill>
            </a:endParaRPr>
          </a:p>
        </p:txBody>
      </p:sp>
      <p:sp>
        <p:nvSpPr>
          <p:cNvPr id="184323" name="Content Placeholder 3"/>
          <p:cNvSpPr>
            <a:spLocks noGrp="1"/>
          </p:cNvSpPr>
          <p:nvPr>
            <p:ph idx="1"/>
          </p:nvPr>
        </p:nvSpPr>
        <p:spPr>
          <a:xfrm>
            <a:off x="865188" y="1916113"/>
            <a:ext cx="7543800" cy="4022725"/>
          </a:xfrm>
        </p:spPr>
        <p:txBody>
          <a:bodyPr/>
          <a:lstStyle/>
          <a:p>
            <a:pPr algn="just">
              <a:buFont typeface="Courier New" panose="02070309020205020404" pitchFamily="49" charset="0"/>
              <a:buChar char="o"/>
              <a:defRPr/>
            </a:pPr>
            <a:r>
              <a:rPr lang="en-US" altLang="en-US" sz="3200" b="1" dirty="0" smtClean="0">
                <a:solidFill>
                  <a:schemeClr val="tx1">
                    <a:lumMod val="95000"/>
                    <a:lumOff val="5000"/>
                  </a:schemeClr>
                </a:solidFill>
              </a:rPr>
              <a:t>Modifiable</a:t>
            </a:r>
          </a:p>
          <a:p>
            <a:pPr lvl="1" algn="just">
              <a:buFont typeface="Arial" panose="020B0604020202020204" pitchFamily="34" charset="0"/>
              <a:buChar char="•"/>
              <a:defRPr/>
            </a:pPr>
            <a:r>
              <a:rPr lang="en-US" altLang="en-US" sz="3200" dirty="0" smtClean="0">
                <a:solidFill>
                  <a:schemeClr val="tx1">
                    <a:lumMod val="95000"/>
                    <a:lumOff val="5000"/>
                  </a:schemeClr>
                </a:solidFill>
              </a:rPr>
              <a:t>This refers to the SRS structure. In order not to disrupt the project workflow when you need to implement changes, the SRS needs to be clear and easy to change, and the requirements should not be repeated.</a:t>
            </a:r>
          </a:p>
          <a:p>
            <a:pPr>
              <a:buFont typeface="Courier New" panose="02070309020205020404" pitchFamily="49" charset="0"/>
              <a:buChar char="o"/>
              <a:defRPr/>
            </a:pPr>
            <a:r>
              <a:rPr lang="en-US" altLang="en-US" sz="3200" b="1" dirty="0" smtClean="0">
                <a:solidFill>
                  <a:schemeClr val="tx1">
                    <a:lumMod val="95000"/>
                    <a:lumOff val="5000"/>
                  </a:schemeClr>
                </a:solidFill>
              </a:rPr>
              <a:t>Traceable</a:t>
            </a:r>
          </a:p>
          <a:p>
            <a:pPr lvl="1" algn="just">
              <a:buFont typeface="Arial" panose="020B0604020202020204" pitchFamily="34" charset="0"/>
              <a:buChar char="•"/>
              <a:defRPr/>
            </a:pPr>
            <a:r>
              <a:rPr lang="en-US" altLang="en-US" sz="3200" dirty="0" smtClean="0">
                <a:solidFill>
                  <a:schemeClr val="tx1">
                    <a:lumMod val="95000"/>
                    <a:lumOff val="5000"/>
                  </a:schemeClr>
                </a:solidFill>
              </a:rPr>
              <a:t>It should be easy to identify the source of each requirement set out in the SRS.</a:t>
            </a:r>
            <a:endParaRPr lang="en-IN" altLang="en-US" sz="3200" dirty="0" smtClean="0">
              <a:solidFill>
                <a:schemeClr val="tx1">
                  <a:lumMod val="95000"/>
                  <a:lumOff val="5000"/>
                </a:schemeClr>
              </a:solidFill>
            </a:endParaRPr>
          </a:p>
          <a:p>
            <a:pPr lvl="2" algn="just">
              <a:buFont typeface="Arial" panose="020B0604020202020204" pitchFamily="34" charset="0"/>
              <a:buChar char="•"/>
              <a:defRPr/>
            </a:pPr>
            <a:endParaRPr lang="en-US" altLang="en-US" sz="2800"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6DBF28D2-57ED-44C6-83E8-635D1FF9A829}" type="slidenum">
              <a:rPr lang="en-US" altLang="en-US"/>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325" y="250825"/>
            <a:ext cx="7543800" cy="1449388"/>
          </a:xfrm>
        </p:spPr>
        <p:txBody>
          <a:bodyPr/>
          <a:lstStyle/>
          <a:p>
            <a:pPr>
              <a:defRPr/>
            </a:pPr>
            <a:r>
              <a:rPr lang="en-US" dirty="0" smtClean="0">
                <a:solidFill>
                  <a:schemeClr val="tx1">
                    <a:lumMod val="95000"/>
                    <a:lumOff val="5000"/>
                  </a:schemeClr>
                </a:solidFill>
              </a:rPr>
              <a:t>Writing a SRS</a:t>
            </a:r>
            <a:endParaRPr lang="en-IN" dirty="0">
              <a:solidFill>
                <a:schemeClr val="tx1">
                  <a:lumMod val="95000"/>
                  <a:lumOff val="5000"/>
                </a:schemeClr>
              </a:solidFill>
            </a:endParaRPr>
          </a:p>
        </p:txBody>
      </p:sp>
      <p:sp>
        <p:nvSpPr>
          <p:cNvPr id="4" name="Content Placeholder 3"/>
          <p:cNvSpPr>
            <a:spLocks noGrp="1"/>
          </p:cNvSpPr>
          <p:nvPr>
            <p:ph idx="1"/>
          </p:nvPr>
        </p:nvSpPr>
        <p:spPr>
          <a:xfrm>
            <a:off x="1115616" y="1844824"/>
            <a:ext cx="7543800" cy="4022725"/>
          </a:xfrm>
          <a:extLst/>
        </p:spPr>
        <p:txBody>
          <a:bodyPr numCol="2"/>
          <a:lstStyle/>
          <a:p>
            <a:pPr marL="457200" indent="-457200">
              <a:buFont typeface="+mj-lt"/>
              <a:buAutoNum type="arabicPeriod"/>
              <a:defRPr/>
            </a:pPr>
            <a:r>
              <a:rPr lang="en-US" sz="2800" dirty="0">
                <a:solidFill>
                  <a:schemeClr val="tx1">
                    <a:lumMod val="95000"/>
                    <a:lumOff val="5000"/>
                  </a:schemeClr>
                </a:solidFill>
              </a:rPr>
              <a:t>Introduction</a:t>
            </a:r>
          </a:p>
          <a:p>
            <a:pPr marL="457200" indent="-457200">
              <a:buFont typeface="+mj-lt"/>
              <a:buAutoNum type="arabicPeriod"/>
              <a:defRPr/>
            </a:pPr>
            <a:r>
              <a:rPr lang="en-US" sz="2800" dirty="0">
                <a:solidFill>
                  <a:schemeClr val="tx1">
                    <a:lumMod val="95000"/>
                    <a:lumOff val="5000"/>
                  </a:schemeClr>
                </a:solidFill>
              </a:rPr>
              <a:t>Purpose</a:t>
            </a:r>
          </a:p>
          <a:p>
            <a:pPr marL="457200" indent="-457200">
              <a:buFont typeface="+mj-lt"/>
              <a:buAutoNum type="arabicPeriod"/>
              <a:defRPr/>
            </a:pPr>
            <a:r>
              <a:rPr lang="en-US" sz="2800" dirty="0">
                <a:solidFill>
                  <a:schemeClr val="tx1">
                    <a:lumMod val="95000"/>
                    <a:lumOff val="5000"/>
                  </a:schemeClr>
                </a:solidFill>
              </a:rPr>
              <a:t>Intended Audience</a:t>
            </a:r>
          </a:p>
          <a:p>
            <a:pPr marL="457200" indent="-457200">
              <a:buFont typeface="+mj-lt"/>
              <a:buAutoNum type="arabicPeriod"/>
              <a:defRPr/>
            </a:pPr>
            <a:r>
              <a:rPr lang="en-US" sz="2800" dirty="0">
                <a:solidFill>
                  <a:schemeClr val="tx1">
                    <a:lumMod val="95000"/>
                    <a:lumOff val="5000"/>
                  </a:schemeClr>
                </a:solidFill>
              </a:rPr>
              <a:t>Intended Use</a:t>
            </a:r>
          </a:p>
          <a:p>
            <a:pPr marL="457200" indent="-457200">
              <a:buFont typeface="+mj-lt"/>
              <a:buAutoNum type="arabicPeriod"/>
              <a:defRPr/>
            </a:pPr>
            <a:r>
              <a:rPr lang="en-US" sz="2800" dirty="0">
                <a:solidFill>
                  <a:schemeClr val="tx1">
                    <a:lumMod val="95000"/>
                    <a:lumOff val="5000"/>
                  </a:schemeClr>
                </a:solidFill>
              </a:rPr>
              <a:t>Scope</a:t>
            </a:r>
          </a:p>
          <a:p>
            <a:pPr marL="457200" indent="-457200">
              <a:buFont typeface="+mj-lt"/>
              <a:buAutoNum type="arabicPeriod"/>
              <a:defRPr/>
            </a:pPr>
            <a:r>
              <a:rPr lang="en-US" sz="2800" dirty="0">
                <a:solidFill>
                  <a:schemeClr val="tx1">
                    <a:lumMod val="95000"/>
                    <a:lumOff val="5000"/>
                  </a:schemeClr>
                </a:solidFill>
              </a:rPr>
              <a:t>Definitions</a:t>
            </a:r>
          </a:p>
          <a:p>
            <a:pPr marL="457200" indent="-457200">
              <a:buFont typeface="+mj-lt"/>
              <a:buAutoNum type="arabicPeriod"/>
              <a:defRPr/>
            </a:pPr>
            <a:r>
              <a:rPr lang="en-US" sz="2800" dirty="0">
                <a:solidFill>
                  <a:schemeClr val="tx1">
                    <a:lumMod val="95000"/>
                    <a:lumOff val="5000"/>
                  </a:schemeClr>
                </a:solidFill>
              </a:rPr>
              <a:t>Overall Description</a:t>
            </a:r>
          </a:p>
          <a:p>
            <a:pPr marL="457200" indent="-457200">
              <a:buFont typeface="+mj-lt"/>
              <a:buAutoNum type="arabicPeriod"/>
              <a:defRPr/>
            </a:pPr>
            <a:r>
              <a:rPr lang="en-US" sz="2800" dirty="0">
                <a:solidFill>
                  <a:schemeClr val="tx1">
                    <a:lumMod val="95000"/>
                    <a:lumOff val="5000"/>
                  </a:schemeClr>
                </a:solidFill>
              </a:rPr>
              <a:t>User </a:t>
            </a:r>
            <a:r>
              <a:rPr lang="en-US" sz="2800" dirty="0" smtClean="0">
                <a:solidFill>
                  <a:schemeClr val="tx1">
                    <a:lumMod val="95000"/>
                    <a:lumOff val="5000"/>
                  </a:schemeClr>
                </a:solidFill>
              </a:rPr>
              <a:t>Needs</a:t>
            </a:r>
          </a:p>
          <a:p>
            <a:pPr marL="457200" indent="-457200">
              <a:buFont typeface="+mj-lt"/>
              <a:buAutoNum type="arabicPeriod"/>
              <a:defRPr/>
            </a:pPr>
            <a:endParaRPr lang="en-US" sz="2800" dirty="0">
              <a:solidFill>
                <a:schemeClr val="tx1">
                  <a:lumMod val="95000"/>
                  <a:lumOff val="5000"/>
                </a:schemeClr>
              </a:solidFill>
            </a:endParaRPr>
          </a:p>
          <a:p>
            <a:pPr marL="457200" indent="-457200">
              <a:buFont typeface="+mj-lt"/>
              <a:buAutoNum type="arabicPeriod"/>
              <a:defRPr/>
            </a:pPr>
            <a:r>
              <a:rPr lang="en-US" sz="2800" dirty="0">
                <a:solidFill>
                  <a:schemeClr val="tx1">
                    <a:lumMod val="95000"/>
                    <a:lumOff val="5000"/>
                  </a:schemeClr>
                </a:solidFill>
              </a:rPr>
              <a:t>Assumptions and Dependencies</a:t>
            </a:r>
          </a:p>
          <a:p>
            <a:pPr marL="457200" indent="-457200">
              <a:buFont typeface="+mj-lt"/>
              <a:buAutoNum type="arabicPeriod"/>
              <a:defRPr/>
            </a:pPr>
            <a:r>
              <a:rPr lang="en-US" sz="2800" dirty="0">
                <a:solidFill>
                  <a:schemeClr val="tx1">
                    <a:lumMod val="95000"/>
                    <a:lumOff val="5000"/>
                  </a:schemeClr>
                </a:solidFill>
              </a:rPr>
              <a:t>System Features and Requirements</a:t>
            </a:r>
          </a:p>
          <a:p>
            <a:pPr marL="200025" lvl="1" indent="0">
              <a:buFont typeface="Calibri" panose="020F0502020204030204" pitchFamily="34" charset="0"/>
              <a:buNone/>
              <a:defRPr/>
            </a:pPr>
            <a:r>
              <a:rPr lang="en-US" sz="2400" dirty="0" smtClean="0">
                <a:solidFill>
                  <a:schemeClr val="tx1">
                    <a:lumMod val="95000"/>
                    <a:lumOff val="5000"/>
                  </a:schemeClr>
                </a:solidFill>
              </a:rPr>
              <a:t>10.1 Functional </a:t>
            </a:r>
            <a:r>
              <a:rPr lang="en-US" sz="2400" dirty="0">
                <a:solidFill>
                  <a:schemeClr val="tx1">
                    <a:lumMod val="95000"/>
                    <a:lumOff val="5000"/>
                  </a:schemeClr>
                </a:solidFill>
              </a:rPr>
              <a:t>Requirements</a:t>
            </a:r>
          </a:p>
          <a:p>
            <a:pPr marL="200025" lvl="1" indent="0">
              <a:buFont typeface="Calibri" panose="020F0502020204030204" pitchFamily="34" charset="0"/>
              <a:buNone/>
              <a:defRPr/>
            </a:pPr>
            <a:r>
              <a:rPr lang="en-US" sz="2400" dirty="0" smtClean="0">
                <a:solidFill>
                  <a:schemeClr val="tx1">
                    <a:lumMod val="95000"/>
                    <a:lumOff val="5000"/>
                  </a:schemeClr>
                </a:solidFill>
              </a:rPr>
              <a:t>10.2 External </a:t>
            </a:r>
            <a:r>
              <a:rPr lang="en-US" sz="2400" dirty="0">
                <a:solidFill>
                  <a:schemeClr val="tx1">
                    <a:lumMod val="95000"/>
                    <a:lumOff val="5000"/>
                  </a:schemeClr>
                </a:solidFill>
              </a:rPr>
              <a:t>Interface Requirements</a:t>
            </a:r>
          </a:p>
          <a:p>
            <a:pPr marL="200025" lvl="1" indent="0">
              <a:buFont typeface="Calibri" panose="020F0502020204030204" pitchFamily="34" charset="0"/>
              <a:buNone/>
              <a:defRPr/>
            </a:pPr>
            <a:r>
              <a:rPr lang="en-US" sz="2400" dirty="0" smtClean="0">
                <a:solidFill>
                  <a:schemeClr val="tx1">
                    <a:lumMod val="95000"/>
                    <a:lumOff val="5000"/>
                  </a:schemeClr>
                </a:solidFill>
              </a:rPr>
              <a:t>10.3 System </a:t>
            </a:r>
            <a:r>
              <a:rPr lang="en-US" sz="2400" dirty="0">
                <a:solidFill>
                  <a:schemeClr val="tx1">
                    <a:lumMod val="95000"/>
                    <a:lumOff val="5000"/>
                  </a:schemeClr>
                </a:solidFill>
              </a:rPr>
              <a:t>Features</a:t>
            </a:r>
          </a:p>
          <a:p>
            <a:pPr marL="200025" lvl="1" indent="0">
              <a:buFont typeface="Calibri" panose="020F0502020204030204" pitchFamily="34" charset="0"/>
              <a:buNone/>
              <a:defRPr/>
            </a:pPr>
            <a:r>
              <a:rPr lang="en-US" sz="2400" dirty="0" smtClean="0">
                <a:solidFill>
                  <a:schemeClr val="tx1">
                    <a:lumMod val="95000"/>
                    <a:lumOff val="5000"/>
                  </a:schemeClr>
                </a:solidFill>
              </a:rPr>
              <a:t>10.4 Non-functional </a:t>
            </a:r>
            <a:r>
              <a:rPr lang="en-US" sz="2400" dirty="0">
                <a:solidFill>
                  <a:schemeClr val="tx1">
                    <a:lumMod val="95000"/>
                    <a:lumOff val="5000"/>
                  </a:schemeClr>
                </a:solidFill>
              </a:rPr>
              <a:t>Requirements</a:t>
            </a:r>
          </a:p>
          <a:p>
            <a:pPr marL="0" indent="0">
              <a:buFont typeface="Calibri" panose="020F0502020204030204" pitchFamily="34" charset="0"/>
              <a:buNone/>
              <a:defRPr/>
            </a:pPr>
            <a:endParaRPr lang="en-US" sz="2800"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0DBEA264-16C9-4FD1-8791-FA8C935D7E87}" type="slidenum">
              <a:rPr lang="en-US" altLang="en-US"/>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tx1">
                    <a:lumMod val="95000"/>
                    <a:lumOff val="5000"/>
                  </a:schemeClr>
                </a:solidFill>
              </a:rPr>
              <a:t>Steps to write Software Use Cases in an SRS</a:t>
            </a:r>
            <a:endParaRPr lang="en-IN" dirty="0">
              <a:solidFill>
                <a:schemeClr val="tx1">
                  <a:lumMod val="95000"/>
                  <a:lumOff val="5000"/>
                </a:schemeClr>
              </a:solidFill>
            </a:endParaRPr>
          </a:p>
        </p:txBody>
      </p:sp>
      <p:sp>
        <p:nvSpPr>
          <p:cNvPr id="188419" name="Content Placeholder 3"/>
          <p:cNvSpPr>
            <a:spLocks noGrp="1"/>
          </p:cNvSpPr>
          <p:nvPr>
            <p:ph idx="1"/>
          </p:nvPr>
        </p:nvSpPr>
        <p:spPr>
          <a:xfrm>
            <a:off x="822325" y="1854200"/>
            <a:ext cx="7543800" cy="4022725"/>
          </a:xfrm>
        </p:spPr>
        <p:txBody>
          <a:bodyPr/>
          <a:lstStyle/>
          <a:p>
            <a:pPr algn="just">
              <a:buFont typeface="Courier New" panose="02070309020205020404" pitchFamily="49" charset="0"/>
              <a:buChar char="o"/>
              <a:defRPr/>
            </a:pPr>
            <a:r>
              <a:rPr lang="en-US" altLang="en-US" sz="3100" dirty="0" smtClean="0">
                <a:solidFill>
                  <a:schemeClr val="tx1">
                    <a:lumMod val="95000"/>
                    <a:lumOff val="5000"/>
                  </a:schemeClr>
                </a:solidFill>
              </a:rPr>
              <a:t>A use case describes how a user will interact with the system. </a:t>
            </a:r>
          </a:p>
          <a:p>
            <a:pPr algn="just">
              <a:buFont typeface="Courier New" panose="02070309020205020404" pitchFamily="49" charset="0"/>
              <a:buChar char="o"/>
              <a:defRPr/>
            </a:pPr>
            <a:r>
              <a:rPr lang="en-US" altLang="en-US" sz="3100" dirty="0" smtClean="0">
                <a:solidFill>
                  <a:schemeClr val="tx1">
                    <a:lumMod val="95000"/>
                    <a:lumOff val="5000"/>
                  </a:schemeClr>
                </a:solidFill>
              </a:rPr>
              <a:t>It will describe the product from the end user’s point of view in a simple story format.</a:t>
            </a:r>
          </a:p>
          <a:p>
            <a:pPr algn="just">
              <a:buFont typeface="Courier New" panose="02070309020205020404" pitchFamily="49" charset="0"/>
              <a:buChar char="o"/>
              <a:defRPr/>
            </a:pPr>
            <a:r>
              <a:rPr lang="en-US" altLang="en-US" sz="3100" dirty="0" smtClean="0">
                <a:solidFill>
                  <a:schemeClr val="tx1">
                    <a:lumMod val="95000"/>
                    <a:lumOff val="5000"/>
                  </a:schemeClr>
                </a:solidFill>
              </a:rPr>
              <a:t>Writing out use cases forces you to think through what users will do with the software and how it will respond. </a:t>
            </a:r>
          </a:p>
          <a:p>
            <a:pPr algn="just">
              <a:buFont typeface="Courier New" panose="02070309020205020404" pitchFamily="49" charset="0"/>
              <a:buChar char="o"/>
              <a:defRPr/>
            </a:pPr>
            <a:r>
              <a:rPr lang="en-US" altLang="en-US" sz="3100" dirty="0" smtClean="0">
                <a:solidFill>
                  <a:schemeClr val="tx1">
                    <a:lumMod val="95000"/>
                    <a:lumOff val="5000"/>
                  </a:schemeClr>
                </a:solidFill>
              </a:rPr>
              <a:t>It is the real-life visualization of the functional requirements.</a:t>
            </a:r>
          </a:p>
        </p:txBody>
      </p:sp>
      <p:sp>
        <p:nvSpPr>
          <p:cNvPr id="5" name="Slide Number Placeholder 5"/>
          <p:cNvSpPr>
            <a:spLocks noGrp="1"/>
          </p:cNvSpPr>
          <p:nvPr>
            <p:ph type="sldNum" sz="quarter" idx="12"/>
          </p:nvPr>
        </p:nvSpPr>
        <p:spPr/>
        <p:txBody>
          <a:bodyPr/>
          <a:lstStyle/>
          <a:p>
            <a:pPr>
              <a:defRPr/>
            </a:pPr>
            <a:fld id="{27617F3F-B7D8-468E-B5B9-B392A8931A3C}" type="slidenum">
              <a:rPr lang="en-US" altLang="en-US"/>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tx1">
                    <a:lumMod val="95000"/>
                    <a:lumOff val="5000"/>
                  </a:schemeClr>
                </a:solidFill>
              </a:rPr>
              <a:t>Steps to write Software Use Cases in an SRS</a:t>
            </a:r>
            <a:endParaRPr lang="en-IN" dirty="0">
              <a:solidFill>
                <a:schemeClr val="tx1">
                  <a:lumMod val="95000"/>
                  <a:lumOff val="5000"/>
                </a:schemeClr>
              </a:solidFill>
            </a:endParaRPr>
          </a:p>
        </p:txBody>
      </p:sp>
      <p:sp>
        <p:nvSpPr>
          <p:cNvPr id="190467" name="Content Placeholder 3"/>
          <p:cNvSpPr>
            <a:spLocks noGrp="1"/>
          </p:cNvSpPr>
          <p:nvPr>
            <p:ph idx="1"/>
          </p:nvPr>
        </p:nvSpPr>
        <p:spPr>
          <a:xfrm>
            <a:off x="822325" y="1844675"/>
            <a:ext cx="7586663" cy="4022725"/>
          </a:xfrm>
        </p:spPr>
        <p:txBody>
          <a:bodyPr/>
          <a:lstStyle/>
          <a:p>
            <a:pPr algn="just">
              <a:defRPr/>
            </a:pPr>
            <a:r>
              <a:rPr lang="en-US" altLang="en-US" sz="3200" dirty="0" smtClean="0">
                <a:solidFill>
                  <a:schemeClr val="tx1">
                    <a:lumMod val="95000"/>
                    <a:lumOff val="5000"/>
                  </a:schemeClr>
                </a:solidFill>
              </a:rPr>
              <a:t>Here are steps you can follow to write a use case:</a:t>
            </a:r>
            <a:endParaRPr lang="en-US" altLang="en-US" sz="4000" dirty="0" smtClean="0">
              <a:solidFill>
                <a:schemeClr val="tx1">
                  <a:lumMod val="95000"/>
                  <a:lumOff val="5000"/>
                </a:schemeClr>
              </a:solidFill>
            </a:endParaRPr>
          </a:p>
          <a:p>
            <a:pPr marL="806450" lvl="1" indent="-514350" algn="just">
              <a:buFont typeface="Calibri Light" panose="020F0302020204030204" pitchFamily="34" charset="0"/>
              <a:buAutoNum type="arabicPeriod"/>
              <a:defRPr/>
            </a:pPr>
            <a:r>
              <a:rPr lang="en-US" altLang="en-US" sz="3200" dirty="0" smtClean="0">
                <a:solidFill>
                  <a:schemeClr val="tx1">
                    <a:lumMod val="95000"/>
                    <a:lumOff val="5000"/>
                  </a:schemeClr>
                </a:solidFill>
              </a:rPr>
              <a:t>Describe your product’s end users.</a:t>
            </a:r>
          </a:p>
          <a:p>
            <a:pPr marL="806450" lvl="1" indent="-514350" algn="just">
              <a:buFont typeface="Calibri Light" panose="020F0302020204030204" pitchFamily="34" charset="0"/>
              <a:buAutoNum type="arabicPeriod"/>
              <a:defRPr/>
            </a:pPr>
            <a:r>
              <a:rPr lang="en-US" altLang="en-US" sz="3200" dirty="0" smtClean="0">
                <a:solidFill>
                  <a:schemeClr val="tx1">
                    <a:lumMod val="95000"/>
                    <a:lumOff val="5000"/>
                  </a:schemeClr>
                </a:solidFill>
              </a:rPr>
              <a:t>Focus on one of these users.</a:t>
            </a:r>
          </a:p>
          <a:p>
            <a:pPr marL="806450" lvl="1" indent="-514350" algn="just">
              <a:buFont typeface="Calibri Light" panose="020F0302020204030204" pitchFamily="34" charset="0"/>
              <a:buAutoNum type="arabicPeriod"/>
              <a:defRPr/>
            </a:pPr>
            <a:r>
              <a:rPr lang="en-US" altLang="en-US" sz="3200" dirty="0" smtClean="0">
                <a:solidFill>
                  <a:schemeClr val="tx1">
                    <a:lumMod val="95000"/>
                    <a:lumOff val="5000"/>
                  </a:schemeClr>
                </a:solidFill>
              </a:rPr>
              <a:t>Break this user’s interactions down into use cases. Each interaction is a use case.</a:t>
            </a:r>
          </a:p>
          <a:p>
            <a:pPr marL="806450" lvl="1" indent="-514350" algn="just">
              <a:buFont typeface="Calibri Light" panose="020F0302020204030204" pitchFamily="34" charset="0"/>
              <a:buAutoNum type="arabicPeriod"/>
              <a:defRPr/>
            </a:pPr>
            <a:r>
              <a:rPr lang="en-US" altLang="en-US" sz="3200" dirty="0" smtClean="0">
                <a:solidFill>
                  <a:schemeClr val="tx1">
                    <a:lumMod val="95000"/>
                    <a:lumOff val="5000"/>
                  </a:schemeClr>
                </a:solidFill>
              </a:rPr>
              <a:t>Describe the sequence of events for each use case.</a:t>
            </a:r>
          </a:p>
        </p:txBody>
      </p:sp>
      <p:sp>
        <p:nvSpPr>
          <p:cNvPr id="5" name="Slide Number Placeholder 5"/>
          <p:cNvSpPr>
            <a:spLocks noGrp="1"/>
          </p:cNvSpPr>
          <p:nvPr>
            <p:ph type="sldNum" sz="quarter" idx="12"/>
          </p:nvPr>
        </p:nvSpPr>
        <p:spPr/>
        <p:txBody>
          <a:bodyPr/>
          <a:lstStyle/>
          <a:p>
            <a:pPr>
              <a:defRPr/>
            </a:pPr>
            <a:fld id="{D079EBC7-02EC-48B2-A3CE-51A2EA4DCBAB}" type="slidenum">
              <a:rPr lang="en-US" altLang="en-US"/>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tx1">
                    <a:lumMod val="95000"/>
                    <a:lumOff val="5000"/>
                  </a:schemeClr>
                </a:solidFill>
              </a:rPr>
              <a:t>Steps to write Software Use Cases in an SRS</a:t>
            </a:r>
            <a:endParaRPr lang="en-IN" dirty="0">
              <a:solidFill>
                <a:schemeClr val="tx1">
                  <a:lumMod val="95000"/>
                  <a:lumOff val="5000"/>
                </a:schemeClr>
              </a:solidFill>
            </a:endParaRPr>
          </a:p>
        </p:txBody>
      </p:sp>
      <p:sp>
        <p:nvSpPr>
          <p:cNvPr id="192515" name="Content Placeholder 3"/>
          <p:cNvSpPr>
            <a:spLocks noGrp="1"/>
          </p:cNvSpPr>
          <p:nvPr>
            <p:ph idx="1"/>
          </p:nvPr>
        </p:nvSpPr>
        <p:spPr>
          <a:xfrm>
            <a:off x="971550" y="1916113"/>
            <a:ext cx="7394575" cy="4022725"/>
          </a:xfrm>
        </p:spPr>
        <p:txBody>
          <a:bodyPr/>
          <a:lstStyle/>
          <a:p>
            <a:pPr marL="514350" indent="-514350" algn="just">
              <a:buFont typeface="Calibri Light" panose="020F0302020204030204" pitchFamily="34" charset="0"/>
              <a:buAutoNum type="arabicPeriod" startAt="5"/>
              <a:defRPr/>
            </a:pPr>
            <a:r>
              <a:rPr lang="en-US" altLang="en-US" sz="3200" dirty="0" smtClean="0">
                <a:solidFill>
                  <a:schemeClr val="tx1">
                    <a:lumMod val="95000"/>
                    <a:lumOff val="5000"/>
                  </a:schemeClr>
                </a:solidFill>
              </a:rPr>
              <a:t>Write a detailed description of the user’s actions and how the system should respond.</a:t>
            </a:r>
          </a:p>
          <a:p>
            <a:pPr marL="514350" indent="-514350" algn="just">
              <a:buFont typeface="Calibri Light" panose="020F0302020204030204" pitchFamily="34" charset="0"/>
              <a:buAutoNum type="arabicPeriod" startAt="5"/>
              <a:defRPr/>
            </a:pPr>
            <a:r>
              <a:rPr lang="en-US" altLang="en-US" sz="3200" dirty="0" smtClean="0">
                <a:solidFill>
                  <a:schemeClr val="tx1">
                    <a:lumMod val="95000"/>
                    <a:lumOff val="5000"/>
                  </a:schemeClr>
                </a:solidFill>
              </a:rPr>
              <a:t>Expand each use case with alternate user actions and system responses.</a:t>
            </a:r>
          </a:p>
          <a:p>
            <a:pPr marL="514350" indent="-514350" algn="just">
              <a:buFont typeface="Calibri Light" panose="020F0302020204030204" pitchFamily="34" charset="0"/>
              <a:buAutoNum type="arabicPeriod" startAt="5"/>
              <a:defRPr/>
            </a:pPr>
            <a:r>
              <a:rPr lang="en-US" altLang="en-US" sz="3200" dirty="0" smtClean="0">
                <a:solidFill>
                  <a:schemeClr val="tx1">
                    <a:lumMod val="95000"/>
                    <a:lumOff val="5000"/>
                  </a:schemeClr>
                </a:solidFill>
              </a:rPr>
              <a:t>Repeat 1-6 for each type of end-user.</a:t>
            </a:r>
          </a:p>
        </p:txBody>
      </p:sp>
      <p:sp>
        <p:nvSpPr>
          <p:cNvPr id="5" name="Slide Number Placeholder 5"/>
          <p:cNvSpPr>
            <a:spLocks noGrp="1"/>
          </p:cNvSpPr>
          <p:nvPr>
            <p:ph type="sldNum" sz="quarter" idx="12"/>
          </p:nvPr>
        </p:nvSpPr>
        <p:spPr/>
        <p:txBody>
          <a:bodyPr/>
          <a:lstStyle/>
          <a:p>
            <a:pPr>
              <a:defRPr/>
            </a:pPr>
            <a:fld id="{527AF09B-9A04-4BF8-BBEC-EF18AB4845DA}" type="slidenum">
              <a:rPr lang="en-US" altLang="en-US"/>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27AF09B-9A04-4BF8-BBEC-EF18AB4845DA}" type="slidenum">
              <a:rPr lang="en-US" altLang="en-US"/>
              <a:pPr>
                <a:defRPr/>
              </a:pPr>
              <a:t>95</a:t>
            </a:fld>
            <a:endParaRPr lang="en-US" altLang="en-US"/>
          </a:p>
        </p:txBody>
      </p:sp>
      <p:sp>
        <p:nvSpPr>
          <p:cNvPr id="8" name="Rectangle 7"/>
          <p:cNvSpPr/>
          <p:nvPr/>
        </p:nvSpPr>
        <p:spPr>
          <a:xfrm>
            <a:off x="221967" y="116632"/>
            <a:ext cx="8892480" cy="10864513"/>
          </a:xfrm>
          <a:prstGeom prst="rect">
            <a:avLst/>
          </a:prstGeom>
        </p:spPr>
        <p:txBody>
          <a:bodyPr wrap="square" numCol="2">
            <a:spAutoFit/>
          </a:bodyPr>
          <a:lstStyle/>
          <a:p>
            <a:r>
              <a:rPr lang="en-IN" sz="2000" b="1" i="0" u="none" strike="noStrike" baseline="0" dirty="0" smtClean="0">
                <a:latin typeface="FuturaStd-Bold"/>
              </a:rPr>
              <a:t>Table of Contents</a:t>
            </a:r>
          </a:p>
          <a:p>
            <a:r>
              <a:rPr lang="en-IN" sz="2000" b="1" i="0" u="none" strike="noStrike" baseline="0" dirty="0" smtClean="0">
                <a:latin typeface="FuturaStd-Bold"/>
              </a:rPr>
              <a:t>Revision History</a:t>
            </a:r>
          </a:p>
          <a:p>
            <a:r>
              <a:rPr lang="en-IN" sz="2000" b="1" i="0" u="none" strike="noStrike" baseline="0" dirty="0" smtClean="0">
                <a:latin typeface="FuturaStd-Book"/>
              </a:rPr>
              <a:t>1.</a:t>
            </a:r>
            <a:r>
              <a:rPr lang="en-IN" sz="2000" b="0" i="0" u="none" strike="noStrike" baseline="0" dirty="0" smtClean="0">
                <a:latin typeface="FuturaStd-Book"/>
              </a:rPr>
              <a:t> </a:t>
            </a:r>
            <a:r>
              <a:rPr lang="en-IN" sz="2000" b="1" i="0" u="none" strike="noStrike" baseline="0" dirty="0" smtClean="0">
                <a:latin typeface="FuturaStd-Bold"/>
              </a:rPr>
              <a:t>Introduction</a:t>
            </a:r>
          </a:p>
          <a:p>
            <a:pPr lvl="1"/>
            <a:r>
              <a:rPr lang="en-IN" sz="2000" b="0" i="0" u="none" strike="noStrike" baseline="0" dirty="0" smtClean="0">
                <a:latin typeface="FuturaStd-Book"/>
              </a:rPr>
              <a:t>1.1 Purpose</a:t>
            </a:r>
          </a:p>
          <a:p>
            <a:pPr lvl="1"/>
            <a:r>
              <a:rPr lang="en-IN" sz="2000" b="0" i="0" u="none" strike="noStrike" baseline="0" dirty="0" smtClean="0">
                <a:latin typeface="FuturaStd-Book"/>
              </a:rPr>
              <a:t>1.2 Document Conventions</a:t>
            </a:r>
          </a:p>
          <a:p>
            <a:pPr lvl="1"/>
            <a:r>
              <a:rPr lang="en-US" sz="2000" b="0" i="0" u="none" strike="noStrike" baseline="0" dirty="0" smtClean="0">
                <a:latin typeface="FuturaStd-Book"/>
              </a:rPr>
              <a:t>1.3 Intended Audience and Reading Suggestions</a:t>
            </a:r>
          </a:p>
          <a:p>
            <a:pPr lvl="1"/>
            <a:r>
              <a:rPr lang="en-IN" sz="2000" b="0" i="0" u="none" strike="noStrike" baseline="0" dirty="0" smtClean="0">
                <a:latin typeface="FuturaStd-Book"/>
              </a:rPr>
              <a:t>1.4 Project Scope</a:t>
            </a:r>
          </a:p>
          <a:p>
            <a:pPr lvl="1"/>
            <a:r>
              <a:rPr lang="en-IN" sz="2000" b="0" i="0" u="none" strike="noStrike" baseline="0" dirty="0" smtClean="0">
                <a:latin typeface="FuturaStd-Book"/>
              </a:rPr>
              <a:t>1.5 References</a:t>
            </a:r>
          </a:p>
          <a:p>
            <a:r>
              <a:rPr lang="en-IN" sz="2000" b="1" i="0" u="none" strike="noStrike" baseline="0" dirty="0" smtClean="0">
                <a:latin typeface="FuturaStd-Book"/>
              </a:rPr>
              <a:t>2.</a:t>
            </a:r>
            <a:r>
              <a:rPr lang="en-IN" sz="2000" b="0" i="0" u="none" strike="noStrike" baseline="0" dirty="0" smtClean="0">
                <a:latin typeface="FuturaStd-Book"/>
              </a:rPr>
              <a:t> </a:t>
            </a:r>
            <a:r>
              <a:rPr lang="en-IN" sz="2000" b="1" i="0" u="none" strike="noStrike" baseline="0" dirty="0" smtClean="0">
                <a:latin typeface="FuturaStd-Bold"/>
              </a:rPr>
              <a:t>Overall Description</a:t>
            </a:r>
          </a:p>
          <a:p>
            <a:pPr lvl="1"/>
            <a:r>
              <a:rPr lang="en-IN" sz="2000" b="0" i="0" u="none" strike="noStrike" baseline="0" dirty="0" smtClean="0">
                <a:latin typeface="FuturaStd-Book"/>
              </a:rPr>
              <a:t>2.1 Product Perspective</a:t>
            </a:r>
          </a:p>
          <a:p>
            <a:pPr lvl="1"/>
            <a:r>
              <a:rPr lang="en-IN" sz="2000" b="0" i="0" u="none" strike="noStrike" baseline="0" dirty="0" smtClean="0">
                <a:latin typeface="FuturaStd-Book"/>
              </a:rPr>
              <a:t>2.2 Product Features</a:t>
            </a:r>
          </a:p>
          <a:p>
            <a:pPr lvl="1"/>
            <a:r>
              <a:rPr lang="en-US" sz="2000" b="0" i="0" u="none" strike="noStrike" baseline="0" dirty="0" smtClean="0">
                <a:latin typeface="FuturaStd-Book"/>
              </a:rPr>
              <a:t>2.3 User Classes and Characteristics</a:t>
            </a:r>
          </a:p>
          <a:p>
            <a:pPr lvl="1"/>
            <a:r>
              <a:rPr lang="en-IN" sz="2000" b="0" i="0" u="none" strike="noStrike" baseline="0" dirty="0" smtClean="0">
                <a:latin typeface="FuturaStd-Book"/>
              </a:rPr>
              <a:t>2.4 Operating Environment</a:t>
            </a:r>
          </a:p>
          <a:p>
            <a:pPr lvl="1"/>
            <a:r>
              <a:rPr lang="en-IN" sz="2000" b="0" i="0" u="none" strike="noStrike" baseline="0" dirty="0" smtClean="0">
                <a:latin typeface="FuturaStd-Book"/>
              </a:rPr>
              <a:t>2.5 Design and Implementation Constraints</a:t>
            </a:r>
          </a:p>
          <a:p>
            <a:pPr lvl="1"/>
            <a:r>
              <a:rPr lang="en-IN" sz="2000" b="0" i="0" u="none" strike="noStrike" baseline="0" dirty="0" smtClean="0">
                <a:latin typeface="FuturaStd-Book"/>
              </a:rPr>
              <a:t>2.6 User Documentation</a:t>
            </a:r>
          </a:p>
          <a:p>
            <a:pPr lvl="1"/>
            <a:r>
              <a:rPr lang="en-IN" sz="2000" b="0" i="0" u="none" strike="noStrike" baseline="0" dirty="0" smtClean="0">
                <a:latin typeface="FuturaStd-Book"/>
              </a:rPr>
              <a:t>2.7 Assumptions and Dependencies</a:t>
            </a: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pPr lvl="1"/>
            <a:endParaRPr lang="en-US" sz="2000" b="0" i="0" u="none" strike="noStrike" baseline="0" dirty="0" smtClean="0">
              <a:latin typeface="FuturaStd-Book"/>
            </a:endParaRPr>
          </a:p>
          <a:p>
            <a:pPr lvl="1"/>
            <a:endParaRPr lang="en-US" sz="2000" dirty="0">
              <a:latin typeface="FuturaStd-Book"/>
            </a:endParaRPr>
          </a:p>
          <a:p>
            <a:r>
              <a:rPr lang="en-IN" sz="2000" b="1" i="0" u="none" strike="noStrike" baseline="0" dirty="0" smtClean="0">
                <a:latin typeface="FuturaStd-Book"/>
              </a:rPr>
              <a:t>3.</a:t>
            </a:r>
            <a:r>
              <a:rPr lang="en-IN" sz="2000" b="0" i="0" u="none" strike="noStrike" baseline="0" dirty="0" smtClean="0">
                <a:latin typeface="FuturaStd-Book"/>
              </a:rPr>
              <a:t> </a:t>
            </a:r>
            <a:r>
              <a:rPr lang="en-IN" sz="2000" b="1" i="0" u="none" strike="noStrike" baseline="0" dirty="0" smtClean="0">
                <a:latin typeface="FuturaStd-Bold"/>
              </a:rPr>
              <a:t>System Features</a:t>
            </a:r>
          </a:p>
          <a:p>
            <a:pPr lvl="1"/>
            <a:r>
              <a:rPr lang="en-IN" sz="2000" b="0" i="0" u="none" strike="noStrike" baseline="0" dirty="0" smtClean="0">
                <a:latin typeface="FuturaStd-Book"/>
              </a:rPr>
              <a:t>3.1 System Feature 1</a:t>
            </a:r>
          </a:p>
          <a:p>
            <a:pPr lvl="1"/>
            <a:r>
              <a:rPr lang="en-US" sz="2000" b="0" i="0" u="none" strike="noStrike" baseline="0" dirty="0" smtClean="0">
                <a:latin typeface="FuturaStd-Book"/>
              </a:rPr>
              <a:t>3.2 System Feature 2 (and so on)</a:t>
            </a:r>
          </a:p>
          <a:p>
            <a:r>
              <a:rPr lang="en-IN" sz="2000" b="1" i="0" u="none" strike="noStrike" baseline="0" dirty="0" smtClean="0">
                <a:latin typeface="FuturaStd-Book"/>
              </a:rPr>
              <a:t>4.</a:t>
            </a:r>
            <a:r>
              <a:rPr lang="en-IN" sz="2000" b="0" i="0" u="none" strike="noStrike" baseline="0" dirty="0" smtClean="0">
                <a:latin typeface="FuturaStd-Book"/>
              </a:rPr>
              <a:t> </a:t>
            </a:r>
            <a:r>
              <a:rPr lang="en-IN" sz="2000" b="1" i="0" u="none" strike="noStrike" baseline="0" dirty="0" smtClean="0">
                <a:latin typeface="FuturaStd-Bold"/>
              </a:rPr>
              <a:t>External Interface Requirements</a:t>
            </a:r>
          </a:p>
          <a:p>
            <a:pPr lvl="1"/>
            <a:r>
              <a:rPr lang="en-IN" sz="2000" b="0" i="0" u="none" strike="noStrike" baseline="0" dirty="0" smtClean="0">
                <a:latin typeface="FuturaStd-Book"/>
              </a:rPr>
              <a:t>4.1 User Interfaces</a:t>
            </a:r>
          </a:p>
          <a:p>
            <a:pPr lvl="1"/>
            <a:r>
              <a:rPr lang="en-IN" sz="2000" b="0" i="0" u="none" strike="noStrike" baseline="0" dirty="0" smtClean="0">
                <a:latin typeface="FuturaStd-Book"/>
              </a:rPr>
              <a:t>4.2 Hardware Interfaces</a:t>
            </a:r>
          </a:p>
          <a:p>
            <a:pPr lvl="1"/>
            <a:r>
              <a:rPr lang="en-IN" sz="2000" b="0" i="0" u="none" strike="noStrike" baseline="0" dirty="0" smtClean="0">
                <a:latin typeface="FuturaStd-Book"/>
              </a:rPr>
              <a:t>4.3 Software Interfaces</a:t>
            </a:r>
          </a:p>
          <a:p>
            <a:pPr lvl="1"/>
            <a:r>
              <a:rPr lang="en-IN" sz="2000" b="0" i="0" u="none" strike="noStrike" baseline="0" dirty="0" smtClean="0">
                <a:latin typeface="FuturaStd-Book"/>
              </a:rPr>
              <a:t>4.4 Communications Interfaces</a:t>
            </a:r>
          </a:p>
          <a:p>
            <a:r>
              <a:rPr lang="en-IN" sz="2000" b="1" i="0" u="none" strike="noStrike" baseline="0" dirty="0" smtClean="0">
                <a:latin typeface="FuturaStd-Book"/>
              </a:rPr>
              <a:t>5.</a:t>
            </a:r>
            <a:r>
              <a:rPr lang="en-IN" sz="2000" b="0" i="0" u="none" strike="noStrike" baseline="0" dirty="0" smtClean="0">
                <a:latin typeface="FuturaStd-Book"/>
              </a:rPr>
              <a:t> </a:t>
            </a:r>
            <a:r>
              <a:rPr lang="en-IN" sz="2000" b="1" i="0" u="none" strike="noStrike" baseline="0" dirty="0" smtClean="0">
                <a:latin typeface="FuturaStd-Bold"/>
              </a:rPr>
              <a:t>Other Non-functional Requirements</a:t>
            </a:r>
          </a:p>
          <a:p>
            <a:pPr lvl="1"/>
            <a:r>
              <a:rPr lang="en-IN" sz="2000" b="0" i="0" u="none" strike="noStrike" baseline="0" dirty="0" smtClean="0">
                <a:latin typeface="FuturaStd-Book"/>
              </a:rPr>
              <a:t>5.1 Performance Requirements</a:t>
            </a:r>
          </a:p>
          <a:p>
            <a:pPr lvl="1"/>
            <a:r>
              <a:rPr lang="en-IN" sz="2000" b="0" i="0" u="none" strike="noStrike" baseline="0" dirty="0" smtClean="0">
                <a:latin typeface="FuturaStd-Book"/>
              </a:rPr>
              <a:t>5.2 Safety Requirements</a:t>
            </a:r>
          </a:p>
          <a:p>
            <a:pPr lvl="1"/>
            <a:r>
              <a:rPr lang="en-IN" sz="2000" b="0" i="0" u="none" strike="noStrike" baseline="0" dirty="0" smtClean="0">
                <a:latin typeface="FuturaStd-Book"/>
              </a:rPr>
              <a:t>5.3 Security Requirements</a:t>
            </a:r>
          </a:p>
          <a:p>
            <a:pPr lvl="1"/>
            <a:r>
              <a:rPr lang="en-IN" sz="2000" b="0" i="0" u="none" strike="noStrike" baseline="0" dirty="0" smtClean="0">
                <a:latin typeface="FuturaStd-Book"/>
              </a:rPr>
              <a:t>5.4 Software Quality Attributes</a:t>
            </a:r>
          </a:p>
          <a:p>
            <a:r>
              <a:rPr lang="en-IN" sz="2000" b="1" i="0" u="none" strike="noStrike" baseline="0" dirty="0" smtClean="0">
                <a:latin typeface="FuturaStd-Book"/>
              </a:rPr>
              <a:t>6.</a:t>
            </a:r>
            <a:r>
              <a:rPr lang="en-IN" sz="2000" b="0" i="0" u="none" strike="noStrike" baseline="0" dirty="0" smtClean="0">
                <a:latin typeface="FuturaStd-Book"/>
              </a:rPr>
              <a:t> </a:t>
            </a:r>
            <a:r>
              <a:rPr lang="en-IN" sz="2000" b="1" i="0" u="none" strike="noStrike" baseline="0" dirty="0" smtClean="0">
                <a:latin typeface="FuturaStd-Bold"/>
              </a:rPr>
              <a:t>Other Requirements</a:t>
            </a:r>
          </a:p>
          <a:p>
            <a:r>
              <a:rPr lang="en-IN" sz="2000" b="1" i="0" u="none" strike="noStrike" baseline="0" dirty="0" smtClean="0">
                <a:latin typeface="FuturaStd-Bold"/>
              </a:rPr>
              <a:t>Appendix A: Glossary</a:t>
            </a:r>
          </a:p>
          <a:p>
            <a:r>
              <a:rPr lang="en-IN" sz="2000" b="1" i="0" u="none" strike="noStrike" baseline="0" dirty="0" smtClean="0">
                <a:latin typeface="FuturaStd-Bold"/>
              </a:rPr>
              <a:t>Appendix B: Analysis Models</a:t>
            </a:r>
          </a:p>
          <a:p>
            <a:r>
              <a:rPr lang="en-IN" sz="2000" b="1" i="0" u="none" strike="noStrike" baseline="0" dirty="0" smtClean="0">
                <a:latin typeface="FuturaStd-Bold"/>
              </a:rPr>
              <a:t>Appendix C: Issues List</a:t>
            </a:r>
            <a:endParaRPr lang="en-IN" sz="2000" dirty="0"/>
          </a:p>
        </p:txBody>
      </p:sp>
    </p:spTree>
    <p:extLst>
      <p:ext uri="{BB962C8B-B14F-4D97-AF65-F5344CB8AC3E}">
        <p14:creationId xmlns:p14="http://schemas.microsoft.com/office/powerpoint/2010/main" val="2925096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890588" y="777875"/>
            <a:ext cx="7770812" cy="1141413"/>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lgn="just" eaLnBrk="1" hangingPunct="1">
              <a:spcBef>
                <a:spcPts val="1000"/>
              </a:spcBef>
              <a:defRPr/>
            </a:pPr>
            <a:r>
              <a:rPr lang="en-US" altLang="en-US" sz="5400" dirty="0" smtClean="0">
                <a:solidFill>
                  <a:schemeClr val="tx1">
                    <a:lumMod val="95000"/>
                    <a:lumOff val="5000"/>
                  </a:schemeClr>
                </a:solidFill>
              </a:rPr>
              <a:t>References</a:t>
            </a:r>
            <a:endParaRPr lang="en-US" altLang="en-US" sz="5400" dirty="0">
              <a:solidFill>
                <a:schemeClr val="tx1">
                  <a:lumMod val="95000"/>
                  <a:lumOff val="5000"/>
                </a:schemeClr>
              </a:solidFill>
            </a:endParaRPr>
          </a:p>
        </p:txBody>
      </p:sp>
      <p:sp>
        <p:nvSpPr>
          <p:cNvPr id="165891" name="Rectangle 2"/>
          <p:cNvSpPr>
            <a:spLocks noGrp="1" noChangeArrowheads="1"/>
          </p:cNvSpPr>
          <p:nvPr>
            <p:ph idx="1"/>
          </p:nvPr>
        </p:nvSpPr>
        <p:spPr>
          <a:xfrm>
            <a:off x="890588" y="1844675"/>
            <a:ext cx="7518400" cy="4332288"/>
          </a:xfrm>
        </p:spPr>
        <p:txBody>
          <a:bodyPr lIns="18000" tIns="46800" rIns="18000" bIns="46800"/>
          <a:lstStyle/>
          <a:p>
            <a:pPr marL="457200" indent="-457200" algn="just" eaLnBrk="1" hangingPunct="1">
              <a:spcBef>
                <a:spcPts val="1000"/>
              </a:spcBef>
              <a:buFont typeface="+mj-lt"/>
              <a:buAutoNum type="arabicPeriod"/>
              <a:defRPr/>
            </a:pPr>
            <a:r>
              <a:rPr lang="en-US" altLang="en-US" sz="2800" dirty="0" smtClean="0">
                <a:solidFill>
                  <a:schemeClr val="tx1">
                    <a:lumMod val="95000"/>
                    <a:lumOff val="5000"/>
                  </a:schemeClr>
                </a:solidFill>
              </a:rPr>
              <a:t>Software </a:t>
            </a:r>
            <a:r>
              <a:rPr lang="en-US" altLang="en-US" sz="2800" dirty="0">
                <a:solidFill>
                  <a:schemeClr val="tx1">
                    <a:lumMod val="95000"/>
                    <a:lumOff val="5000"/>
                  </a:schemeClr>
                </a:solidFill>
              </a:rPr>
              <a:t>Engineering – A Practitioner’s Approach, by Pressman R.S. and </a:t>
            </a:r>
            <a:r>
              <a:rPr lang="en-US" altLang="en-US" sz="2800" dirty="0" err="1">
                <a:solidFill>
                  <a:schemeClr val="tx1">
                    <a:lumMod val="95000"/>
                    <a:lumOff val="5000"/>
                  </a:schemeClr>
                </a:solidFill>
              </a:rPr>
              <a:t>Ince</a:t>
            </a:r>
            <a:r>
              <a:rPr lang="en-US" altLang="en-US" sz="2800" dirty="0">
                <a:solidFill>
                  <a:schemeClr val="tx1">
                    <a:lumMod val="95000"/>
                    <a:lumOff val="5000"/>
                  </a:schemeClr>
                </a:solidFill>
              </a:rPr>
              <a:t> D</a:t>
            </a:r>
          </a:p>
          <a:p>
            <a:pPr marL="457200" indent="-457200" algn="just" eaLnBrk="1" hangingPunct="1">
              <a:spcBef>
                <a:spcPts val="1000"/>
              </a:spcBef>
              <a:buFont typeface="+mj-lt"/>
              <a:buAutoNum type="arabicPeriod"/>
              <a:defRPr/>
            </a:pPr>
            <a:r>
              <a:rPr lang="en-US" altLang="en-US" sz="2800" dirty="0" smtClean="0">
                <a:solidFill>
                  <a:schemeClr val="tx1">
                    <a:lumMod val="95000"/>
                    <a:lumOff val="5000"/>
                  </a:schemeClr>
                </a:solidFill>
              </a:rPr>
              <a:t>Software </a:t>
            </a:r>
            <a:r>
              <a:rPr lang="en-US" altLang="en-US" sz="2800" dirty="0">
                <a:solidFill>
                  <a:schemeClr val="tx1">
                    <a:lumMod val="95000"/>
                    <a:lumOff val="5000"/>
                  </a:schemeClr>
                </a:solidFill>
              </a:rPr>
              <a:t>Engineering by </a:t>
            </a:r>
            <a:r>
              <a:rPr lang="en-US" altLang="en-US" sz="2800" dirty="0" err="1">
                <a:solidFill>
                  <a:schemeClr val="tx1">
                    <a:lumMod val="95000"/>
                    <a:lumOff val="5000"/>
                  </a:schemeClr>
                </a:solidFill>
              </a:rPr>
              <a:t>Sommerville</a:t>
            </a:r>
            <a:endParaRPr lang="en-US" altLang="en-US" sz="2800" dirty="0">
              <a:solidFill>
                <a:schemeClr val="tx1">
                  <a:lumMod val="95000"/>
                  <a:lumOff val="5000"/>
                </a:schemeClr>
              </a:solidFill>
            </a:endParaRPr>
          </a:p>
          <a:p>
            <a:pPr marL="457200" indent="-457200" algn="just" eaLnBrk="1" hangingPunct="1">
              <a:spcBef>
                <a:spcPts val="1000"/>
              </a:spcBef>
              <a:buFont typeface="+mj-lt"/>
              <a:buAutoNum type="arabicPeriod"/>
              <a:defRPr/>
            </a:pPr>
            <a:r>
              <a:rPr lang="en-US" altLang="en-US" sz="2800" dirty="0" smtClean="0">
                <a:solidFill>
                  <a:schemeClr val="tx1">
                    <a:lumMod val="95000"/>
                    <a:lumOff val="5000"/>
                  </a:schemeClr>
                </a:solidFill>
              </a:rPr>
              <a:t>Software </a:t>
            </a:r>
            <a:r>
              <a:rPr lang="en-US" altLang="en-US" sz="2800" dirty="0">
                <a:solidFill>
                  <a:schemeClr val="tx1">
                    <a:lumMod val="95000"/>
                    <a:lumOff val="5000"/>
                  </a:schemeClr>
                </a:solidFill>
              </a:rPr>
              <a:t>Engineering Volume 1 and Volume 2 by Thayer and Christiansen</a:t>
            </a:r>
          </a:p>
          <a:p>
            <a:pPr marL="457200" indent="-457200" algn="just" eaLnBrk="1" hangingPunct="1">
              <a:spcBef>
                <a:spcPts val="1000"/>
              </a:spcBef>
              <a:buFont typeface="+mj-lt"/>
              <a:buAutoNum type="arabicPeriod"/>
              <a:defRPr/>
            </a:pPr>
            <a:r>
              <a:rPr lang="en-US" altLang="en-US" sz="2800" smtClean="0">
                <a:solidFill>
                  <a:schemeClr val="tx1">
                    <a:lumMod val="95000"/>
                    <a:lumOff val="5000"/>
                  </a:schemeClr>
                </a:solidFill>
              </a:rPr>
              <a:t>Fundamentals </a:t>
            </a:r>
            <a:r>
              <a:rPr lang="en-US" altLang="en-US" sz="2800" dirty="0">
                <a:solidFill>
                  <a:schemeClr val="tx1">
                    <a:lumMod val="95000"/>
                    <a:lumOff val="5000"/>
                  </a:schemeClr>
                </a:solidFill>
              </a:rPr>
              <a:t>of Software Engineering by </a:t>
            </a:r>
            <a:r>
              <a:rPr lang="en-US" altLang="en-US" sz="2800" dirty="0" err="1">
                <a:solidFill>
                  <a:schemeClr val="tx1">
                    <a:lumMod val="95000"/>
                    <a:lumOff val="5000"/>
                  </a:schemeClr>
                </a:solidFill>
              </a:rPr>
              <a:t>Rajib</a:t>
            </a:r>
            <a:r>
              <a:rPr lang="en-US" altLang="en-US" sz="2800" dirty="0">
                <a:solidFill>
                  <a:schemeClr val="tx1">
                    <a:lumMod val="95000"/>
                    <a:lumOff val="5000"/>
                  </a:schemeClr>
                </a:solidFill>
              </a:rPr>
              <a:t> Mall</a:t>
            </a:r>
            <a:endParaRPr lang="en-US" altLang="en-US" sz="2800" dirty="0" smtClean="0">
              <a:solidFill>
                <a:schemeClr val="tx1">
                  <a:lumMod val="95000"/>
                  <a:lumOff val="5000"/>
                </a:schemeClr>
              </a:solidFill>
            </a:endParaRPr>
          </a:p>
        </p:txBody>
      </p:sp>
      <p:sp>
        <p:nvSpPr>
          <p:cNvPr id="5" name="Slide Number Placeholder 5"/>
          <p:cNvSpPr>
            <a:spLocks noGrp="1"/>
          </p:cNvSpPr>
          <p:nvPr>
            <p:ph type="sldNum" sz="quarter" idx="12"/>
          </p:nvPr>
        </p:nvSpPr>
        <p:spPr/>
        <p:txBody>
          <a:bodyPr/>
          <a:lstStyle/>
          <a:p>
            <a:pPr>
              <a:defRPr/>
            </a:pPr>
            <a:fld id="{6AA8D360-065A-4E58-9D78-BA990A0A21CD}" type="slidenum">
              <a:rPr lang="en-US" altLang="en-US"/>
              <a:pPr>
                <a:defRPr/>
              </a:pPr>
              <a:t>96</a:t>
            </a:fld>
            <a:endParaRPr lang="en-US" altLang="en-US"/>
          </a:p>
        </p:txBody>
      </p:sp>
    </p:spTree>
    <p:extLst>
      <p:ext uri="{BB962C8B-B14F-4D97-AF65-F5344CB8AC3E}">
        <p14:creationId xmlns:p14="http://schemas.microsoft.com/office/powerpoint/2010/main" val="23041481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A1104157B17E4098767F758DE1F1CF" ma:contentTypeVersion="2" ma:contentTypeDescription="Create a new document." ma:contentTypeScope="" ma:versionID="139bffbb27b1d48a0e84f14a5a24d06b">
  <xsd:schema xmlns:xsd="http://www.w3.org/2001/XMLSchema" xmlns:xs="http://www.w3.org/2001/XMLSchema" xmlns:p="http://schemas.microsoft.com/office/2006/metadata/properties" xmlns:ns2="7fb0542c-c528-425e-9f2f-5afc6b66c396" targetNamespace="http://schemas.microsoft.com/office/2006/metadata/properties" ma:root="true" ma:fieldsID="5084b650b6449a288903485ad2d57a89" ns2:_="">
    <xsd:import namespace="7fb0542c-c528-425e-9f2f-5afc6b66c3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0542c-c528-425e-9f2f-5afc6b66c3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06CFEC-DCCE-4EAC-8D79-29D4D4B65161}"/>
</file>

<file path=customXml/itemProps2.xml><?xml version="1.0" encoding="utf-8"?>
<ds:datastoreItem xmlns:ds="http://schemas.openxmlformats.org/officeDocument/2006/customXml" ds:itemID="{D2676EC9-7BC1-43CF-8BBA-0B6843E3113E}"/>
</file>

<file path=customXml/itemProps3.xml><?xml version="1.0" encoding="utf-8"?>
<ds:datastoreItem xmlns:ds="http://schemas.openxmlformats.org/officeDocument/2006/customXml" ds:itemID="{FCBD7642-17D9-4138-A190-89F31FDC215F}"/>
</file>

<file path=docProps/app.xml><?xml version="1.0" encoding="utf-8"?>
<Properties xmlns="http://schemas.openxmlformats.org/officeDocument/2006/extended-properties" xmlns:vt="http://schemas.openxmlformats.org/officeDocument/2006/docPropsVTypes">
  <Template>Retrospect</Template>
  <TotalTime>1037</TotalTime>
  <Words>4170</Words>
  <Application>Microsoft Office PowerPoint</Application>
  <PresentationFormat>On-screen Show (4:3)</PresentationFormat>
  <Paragraphs>649</Paragraphs>
  <Slides>96</Slides>
  <Notes>90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vt:lpstr>
      <vt:lpstr>Arial Black</vt:lpstr>
      <vt:lpstr>Calibri</vt:lpstr>
      <vt:lpstr>Calibri Light</vt:lpstr>
      <vt:lpstr>Courier New</vt:lpstr>
      <vt:lpstr>FuturaStd-Bold</vt:lpstr>
      <vt:lpstr>FuturaStd-Book</vt:lpstr>
      <vt:lpstr>Times New Roman</vt:lpstr>
      <vt:lpstr>Wingdings</vt:lpstr>
      <vt:lpstr>Retrospect</vt:lpstr>
      <vt:lpstr>Software Engineering     (CS34102)        </vt:lpstr>
      <vt:lpstr>Contents</vt:lpstr>
      <vt:lpstr>What is a requirement?</vt:lpstr>
      <vt:lpstr>What is a requirement?</vt:lpstr>
      <vt:lpstr>Types of Software Requirements</vt:lpstr>
      <vt:lpstr>Types of Software Requirements</vt:lpstr>
      <vt:lpstr>PowerPoint Presentation</vt:lpstr>
      <vt:lpstr>Sources of Understanding Software Requirements</vt:lpstr>
      <vt:lpstr>Requirements Reader</vt:lpstr>
      <vt:lpstr>Functional &amp; Non-Functional Requirements</vt:lpstr>
      <vt:lpstr>Functional requirements</vt:lpstr>
      <vt:lpstr>Functional Requirements</vt:lpstr>
      <vt:lpstr>Functional requirements - Advantages</vt:lpstr>
      <vt:lpstr>Functional requirements - Advantages</vt:lpstr>
      <vt:lpstr>Functional requirements - examples</vt:lpstr>
      <vt:lpstr>Problem  - Requirements Imprecision </vt:lpstr>
      <vt:lpstr>Problem - Completeness &amp; Consistency</vt:lpstr>
      <vt:lpstr>Non-Functional Requirements</vt:lpstr>
      <vt:lpstr>Non-Functional Requirements</vt:lpstr>
      <vt:lpstr>Non-Functional Requirements</vt:lpstr>
      <vt:lpstr>Non-Functional Requirements</vt:lpstr>
      <vt:lpstr>Non-Functional Requirements - Classification</vt:lpstr>
      <vt:lpstr>Non-Functional Requirements - Classification</vt:lpstr>
      <vt:lpstr>Non-Functional Requirements - Classification</vt:lpstr>
      <vt:lpstr>Non-Functional Requirements - Advantages</vt:lpstr>
      <vt:lpstr>PowerPoint Presentation</vt:lpstr>
      <vt:lpstr>Domain requirements</vt:lpstr>
      <vt:lpstr>Logical Classification</vt:lpstr>
      <vt:lpstr>User Interface requirements</vt:lpstr>
      <vt:lpstr>User Interface requirements</vt:lpstr>
      <vt:lpstr>Software System Analyst</vt:lpstr>
      <vt:lpstr>Software System Analyst  - Responsibilities </vt:lpstr>
      <vt:lpstr>Software System Analyst  - Responsibilities </vt:lpstr>
      <vt:lpstr>Software Metrics and Measures</vt:lpstr>
      <vt:lpstr>Software Metrics and Measures</vt:lpstr>
      <vt:lpstr>Software Metrics and Measures</vt:lpstr>
      <vt:lpstr>Software Metrics and Measures</vt:lpstr>
      <vt:lpstr>Software Metrics and Measures</vt:lpstr>
      <vt:lpstr>Requirement Engineering</vt:lpstr>
      <vt:lpstr>Requirement Engineering</vt:lpstr>
      <vt:lpstr>Requirement Engineering</vt:lpstr>
      <vt:lpstr>Requirement Engineering Process</vt:lpstr>
      <vt:lpstr>PowerPoint Presentation</vt:lpstr>
      <vt:lpstr>1. Feasibility Study</vt:lpstr>
      <vt:lpstr>PowerPoint Presentation</vt:lpstr>
      <vt:lpstr>Types of Feasibility</vt:lpstr>
      <vt:lpstr>2. Requirement Elicitation and Analysis</vt:lpstr>
      <vt:lpstr>Problems of Elicitation and Analysis</vt:lpstr>
      <vt:lpstr>Requirement Elicitation Process</vt:lpstr>
      <vt:lpstr>Requirement Elicitation Process</vt:lpstr>
      <vt:lpstr>PowerPoint Presentation</vt:lpstr>
      <vt:lpstr>PowerPoint Presentation</vt:lpstr>
      <vt:lpstr>PowerPoint Presentation</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Requirement Elicitation Techniques</vt:lpstr>
      <vt:lpstr>3. Software Requirement  Specification</vt:lpstr>
      <vt:lpstr>Software Requirement  Specification </vt:lpstr>
      <vt:lpstr>Software Requirement  Specification </vt:lpstr>
      <vt:lpstr>Software Requirement  Specification</vt:lpstr>
      <vt:lpstr>Data Flow Diagrams</vt:lpstr>
      <vt:lpstr>PowerPoint Presentation</vt:lpstr>
      <vt:lpstr>PowerPoint Presentation</vt:lpstr>
      <vt:lpstr>PowerPoint Presentation</vt:lpstr>
      <vt:lpstr>Data Dictionaries</vt:lpstr>
      <vt:lpstr>Data Dictionaries - Uses</vt:lpstr>
      <vt:lpstr>Entity-Relationship Diagrams</vt:lpstr>
      <vt:lpstr>PowerPoint Presentation</vt:lpstr>
      <vt:lpstr>4. Software Requirement Validation</vt:lpstr>
      <vt:lpstr>Software Requirement Validation</vt:lpstr>
      <vt:lpstr>Software Requirement Validation</vt:lpstr>
      <vt:lpstr>Requirements Validation Techniques</vt:lpstr>
      <vt:lpstr>5. Software Requirement Management</vt:lpstr>
      <vt:lpstr>Prerequisite of Software requirements</vt:lpstr>
      <vt:lpstr>PowerPoint Presentation</vt:lpstr>
      <vt:lpstr>Characteristics of a good SRS</vt:lpstr>
      <vt:lpstr>Characteristics of a good SRS</vt:lpstr>
      <vt:lpstr>Characteristics of a good SRS</vt:lpstr>
      <vt:lpstr>Characteristics of a good SRS</vt:lpstr>
      <vt:lpstr>Characteristics of a good SRS</vt:lpstr>
      <vt:lpstr>Characteristics of a good SRS</vt:lpstr>
      <vt:lpstr>Characteristics of a good SRS</vt:lpstr>
      <vt:lpstr>Writing a SRS</vt:lpstr>
      <vt:lpstr>Steps to write Software Use Cases in an SRS</vt:lpstr>
      <vt:lpstr>Steps to write Software Use Cases in an SRS</vt:lpstr>
      <vt:lpstr>Steps to write Software Use Cases in an SRS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rajib</dc:creator>
  <cp:lastModifiedBy>Akanksha Gaur</cp:lastModifiedBy>
  <cp:revision>112</cp:revision>
  <cp:lastPrinted>2001-08-01T06:58:23Z</cp:lastPrinted>
  <dcterms:created xsi:type="dcterms:W3CDTF">1999-02-05T17:08:06Z</dcterms:created>
  <dcterms:modified xsi:type="dcterms:W3CDTF">2021-02-10T14:53:31Z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0x01010094A1104157B17E4098767F758DE1F1CF</vt:lpwstr>
  </property>
</Properties>
</file>