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3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29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3.jpg" ContentType="image/jpg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09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7" r:id="rId20"/>
    <p:sldId id="438" r:id="rId21"/>
    <p:sldId id="439" r:id="rId22"/>
    <p:sldId id="451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2" r:id="rId35"/>
  </p:sldIdLst>
  <p:sldSz cx="12192000" cy="6858000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99"/>
    <a:srgbClr val="F169D4"/>
    <a:srgbClr val="008000"/>
    <a:srgbClr val="C55F5F"/>
    <a:srgbClr val="7BF1F1"/>
    <a:srgbClr val="FB3333"/>
    <a:srgbClr val="FCF600"/>
    <a:srgbClr val="E3E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69" d="100"/>
          <a:sy n="69" d="100"/>
        </p:scale>
        <p:origin x="762" y="48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2469CB-2E67-493D-BE57-23D66F63BC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79388" y="303213"/>
            <a:ext cx="6497637" cy="3656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pPr>
              <a:defRPr/>
            </a:pP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8" y="303213"/>
            <a:ext cx="6497637" cy="3656012"/>
          </a:xfrm>
          <a:ln/>
        </p:spPr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79388" y="303213"/>
            <a:ext cx="6497637" cy="3656012"/>
          </a:xfrm>
          <a:ln/>
        </p:spPr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9388" y="303213"/>
            <a:ext cx="6497637" cy="36560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" dirty="0" smtClean="0">
                <a:latin typeface="Times New Roman"/>
                <a:cs typeface="Times New Roman"/>
              </a:rPr>
              <a:t>In</a:t>
            </a:r>
            <a:r>
              <a:rPr lang="en-US" sz="1200" spc="-4" baseline="0" dirty="0" smtClean="0">
                <a:latin typeface="Times New Roman"/>
                <a:cs typeface="Times New Roman"/>
              </a:rPr>
              <a:t> </a:t>
            </a:r>
            <a:r>
              <a:rPr lang="en-US" sz="1200" dirty="0" smtClean="0">
                <a:latin typeface="Times New Roman"/>
                <a:cs typeface="Times New Roman"/>
              </a:rPr>
              <a:t>o</a:t>
            </a:r>
            <a:r>
              <a:rPr lang="en-US" sz="1200" spc="-4" dirty="0" smtClean="0">
                <a:latin typeface="Times New Roman"/>
                <a:cs typeface="Times New Roman"/>
              </a:rPr>
              <a:t>r</a:t>
            </a:r>
            <a:r>
              <a:rPr lang="en-US" sz="1200" dirty="0" smtClean="0">
                <a:latin typeface="Times New Roman"/>
                <a:cs typeface="Times New Roman"/>
              </a:rPr>
              <a:t>d</a:t>
            </a:r>
            <a:r>
              <a:rPr lang="en-US" sz="1200" spc="-13" dirty="0" smtClean="0">
                <a:latin typeface="Times New Roman"/>
                <a:cs typeface="Times New Roman"/>
              </a:rPr>
              <a:t>e</a:t>
            </a:r>
            <a:r>
              <a:rPr lang="en-US" sz="1200" spc="-4" dirty="0" smtClean="0">
                <a:latin typeface="Times New Roman"/>
                <a:cs typeface="Times New Roman"/>
              </a:rPr>
              <a:t>r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spc="-4" dirty="0" smtClean="0">
                <a:latin typeface="Times New Roman"/>
                <a:cs typeface="Times New Roman"/>
              </a:rPr>
              <a:t>to </a:t>
            </a:r>
            <a:r>
              <a:rPr lang="en-US" sz="1200" spc="-13" dirty="0" smtClean="0">
                <a:latin typeface="Times New Roman"/>
                <a:cs typeface="Times New Roman"/>
              </a:rPr>
              <a:t>c</a:t>
            </a:r>
            <a:r>
              <a:rPr lang="en-US" sz="1200" dirty="0" smtClean="0">
                <a:latin typeface="Times New Roman"/>
                <a:cs typeface="Times New Roman"/>
              </a:rPr>
              <a:t>ondu</a:t>
            </a:r>
            <a:r>
              <a:rPr lang="en-US" sz="1200" spc="-13" dirty="0" smtClean="0">
                <a:latin typeface="Times New Roman"/>
                <a:cs typeface="Times New Roman"/>
              </a:rPr>
              <a:t>c</a:t>
            </a:r>
            <a:r>
              <a:rPr lang="en-US" sz="1200" spc="-4" dirty="0" smtClean="0">
                <a:latin typeface="Times New Roman"/>
                <a:cs typeface="Times New Roman"/>
              </a:rPr>
              <a:t>t </a:t>
            </a:r>
            <a:r>
              <a:rPr lang="en-US" sz="1200" spc="0" baseline="0" dirty="0" smtClean="0">
                <a:latin typeface="Times New Roman"/>
                <a:cs typeface="Times New Roman"/>
              </a:rPr>
              <a:t> </a:t>
            </a:r>
            <a:r>
              <a:rPr lang="en-US" sz="1200" spc="-4" dirty="0" smtClean="0">
                <a:latin typeface="Times New Roman"/>
                <a:cs typeface="Times New Roman"/>
              </a:rPr>
              <a:t>a s</a:t>
            </a:r>
            <a:r>
              <a:rPr lang="en-US" sz="1200" dirty="0" smtClean="0">
                <a:latin typeface="Times New Roman"/>
                <a:cs typeface="Times New Roman"/>
              </a:rPr>
              <a:t>u</a:t>
            </a:r>
            <a:r>
              <a:rPr lang="en-US" sz="1200" spc="-13" dirty="0" smtClean="0">
                <a:latin typeface="Times New Roman"/>
                <a:cs typeface="Times New Roman"/>
              </a:rPr>
              <a:t>cce</a:t>
            </a:r>
            <a:r>
              <a:rPr lang="en-US" sz="1200" spc="9" dirty="0" smtClean="0">
                <a:latin typeface="Times New Roman"/>
                <a:cs typeface="Times New Roman"/>
              </a:rPr>
              <a:t>s</a:t>
            </a:r>
            <a:r>
              <a:rPr lang="en-US" sz="1200" spc="-4" dirty="0" smtClean="0">
                <a:latin typeface="Times New Roman"/>
                <a:cs typeface="Times New Roman"/>
              </a:rPr>
              <a:t>sf</a:t>
            </a:r>
            <a:r>
              <a:rPr lang="en-US" sz="1200" dirty="0" smtClean="0">
                <a:latin typeface="Times New Roman"/>
                <a:cs typeface="Times New Roman"/>
              </a:rPr>
              <a:t>u</a:t>
            </a:r>
            <a:r>
              <a:rPr lang="en-US" sz="1200" spc="-4" dirty="0" smtClean="0">
                <a:latin typeface="Times New Roman"/>
                <a:cs typeface="Times New Roman"/>
              </a:rPr>
              <a:t>l</a:t>
            </a:r>
            <a:r>
              <a:rPr lang="en-US" sz="1200" dirty="0" smtClean="0">
                <a:latin typeface="Times New Roman"/>
                <a:cs typeface="Times New Roman"/>
              </a:rPr>
              <a:t> </a:t>
            </a:r>
            <a:r>
              <a:rPr lang="en-US" sz="1200" spc="-4" dirty="0" smtClean="0">
                <a:latin typeface="Times New Roman"/>
                <a:cs typeface="Times New Roman"/>
              </a:rPr>
              <a:t>s</a:t>
            </a:r>
            <a:r>
              <a:rPr lang="en-US" sz="1200" dirty="0" smtClean="0">
                <a:latin typeface="Times New Roman"/>
                <a:cs typeface="Times New Roman"/>
              </a:rPr>
              <a:t>o</a:t>
            </a:r>
            <a:r>
              <a:rPr lang="en-US" sz="1200" spc="-4" dirty="0" smtClean="0">
                <a:latin typeface="Times New Roman"/>
                <a:cs typeface="Times New Roman"/>
              </a:rPr>
              <a:t>ft</a:t>
            </a:r>
            <a:r>
              <a:rPr lang="en-US" sz="1200" spc="-18" dirty="0" smtClean="0">
                <a:latin typeface="Times New Roman"/>
                <a:cs typeface="Times New Roman"/>
              </a:rPr>
              <a:t>w</a:t>
            </a:r>
            <a:r>
              <a:rPr lang="en-US" sz="1200" spc="-13" dirty="0" smtClean="0">
                <a:latin typeface="Times New Roman"/>
                <a:cs typeface="Times New Roman"/>
              </a:rPr>
              <a:t>a</a:t>
            </a:r>
            <a:r>
              <a:rPr lang="en-US" sz="1200" spc="-4" dirty="0" smtClean="0">
                <a:latin typeface="Times New Roman"/>
                <a:cs typeface="Times New Roman"/>
              </a:rPr>
              <a:t>re</a:t>
            </a:r>
            <a:r>
              <a:rPr lang="en-US" sz="1200" dirty="0" smtClean="0">
                <a:latin typeface="Times New Roman"/>
                <a:cs typeface="Times New Roman"/>
              </a:rPr>
              <a:t> p</a:t>
            </a:r>
            <a:r>
              <a:rPr lang="en-US" sz="1200" spc="-4" dirty="0" smtClean="0">
                <a:latin typeface="Times New Roman"/>
                <a:cs typeface="Times New Roman"/>
              </a:rPr>
              <a:t>r</a:t>
            </a:r>
            <a:r>
              <a:rPr lang="en-US" sz="1200" dirty="0" smtClean="0">
                <a:latin typeface="Times New Roman"/>
                <a:cs typeface="Times New Roman"/>
              </a:rPr>
              <a:t>o</a:t>
            </a:r>
            <a:r>
              <a:rPr lang="en-US" sz="1200" spc="-4" dirty="0" smtClean="0">
                <a:latin typeface="Times New Roman"/>
                <a:cs typeface="Times New Roman"/>
              </a:rPr>
              <a:t>j</a:t>
            </a:r>
            <a:r>
              <a:rPr lang="en-US" sz="1200" spc="-13" dirty="0" smtClean="0">
                <a:latin typeface="Times New Roman"/>
                <a:cs typeface="Times New Roman"/>
              </a:rPr>
              <a:t>ec</a:t>
            </a:r>
            <a:r>
              <a:rPr lang="en-US" sz="1200" spc="-4" dirty="0" smtClean="0">
                <a:latin typeface="Times New Roman"/>
                <a:cs typeface="Times New Roman"/>
              </a:rPr>
              <a:t>t,</a:t>
            </a:r>
            <a:r>
              <a:rPr lang="en-US" sz="1200" spc="0" baseline="0" dirty="0" smtClean="0">
                <a:latin typeface="Times New Roman"/>
                <a:cs typeface="Times New Roman"/>
              </a:rPr>
              <a:t> </a:t>
            </a:r>
            <a:r>
              <a:rPr lang="en-US" sz="1200" spc="-9" dirty="0" smtClean="0">
                <a:latin typeface="Times New Roman"/>
                <a:cs typeface="Times New Roman"/>
              </a:rPr>
              <a:t>w</a:t>
            </a:r>
            <a:r>
              <a:rPr lang="en-US" sz="1200" spc="-4" dirty="0" smtClean="0">
                <a:latin typeface="Times New Roman"/>
                <a:cs typeface="Times New Roman"/>
              </a:rPr>
              <a:t>e  </a:t>
            </a:r>
            <a:r>
              <a:rPr lang="en-US" sz="1200" spc="-9" dirty="0" smtClean="0">
                <a:latin typeface="Times New Roman"/>
                <a:cs typeface="Times New Roman"/>
              </a:rPr>
              <a:t>must </a:t>
            </a:r>
            <a:r>
              <a:rPr lang="en-US" sz="1200" spc="-4" dirty="0" smtClean="0">
                <a:latin typeface="Times New Roman"/>
                <a:cs typeface="Times New Roman"/>
              </a:rPr>
              <a:t>understand:</a:t>
            </a:r>
            <a:endParaRPr lang="en-US" sz="1200" dirty="0" smtClean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81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4" dirty="0" smtClean="0">
                <a:latin typeface="Times New Roman"/>
                <a:cs typeface="Times New Roman"/>
              </a:rPr>
              <a:t>Activities during Software  Project Planning</a:t>
            </a:r>
            <a:endParaRPr lang="en-US" sz="1200" dirty="0" smtClean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69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503238" y="4316413"/>
            <a:ext cx="5854700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4424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2EAD47-117A-49F0-AFCB-47280FF96A4D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44BFF2-BC32-4A43-BCF3-2D1283B7A28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70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4BC801-9C92-43FD-A96B-07B24C7E4C8E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2128CF-F8B5-4013-9FB4-0D4356052CF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25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9D186C-F4AC-4438-9317-658610042BFC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FB22C8-98FC-4BCB-87EA-A715716ABE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022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pPr lvl="0"/>
            <a:r>
              <a:rPr lang="en-US" dirty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596A90-6C82-4F31-B47D-052328E2F60D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CB11B9-FDB9-49A5-A6DC-02961ED67B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05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00B4D9-9935-4298-9230-9BBBD4255A36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408636-2C70-4E50-AAE6-7D83D0852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5310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77B93B-1EBB-4233-B726-43B8CA8211FF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775990-18BD-409A-81C1-E4A94ED45D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882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61E9BE-1B05-425A-8C8C-7383081FC94E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58A029-DC9D-4A85-BD07-0AF9986150B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863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56529B-1D80-4397-A432-93B08D1754B2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F2838C-E913-464A-926A-C3BB9BD136A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2547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2E548D-8A5D-4E64-AB6B-0734AB8F3024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D27B-A8C5-4924-94E7-221CC67190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3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90CDF9D-5272-413D-A56D-A0A718A9A86F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E2580B6-859F-4BD3-9FFC-0CCFA73CB9A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18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CB157A-56AE-4B41-8A33-5CD634786E63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AA1291-32AA-4DD2-B9BB-C6A841F55B2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638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3F41087-8892-4C6B-9750-8B1F71E278B0}" type="datetime1">
              <a:rPr lang="en-US" altLang="en-US" smtClean="0"/>
              <a:pPr>
                <a:defRPr/>
              </a:pPr>
              <a:t>2/18/2021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ED7665D-61EA-407B-B1E3-5C42E2F70A3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2279651" y="295276"/>
            <a:ext cx="7770813" cy="2054225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 fontScale="90000"/>
          </a:bodyPr>
          <a:lstStyle/>
          <a:p>
            <a:pPr algn="ctr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6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Engineering</a:t>
            </a:r>
            <a:r>
              <a:rPr lang="en-GB" altLang="en-US" sz="6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</a:t>
            </a:r>
            <a:r>
              <a:rPr lang="en-GB" altLang="en-US" sz="4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IN" sz="4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CS34102)</a:t>
            </a:r>
            <a:r>
              <a:rPr lang="en-I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altLang="en-US" dirty="0">
                <a:solidFill>
                  <a:srgbClr val="0000CC"/>
                </a:solidFill>
              </a:rPr>
              <a:t>	</a:t>
            </a:r>
            <a:r>
              <a:rPr lang="en-GB" altLang="en-US" sz="6000" dirty="0">
                <a:solidFill>
                  <a:srgbClr val="0000CC"/>
                </a:solidFill>
              </a:rPr>
              <a:t>					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1C63E6-642D-47C2-876F-1F5D8BAFA94A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pic>
        <p:nvPicPr>
          <p:cNvPr id="10244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939" y="2794001"/>
            <a:ext cx="164623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"/>
          <p:cNvSpPr txBox="1">
            <a:spLocks noChangeArrowheads="1"/>
          </p:cNvSpPr>
          <p:nvPr/>
        </p:nvSpPr>
        <p:spPr>
          <a:xfrm>
            <a:off x="3071814" y="5229226"/>
            <a:ext cx="6300787" cy="20542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 of Computer Science and Engineering</a:t>
            </a:r>
          </a:p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	MNNIT, Allahabad</a:t>
            </a:r>
            <a:r>
              <a:rPr lang="en-GB" altLang="en-US" dirty="0">
                <a:solidFill>
                  <a:srgbClr val="0000CC"/>
                </a:solidFill>
              </a:rPr>
              <a:t>	</a:t>
            </a:r>
            <a:r>
              <a:rPr lang="en-GB" altLang="en-US" sz="6000" dirty="0">
                <a:solidFill>
                  <a:srgbClr val="0000CC"/>
                </a:solidFill>
              </a:rPr>
              <a:t>		</a:t>
            </a:r>
          </a:p>
        </p:txBody>
      </p:sp>
      <p:sp>
        <p:nvSpPr>
          <p:cNvPr id="9" name="Rectangle 1"/>
          <p:cNvSpPr txBox="1">
            <a:spLocks noChangeArrowheads="1"/>
          </p:cNvSpPr>
          <p:nvPr/>
        </p:nvSpPr>
        <p:spPr>
          <a:xfrm>
            <a:off x="800100" y="1348541"/>
            <a:ext cx="10729912" cy="2054225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6000" dirty="0" smtClean="0">
                <a:solidFill>
                  <a:schemeClr val="bg2">
                    <a:lumMod val="10000"/>
                  </a:schemeClr>
                </a:solidFill>
              </a:rPr>
              <a:t>Software Project Planning</a:t>
            </a:r>
            <a:endParaRPr lang="en-GB" altLang="en-US" sz="7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"/>
          <p:cNvSpPr txBox="1">
            <a:spLocks noChangeArrowheads="1"/>
          </p:cNvSpPr>
          <p:nvPr/>
        </p:nvSpPr>
        <p:spPr bwMode="auto">
          <a:xfrm>
            <a:off x="8184232" y="4048856"/>
            <a:ext cx="2729848" cy="20129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Instructor: Akanksha Gaur	</a:t>
            </a:r>
            <a:r>
              <a:rPr lang="en-GB" altLang="en-US" sz="6000" dirty="0">
                <a:solidFill>
                  <a:srgbClr val="0000CC"/>
                </a:solidFill>
              </a:rPr>
              <a:t>	</a:t>
            </a:r>
          </a:p>
        </p:txBody>
      </p:sp>
      <p:sp>
        <p:nvSpPr>
          <p:cNvPr id="12" name="Rectangle 1"/>
          <p:cNvSpPr txBox="1">
            <a:spLocks noChangeArrowheads="1"/>
          </p:cNvSpPr>
          <p:nvPr/>
        </p:nvSpPr>
        <p:spPr bwMode="auto">
          <a:xfrm>
            <a:off x="1288787" y="4110017"/>
            <a:ext cx="4054399" cy="2012950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46800" rIns="18000" bIns="4680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Course </a:t>
            </a:r>
            <a:r>
              <a:rPr lang="en-GB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Co-ordinator: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Prof</a:t>
            </a:r>
            <a:r>
              <a:rPr lang="en-GB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en-GB" alt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Dr.</a:t>
            </a: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D.S. Kushwaha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GB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GB" altLang="en-US" sz="6000" dirty="0">
                <a:solidFill>
                  <a:srgbClr val="0000CC"/>
                </a:solidFill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448" y="2060848"/>
            <a:ext cx="10081120" cy="2941416"/>
          </a:xfrm>
          <a:prstGeom prst="rect">
            <a:avLst/>
          </a:prstGeom>
        </p:spPr>
        <p:txBody>
          <a:bodyPr vert="horz" wrap="square" lIns="0" tIns="169769" rIns="0" bIns="0" rtlCol="0">
            <a:spAutoFit/>
          </a:bodyPr>
          <a:lstStyle/>
          <a:p>
            <a:pPr marL="11206" algn="just">
              <a:spcBef>
                <a:spcPts val="1337"/>
              </a:spcBef>
            </a:pPr>
            <a:r>
              <a:rPr sz="3600" spc="-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Alan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Albrecht while working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for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IBM, recognized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problem in </a:t>
            </a:r>
            <a:r>
              <a:rPr sz="36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size measurement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in the 1970s, and  developed a technique (which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he </a:t>
            </a:r>
            <a:r>
              <a:rPr sz="36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called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Function Point  Analysis), which </a:t>
            </a:r>
            <a:r>
              <a:rPr sz="36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appeared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be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 solution </a:t>
            </a:r>
            <a:r>
              <a:rPr sz="36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size  </a:t>
            </a:r>
            <a:r>
              <a:rPr sz="36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measurement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problem.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83012" y="844041"/>
            <a:ext cx="5763078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lang="en-US" sz="5400" dirty="0" smtClean="0"/>
              <a:t>Function Count</a:t>
            </a:r>
            <a:endParaRPr sz="5400" dirty="0"/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10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331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56" y="1799181"/>
            <a:ext cx="9865096" cy="993938"/>
          </a:xfrm>
          <a:prstGeom prst="rect">
            <a:avLst/>
          </a:prstGeom>
        </p:spPr>
        <p:txBody>
          <a:bodyPr vert="horz" wrap="square" lIns="0" tIns="8965" rIns="0" bIns="0" rtlCol="0">
            <a:spAutoFit/>
          </a:bodyPr>
          <a:lstStyle/>
          <a:p>
            <a:pPr marL="11206" marR="4483" algn="just">
              <a:lnSpc>
                <a:spcPct val="100400"/>
              </a:lnSpc>
              <a:spcBef>
                <a:spcPts val="71"/>
              </a:spcBef>
            </a:pPr>
            <a:r>
              <a:rPr sz="3200" spc="-4" dirty="0">
                <a:solidFill>
                  <a:srgbClr val="A50020"/>
                </a:solidFill>
                <a:latin typeface="+mn-lt"/>
                <a:cs typeface="Times New Roman"/>
              </a:rPr>
              <a:t>The principle </a:t>
            </a:r>
            <a:r>
              <a:rPr sz="3200" dirty="0">
                <a:solidFill>
                  <a:srgbClr val="A50020"/>
                </a:solidFill>
                <a:latin typeface="+mn-lt"/>
                <a:cs typeface="Times New Roman"/>
              </a:rPr>
              <a:t>of </a:t>
            </a:r>
            <a:r>
              <a:rPr sz="3200" spc="-4" dirty="0">
                <a:solidFill>
                  <a:srgbClr val="A50020"/>
                </a:solidFill>
                <a:latin typeface="+mn-lt"/>
                <a:cs typeface="Times New Roman"/>
              </a:rPr>
              <a:t>Albrecht’s function point analysis (FPA)  is that a system is decomposed into functional</a:t>
            </a:r>
            <a:r>
              <a:rPr sz="3200" spc="-18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A50020"/>
                </a:solidFill>
                <a:latin typeface="+mn-lt"/>
                <a:cs typeface="Times New Roman"/>
              </a:rPr>
              <a:t>units.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9457" y="2877127"/>
            <a:ext cx="9865096" cy="3074205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68406" marR="261111" indent="-457200" algn="just">
              <a:lnSpc>
                <a:spcPct val="130000"/>
              </a:lnSpc>
              <a:spcBef>
                <a:spcPts val="88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900" b="1" spc="-4" dirty="0" smtClean="0">
                <a:latin typeface="+mn-lt"/>
                <a:cs typeface="Times New Roman" panose="02020603050405020304" pitchFamily="18" charset="0"/>
              </a:rPr>
              <a:t>Inputs: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information entering </a:t>
            </a:r>
            <a:r>
              <a:rPr sz="2900" dirty="0" smtClean="0">
                <a:latin typeface="+mn-lt"/>
                <a:cs typeface="Times New Roman" panose="02020603050405020304" pitchFamily="18" charset="0"/>
              </a:rPr>
              <a:t>the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system </a:t>
            </a:r>
            <a:endParaRPr lang="en-US" sz="2900" spc="-4" dirty="0" smtClean="0">
              <a:latin typeface="+mn-lt"/>
              <a:cs typeface="Times New Roman" panose="02020603050405020304" pitchFamily="18" charset="0"/>
            </a:endParaRPr>
          </a:p>
          <a:p>
            <a:pPr marL="468406" marR="261111" indent="-457200" algn="just">
              <a:lnSpc>
                <a:spcPct val="130000"/>
              </a:lnSpc>
              <a:spcBef>
                <a:spcPts val="88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900" b="1" spc="-4" dirty="0" smtClean="0">
                <a:latin typeface="+mn-lt"/>
                <a:cs typeface="Times New Roman" panose="02020603050405020304" pitchFamily="18" charset="0"/>
              </a:rPr>
              <a:t>Outputs: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information leaving </a:t>
            </a:r>
            <a:r>
              <a:rPr sz="2900" dirty="0" smtClean="0">
                <a:latin typeface="+mn-lt"/>
                <a:cs typeface="Times New Roman" panose="02020603050405020304" pitchFamily="18" charset="0"/>
              </a:rPr>
              <a:t>the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system</a:t>
            </a:r>
            <a:endParaRPr sz="2900" dirty="0" smtClean="0">
              <a:latin typeface="+mn-lt"/>
              <a:cs typeface="Times New Roman" panose="02020603050405020304" pitchFamily="18" charset="0"/>
            </a:endParaRPr>
          </a:p>
          <a:p>
            <a:pPr marL="468406" marR="587780" indent="-457200" algn="just">
              <a:lnSpc>
                <a:spcPct val="80000"/>
              </a:lnSpc>
              <a:spcBef>
                <a:spcPts val="1174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900" b="1" spc="-4" dirty="0" smtClean="0">
                <a:latin typeface="+mn-lt"/>
                <a:cs typeface="Times New Roman" panose="02020603050405020304" pitchFamily="18" charset="0"/>
              </a:rPr>
              <a:t>Enquiries: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requests </a:t>
            </a:r>
            <a:r>
              <a:rPr sz="2900" dirty="0" smtClean="0">
                <a:latin typeface="+mn-lt"/>
                <a:cs typeface="Times New Roman" panose="02020603050405020304" pitchFamily="18" charset="0"/>
              </a:rPr>
              <a:t>for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instant </a:t>
            </a:r>
            <a:r>
              <a:rPr sz="2900" spc="-9" dirty="0" smtClean="0">
                <a:latin typeface="+mn-lt"/>
                <a:cs typeface="Times New Roman" panose="02020603050405020304" pitchFamily="18" charset="0"/>
              </a:rPr>
              <a:t>access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to  information</a:t>
            </a:r>
            <a:endParaRPr sz="2900" dirty="0" smtClean="0">
              <a:latin typeface="+mn-lt"/>
              <a:cs typeface="Times New Roman" panose="02020603050405020304" pitchFamily="18" charset="0"/>
            </a:endParaRPr>
          </a:p>
          <a:p>
            <a:pPr marL="468406" marR="698164" indent="-457200" algn="just">
              <a:lnSpc>
                <a:spcPct val="80000"/>
              </a:lnSpc>
              <a:spcBef>
                <a:spcPts val="116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900" b="1" spc="-4" dirty="0">
                <a:latin typeface="+mn-lt"/>
                <a:cs typeface="Times New Roman" panose="02020603050405020304" pitchFamily="18" charset="0"/>
              </a:rPr>
              <a:t>Internal logical</a:t>
            </a:r>
            <a:r>
              <a:rPr lang="en-IN" sz="2900" b="1" spc="-22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900" b="1" spc="-4" dirty="0" smtClean="0">
                <a:latin typeface="+mn-lt"/>
                <a:cs typeface="Times New Roman" panose="02020603050405020304" pitchFamily="18" charset="0"/>
              </a:rPr>
              <a:t>files</a:t>
            </a:r>
            <a:r>
              <a:rPr lang="en-US" sz="2900" b="1" spc="-4" dirty="0" smtClean="0">
                <a:latin typeface="+mn-lt"/>
                <a:cs typeface="Times New Roman" panose="02020603050405020304" pitchFamily="18" charset="0"/>
              </a:rPr>
              <a:t>: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information </a:t>
            </a:r>
            <a:r>
              <a:rPr sz="2900" spc="-4" dirty="0">
                <a:latin typeface="+mn-lt"/>
                <a:cs typeface="Times New Roman" panose="02020603050405020304" pitchFamily="18" charset="0"/>
              </a:rPr>
              <a:t>held within </a:t>
            </a:r>
            <a:r>
              <a:rPr sz="2900" dirty="0">
                <a:latin typeface="+mn-lt"/>
                <a:cs typeface="Times New Roman" panose="02020603050405020304" pitchFamily="18" charset="0"/>
              </a:rPr>
              <a:t>the  </a:t>
            </a:r>
            <a:r>
              <a:rPr sz="2900" spc="-4" dirty="0">
                <a:latin typeface="+mn-lt"/>
                <a:cs typeface="Times New Roman" panose="02020603050405020304" pitchFamily="18" charset="0"/>
              </a:rPr>
              <a:t>system</a:t>
            </a:r>
            <a:endParaRPr sz="2900" dirty="0">
              <a:latin typeface="+mn-lt"/>
              <a:cs typeface="Times New Roman" panose="02020603050405020304" pitchFamily="18" charset="0"/>
            </a:endParaRPr>
          </a:p>
          <a:p>
            <a:pPr marL="468406" marR="4483" indent="-457200" algn="just">
              <a:lnSpc>
                <a:spcPct val="80000"/>
              </a:lnSpc>
              <a:spcBef>
                <a:spcPts val="1178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2900" b="1" spc="-4" dirty="0">
                <a:latin typeface="+mn-lt"/>
                <a:cs typeface="Times New Roman" panose="02020603050405020304" pitchFamily="18" charset="0"/>
              </a:rPr>
              <a:t>External interface</a:t>
            </a:r>
            <a:r>
              <a:rPr lang="en-IN" sz="2900" b="1" spc="-13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IN" sz="2900" b="1" spc="-4" dirty="0" smtClean="0">
                <a:latin typeface="+mn-lt"/>
                <a:cs typeface="Times New Roman" panose="02020603050405020304" pitchFamily="18" charset="0"/>
              </a:rPr>
              <a:t>files</a:t>
            </a:r>
            <a:r>
              <a:rPr lang="en-US" sz="2900" b="1" spc="-4" dirty="0" smtClean="0">
                <a:latin typeface="+mn-lt"/>
                <a:cs typeface="Times New Roman" panose="02020603050405020304" pitchFamily="18" charset="0"/>
              </a:rPr>
              <a:t>: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information </a:t>
            </a:r>
            <a:r>
              <a:rPr sz="2900" spc="-4" dirty="0">
                <a:latin typeface="+mn-lt"/>
                <a:cs typeface="Times New Roman" panose="02020603050405020304" pitchFamily="18" charset="0"/>
              </a:rPr>
              <a:t>held </a:t>
            </a:r>
            <a:r>
              <a:rPr sz="2900" spc="-9" dirty="0">
                <a:latin typeface="+mn-lt"/>
                <a:cs typeface="Times New Roman" panose="02020603050405020304" pitchFamily="18" charset="0"/>
              </a:rPr>
              <a:t>by </a:t>
            </a:r>
            <a:r>
              <a:rPr sz="2900" spc="-4" dirty="0">
                <a:latin typeface="+mn-lt"/>
                <a:cs typeface="Times New Roman" panose="02020603050405020304" pitchFamily="18" charset="0"/>
              </a:rPr>
              <a:t>other system </a:t>
            </a:r>
            <a:r>
              <a:rPr lang="en-US" sz="2900" spc="-4" dirty="0" smtClean="0">
                <a:latin typeface="+mn-lt"/>
                <a:cs typeface="Times New Roman" panose="02020603050405020304" pitchFamily="18" charset="0"/>
              </a:rPr>
              <a:t> </a:t>
            </a:r>
            <a:r>
              <a:rPr sz="2900" spc="-4" dirty="0" smtClean="0">
                <a:latin typeface="+mn-lt"/>
                <a:cs typeface="Times New Roman" panose="02020603050405020304" pitchFamily="18" charset="0"/>
              </a:rPr>
              <a:t>that </a:t>
            </a:r>
            <a:r>
              <a:rPr sz="2900" spc="-4" dirty="0">
                <a:latin typeface="+mn-lt"/>
                <a:cs typeface="Times New Roman" panose="02020603050405020304" pitchFamily="18" charset="0"/>
              </a:rPr>
              <a:t>is used </a:t>
            </a:r>
            <a:r>
              <a:rPr sz="2900" spc="-9" dirty="0">
                <a:latin typeface="+mn-lt"/>
                <a:cs typeface="Times New Roman" panose="02020603050405020304" pitchFamily="18" charset="0"/>
              </a:rPr>
              <a:t>by </a:t>
            </a:r>
            <a:r>
              <a:rPr sz="2900" dirty="0">
                <a:latin typeface="+mn-lt"/>
                <a:cs typeface="Times New Roman" panose="02020603050405020304" pitchFamily="18" charset="0"/>
              </a:rPr>
              <a:t>the </a:t>
            </a:r>
            <a:r>
              <a:rPr sz="2900" spc="-4" dirty="0">
                <a:latin typeface="+mn-lt"/>
                <a:cs typeface="Times New Roman" panose="02020603050405020304" pitchFamily="18" charset="0"/>
              </a:rPr>
              <a:t>system being  analyzed.</a:t>
            </a:r>
            <a:endParaRPr sz="29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59496" y="764704"/>
            <a:ext cx="10009112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lang="en-IN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Albrecht’s </a:t>
            </a:r>
            <a:r>
              <a:rPr lang="en-IN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Function Point Analysis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11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25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Arrow Connector 37"/>
          <p:cNvCxnSpPr/>
          <p:nvPr/>
        </p:nvCxnSpPr>
        <p:spPr>
          <a:xfrm flipH="1">
            <a:off x="5351689" y="4073153"/>
            <a:ext cx="1409158" cy="18755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351766" y="3965517"/>
            <a:ext cx="935922" cy="2022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31" idx="2"/>
          </p:cNvCxnSpPr>
          <p:nvPr/>
        </p:nvCxnSpPr>
        <p:spPr>
          <a:xfrm>
            <a:off x="2351764" y="4130988"/>
            <a:ext cx="848396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ject 21"/>
          <p:cNvSpPr txBox="1"/>
          <p:nvPr/>
        </p:nvSpPr>
        <p:spPr>
          <a:xfrm>
            <a:off x="5371351" y="4148502"/>
            <a:ext cx="1693590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990093" algn="r"/>
            <a:r>
              <a:rPr lang="en-US" sz="1765" dirty="0" smtClean="0">
                <a:latin typeface="Times New Roman"/>
                <a:cs typeface="Times New Roman"/>
              </a:rPr>
              <a:t>User</a:t>
            </a: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17898" y="5186722"/>
            <a:ext cx="3456384" cy="89771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4483">
              <a:lnSpc>
                <a:spcPct val="120000"/>
              </a:lnSpc>
              <a:spcBef>
                <a:spcPts val="88"/>
              </a:spcBef>
            </a:pPr>
            <a:r>
              <a:rPr dirty="0">
                <a:latin typeface="+mn-lt"/>
                <a:cs typeface="Times New Roman"/>
              </a:rPr>
              <a:t>ILF: </a:t>
            </a:r>
            <a:r>
              <a:rPr spc="-4" dirty="0">
                <a:latin typeface="+mn-lt"/>
                <a:cs typeface="Times New Roman"/>
              </a:rPr>
              <a:t>Internal logical</a:t>
            </a:r>
            <a:r>
              <a:rPr spc="-79" dirty="0">
                <a:latin typeface="+mn-lt"/>
                <a:cs typeface="Times New Roman"/>
              </a:rPr>
              <a:t> </a:t>
            </a:r>
            <a:r>
              <a:rPr spc="-9" dirty="0">
                <a:latin typeface="+mn-lt"/>
                <a:cs typeface="Times New Roman"/>
              </a:rPr>
              <a:t>files  </a:t>
            </a:r>
            <a:r>
              <a:rPr dirty="0">
                <a:latin typeface="+mn-lt"/>
                <a:cs typeface="Times New Roman"/>
              </a:rPr>
              <a:t>EIF: </a:t>
            </a:r>
            <a:r>
              <a:rPr spc="-4" dirty="0">
                <a:latin typeface="+mn-lt"/>
                <a:cs typeface="Times New Roman"/>
              </a:rPr>
              <a:t>External</a:t>
            </a:r>
            <a:r>
              <a:rPr spc="-53" dirty="0">
                <a:latin typeface="+mn-lt"/>
                <a:cs typeface="Times New Roman"/>
              </a:rPr>
              <a:t> </a:t>
            </a:r>
            <a:r>
              <a:rPr spc="-4" dirty="0">
                <a:latin typeface="+mn-lt"/>
                <a:cs typeface="Times New Roman"/>
              </a:rPr>
              <a:t>interfaces</a:t>
            </a:r>
            <a:endParaRPr dirty="0">
              <a:latin typeface="+mn-lt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62002" y="5461277"/>
            <a:ext cx="3997138" cy="38064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4" dirty="0" smtClean="0">
                <a:latin typeface="+mj-lt"/>
                <a:cs typeface="Times New Roman"/>
              </a:rPr>
              <a:t>FPAs </a:t>
            </a:r>
            <a:r>
              <a:rPr spc="-4" dirty="0">
                <a:latin typeface="+mj-lt"/>
                <a:cs typeface="Times New Roman"/>
              </a:rPr>
              <a:t>functional units</a:t>
            </a:r>
            <a:r>
              <a:rPr spc="-13" dirty="0">
                <a:latin typeface="+mj-lt"/>
                <a:cs typeface="Times New Roman"/>
              </a:rPr>
              <a:t> </a:t>
            </a:r>
            <a:r>
              <a:rPr spc="-4" dirty="0">
                <a:latin typeface="+mj-lt"/>
                <a:cs typeface="Times New Roman"/>
              </a:rPr>
              <a:t>System</a:t>
            </a:r>
            <a:endParaRPr dirty="0">
              <a:latin typeface="+mj-lt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12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3287688" y="870826"/>
            <a:ext cx="5688632" cy="877825"/>
          </a:xfrm>
        </p:spPr>
        <p:txBody>
          <a:bodyPr>
            <a:normAutofit fontScale="90000"/>
          </a:bodyPr>
          <a:lstStyle/>
          <a:p>
            <a:r>
              <a:rPr lang="en-IN" sz="5400" spc="-4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FPA </a:t>
            </a:r>
            <a:r>
              <a:rPr lang="en-IN" sz="5400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Functional U</a:t>
            </a:r>
            <a:r>
              <a:rPr lang="en-IN" sz="54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nits</a:t>
            </a:r>
            <a:endParaRPr lang="en-IN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215165" y="3716131"/>
            <a:ext cx="1151232" cy="70190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6218146" y="3492357"/>
            <a:ext cx="2470142" cy="121428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EIF </a:t>
            </a:r>
          </a:p>
          <a:p>
            <a:pPr algn="ctr"/>
            <a:r>
              <a:rPr lang="en-US" dirty="0" smtClean="0"/>
              <a:t>Application</a:t>
            </a:r>
            <a:endParaRPr lang="en-IN" dirty="0"/>
          </a:p>
        </p:txBody>
      </p:sp>
      <p:sp>
        <p:nvSpPr>
          <p:cNvPr id="31" name="Oval 30"/>
          <p:cNvSpPr/>
          <p:nvPr/>
        </p:nvSpPr>
        <p:spPr>
          <a:xfrm>
            <a:off x="3200160" y="3299914"/>
            <a:ext cx="2169590" cy="1662148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ILF </a:t>
            </a:r>
          </a:p>
          <a:p>
            <a:pPr algn="ctr"/>
            <a:r>
              <a:rPr lang="en-US" dirty="0" smtClean="0"/>
              <a:t>System</a:t>
            </a:r>
            <a:endParaRPr lang="en-IN" dirty="0"/>
          </a:p>
        </p:txBody>
      </p:sp>
      <p:sp>
        <p:nvSpPr>
          <p:cNvPr id="32" name="Oval 31"/>
          <p:cNvSpPr/>
          <p:nvPr/>
        </p:nvSpPr>
        <p:spPr>
          <a:xfrm>
            <a:off x="3709339" y="1916832"/>
            <a:ext cx="1151232" cy="701902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32" idx="4"/>
            <a:endCxn id="31" idx="0"/>
          </p:cNvCxnSpPr>
          <p:nvPr/>
        </p:nvCxnSpPr>
        <p:spPr>
          <a:xfrm>
            <a:off x="4284955" y="2618734"/>
            <a:ext cx="0" cy="68118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ject 21"/>
          <p:cNvSpPr txBox="1"/>
          <p:nvPr/>
        </p:nvSpPr>
        <p:spPr>
          <a:xfrm>
            <a:off x="3790729" y="2432482"/>
            <a:ext cx="1845990" cy="9679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>
              <a:spcBef>
                <a:spcPts val="22"/>
              </a:spcBef>
            </a:pPr>
            <a:endParaRPr sz="1853" dirty="0">
              <a:latin typeface="Arial"/>
              <a:cs typeface="Arial"/>
            </a:endParaRPr>
          </a:p>
          <a:p>
            <a:pPr marL="450500" algn="ctr">
              <a:spcBef>
                <a:spcPts val="1024"/>
              </a:spcBef>
            </a:pPr>
            <a:r>
              <a:rPr sz="1765" spc="-4" dirty="0" smtClean="0">
                <a:latin typeface="Times New Roman"/>
                <a:cs typeface="Times New Roman"/>
              </a:rPr>
              <a:t>Inquiries</a:t>
            </a:r>
            <a:endParaRPr sz="176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57" name="object 21"/>
          <p:cNvSpPr txBox="1"/>
          <p:nvPr/>
        </p:nvSpPr>
        <p:spPr>
          <a:xfrm>
            <a:off x="2224768" y="3578574"/>
            <a:ext cx="1693590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990093" algn="r"/>
            <a:r>
              <a:rPr lang="en-US" sz="1765" dirty="0" smtClean="0">
                <a:latin typeface="Times New Roman"/>
                <a:cs typeface="Times New Roman"/>
              </a:rPr>
              <a:t>Input</a:t>
            </a:r>
            <a:endParaRPr sz="1765" dirty="0">
              <a:latin typeface="Times New Roman"/>
              <a:cs typeface="Times New Roman"/>
            </a:endParaRPr>
          </a:p>
        </p:txBody>
      </p:sp>
      <p:sp>
        <p:nvSpPr>
          <p:cNvPr id="58" name="object 21"/>
          <p:cNvSpPr txBox="1"/>
          <p:nvPr/>
        </p:nvSpPr>
        <p:spPr>
          <a:xfrm>
            <a:off x="2347974" y="4158730"/>
            <a:ext cx="1693590" cy="2829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990093" algn="r"/>
            <a:r>
              <a:rPr lang="en-US" sz="1765" dirty="0" smtClean="0">
                <a:latin typeface="Times New Roman"/>
                <a:cs typeface="Times New Roman"/>
              </a:rPr>
              <a:t>Output</a:t>
            </a:r>
            <a:endParaRPr sz="176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59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56" y="1767841"/>
            <a:ext cx="10009112" cy="416829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3200" spc="-4" dirty="0">
                <a:latin typeface="+mn-lt"/>
                <a:cs typeface="Times New Roman"/>
              </a:rPr>
              <a:t>The five functional units are divided in </a:t>
            </a:r>
            <a:r>
              <a:rPr sz="3200" spc="-9" dirty="0">
                <a:latin typeface="+mn-lt"/>
                <a:cs typeface="Times New Roman"/>
              </a:rPr>
              <a:t>two</a:t>
            </a:r>
            <a:r>
              <a:rPr sz="3200" spc="9" dirty="0">
                <a:latin typeface="+mn-lt"/>
                <a:cs typeface="Times New Roman"/>
              </a:rPr>
              <a:t> </a:t>
            </a:r>
            <a:r>
              <a:rPr sz="3200" spc="-4" dirty="0">
                <a:latin typeface="+mn-lt"/>
                <a:cs typeface="Times New Roman"/>
              </a:rPr>
              <a:t>categories:</a:t>
            </a:r>
            <a:endParaRPr sz="3200" dirty="0">
              <a:latin typeface="+mn-lt"/>
              <a:cs typeface="Times New Roman"/>
            </a:endParaRPr>
          </a:p>
          <a:p>
            <a:pPr>
              <a:spcBef>
                <a:spcPts val="44"/>
              </a:spcBef>
            </a:pPr>
            <a:endParaRPr dirty="0">
              <a:latin typeface="+mn-lt"/>
              <a:cs typeface="Times New Roman"/>
            </a:endParaRPr>
          </a:p>
          <a:p>
            <a:pPr marL="77885"/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(i) </a:t>
            </a:r>
            <a:r>
              <a:rPr sz="3200" spc="-9" dirty="0">
                <a:solidFill>
                  <a:srgbClr val="650065"/>
                </a:solidFill>
                <a:latin typeface="+mn-lt"/>
                <a:cs typeface="Times New Roman"/>
              </a:rPr>
              <a:t>Data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function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types</a:t>
            </a:r>
            <a:endParaRPr sz="3200" dirty="0">
              <a:latin typeface="+mn-lt"/>
              <a:cs typeface="Times New Roman"/>
            </a:endParaRPr>
          </a:p>
          <a:p>
            <a:pPr marL="312100" marR="4483" indent="-301454" algn="just">
              <a:buFont typeface="DejaVu Sans"/>
              <a:buChar char="▪"/>
              <a:tabLst>
                <a:tab pos="312661" algn="l"/>
              </a:tabLst>
            </a:pPr>
            <a:r>
              <a:rPr sz="2800" b="1" spc="-4" dirty="0" smtClean="0">
                <a:solidFill>
                  <a:srgbClr val="A50020"/>
                </a:solidFill>
                <a:latin typeface="+mn-lt"/>
                <a:cs typeface="Times New Roman"/>
              </a:rPr>
              <a:t>Internal </a:t>
            </a:r>
            <a:r>
              <a:rPr sz="2800" b="1" spc="-4" dirty="0">
                <a:solidFill>
                  <a:srgbClr val="A50020"/>
                </a:solidFill>
                <a:latin typeface="+mn-lt"/>
                <a:cs typeface="Times New Roman"/>
              </a:rPr>
              <a:t>Logical Files </a:t>
            </a:r>
            <a:r>
              <a:rPr sz="2800" b="1" dirty="0">
                <a:solidFill>
                  <a:srgbClr val="A50020"/>
                </a:solidFill>
                <a:latin typeface="+mn-lt"/>
                <a:cs typeface="Times New Roman"/>
              </a:rPr>
              <a:t>(ILF): </a:t>
            </a:r>
            <a:r>
              <a:rPr sz="2800" dirty="0">
                <a:solidFill>
                  <a:srgbClr val="A50020"/>
                </a:solidFill>
                <a:latin typeface="+mn-lt"/>
                <a:cs typeface="Times New Roman"/>
              </a:rPr>
              <a:t>A </a:t>
            </a:r>
            <a:r>
              <a:rPr sz="2800" spc="-4" dirty="0">
                <a:solidFill>
                  <a:srgbClr val="A50020"/>
                </a:solidFill>
                <a:latin typeface="+mn-lt"/>
                <a:cs typeface="Times New Roman"/>
              </a:rPr>
              <a:t>user </a:t>
            </a:r>
            <a:r>
              <a:rPr sz="2800" dirty="0">
                <a:solidFill>
                  <a:srgbClr val="A50020"/>
                </a:solidFill>
                <a:latin typeface="+mn-lt"/>
                <a:cs typeface="Times New Roman"/>
              </a:rPr>
              <a:t>identifiable </a:t>
            </a:r>
            <a:r>
              <a:rPr sz="2800" spc="-4" dirty="0">
                <a:solidFill>
                  <a:srgbClr val="A50020"/>
                </a:solidFill>
                <a:latin typeface="+mn-lt"/>
                <a:cs typeface="Times New Roman"/>
              </a:rPr>
              <a:t>group </a:t>
            </a:r>
            <a:r>
              <a:rPr sz="2800" dirty="0">
                <a:solidFill>
                  <a:srgbClr val="A50020"/>
                </a:solidFill>
                <a:latin typeface="+mn-lt"/>
                <a:cs typeface="Times New Roman"/>
              </a:rPr>
              <a:t>of  logical </a:t>
            </a:r>
            <a:r>
              <a:rPr sz="2800" spc="-4" dirty="0">
                <a:solidFill>
                  <a:srgbClr val="A50020"/>
                </a:solidFill>
                <a:latin typeface="+mn-lt"/>
                <a:cs typeface="Times New Roman"/>
              </a:rPr>
              <a:t>related </a:t>
            </a:r>
            <a:r>
              <a:rPr sz="2800" dirty="0">
                <a:solidFill>
                  <a:srgbClr val="A50020"/>
                </a:solidFill>
                <a:latin typeface="+mn-lt"/>
                <a:cs typeface="Times New Roman"/>
              </a:rPr>
              <a:t>data or </a:t>
            </a:r>
            <a:r>
              <a:rPr sz="2800" spc="-4" dirty="0">
                <a:solidFill>
                  <a:srgbClr val="A50020"/>
                </a:solidFill>
                <a:latin typeface="+mn-lt"/>
                <a:cs typeface="Times New Roman"/>
              </a:rPr>
              <a:t>control </a:t>
            </a:r>
            <a:r>
              <a:rPr sz="2800" dirty="0">
                <a:solidFill>
                  <a:srgbClr val="A50020"/>
                </a:solidFill>
                <a:latin typeface="+mn-lt"/>
                <a:cs typeface="Times New Roman"/>
              </a:rPr>
              <a:t>information </a:t>
            </a:r>
            <a:r>
              <a:rPr sz="2800" spc="-4" dirty="0">
                <a:solidFill>
                  <a:srgbClr val="A50020"/>
                </a:solidFill>
                <a:latin typeface="+mn-lt"/>
                <a:cs typeface="Times New Roman"/>
              </a:rPr>
              <a:t>maintained  </a:t>
            </a:r>
            <a:r>
              <a:rPr sz="2800" dirty="0">
                <a:solidFill>
                  <a:srgbClr val="A50020"/>
                </a:solidFill>
                <a:latin typeface="+mn-lt"/>
                <a:cs typeface="Times New Roman"/>
              </a:rPr>
              <a:t>within the</a:t>
            </a:r>
            <a:r>
              <a:rPr sz="2800" spc="-13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A50020"/>
                </a:solidFill>
                <a:latin typeface="+mn-lt"/>
                <a:cs typeface="Times New Roman"/>
              </a:rPr>
              <a:t>system.</a:t>
            </a:r>
            <a:endParaRPr sz="2800" dirty="0">
              <a:latin typeface="+mn-lt"/>
              <a:cs typeface="Times New Roman"/>
            </a:endParaRPr>
          </a:p>
          <a:p>
            <a:pPr marL="312100" marR="4483" indent="-301454" algn="just">
              <a:lnSpc>
                <a:spcPct val="100200"/>
              </a:lnSpc>
              <a:spcBef>
                <a:spcPts val="1659"/>
              </a:spcBef>
              <a:buFont typeface="DejaVu Sans"/>
              <a:buChar char="▪"/>
              <a:tabLst>
                <a:tab pos="312661" algn="l"/>
              </a:tabLst>
            </a:pPr>
            <a:r>
              <a:rPr sz="2800" b="1" spc="-4" dirty="0">
                <a:solidFill>
                  <a:srgbClr val="0000CC"/>
                </a:solidFill>
                <a:latin typeface="+mn-lt"/>
                <a:cs typeface="Times New Roman"/>
              </a:rPr>
              <a:t>External Interface files </a:t>
            </a:r>
            <a:r>
              <a:rPr sz="2800" b="1" dirty="0">
                <a:solidFill>
                  <a:srgbClr val="0000CC"/>
                </a:solidFill>
                <a:latin typeface="+mn-lt"/>
                <a:cs typeface="Times New Roman"/>
              </a:rPr>
              <a:t>(EIF):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A user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identifiable group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of 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logically related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data or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control information referenced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by  the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system, </a:t>
            </a:r>
            <a:r>
              <a:rPr sz="2800" spc="4" dirty="0">
                <a:solidFill>
                  <a:srgbClr val="0000CC"/>
                </a:solidFill>
                <a:latin typeface="+mn-lt"/>
                <a:cs typeface="Times New Roman"/>
              </a:rPr>
              <a:t>but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maintained within another system.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This 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means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that EIF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counted for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one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system, may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be </a:t>
            </a:r>
            <a:r>
              <a:rPr sz="2800" spc="-9" dirty="0">
                <a:solidFill>
                  <a:srgbClr val="0000CC"/>
                </a:solidFill>
                <a:latin typeface="+mn-lt"/>
                <a:cs typeface="Times New Roman"/>
              </a:rPr>
              <a:t>an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ILF </a:t>
            </a:r>
            <a:r>
              <a:rPr sz="2800" spc="-9" dirty="0">
                <a:solidFill>
                  <a:srgbClr val="0000CC"/>
                </a:solidFill>
                <a:latin typeface="+mn-lt"/>
                <a:cs typeface="Times New Roman"/>
              </a:rPr>
              <a:t>in 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another</a:t>
            </a:r>
            <a:r>
              <a:rPr sz="2800" spc="-13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system.</a:t>
            </a:r>
            <a:endParaRPr sz="28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7568" y="797130"/>
            <a:ext cx="8280920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sz="5400" dirty="0" smtClean="0"/>
              <a:t>Categories of Functional Units</a:t>
            </a:r>
            <a:endParaRPr sz="5400" dirty="0"/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13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38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5498" y="1743723"/>
            <a:ext cx="10009111" cy="4441035"/>
          </a:xfrm>
          <a:prstGeom prst="rect">
            <a:avLst/>
          </a:prstGeom>
        </p:spPr>
        <p:txBody>
          <a:bodyPr vert="horz" wrap="square" lIns="0" tIns="199465" rIns="0" bIns="0" rtlCol="0">
            <a:spAutoFit/>
          </a:bodyPr>
          <a:lstStyle/>
          <a:p>
            <a:pPr marL="473474" indent="-462828" algn="just">
              <a:spcBef>
                <a:spcPts val="1571"/>
              </a:spcBef>
              <a:buAutoNum type="romanLcParenBoth" startAt="2"/>
              <a:tabLst>
                <a:tab pos="474034" algn="l"/>
              </a:tabLst>
            </a:pPr>
            <a:r>
              <a:rPr sz="2700" spc="-4" dirty="0">
                <a:latin typeface="+mn-lt"/>
                <a:cs typeface="Times New Roman"/>
              </a:rPr>
              <a:t>Transactional function types</a:t>
            </a:r>
            <a:endParaRPr sz="2700" dirty="0">
              <a:latin typeface="+mn-lt"/>
              <a:cs typeface="Times New Roman"/>
            </a:endParaRPr>
          </a:p>
          <a:p>
            <a:pPr marL="379339" marR="4483" lvl="1" indent="-301454" algn="just">
              <a:lnSpc>
                <a:spcPct val="99900"/>
              </a:lnSpc>
              <a:spcBef>
                <a:spcPts val="1275"/>
              </a:spcBef>
              <a:buFont typeface="DejaVu Sans"/>
              <a:buChar char="▪"/>
              <a:tabLst>
                <a:tab pos="379900" algn="l"/>
              </a:tabLst>
            </a:pPr>
            <a:r>
              <a:rPr sz="2700" b="1" spc="-4" dirty="0">
                <a:solidFill>
                  <a:srgbClr val="650065"/>
                </a:solidFill>
                <a:latin typeface="+mn-lt"/>
                <a:cs typeface="Times New Roman"/>
              </a:rPr>
              <a:t>External Input (EI):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An EI processes data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or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control information  that comes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from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outside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the </a:t>
            </a:r>
            <a:r>
              <a:rPr sz="2700" spc="-9" dirty="0">
                <a:solidFill>
                  <a:srgbClr val="650065"/>
                </a:solidFill>
                <a:latin typeface="+mn-lt"/>
                <a:cs typeface="Times New Roman"/>
              </a:rPr>
              <a:t>system.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The EI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is an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elementary 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process,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which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is the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smallest unit </a:t>
            </a:r>
            <a:r>
              <a:rPr sz="2700" spc="-9" dirty="0">
                <a:solidFill>
                  <a:srgbClr val="650065"/>
                </a:solidFill>
                <a:latin typeface="+mn-lt"/>
                <a:cs typeface="Times New Roman"/>
              </a:rPr>
              <a:t>of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activity that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is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meaningful  </a:t>
            </a:r>
            <a:r>
              <a:rPr sz="2700" dirty="0">
                <a:solidFill>
                  <a:srgbClr val="650065"/>
                </a:solidFill>
                <a:latin typeface="+mn-lt"/>
                <a:cs typeface="Times New Roman"/>
              </a:rPr>
              <a:t>to the end user in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the</a:t>
            </a:r>
            <a:r>
              <a:rPr sz="2700" spc="-40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2700" spc="-4" dirty="0">
                <a:solidFill>
                  <a:srgbClr val="650065"/>
                </a:solidFill>
                <a:latin typeface="+mn-lt"/>
                <a:cs typeface="Times New Roman"/>
              </a:rPr>
              <a:t>business.</a:t>
            </a:r>
            <a:endParaRPr sz="2700" dirty="0">
              <a:latin typeface="+mn-lt"/>
              <a:cs typeface="Times New Roman"/>
            </a:endParaRPr>
          </a:p>
          <a:p>
            <a:pPr marL="379339" marR="4483" lvl="1" indent="-301454" algn="just">
              <a:lnSpc>
                <a:spcPct val="99800"/>
              </a:lnSpc>
              <a:spcBef>
                <a:spcPts val="1266"/>
              </a:spcBef>
              <a:buFont typeface="DejaVu Sans"/>
              <a:buChar char="▪"/>
              <a:tabLst>
                <a:tab pos="379900" algn="l"/>
              </a:tabLst>
            </a:pPr>
            <a:r>
              <a:rPr sz="2700" b="1" spc="-4" dirty="0">
                <a:solidFill>
                  <a:srgbClr val="0000CC"/>
                </a:solidFill>
                <a:latin typeface="+mn-lt"/>
                <a:cs typeface="Times New Roman"/>
              </a:rPr>
              <a:t>External Output (EO): </a:t>
            </a:r>
            <a:r>
              <a:rPr sz="2700" spc="-4" dirty="0">
                <a:solidFill>
                  <a:srgbClr val="0000CC"/>
                </a:solidFill>
                <a:latin typeface="+mn-lt"/>
                <a:cs typeface="Times New Roman"/>
              </a:rPr>
              <a:t>An </a:t>
            </a:r>
            <a:r>
              <a:rPr sz="2700" dirty="0">
                <a:solidFill>
                  <a:srgbClr val="0000CC"/>
                </a:solidFill>
                <a:latin typeface="+mn-lt"/>
                <a:cs typeface="Times New Roman"/>
              </a:rPr>
              <a:t>EO is an </a:t>
            </a:r>
            <a:r>
              <a:rPr sz="2700" spc="-4" dirty="0">
                <a:solidFill>
                  <a:srgbClr val="0000CC"/>
                </a:solidFill>
                <a:latin typeface="+mn-lt"/>
                <a:cs typeface="Times New Roman"/>
              </a:rPr>
              <a:t>elementary process that  generate </a:t>
            </a:r>
            <a:r>
              <a:rPr sz="2700" spc="-9" dirty="0">
                <a:solidFill>
                  <a:srgbClr val="0000CC"/>
                </a:solidFill>
                <a:latin typeface="+mn-lt"/>
                <a:cs typeface="Times New Roman"/>
              </a:rPr>
              <a:t>data or </a:t>
            </a:r>
            <a:r>
              <a:rPr sz="2700" spc="-4" dirty="0">
                <a:solidFill>
                  <a:srgbClr val="0000CC"/>
                </a:solidFill>
                <a:latin typeface="+mn-lt"/>
                <a:cs typeface="Times New Roman"/>
              </a:rPr>
              <a:t>control information </a:t>
            </a:r>
            <a:r>
              <a:rPr sz="2700" dirty="0">
                <a:solidFill>
                  <a:srgbClr val="0000CC"/>
                </a:solidFill>
                <a:latin typeface="+mn-lt"/>
                <a:cs typeface="Times New Roman"/>
              </a:rPr>
              <a:t>to </a:t>
            </a:r>
            <a:r>
              <a:rPr sz="2700" spc="-9" dirty="0">
                <a:solidFill>
                  <a:srgbClr val="0000CC"/>
                </a:solidFill>
                <a:latin typeface="+mn-lt"/>
                <a:cs typeface="Times New Roman"/>
              </a:rPr>
              <a:t>be </a:t>
            </a:r>
            <a:r>
              <a:rPr sz="2700" spc="-4" dirty="0">
                <a:solidFill>
                  <a:srgbClr val="0000CC"/>
                </a:solidFill>
                <a:latin typeface="+mn-lt"/>
                <a:cs typeface="Times New Roman"/>
              </a:rPr>
              <a:t>sent outside </a:t>
            </a:r>
            <a:r>
              <a:rPr sz="2700" dirty="0">
                <a:solidFill>
                  <a:srgbClr val="0000CC"/>
                </a:solidFill>
                <a:latin typeface="+mn-lt"/>
                <a:cs typeface="Times New Roman"/>
              </a:rPr>
              <a:t>the  </a:t>
            </a:r>
            <a:r>
              <a:rPr sz="2700" spc="-4" dirty="0">
                <a:solidFill>
                  <a:srgbClr val="0000CC"/>
                </a:solidFill>
                <a:latin typeface="+mn-lt"/>
                <a:cs typeface="Times New Roman"/>
              </a:rPr>
              <a:t>system.</a:t>
            </a:r>
            <a:endParaRPr sz="2700" dirty="0">
              <a:latin typeface="+mn-lt"/>
              <a:cs typeface="Times New Roman"/>
            </a:endParaRPr>
          </a:p>
          <a:p>
            <a:pPr marL="379339" marR="4483" lvl="1" indent="-301454" algn="just">
              <a:spcBef>
                <a:spcPts val="1257"/>
              </a:spcBef>
              <a:buFont typeface="DejaVu Sans"/>
              <a:buChar char="▪"/>
              <a:tabLst>
                <a:tab pos="379900" algn="l"/>
              </a:tabLst>
            </a:pPr>
            <a:r>
              <a:rPr sz="2700" b="1" spc="-4" dirty="0" smtClean="0">
                <a:latin typeface="+mn-lt"/>
                <a:cs typeface="Times New Roman"/>
              </a:rPr>
              <a:t>External Inquiry (EQ): </a:t>
            </a:r>
            <a:r>
              <a:rPr sz="2700" spc="-4" dirty="0" smtClean="0">
                <a:latin typeface="+mn-lt"/>
                <a:cs typeface="Times New Roman"/>
              </a:rPr>
              <a:t>An </a:t>
            </a:r>
            <a:r>
              <a:rPr sz="2700" dirty="0">
                <a:latin typeface="+mn-lt"/>
                <a:cs typeface="Times New Roman"/>
              </a:rPr>
              <a:t>EQ is an </a:t>
            </a:r>
            <a:r>
              <a:rPr sz="2700" spc="-4" dirty="0">
                <a:latin typeface="+mn-lt"/>
                <a:cs typeface="Times New Roman"/>
              </a:rPr>
              <a:t>elementary </a:t>
            </a:r>
            <a:r>
              <a:rPr sz="2700" dirty="0">
                <a:latin typeface="+mn-lt"/>
                <a:cs typeface="Times New Roman"/>
              </a:rPr>
              <a:t>process </a:t>
            </a:r>
            <a:r>
              <a:rPr sz="2700" spc="-4" dirty="0">
                <a:latin typeface="+mn-lt"/>
                <a:cs typeface="Times New Roman"/>
              </a:rPr>
              <a:t>that </a:t>
            </a:r>
            <a:r>
              <a:rPr sz="2700" dirty="0">
                <a:latin typeface="+mn-lt"/>
                <a:cs typeface="Times New Roman"/>
              </a:rPr>
              <a:t>is  </a:t>
            </a:r>
            <a:r>
              <a:rPr sz="2700" spc="-4" dirty="0">
                <a:latin typeface="+mn-lt"/>
                <a:cs typeface="Times New Roman"/>
              </a:rPr>
              <a:t>made </a:t>
            </a:r>
            <a:r>
              <a:rPr sz="2700" dirty="0">
                <a:latin typeface="+mn-lt"/>
                <a:cs typeface="Times New Roman"/>
              </a:rPr>
              <a:t>up to an </a:t>
            </a:r>
            <a:r>
              <a:rPr sz="2700" spc="-4" dirty="0">
                <a:latin typeface="+mn-lt"/>
                <a:cs typeface="Times New Roman"/>
              </a:rPr>
              <a:t>input-output combination </a:t>
            </a:r>
            <a:r>
              <a:rPr sz="2700" spc="-9" dirty="0">
                <a:latin typeface="+mn-lt"/>
                <a:cs typeface="Times New Roman"/>
              </a:rPr>
              <a:t>that </a:t>
            </a:r>
            <a:r>
              <a:rPr sz="2700" spc="-4" dirty="0">
                <a:latin typeface="+mn-lt"/>
                <a:cs typeface="Times New Roman"/>
              </a:rPr>
              <a:t>results </a:t>
            </a:r>
            <a:r>
              <a:rPr sz="2700" dirty="0">
                <a:latin typeface="+mn-lt"/>
                <a:cs typeface="Times New Roman"/>
              </a:rPr>
              <a:t>in </a:t>
            </a:r>
            <a:r>
              <a:rPr sz="2700" spc="-4" dirty="0">
                <a:latin typeface="+mn-lt"/>
                <a:cs typeface="Times New Roman"/>
              </a:rPr>
              <a:t>data  retrieval.</a:t>
            </a:r>
            <a:endParaRPr sz="27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5560" y="901976"/>
            <a:ext cx="8208988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dirty="0"/>
              <a:t>Categories of Functional Units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244609" y="6176534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14</a:t>
            </a:fld>
            <a:endParaRPr sz="123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004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56" y="1322445"/>
            <a:ext cx="10009112" cy="503833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algn="just">
              <a:spcBef>
                <a:spcPts val="44"/>
              </a:spcBef>
            </a:pPr>
            <a:endParaRPr sz="3200" dirty="0">
              <a:latin typeface="+mn-lt"/>
              <a:cs typeface="Times New Roman"/>
            </a:endParaRPr>
          </a:p>
          <a:p>
            <a:pPr marL="414079" marR="5043" indent="-403433" algn="just">
              <a:lnSpc>
                <a:spcPct val="100099"/>
              </a:lnSpc>
              <a:buFont typeface="DejaVu Sans"/>
              <a:buChar char="➢"/>
              <a:tabLst>
                <a:tab pos="414640" algn="l"/>
              </a:tabLst>
            </a:pP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Function point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approach is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independent of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the language, 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tools, or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methodologies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used for implementation;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i.e.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they  do not take into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consideration programming languages, 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data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base management systems, processing hardware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or 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any other data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base</a:t>
            </a:r>
            <a:r>
              <a:rPr sz="3200" spc="-18" dirty="0">
                <a:solidFill>
                  <a:srgbClr val="CC6500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technology.</a:t>
            </a:r>
            <a:endParaRPr sz="3200" dirty="0">
              <a:latin typeface="+mn-lt"/>
              <a:cs typeface="Times New Roman"/>
            </a:endParaRPr>
          </a:p>
          <a:p>
            <a:pPr marL="414079" marR="4483" indent="-403433" algn="just">
              <a:lnSpc>
                <a:spcPct val="100099"/>
              </a:lnSpc>
              <a:spcBef>
                <a:spcPts val="759"/>
              </a:spcBef>
              <a:buFont typeface="DejaVu Sans"/>
              <a:buChar char="➢"/>
              <a:tabLst>
                <a:tab pos="414640" algn="l"/>
              </a:tabLst>
            </a:pP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Function points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can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be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estimated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from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requirement  specification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or design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specification, thus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making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it 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possible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to estimate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development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efforts in early phases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of 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development.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57912" y="980728"/>
            <a:ext cx="5945393" cy="71709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IN" spc="-4" dirty="0">
                <a:uFill>
                  <a:solidFill>
                    <a:srgbClr val="000000"/>
                  </a:solidFill>
                </a:uFill>
                <a:cs typeface="Times New Roman"/>
              </a:rPr>
              <a:t>Special</a:t>
            </a:r>
            <a:r>
              <a:rPr lang="en-IN" spc="-13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IN" spc="-4" dirty="0" smtClean="0">
                <a:uFill>
                  <a:solidFill>
                    <a:srgbClr val="000000"/>
                  </a:solidFill>
                </a:uFill>
                <a:cs typeface="Times New Roman"/>
              </a:rPr>
              <a:t>Features</a:t>
            </a:r>
            <a:endParaRPr lang="en-IN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15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718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56" y="1916832"/>
            <a:ext cx="10009112" cy="4067705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512696" marR="5603" indent="-502050" algn="just">
              <a:lnSpc>
                <a:spcPct val="100200"/>
              </a:lnSpc>
              <a:spcBef>
                <a:spcPts val="79"/>
              </a:spcBef>
              <a:buFont typeface="DejaVu Sans"/>
              <a:buChar char="➢"/>
              <a:tabLst>
                <a:tab pos="513257" algn="l"/>
              </a:tabLst>
            </a:pPr>
            <a:r>
              <a:rPr sz="3600" spc="-4" dirty="0">
                <a:solidFill>
                  <a:srgbClr val="0000CC"/>
                </a:solidFill>
                <a:latin typeface="+mn-lt"/>
                <a:cs typeface="Times New Roman"/>
              </a:rPr>
              <a:t>Function points are directly </a:t>
            </a:r>
            <a:r>
              <a:rPr sz="3600" spc="-9" dirty="0">
                <a:solidFill>
                  <a:srgbClr val="0000CC"/>
                </a:solidFill>
                <a:latin typeface="+mn-lt"/>
                <a:cs typeface="Times New Roman"/>
              </a:rPr>
              <a:t>linked </a:t>
            </a:r>
            <a:r>
              <a:rPr sz="3600" spc="-4" dirty="0">
                <a:solidFill>
                  <a:srgbClr val="0000CC"/>
                </a:solidFill>
                <a:latin typeface="+mn-lt"/>
                <a:cs typeface="Times New Roman"/>
              </a:rPr>
              <a:t>to </a:t>
            </a:r>
            <a:r>
              <a:rPr sz="3600" dirty="0">
                <a:solidFill>
                  <a:srgbClr val="0000CC"/>
                </a:solidFill>
                <a:latin typeface="+mn-lt"/>
                <a:cs typeface="Times New Roman"/>
              </a:rPr>
              <a:t>the </a:t>
            </a:r>
            <a:r>
              <a:rPr sz="3600" spc="-9" dirty="0">
                <a:solidFill>
                  <a:srgbClr val="0000CC"/>
                </a:solidFill>
                <a:latin typeface="+mn-lt"/>
                <a:cs typeface="Times New Roman"/>
              </a:rPr>
              <a:t>statement </a:t>
            </a:r>
            <a:r>
              <a:rPr sz="3600" dirty="0">
                <a:solidFill>
                  <a:srgbClr val="0000CC"/>
                </a:solidFill>
                <a:latin typeface="+mn-lt"/>
                <a:cs typeface="Times New Roman"/>
              </a:rPr>
              <a:t>of  </a:t>
            </a:r>
            <a:r>
              <a:rPr sz="3600" spc="-4" dirty="0">
                <a:solidFill>
                  <a:srgbClr val="0000CC"/>
                </a:solidFill>
                <a:latin typeface="+mn-lt"/>
                <a:cs typeface="Times New Roman"/>
              </a:rPr>
              <a:t>requirements; any change </a:t>
            </a:r>
            <a:r>
              <a:rPr sz="3600" dirty="0">
                <a:solidFill>
                  <a:srgbClr val="0000CC"/>
                </a:solidFill>
                <a:latin typeface="+mn-lt"/>
                <a:cs typeface="Times New Roman"/>
              </a:rPr>
              <a:t>of </a:t>
            </a:r>
            <a:r>
              <a:rPr sz="3600" spc="-9" dirty="0">
                <a:solidFill>
                  <a:srgbClr val="0000CC"/>
                </a:solidFill>
                <a:latin typeface="+mn-lt"/>
                <a:cs typeface="Times New Roman"/>
              </a:rPr>
              <a:t>requirements can easily  </a:t>
            </a:r>
            <a:r>
              <a:rPr sz="3600" dirty="0">
                <a:solidFill>
                  <a:srgbClr val="0000CC"/>
                </a:solidFill>
                <a:latin typeface="+mn-lt"/>
                <a:cs typeface="Times New Roman"/>
              </a:rPr>
              <a:t>be </a:t>
            </a:r>
            <a:r>
              <a:rPr sz="3600" spc="-4" dirty="0">
                <a:solidFill>
                  <a:srgbClr val="0000CC"/>
                </a:solidFill>
                <a:latin typeface="+mn-lt"/>
                <a:cs typeface="Times New Roman"/>
              </a:rPr>
              <a:t>followed </a:t>
            </a:r>
            <a:r>
              <a:rPr sz="3600" dirty="0">
                <a:solidFill>
                  <a:srgbClr val="0000CC"/>
                </a:solidFill>
                <a:latin typeface="+mn-lt"/>
                <a:cs typeface="Times New Roman"/>
              </a:rPr>
              <a:t>by </a:t>
            </a:r>
            <a:r>
              <a:rPr sz="3600" spc="-4" dirty="0">
                <a:solidFill>
                  <a:srgbClr val="0000CC"/>
                </a:solidFill>
                <a:latin typeface="+mn-lt"/>
                <a:cs typeface="Times New Roman"/>
              </a:rPr>
              <a:t>a</a:t>
            </a:r>
            <a:r>
              <a:rPr sz="3600" spc="-18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600" spc="-9" dirty="0">
                <a:solidFill>
                  <a:srgbClr val="0000CC"/>
                </a:solidFill>
                <a:latin typeface="+mn-lt"/>
                <a:cs typeface="Times New Roman"/>
              </a:rPr>
              <a:t>re-estimate.</a:t>
            </a:r>
            <a:endParaRPr sz="3600" dirty="0">
              <a:latin typeface="+mn-lt"/>
              <a:cs typeface="Times New Roman"/>
            </a:endParaRPr>
          </a:p>
          <a:p>
            <a:pPr marL="512696" marR="4483" indent="-502050" algn="just">
              <a:lnSpc>
                <a:spcPct val="100099"/>
              </a:lnSpc>
              <a:spcBef>
                <a:spcPts val="1350"/>
              </a:spcBef>
              <a:buFont typeface="DejaVu Sans"/>
              <a:buChar char="➢"/>
              <a:tabLst>
                <a:tab pos="513257" algn="l"/>
              </a:tabLst>
            </a:pPr>
            <a:r>
              <a:rPr sz="3600" spc="-4" dirty="0">
                <a:solidFill>
                  <a:srgbClr val="650065"/>
                </a:solidFill>
                <a:latin typeface="+mn-lt"/>
                <a:cs typeface="Times New Roman"/>
              </a:rPr>
              <a:t>Function points are based </a:t>
            </a:r>
            <a:r>
              <a:rPr sz="3600" spc="-9" dirty="0">
                <a:solidFill>
                  <a:srgbClr val="650065"/>
                </a:solidFill>
                <a:latin typeface="+mn-lt"/>
                <a:cs typeface="Times New Roman"/>
              </a:rPr>
              <a:t>on </a:t>
            </a:r>
            <a:r>
              <a:rPr sz="3600" dirty="0">
                <a:solidFill>
                  <a:srgbClr val="650065"/>
                </a:solidFill>
                <a:latin typeface="+mn-lt"/>
                <a:cs typeface="Times New Roman"/>
              </a:rPr>
              <a:t>the </a:t>
            </a:r>
            <a:r>
              <a:rPr sz="3600" spc="-9" dirty="0">
                <a:solidFill>
                  <a:srgbClr val="650065"/>
                </a:solidFill>
                <a:latin typeface="+mn-lt"/>
                <a:cs typeface="Times New Roman"/>
              </a:rPr>
              <a:t>system </a:t>
            </a:r>
            <a:r>
              <a:rPr sz="3600" dirty="0">
                <a:solidFill>
                  <a:srgbClr val="650065"/>
                </a:solidFill>
                <a:latin typeface="+mn-lt"/>
                <a:cs typeface="Times New Roman"/>
              </a:rPr>
              <a:t>user’s  </a:t>
            </a:r>
            <a:r>
              <a:rPr sz="3600" spc="-4" dirty="0">
                <a:solidFill>
                  <a:srgbClr val="650065"/>
                </a:solidFill>
                <a:latin typeface="+mn-lt"/>
                <a:cs typeface="Times New Roman"/>
              </a:rPr>
              <a:t>external </a:t>
            </a:r>
            <a:r>
              <a:rPr sz="3600" spc="-9" dirty="0">
                <a:solidFill>
                  <a:srgbClr val="650065"/>
                </a:solidFill>
                <a:latin typeface="+mn-lt"/>
                <a:cs typeface="Times New Roman"/>
              </a:rPr>
              <a:t>view </a:t>
            </a:r>
            <a:r>
              <a:rPr sz="3600" dirty="0">
                <a:solidFill>
                  <a:srgbClr val="650065"/>
                </a:solidFill>
                <a:latin typeface="+mn-lt"/>
                <a:cs typeface="Times New Roman"/>
              </a:rPr>
              <a:t>of the </a:t>
            </a:r>
            <a:r>
              <a:rPr sz="3600" spc="-9" dirty="0">
                <a:solidFill>
                  <a:srgbClr val="650065"/>
                </a:solidFill>
                <a:latin typeface="+mn-lt"/>
                <a:cs typeface="Times New Roman"/>
              </a:rPr>
              <a:t>system, </a:t>
            </a:r>
            <a:r>
              <a:rPr sz="3600" spc="-4" dirty="0">
                <a:solidFill>
                  <a:srgbClr val="650065"/>
                </a:solidFill>
                <a:latin typeface="+mn-lt"/>
                <a:cs typeface="Times New Roman"/>
              </a:rPr>
              <a:t>non-technical users </a:t>
            </a:r>
            <a:r>
              <a:rPr sz="3600" spc="-9" dirty="0">
                <a:solidFill>
                  <a:srgbClr val="650065"/>
                </a:solidFill>
                <a:latin typeface="+mn-lt"/>
                <a:cs typeface="Times New Roman"/>
              </a:rPr>
              <a:t>of  </a:t>
            </a:r>
            <a:r>
              <a:rPr sz="3600" dirty="0">
                <a:solidFill>
                  <a:srgbClr val="650065"/>
                </a:solidFill>
                <a:latin typeface="+mn-lt"/>
                <a:cs typeface="Times New Roman"/>
              </a:rPr>
              <a:t>the </a:t>
            </a:r>
            <a:r>
              <a:rPr sz="3600" spc="-4" dirty="0">
                <a:solidFill>
                  <a:srgbClr val="650065"/>
                </a:solidFill>
                <a:latin typeface="+mn-lt"/>
                <a:cs typeface="Times New Roman"/>
              </a:rPr>
              <a:t>software system have a </a:t>
            </a:r>
            <a:r>
              <a:rPr sz="3600" spc="-9" dirty="0">
                <a:solidFill>
                  <a:srgbClr val="650065"/>
                </a:solidFill>
                <a:latin typeface="+mn-lt"/>
                <a:cs typeface="Times New Roman"/>
              </a:rPr>
              <a:t>better </a:t>
            </a:r>
            <a:r>
              <a:rPr sz="3600" spc="-4" dirty="0">
                <a:solidFill>
                  <a:srgbClr val="650065"/>
                </a:solidFill>
                <a:latin typeface="+mn-lt"/>
                <a:cs typeface="Times New Roman"/>
              </a:rPr>
              <a:t>understanding </a:t>
            </a:r>
            <a:r>
              <a:rPr sz="3600" dirty="0">
                <a:solidFill>
                  <a:srgbClr val="650065"/>
                </a:solidFill>
                <a:latin typeface="+mn-lt"/>
                <a:cs typeface="Times New Roman"/>
              </a:rPr>
              <a:t>of  </a:t>
            </a:r>
            <a:r>
              <a:rPr sz="3600" spc="-4" dirty="0">
                <a:solidFill>
                  <a:srgbClr val="650065"/>
                </a:solidFill>
                <a:latin typeface="+mn-lt"/>
                <a:cs typeface="Times New Roman"/>
              </a:rPr>
              <a:t>what function points are</a:t>
            </a:r>
            <a:r>
              <a:rPr sz="3600" spc="-9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3600" spc="-4" dirty="0">
                <a:solidFill>
                  <a:srgbClr val="650065"/>
                </a:solidFill>
                <a:latin typeface="+mn-lt"/>
                <a:cs typeface="Times New Roman"/>
              </a:rPr>
              <a:t>measuring.</a:t>
            </a:r>
            <a:endParaRPr sz="36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3752" y="848867"/>
            <a:ext cx="5112568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IN" spc="-4" dirty="0">
                <a:uFill>
                  <a:solidFill>
                    <a:srgbClr val="000000"/>
                  </a:solidFill>
                </a:uFill>
                <a:cs typeface="Times New Roman"/>
              </a:rPr>
              <a:t>Special</a:t>
            </a:r>
            <a:r>
              <a:rPr lang="en-IN" spc="-13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lang="en-IN" spc="-4" dirty="0" smtClean="0">
                <a:uFill>
                  <a:solidFill>
                    <a:srgbClr val="000000"/>
                  </a:solidFill>
                </a:uFill>
                <a:cs typeface="Times New Roman"/>
              </a:rPr>
              <a:t>Features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16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3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41257"/>
              </p:ext>
            </p:extLst>
          </p:nvPr>
        </p:nvGraphicFramePr>
        <p:xfrm>
          <a:off x="1343472" y="1844821"/>
          <a:ext cx="9649072" cy="367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8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7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4630">
                <a:tc rowSpan="2">
                  <a:txBody>
                    <a:bodyPr/>
                    <a:lstStyle/>
                    <a:p>
                      <a:pPr marL="886460">
                        <a:lnSpc>
                          <a:spcPct val="100000"/>
                        </a:lnSpc>
                        <a:spcBef>
                          <a:spcPts val="2075"/>
                        </a:spcBef>
                      </a:pPr>
                      <a:r>
                        <a:rPr sz="2100" spc="-5" dirty="0">
                          <a:latin typeface="+mj-lt"/>
                          <a:cs typeface="Arial"/>
                        </a:rPr>
                        <a:t>Functional Units</a:t>
                      </a:r>
                      <a:endParaRPr sz="2100" dirty="0">
                        <a:latin typeface="+mj-lt"/>
                        <a:cs typeface="Arial"/>
                      </a:endParaRPr>
                    </a:p>
                  </a:txBody>
                  <a:tcPr marL="0" marR="0" marT="232522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83946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2100" spc="-5" dirty="0" smtClean="0">
                          <a:latin typeface="+mj-lt"/>
                          <a:cs typeface="Arial"/>
                        </a:rPr>
                        <a:t>            </a:t>
                      </a:r>
                      <a:r>
                        <a:rPr sz="2100" spc="-5" dirty="0" smtClean="0">
                          <a:latin typeface="+mj-lt"/>
                          <a:cs typeface="Arial"/>
                        </a:rPr>
                        <a:t>Weighting </a:t>
                      </a:r>
                      <a:r>
                        <a:rPr sz="2100" spc="-5" dirty="0">
                          <a:latin typeface="+mj-lt"/>
                          <a:cs typeface="Arial"/>
                        </a:rPr>
                        <a:t>factors</a:t>
                      </a:r>
                      <a:endParaRPr sz="2100" dirty="0">
                        <a:latin typeface="+mj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65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6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635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j-lt"/>
                          <a:cs typeface="Arial"/>
                        </a:rPr>
                        <a:t>Low</a:t>
                      </a:r>
                      <a:endParaRPr sz="2100" dirty="0">
                        <a:latin typeface="+mj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j-lt"/>
                          <a:cs typeface="Arial"/>
                        </a:rPr>
                        <a:t>Average</a:t>
                      </a:r>
                      <a:endParaRPr sz="2100">
                        <a:latin typeface="+mj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j-lt"/>
                          <a:cs typeface="Arial"/>
                        </a:rPr>
                        <a:t>High</a:t>
                      </a:r>
                      <a:endParaRPr sz="2100" dirty="0">
                        <a:latin typeface="+mj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CC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External Inputs</a:t>
                      </a:r>
                      <a:r>
                        <a:rPr sz="2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+mn-lt"/>
                          <a:cs typeface="Arial"/>
                        </a:rPr>
                        <a:t>(EI)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3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4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6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External Output</a:t>
                      </a:r>
                      <a:r>
                        <a:rPr sz="2100" spc="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+mn-lt"/>
                          <a:cs typeface="Arial"/>
                        </a:rPr>
                        <a:t>(EO)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4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5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7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External Inquiries</a:t>
                      </a:r>
                      <a:r>
                        <a:rPr sz="210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+mn-lt"/>
                          <a:cs typeface="Arial"/>
                        </a:rPr>
                        <a:t>(EQ)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3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4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6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External </a:t>
                      </a:r>
                      <a:r>
                        <a:rPr sz="2100" dirty="0">
                          <a:latin typeface="+mn-lt"/>
                          <a:cs typeface="Arial"/>
                        </a:rPr>
                        <a:t>logical </a:t>
                      </a:r>
                      <a:r>
                        <a:rPr sz="2100" spc="-5" dirty="0">
                          <a:latin typeface="+mn-lt"/>
                          <a:cs typeface="Arial"/>
                        </a:rPr>
                        <a:t>files</a:t>
                      </a:r>
                      <a:r>
                        <a:rPr sz="2100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+mn-lt"/>
                          <a:cs typeface="Arial"/>
                        </a:rPr>
                        <a:t>(ILF)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7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10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15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6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External Interface files</a:t>
                      </a:r>
                      <a:r>
                        <a:rPr sz="2100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2100" spc="-5" dirty="0">
                          <a:latin typeface="+mn-lt"/>
                          <a:cs typeface="Arial"/>
                        </a:rPr>
                        <a:t>(EIF)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5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dirty="0">
                          <a:latin typeface="+mn-lt"/>
                          <a:cs typeface="Arial"/>
                        </a:rPr>
                        <a:t>7</a:t>
                      </a:r>
                      <a:endParaRPr sz="210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100" spc="-5" dirty="0">
                          <a:latin typeface="+mn-lt"/>
                          <a:cs typeface="Arial"/>
                        </a:rPr>
                        <a:t>10</a:t>
                      </a:r>
                      <a:endParaRPr sz="2100" dirty="0">
                        <a:latin typeface="+mn-lt"/>
                        <a:cs typeface="Arial"/>
                      </a:endParaRPr>
                    </a:p>
                  </a:txBody>
                  <a:tcPr marL="0" marR="0" marT="31937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461273" y="5600250"/>
            <a:ext cx="5947095" cy="442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00" spc="-4" dirty="0" smtClean="0">
                <a:latin typeface="+mn-lt"/>
                <a:cs typeface="Times New Roman"/>
              </a:rPr>
              <a:t>Functional </a:t>
            </a:r>
            <a:r>
              <a:rPr sz="2800" spc="-9" dirty="0">
                <a:latin typeface="+mn-lt"/>
                <a:cs typeface="Times New Roman"/>
              </a:rPr>
              <a:t>units </a:t>
            </a:r>
            <a:r>
              <a:rPr sz="2800" spc="-4" dirty="0">
                <a:latin typeface="+mn-lt"/>
                <a:cs typeface="Times New Roman"/>
              </a:rPr>
              <a:t>with weighting</a:t>
            </a:r>
            <a:r>
              <a:rPr sz="2800" spc="4" dirty="0">
                <a:latin typeface="+mn-lt"/>
                <a:cs typeface="Times New Roman"/>
              </a:rPr>
              <a:t> </a:t>
            </a:r>
            <a:r>
              <a:rPr sz="2800" spc="-4" dirty="0">
                <a:latin typeface="+mn-lt"/>
                <a:cs typeface="Times New Roman"/>
              </a:rPr>
              <a:t>factors</a:t>
            </a:r>
            <a:endParaRPr sz="28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83632" y="961322"/>
            <a:ext cx="7873629" cy="71709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IN" b="1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Counting </a:t>
            </a:r>
            <a:r>
              <a:rPr lang="en-IN" b="1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Function </a:t>
            </a:r>
            <a:r>
              <a:rPr lang="en-IN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Points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48528" y="6165304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17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000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/>
          <p:nvPr/>
        </p:nvSpPr>
        <p:spPr>
          <a:xfrm>
            <a:off x="11159437" y="6093296"/>
            <a:ext cx="206512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18</a:t>
            </a:fld>
            <a:endParaRPr sz="1235" dirty="0">
              <a:latin typeface="Arial"/>
              <a:cs typeface="Arial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5" y="-12576"/>
            <a:ext cx="8250557" cy="561037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495600" y="5617159"/>
            <a:ext cx="482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UFP Calculation Table</a:t>
            </a:r>
            <a:endParaRPr lang="en-IN" sz="3200" dirty="0">
              <a:latin typeface="+mn-lt"/>
            </a:endParaRPr>
          </a:p>
        </p:txBody>
      </p:sp>
      <p:sp>
        <p:nvSpPr>
          <p:cNvPr id="29" name="object 2"/>
          <p:cNvSpPr txBox="1"/>
          <p:nvPr/>
        </p:nvSpPr>
        <p:spPr>
          <a:xfrm>
            <a:off x="8268572" y="476672"/>
            <a:ext cx="3660532" cy="476446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54106" marR="4483" indent="-342900" algn="just">
              <a:lnSpc>
                <a:spcPct val="99900"/>
              </a:lnSpc>
              <a:spcBef>
                <a:spcPts val="93"/>
              </a:spcBef>
              <a:buFont typeface="Courier New" panose="02070309020205020404" pitchFamily="49" charset="0"/>
              <a:buChar char="o"/>
            </a:pP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weighting factors are </a:t>
            </a:r>
            <a:r>
              <a:rPr sz="2800" spc="-4" dirty="0" smtClean="0">
                <a:solidFill>
                  <a:srgbClr val="650065"/>
                </a:solidFill>
                <a:latin typeface="Times New Roman"/>
                <a:cs typeface="Times New Roman"/>
              </a:rPr>
              <a:t>identified</a:t>
            </a:r>
            <a:r>
              <a:rPr lang="en-US" sz="2800" spc="-4" dirty="0" smtClean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4" dirty="0" smtClean="0">
                <a:solidFill>
                  <a:srgbClr val="650065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all 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functional units and multiplied with the </a:t>
            </a:r>
            <a:r>
              <a:rPr sz="2800" spc="-4" dirty="0" smtClean="0">
                <a:solidFill>
                  <a:srgbClr val="650065"/>
                </a:solidFill>
                <a:latin typeface="Times New Roman"/>
                <a:cs typeface="Times New Roman"/>
              </a:rPr>
              <a:t>functional</a:t>
            </a:r>
            <a:r>
              <a:rPr lang="en-US" sz="2800" spc="-4" dirty="0" smtClean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dirty="0" smtClean="0">
                <a:solidFill>
                  <a:srgbClr val="650065"/>
                </a:solidFill>
                <a:latin typeface="Times New Roman"/>
                <a:cs typeface="Times New Roman"/>
              </a:rPr>
              <a:t>units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accordingly. </a:t>
            </a:r>
            <a:endParaRPr lang="en-US" sz="2800" spc="-4" dirty="0" smtClean="0">
              <a:solidFill>
                <a:srgbClr val="650065"/>
              </a:solidFill>
              <a:latin typeface="Times New Roman"/>
              <a:cs typeface="Times New Roman"/>
            </a:endParaRPr>
          </a:p>
          <a:p>
            <a:pPr marL="354106" marR="4483" indent="-342900" algn="just">
              <a:lnSpc>
                <a:spcPct val="99900"/>
              </a:lnSpc>
              <a:spcBef>
                <a:spcPts val="93"/>
              </a:spcBef>
              <a:buFont typeface="Courier New" panose="02070309020205020404" pitchFamily="49" charset="0"/>
              <a:buChar char="o"/>
            </a:pPr>
            <a:r>
              <a:rPr sz="2800" spc="-4" dirty="0" smtClean="0">
                <a:solidFill>
                  <a:srgbClr val="650065"/>
                </a:solidFill>
                <a:latin typeface="Times New Roman"/>
                <a:cs typeface="Times New Roman"/>
              </a:rPr>
              <a:t>The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procedure for the 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calculation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of Unadjusted Function Point (UFP) is 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given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650065"/>
                </a:solidFill>
                <a:latin typeface="Times New Roman"/>
                <a:cs typeface="Times New Roman"/>
              </a:rPr>
              <a:t>table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shown</a:t>
            </a:r>
            <a:r>
              <a:rPr sz="2800" spc="-18" dirty="0">
                <a:solidFill>
                  <a:srgbClr val="650065"/>
                </a:solidFill>
                <a:latin typeface="Times New Roman"/>
                <a:cs typeface="Times New Roman"/>
              </a:rPr>
              <a:t> </a:t>
            </a:r>
            <a:r>
              <a:rPr sz="2800" spc="-4" dirty="0">
                <a:solidFill>
                  <a:srgbClr val="650065"/>
                </a:solidFill>
                <a:latin typeface="Times New Roman"/>
                <a:cs typeface="Times New Roman"/>
              </a:rPr>
              <a:t>above.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992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55" y="1922758"/>
            <a:ext cx="10042723" cy="419451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R="572651" algn="ctr">
              <a:lnSpc>
                <a:spcPts val="1579"/>
              </a:lnSpc>
              <a:spcBef>
                <a:spcPts val="1421"/>
              </a:spcBef>
              <a:tabLst>
                <a:tab pos="603469" algn="l"/>
              </a:tabLst>
            </a:pPr>
            <a:r>
              <a:rPr sz="1600" spc="4" dirty="0" smtClean="0">
                <a:latin typeface="Times New Roman"/>
                <a:cs typeface="Times New Roman"/>
              </a:rPr>
              <a:t>5</a:t>
            </a:r>
            <a:r>
              <a:rPr sz="1600" spc="4" dirty="0">
                <a:latin typeface="Times New Roman"/>
                <a:cs typeface="Times New Roman"/>
              </a:rPr>
              <a:t>	3</a:t>
            </a:r>
            <a:endParaRPr sz="1600" dirty="0">
              <a:latin typeface="Times New Roman"/>
              <a:cs typeface="Times New Roman"/>
            </a:endParaRPr>
          </a:p>
          <a:p>
            <a:pPr marR="994015" algn="ctr">
              <a:lnSpc>
                <a:spcPts val="5920"/>
              </a:lnSpc>
            </a:pPr>
            <a:r>
              <a:rPr sz="2800" i="1" spc="18" dirty="0">
                <a:latin typeface="Times New Roman"/>
                <a:cs typeface="Times New Roman"/>
              </a:rPr>
              <a:t>UFP</a:t>
            </a:r>
            <a:r>
              <a:rPr sz="2800" i="1" spc="-13" dirty="0">
                <a:latin typeface="Times New Roman"/>
                <a:cs typeface="Times New Roman"/>
              </a:rPr>
              <a:t> </a:t>
            </a:r>
            <a:r>
              <a:rPr sz="2800" spc="18" dirty="0">
                <a:latin typeface="Symbol"/>
                <a:cs typeface="Symbol"/>
              </a:rPr>
              <a:t></a:t>
            </a:r>
            <a:r>
              <a:rPr sz="2800" spc="-101" dirty="0">
                <a:latin typeface="Times New Roman"/>
                <a:cs typeface="Times New Roman"/>
              </a:rPr>
              <a:t> </a:t>
            </a:r>
            <a:r>
              <a:rPr sz="7200" spc="284" baseline="-8706" dirty="0">
                <a:latin typeface="Verdana"/>
                <a:cs typeface="Verdana"/>
              </a:rPr>
              <a:t>∑∑</a:t>
            </a:r>
            <a:r>
              <a:rPr sz="7200" spc="-2230" baseline="-8706" dirty="0">
                <a:latin typeface="Verdana"/>
                <a:cs typeface="Verdana"/>
              </a:rPr>
              <a:t> </a:t>
            </a:r>
            <a:r>
              <a:rPr sz="2800" i="1" spc="75" dirty="0">
                <a:latin typeface="Times New Roman"/>
                <a:cs typeface="Times New Roman"/>
              </a:rPr>
              <a:t>Z</a:t>
            </a:r>
            <a:r>
              <a:rPr i="1" spc="112" baseline="-23504" dirty="0">
                <a:latin typeface="Times New Roman"/>
                <a:cs typeface="Times New Roman"/>
              </a:rPr>
              <a:t>ij</a:t>
            </a:r>
            <a:r>
              <a:rPr i="1" spc="-291" baseline="-23504" dirty="0">
                <a:latin typeface="Times New Roman"/>
                <a:cs typeface="Times New Roman"/>
              </a:rPr>
              <a:t> </a:t>
            </a:r>
            <a:r>
              <a:rPr sz="2800" i="1" spc="-53" dirty="0">
                <a:latin typeface="Times New Roman"/>
                <a:cs typeface="Times New Roman"/>
              </a:rPr>
              <a:t>w</a:t>
            </a:r>
            <a:r>
              <a:rPr i="1" spc="-79" baseline="-23504" dirty="0">
                <a:latin typeface="Times New Roman"/>
                <a:cs typeface="Times New Roman"/>
              </a:rPr>
              <a:t>ij</a:t>
            </a:r>
            <a:endParaRPr baseline="-23504" dirty="0">
              <a:latin typeface="Times New Roman"/>
              <a:cs typeface="Times New Roman"/>
            </a:endParaRPr>
          </a:p>
          <a:p>
            <a:pPr marR="506533" algn="ctr">
              <a:spcBef>
                <a:spcPts val="304"/>
              </a:spcBef>
              <a:tabLst>
                <a:tab pos="572651" algn="l"/>
              </a:tabLst>
            </a:pPr>
            <a:r>
              <a:rPr sz="1600" i="1" spc="22" dirty="0">
                <a:latin typeface="Times New Roman"/>
                <a:cs typeface="Times New Roman"/>
              </a:rPr>
              <a:t>i</a:t>
            </a:r>
            <a:r>
              <a:rPr sz="1600" spc="22" dirty="0">
                <a:latin typeface="Symbol"/>
                <a:cs typeface="Symbol"/>
              </a:rPr>
              <a:t></a:t>
            </a:r>
            <a:r>
              <a:rPr sz="1600" spc="22" dirty="0">
                <a:latin typeface="Times New Roman"/>
                <a:cs typeface="Times New Roman"/>
              </a:rPr>
              <a:t>1	</a:t>
            </a:r>
            <a:r>
              <a:rPr sz="1600" i="1" spc="4" dirty="0">
                <a:latin typeface="Times New Roman"/>
                <a:cs typeface="Times New Roman"/>
              </a:rPr>
              <a:t>J</a:t>
            </a:r>
            <a:r>
              <a:rPr sz="1600" i="1" spc="-168" dirty="0">
                <a:latin typeface="Times New Roman"/>
                <a:cs typeface="Times New Roman"/>
              </a:rPr>
              <a:t> </a:t>
            </a:r>
            <a:r>
              <a:rPr sz="1600" spc="-57" dirty="0">
                <a:latin typeface="Symbol"/>
                <a:cs typeface="Symbol"/>
              </a:rPr>
              <a:t></a:t>
            </a:r>
            <a:r>
              <a:rPr sz="1600" spc="-57" dirty="0">
                <a:latin typeface="Times New Roman"/>
                <a:cs typeface="Times New Roman"/>
              </a:rPr>
              <a:t>1</a:t>
            </a:r>
            <a:endParaRPr sz="1600" dirty="0">
              <a:latin typeface="Times New Roman"/>
              <a:cs typeface="Times New Roman"/>
            </a:endParaRPr>
          </a:p>
          <a:p>
            <a:pPr marL="63317">
              <a:spcBef>
                <a:spcPts val="1571"/>
              </a:spcBef>
            </a:pPr>
            <a:r>
              <a:rPr sz="3100" spc="-4" dirty="0">
                <a:solidFill>
                  <a:srgbClr val="653200"/>
                </a:solidFill>
                <a:latin typeface="+mn-lt"/>
                <a:cs typeface="Times New Roman"/>
              </a:rPr>
              <a:t>Where i </a:t>
            </a:r>
            <a:r>
              <a:rPr sz="3100" dirty="0">
                <a:solidFill>
                  <a:srgbClr val="653200"/>
                </a:solidFill>
                <a:latin typeface="+mn-lt"/>
                <a:cs typeface="Times New Roman"/>
              </a:rPr>
              <a:t>indicate the </a:t>
            </a:r>
            <a:r>
              <a:rPr sz="3100" spc="-4" dirty="0">
                <a:solidFill>
                  <a:srgbClr val="653200"/>
                </a:solidFill>
                <a:latin typeface="+mn-lt"/>
                <a:cs typeface="Times New Roman"/>
              </a:rPr>
              <a:t>row and j </a:t>
            </a:r>
            <a:r>
              <a:rPr sz="3100" dirty="0">
                <a:solidFill>
                  <a:srgbClr val="653200"/>
                </a:solidFill>
                <a:latin typeface="+mn-lt"/>
                <a:cs typeface="Times New Roman"/>
              </a:rPr>
              <a:t>indicates the </a:t>
            </a:r>
            <a:r>
              <a:rPr sz="3100" spc="-4" dirty="0">
                <a:solidFill>
                  <a:srgbClr val="653200"/>
                </a:solidFill>
                <a:latin typeface="+mn-lt"/>
                <a:cs typeface="Times New Roman"/>
              </a:rPr>
              <a:t>column </a:t>
            </a:r>
            <a:r>
              <a:rPr sz="3100" dirty="0">
                <a:solidFill>
                  <a:srgbClr val="653200"/>
                </a:solidFill>
                <a:latin typeface="+mn-lt"/>
                <a:cs typeface="Times New Roman"/>
              </a:rPr>
              <a:t>of Table</a:t>
            </a:r>
            <a:r>
              <a:rPr sz="3100" spc="26" dirty="0">
                <a:solidFill>
                  <a:srgbClr val="653200"/>
                </a:solidFill>
                <a:latin typeface="+mn-lt"/>
                <a:cs typeface="Times New Roman"/>
              </a:rPr>
              <a:t> </a:t>
            </a:r>
            <a:r>
              <a:rPr sz="3100" spc="-4" dirty="0">
                <a:solidFill>
                  <a:srgbClr val="653200"/>
                </a:solidFill>
                <a:latin typeface="+mn-lt"/>
                <a:cs typeface="Times New Roman"/>
              </a:rPr>
              <a:t>1</a:t>
            </a:r>
            <a:endParaRPr sz="3100" dirty="0">
              <a:latin typeface="+mn-lt"/>
              <a:cs typeface="Times New Roman"/>
            </a:endParaRPr>
          </a:p>
          <a:p>
            <a:pPr marL="44826">
              <a:spcBef>
                <a:spcPts val="1368"/>
              </a:spcBef>
            </a:pPr>
            <a:r>
              <a:rPr sz="3100" spc="-9" dirty="0">
                <a:solidFill>
                  <a:srgbClr val="326500"/>
                </a:solidFill>
                <a:latin typeface="+mn-lt"/>
                <a:cs typeface="Times New Roman"/>
              </a:rPr>
              <a:t>W</a:t>
            </a:r>
            <a:r>
              <a:rPr sz="3100" spc="-13" baseline="-21164" dirty="0">
                <a:solidFill>
                  <a:srgbClr val="326500"/>
                </a:solidFill>
                <a:latin typeface="+mn-lt"/>
                <a:cs typeface="Times New Roman"/>
              </a:rPr>
              <a:t>ij </a:t>
            </a:r>
            <a:r>
              <a:rPr sz="3100" dirty="0">
                <a:solidFill>
                  <a:srgbClr val="326500"/>
                </a:solidFill>
                <a:latin typeface="+mn-lt"/>
                <a:cs typeface="Times New Roman"/>
              </a:rPr>
              <a:t>: It is </a:t>
            </a:r>
            <a:r>
              <a:rPr sz="3100" spc="-4" dirty="0">
                <a:solidFill>
                  <a:srgbClr val="326500"/>
                </a:solidFill>
                <a:latin typeface="+mn-lt"/>
                <a:cs typeface="Times New Roman"/>
              </a:rPr>
              <a:t>the entry </a:t>
            </a:r>
            <a:r>
              <a:rPr sz="3100" dirty="0">
                <a:solidFill>
                  <a:srgbClr val="326500"/>
                </a:solidFill>
                <a:latin typeface="+mn-lt"/>
                <a:cs typeface="Times New Roman"/>
              </a:rPr>
              <a:t>of </a:t>
            </a:r>
            <a:r>
              <a:rPr sz="3100" spc="-4" dirty="0">
                <a:solidFill>
                  <a:srgbClr val="326500"/>
                </a:solidFill>
                <a:latin typeface="+mn-lt"/>
                <a:cs typeface="Times New Roman"/>
              </a:rPr>
              <a:t>the i</a:t>
            </a:r>
            <a:r>
              <a:rPr sz="3100" spc="-6" baseline="23391" dirty="0">
                <a:solidFill>
                  <a:srgbClr val="326500"/>
                </a:solidFill>
                <a:latin typeface="+mn-lt"/>
                <a:cs typeface="Times New Roman"/>
              </a:rPr>
              <a:t>th </a:t>
            </a:r>
            <a:r>
              <a:rPr sz="3100" spc="-4" dirty="0">
                <a:solidFill>
                  <a:srgbClr val="326500"/>
                </a:solidFill>
                <a:latin typeface="+mn-lt"/>
                <a:cs typeface="Times New Roman"/>
              </a:rPr>
              <a:t>row </a:t>
            </a:r>
            <a:r>
              <a:rPr sz="3100" dirty="0">
                <a:solidFill>
                  <a:srgbClr val="326500"/>
                </a:solidFill>
                <a:latin typeface="+mn-lt"/>
                <a:cs typeface="Times New Roman"/>
              </a:rPr>
              <a:t>and </a:t>
            </a:r>
            <a:r>
              <a:rPr sz="3100" spc="-4" dirty="0">
                <a:solidFill>
                  <a:srgbClr val="326500"/>
                </a:solidFill>
                <a:latin typeface="+mn-lt"/>
                <a:cs typeface="Times New Roman"/>
              </a:rPr>
              <a:t>j</a:t>
            </a:r>
            <a:r>
              <a:rPr sz="3100" spc="-6" baseline="23391" dirty="0">
                <a:solidFill>
                  <a:srgbClr val="326500"/>
                </a:solidFill>
                <a:latin typeface="+mn-lt"/>
                <a:cs typeface="Times New Roman"/>
              </a:rPr>
              <a:t>th </a:t>
            </a:r>
            <a:r>
              <a:rPr sz="3100" spc="-9" dirty="0">
                <a:solidFill>
                  <a:srgbClr val="326500"/>
                </a:solidFill>
                <a:latin typeface="+mn-lt"/>
                <a:cs typeface="Times New Roman"/>
              </a:rPr>
              <a:t>column </a:t>
            </a:r>
            <a:r>
              <a:rPr sz="3100" dirty="0">
                <a:solidFill>
                  <a:srgbClr val="326500"/>
                </a:solidFill>
                <a:latin typeface="+mn-lt"/>
                <a:cs typeface="Times New Roman"/>
              </a:rPr>
              <a:t>of the </a:t>
            </a:r>
            <a:r>
              <a:rPr sz="3100" spc="-4" dirty="0">
                <a:solidFill>
                  <a:srgbClr val="326500"/>
                </a:solidFill>
                <a:latin typeface="+mn-lt"/>
                <a:cs typeface="Times New Roman"/>
              </a:rPr>
              <a:t>table</a:t>
            </a:r>
            <a:r>
              <a:rPr sz="3100" spc="278" dirty="0">
                <a:solidFill>
                  <a:srgbClr val="326500"/>
                </a:solidFill>
                <a:latin typeface="+mn-lt"/>
                <a:cs typeface="Times New Roman"/>
              </a:rPr>
              <a:t> </a:t>
            </a:r>
            <a:r>
              <a:rPr sz="3100" dirty="0">
                <a:solidFill>
                  <a:srgbClr val="326500"/>
                </a:solidFill>
                <a:latin typeface="+mn-lt"/>
                <a:cs typeface="Times New Roman"/>
              </a:rPr>
              <a:t>1</a:t>
            </a:r>
            <a:endParaRPr sz="3100" dirty="0">
              <a:latin typeface="+mn-lt"/>
              <a:cs typeface="Times New Roman"/>
            </a:endParaRPr>
          </a:p>
          <a:p>
            <a:pPr marL="44826" marR="38102" algn="just">
              <a:spcBef>
                <a:spcPts val="1262"/>
              </a:spcBef>
            </a:pP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Zij 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: It is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the count 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of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the number 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of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functional units 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of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Type </a:t>
            </a:r>
            <a:r>
              <a:rPr sz="3100" i="1" dirty="0">
                <a:solidFill>
                  <a:srgbClr val="323299"/>
                </a:solidFill>
                <a:latin typeface="+mn-lt"/>
                <a:cs typeface="Times New Roman"/>
              </a:rPr>
              <a:t>i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that  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have been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classified as 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having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the complexity corresponding 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to  </a:t>
            </a:r>
            <a:r>
              <a:rPr sz="3100" spc="-4" dirty="0">
                <a:solidFill>
                  <a:srgbClr val="323299"/>
                </a:solidFill>
                <a:latin typeface="+mn-lt"/>
                <a:cs typeface="Times New Roman"/>
              </a:rPr>
              <a:t>column </a:t>
            </a:r>
            <a:r>
              <a:rPr sz="3100" i="1" dirty="0">
                <a:solidFill>
                  <a:srgbClr val="323299"/>
                </a:solidFill>
                <a:latin typeface="+mn-lt"/>
                <a:cs typeface="Times New Roman"/>
              </a:rPr>
              <a:t>j</a:t>
            </a:r>
            <a:r>
              <a:rPr sz="3100" dirty="0">
                <a:solidFill>
                  <a:srgbClr val="323299"/>
                </a:solidFill>
                <a:latin typeface="+mn-lt"/>
                <a:cs typeface="Times New Roman"/>
              </a:rPr>
              <a:t>.</a:t>
            </a:r>
            <a:endParaRPr sz="31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45754" y="836712"/>
            <a:ext cx="6073428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lang="en-IN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Calc</a:t>
            </a:r>
            <a:r>
              <a:rPr lang="en-IN" spc="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u</a:t>
            </a:r>
            <a:r>
              <a:rPr lang="en-IN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lati</a:t>
            </a:r>
            <a:r>
              <a:rPr lang="en-IN" spc="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o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n </a:t>
            </a:r>
            <a:r>
              <a:rPr lang="en-IN" spc="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o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f UFP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19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90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2424113" y="515938"/>
            <a:ext cx="7770812" cy="11414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 eaLnBrk="1" fontAlgn="auto" hangingPunct="1">
              <a:spcBef>
                <a:spcPts val="1000"/>
              </a:spcBef>
              <a:spcAft>
                <a:spcPts val="0"/>
              </a:spcAft>
              <a:defRPr/>
            </a:pPr>
            <a:r>
              <a:rPr lang="en-GB" alt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Contents</a:t>
            </a:r>
            <a:endParaRPr lang="en-GB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2506664" y="1657351"/>
            <a:ext cx="8167687" cy="4113213"/>
          </a:xfrm>
        </p:spPr>
        <p:txBody>
          <a:bodyPr vert="horz" wrap="square" lIns="18000" tIns="46800" rIns="18000" bIns="4680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150000"/>
              </a:lnSpc>
              <a:spcBef>
                <a:spcPts val="625"/>
              </a:spcBef>
              <a:buNone/>
              <a:defRPr/>
            </a:pPr>
            <a:endParaRPr lang="en-GB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 eaLnBrk="1" hangingPunct="1">
              <a:lnSpc>
                <a:spcPct val="150000"/>
              </a:lnSpc>
              <a:spcBef>
                <a:spcPts val="625"/>
              </a:spcBef>
              <a:buNone/>
              <a:defRPr/>
            </a:pPr>
            <a:endParaRPr lang="en-GB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150000"/>
              </a:lnSpc>
              <a:spcBef>
                <a:spcPts val="625"/>
              </a:spcBef>
              <a:buFont typeface="Wingdings" panose="05000000000000000000" pitchFamily="2" charset="2"/>
              <a:buChar char="v"/>
              <a:defRPr/>
            </a:pPr>
            <a:endParaRPr lang="en-GB" alt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0C7E2F-B64C-46C4-9A63-A8F2EE74ECE1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2" name="Rectangle 1"/>
          <p:cNvSpPr/>
          <p:nvPr/>
        </p:nvSpPr>
        <p:spPr>
          <a:xfrm>
            <a:off x="1343472" y="1772816"/>
            <a:ext cx="9869011" cy="846385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Software </a:t>
            </a:r>
            <a:r>
              <a:rPr lang="en-IN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Project</a:t>
            </a:r>
            <a:r>
              <a:rPr lang="en-IN" sz="3200" spc="-4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Planning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Size </a:t>
            </a:r>
            <a:r>
              <a:rPr lang="en-IN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Estimation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Growth of Lines of Code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Function Point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Function Point Analysis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Functional Unit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Functional Unit Categories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Special 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Features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Counting Function Points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Calculation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of UFP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Computing Function Points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Number of factors considered ( Fi )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Metrics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Relative Cost of Software Phases</a:t>
            </a: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Cost to Detect and Fix Faults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3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448" y="1844824"/>
            <a:ext cx="10081119" cy="438430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266" marR="15689" algn="just">
              <a:lnSpc>
                <a:spcPct val="99900"/>
              </a:lnSpc>
              <a:spcBef>
                <a:spcPts val="88"/>
              </a:spcBef>
            </a:pP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Organizations that </a:t>
            </a:r>
            <a:r>
              <a:rPr sz="3200" dirty="0">
                <a:solidFill>
                  <a:srgbClr val="653200"/>
                </a:solidFill>
                <a:latin typeface="+mn-lt"/>
                <a:cs typeface="Times New Roman"/>
              </a:rPr>
              <a:t>use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function </a:t>
            </a:r>
            <a:r>
              <a:rPr sz="3200" spc="-9" dirty="0">
                <a:solidFill>
                  <a:srgbClr val="653200"/>
                </a:solidFill>
                <a:latin typeface="+mn-lt"/>
                <a:cs typeface="Times New Roman"/>
              </a:rPr>
              <a:t>point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methods develop </a:t>
            </a:r>
            <a:r>
              <a:rPr sz="3200" dirty="0">
                <a:solidFill>
                  <a:srgbClr val="653200"/>
                </a:solidFill>
                <a:latin typeface="+mn-lt"/>
                <a:cs typeface="Times New Roman"/>
              </a:rPr>
              <a:t>a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criterion </a:t>
            </a:r>
            <a:r>
              <a:rPr sz="3200" spc="-9" dirty="0">
                <a:solidFill>
                  <a:srgbClr val="653200"/>
                </a:solidFill>
                <a:latin typeface="+mn-lt"/>
                <a:cs typeface="Times New Roman"/>
              </a:rPr>
              <a:t>for 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determining whether </a:t>
            </a:r>
            <a:r>
              <a:rPr sz="3200" dirty="0">
                <a:solidFill>
                  <a:srgbClr val="653200"/>
                </a:solidFill>
                <a:latin typeface="+mn-lt"/>
                <a:cs typeface="Times New Roman"/>
              </a:rPr>
              <a:t>a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particular entry </a:t>
            </a:r>
            <a:r>
              <a:rPr sz="3200" dirty="0">
                <a:solidFill>
                  <a:srgbClr val="653200"/>
                </a:solidFill>
                <a:latin typeface="+mn-lt"/>
                <a:cs typeface="Times New Roman"/>
              </a:rPr>
              <a:t>is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Low, Average </a:t>
            </a:r>
            <a:r>
              <a:rPr sz="3200" spc="-9" dirty="0">
                <a:solidFill>
                  <a:srgbClr val="653200"/>
                </a:solidFill>
                <a:latin typeface="+mn-lt"/>
                <a:cs typeface="Times New Roman"/>
              </a:rPr>
              <a:t>or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High.  Nonetheless, the determination </a:t>
            </a:r>
            <a:r>
              <a:rPr sz="3200" dirty="0">
                <a:solidFill>
                  <a:srgbClr val="653200"/>
                </a:solidFill>
                <a:latin typeface="+mn-lt"/>
                <a:cs typeface="Times New Roman"/>
              </a:rPr>
              <a:t>of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complexity </a:t>
            </a:r>
            <a:r>
              <a:rPr sz="3200" dirty="0">
                <a:solidFill>
                  <a:srgbClr val="653200"/>
                </a:solidFill>
                <a:latin typeface="+mn-lt"/>
                <a:cs typeface="Times New Roman"/>
              </a:rPr>
              <a:t>is </a:t>
            </a:r>
            <a:r>
              <a:rPr sz="3200" spc="-4" dirty="0">
                <a:solidFill>
                  <a:srgbClr val="653200"/>
                </a:solidFill>
                <a:latin typeface="+mn-lt"/>
                <a:cs typeface="Times New Roman"/>
              </a:rPr>
              <a:t>somewhat  subjective.</a:t>
            </a:r>
            <a:endParaRPr sz="3200" dirty="0">
              <a:latin typeface="+mn-lt"/>
              <a:cs typeface="Times New Roman"/>
            </a:endParaRPr>
          </a:p>
          <a:p>
            <a:pPr marR="174821" algn="ctr"/>
            <a:r>
              <a:rPr sz="3200" spc="-4" dirty="0" smtClean="0">
                <a:latin typeface="+mn-lt"/>
                <a:cs typeface="Times New Roman"/>
              </a:rPr>
              <a:t>FP </a:t>
            </a:r>
            <a:r>
              <a:rPr sz="3200" dirty="0">
                <a:latin typeface="+mn-lt"/>
                <a:cs typeface="Times New Roman"/>
              </a:rPr>
              <a:t>= </a:t>
            </a:r>
            <a:r>
              <a:rPr sz="3200" spc="-4" dirty="0">
                <a:latin typeface="+mn-lt"/>
                <a:cs typeface="Times New Roman"/>
              </a:rPr>
              <a:t>UFP </a:t>
            </a:r>
            <a:r>
              <a:rPr sz="3200" dirty="0">
                <a:latin typeface="+mn-lt"/>
                <a:cs typeface="Times New Roman"/>
              </a:rPr>
              <a:t>* </a:t>
            </a:r>
            <a:r>
              <a:rPr sz="3200" spc="-4" dirty="0" smtClean="0">
                <a:latin typeface="+mn-lt"/>
                <a:cs typeface="Times New Roman"/>
              </a:rPr>
              <a:t>CAF</a:t>
            </a:r>
            <a:endParaRPr lang="en-US" sz="3200" spc="-4" dirty="0" smtClean="0">
              <a:latin typeface="+mn-lt"/>
              <a:cs typeface="Times New Roman"/>
            </a:endParaRPr>
          </a:p>
          <a:p>
            <a:pPr marR="174821" algn="ctr"/>
            <a:endParaRPr sz="2000" dirty="0">
              <a:latin typeface="+mn-lt"/>
              <a:cs typeface="Times New Roman"/>
            </a:endParaRPr>
          </a:p>
          <a:p>
            <a:pPr marL="44826" algn="just">
              <a:lnSpc>
                <a:spcPts val="2537"/>
              </a:lnSpc>
            </a:pPr>
            <a:r>
              <a:rPr sz="3200" spc="-4" dirty="0" smtClean="0">
                <a:solidFill>
                  <a:srgbClr val="0000CC"/>
                </a:solidFill>
                <a:latin typeface="+mn-lt"/>
                <a:cs typeface="Times New Roman"/>
              </a:rPr>
              <a:t>Where</a:t>
            </a:r>
            <a:r>
              <a:rPr sz="3200" spc="79" dirty="0" smtClean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CAF</a:t>
            </a:r>
            <a:r>
              <a:rPr sz="3200" spc="93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is</a:t>
            </a:r>
            <a:r>
              <a:rPr sz="3200" spc="84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complexity</a:t>
            </a:r>
            <a:r>
              <a:rPr sz="3200" spc="84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adjustment</a:t>
            </a:r>
            <a:r>
              <a:rPr sz="3200" spc="88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factor</a:t>
            </a:r>
            <a:r>
              <a:rPr sz="3200" spc="88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and</a:t>
            </a:r>
            <a:r>
              <a:rPr sz="3200" spc="84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is</a:t>
            </a:r>
            <a:r>
              <a:rPr sz="3200" spc="97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equal</a:t>
            </a:r>
            <a:r>
              <a:rPr sz="3200" spc="93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to</a:t>
            </a:r>
            <a:r>
              <a:rPr sz="3200" spc="84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[0.65</a:t>
            </a:r>
            <a:r>
              <a:rPr sz="3200" spc="93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dirty="0" smtClean="0">
                <a:solidFill>
                  <a:srgbClr val="0000CC"/>
                </a:solidFill>
                <a:latin typeface="+mn-lt"/>
                <a:cs typeface="Times New Roman"/>
              </a:rPr>
              <a:t>+</a:t>
            </a:r>
            <a:r>
              <a:rPr lang="en-US" sz="3200" dirty="0" smtClean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dirty="0" smtClean="0">
                <a:solidFill>
                  <a:srgbClr val="0000CC"/>
                </a:solidFill>
                <a:latin typeface="+mn-lt"/>
                <a:cs typeface="Times New Roman"/>
              </a:rPr>
              <a:t>0.01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x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ΣF</a:t>
            </a:r>
            <a:r>
              <a:rPr sz="3200" spc="-6" baseline="-20833" dirty="0">
                <a:solidFill>
                  <a:srgbClr val="0000CC"/>
                </a:solidFill>
                <a:latin typeface="+mn-lt"/>
                <a:cs typeface="Times New Roman"/>
              </a:rPr>
              <a:t>i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]. </a:t>
            </a:r>
            <a:endParaRPr lang="en-US" sz="3200" spc="-4" dirty="0" smtClean="0">
              <a:solidFill>
                <a:srgbClr val="0000CC"/>
              </a:solidFill>
              <a:latin typeface="+mn-lt"/>
              <a:cs typeface="Times New Roman"/>
            </a:endParaRPr>
          </a:p>
          <a:p>
            <a:pPr marL="44826" algn="just">
              <a:lnSpc>
                <a:spcPts val="2537"/>
              </a:lnSpc>
            </a:pPr>
            <a:endParaRPr lang="en-US" sz="3200" spc="-4" dirty="0">
              <a:solidFill>
                <a:srgbClr val="0000CC"/>
              </a:solidFill>
              <a:latin typeface="+mn-lt"/>
              <a:cs typeface="Times New Roman"/>
            </a:endParaRPr>
          </a:p>
          <a:p>
            <a:pPr marL="44826" algn="just">
              <a:lnSpc>
                <a:spcPts val="2537"/>
              </a:lnSpc>
            </a:pPr>
            <a:r>
              <a:rPr sz="3200" spc="-4" dirty="0" smtClean="0">
                <a:solidFill>
                  <a:srgbClr val="0000CC"/>
                </a:solidFill>
                <a:latin typeface="+mn-lt"/>
                <a:cs typeface="Times New Roman"/>
              </a:rPr>
              <a:t>F</a:t>
            </a:r>
            <a:r>
              <a:rPr sz="3600" spc="-6" baseline="-20467" dirty="0" smtClean="0">
                <a:solidFill>
                  <a:srgbClr val="0000CC"/>
                </a:solidFill>
                <a:latin typeface="+mn-lt"/>
                <a:cs typeface="Times New Roman"/>
              </a:rPr>
              <a:t>i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(</a:t>
            </a:r>
            <a:r>
              <a:rPr sz="3200" i="1" spc="-4" dirty="0">
                <a:solidFill>
                  <a:srgbClr val="0000CC"/>
                </a:solidFill>
                <a:latin typeface="+mn-lt"/>
                <a:cs typeface="Times New Roman"/>
              </a:rPr>
              <a:t>i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=1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to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14) </a:t>
            </a:r>
            <a:r>
              <a:rPr lang="en-US" sz="3200" spc="-4" dirty="0" smtClean="0">
                <a:solidFill>
                  <a:srgbClr val="0000CC"/>
                </a:solidFill>
                <a:latin typeface="+mn-lt"/>
                <a:cs typeface="Times New Roman"/>
              </a:rPr>
              <a:t>is</a:t>
            </a:r>
            <a:r>
              <a:rPr sz="3200" spc="-4" dirty="0" smtClean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the degree </a:t>
            </a:r>
            <a:r>
              <a:rPr sz="3200" spc="-9" dirty="0">
                <a:solidFill>
                  <a:srgbClr val="0000CC"/>
                </a:solidFill>
                <a:latin typeface="+mn-lt"/>
                <a:cs typeface="Times New Roman"/>
              </a:rPr>
              <a:t>of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influence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and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are 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based on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responses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to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questions noted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in </a:t>
            </a:r>
            <a:r>
              <a:rPr sz="3200" spc="-4" dirty="0">
                <a:solidFill>
                  <a:srgbClr val="0000CC"/>
                </a:solidFill>
                <a:latin typeface="+mn-lt"/>
                <a:cs typeface="Times New Roman"/>
              </a:rPr>
              <a:t>table</a:t>
            </a:r>
            <a:r>
              <a:rPr sz="3200" spc="-9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rgbClr val="0000CC"/>
                </a:solidFill>
                <a:latin typeface="+mn-lt"/>
                <a:cs typeface="Times New Roman"/>
              </a:rPr>
              <a:t>3.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20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8" name="object 3"/>
          <p:cNvSpPr txBox="1">
            <a:spLocks noGrp="1"/>
          </p:cNvSpPr>
          <p:nvPr>
            <p:ph type="title"/>
          </p:nvPr>
        </p:nvSpPr>
        <p:spPr>
          <a:xfrm>
            <a:off x="3359696" y="849970"/>
            <a:ext cx="5256584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lang="en-IN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Calc</a:t>
            </a:r>
            <a:r>
              <a:rPr lang="en-IN" spc="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u</a:t>
            </a:r>
            <a:r>
              <a:rPr lang="en-IN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lati</a:t>
            </a:r>
            <a:r>
              <a:rPr lang="en-IN" spc="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o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n </a:t>
            </a:r>
            <a:r>
              <a:rPr lang="en-IN" spc="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o</a:t>
            </a:r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f UFP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92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1544" y="3457835"/>
            <a:ext cx="8568370" cy="475752"/>
          </a:xfrm>
          <a:custGeom>
            <a:avLst/>
            <a:gdLst/>
            <a:ahLst/>
            <a:cxnLst/>
            <a:rect l="l" t="t" r="r" b="b"/>
            <a:pathLst>
              <a:path w="7315200" h="271780">
                <a:moveTo>
                  <a:pt x="0" y="134111"/>
                </a:moveTo>
                <a:lnTo>
                  <a:pt x="7301489" y="134111"/>
                </a:lnTo>
              </a:path>
              <a:path w="7315200" h="271780">
                <a:moveTo>
                  <a:pt x="0" y="15239"/>
                </a:moveTo>
                <a:lnTo>
                  <a:pt x="0" y="271271"/>
                </a:lnTo>
              </a:path>
              <a:path w="7315200" h="271780">
                <a:moveTo>
                  <a:pt x="1443234" y="0"/>
                </a:moveTo>
                <a:lnTo>
                  <a:pt x="1443234" y="256031"/>
                </a:lnTo>
              </a:path>
              <a:path w="7315200" h="271780">
                <a:moveTo>
                  <a:pt x="7315205" y="0"/>
                </a:moveTo>
                <a:lnTo>
                  <a:pt x="7315205" y="256031"/>
                </a:lnTo>
              </a:path>
              <a:path w="7315200" h="271780">
                <a:moveTo>
                  <a:pt x="5948177" y="0"/>
                </a:moveTo>
                <a:lnTo>
                  <a:pt x="5948177" y="256031"/>
                </a:lnTo>
              </a:path>
              <a:path w="7315200" h="271780">
                <a:moveTo>
                  <a:pt x="4424177" y="10667"/>
                </a:moveTo>
                <a:lnTo>
                  <a:pt x="4424177" y="266699"/>
                </a:lnTo>
              </a:path>
              <a:path w="7315200" h="271780">
                <a:moveTo>
                  <a:pt x="2976378" y="15239"/>
                </a:moveTo>
                <a:lnTo>
                  <a:pt x="2976378" y="271271"/>
                </a:lnTo>
              </a:path>
            </a:pathLst>
          </a:custGeom>
          <a:ln w="28574">
            <a:solidFill>
              <a:srgbClr val="7F0000"/>
            </a:solidFill>
          </a:ln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5" name="object 5"/>
          <p:cNvSpPr txBox="1"/>
          <p:nvPr/>
        </p:nvSpPr>
        <p:spPr>
          <a:xfrm>
            <a:off x="1266652" y="2092414"/>
            <a:ext cx="9559310" cy="1313519"/>
          </a:xfrm>
          <a:prstGeom prst="rect">
            <a:avLst/>
          </a:prstGeom>
        </p:spPr>
        <p:txBody>
          <a:bodyPr vert="horz" wrap="square" lIns="0" tIns="30816" rIns="0" bIns="0" rtlCol="0">
            <a:spAutoFit/>
          </a:bodyPr>
          <a:lstStyle/>
          <a:p>
            <a:pPr marL="11206">
              <a:lnSpc>
                <a:spcPts val="1557"/>
              </a:lnSpc>
              <a:spcBef>
                <a:spcPts val="124"/>
              </a:spcBef>
            </a:pPr>
            <a:r>
              <a:rPr sz="3200" spc="-4" dirty="0" smtClean="0">
                <a:latin typeface="+mn-lt"/>
                <a:cs typeface="Times New Roman"/>
              </a:rPr>
              <a:t>Rate </a:t>
            </a:r>
            <a:r>
              <a:rPr sz="3200" spc="-4" dirty="0">
                <a:latin typeface="+mn-lt"/>
                <a:cs typeface="Times New Roman"/>
              </a:rPr>
              <a:t>each </a:t>
            </a:r>
            <a:r>
              <a:rPr sz="3200" dirty="0">
                <a:latin typeface="+mn-lt"/>
                <a:cs typeface="Times New Roman"/>
              </a:rPr>
              <a:t>factor </a:t>
            </a:r>
            <a:r>
              <a:rPr sz="3200" spc="4" dirty="0">
                <a:latin typeface="+mn-lt"/>
                <a:cs typeface="Times New Roman"/>
              </a:rPr>
              <a:t>on </a:t>
            </a:r>
            <a:r>
              <a:rPr sz="3200" spc="-4" dirty="0">
                <a:latin typeface="+mn-lt"/>
                <a:cs typeface="Times New Roman"/>
              </a:rPr>
              <a:t>a scale </a:t>
            </a:r>
            <a:r>
              <a:rPr sz="3200" dirty="0">
                <a:latin typeface="+mn-lt"/>
                <a:cs typeface="Times New Roman"/>
              </a:rPr>
              <a:t>of </a:t>
            </a:r>
            <a:r>
              <a:rPr sz="3200" spc="-4" dirty="0">
                <a:latin typeface="+mn-lt"/>
                <a:cs typeface="Times New Roman"/>
              </a:rPr>
              <a:t>0 to</a:t>
            </a:r>
            <a:r>
              <a:rPr sz="3200" dirty="0">
                <a:latin typeface="+mn-lt"/>
                <a:cs typeface="Times New Roman"/>
              </a:rPr>
              <a:t> 5</a:t>
            </a:r>
            <a:r>
              <a:rPr sz="3200" dirty="0" smtClean="0">
                <a:latin typeface="+mn-lt"/>
                <a:cs typeface="Times New Roman"/>
              </a:rPr>
              <a:t>.</a:t>
            </a:r>
            <a:endParaRPr lang="en-US" sz="3200" dirty="0" smtClean="0">
              <a:latin typeface="+mn-lt"/>
              <a:cs typeface="Times New Roman"/>
            </a:endParaRPr>
          </a:p>
          <a:p>
            <a:pPr marL="11206">
              <a:lnSpc>
                <a:spcPts val="1557"/>
              </a:lnSpc>
              <a:spcBef>
                <a:spcPts val="124"/>
              </a:spcBef>
            </a:pPr>
            <a:endParaRPr lang="en-US" sz="3200" dirty="0">
              <a:latin typeface="+mn-lt"/>
              <a:cs typeface="Times New Roman"/>
            </a:endParaRPr>
          </a:p>
          <a:p>
            <a:pPr marL="11206">
              <a:lnSpc>
                <a:spcPts val="1557"/>
              </a:lnSpc>
              <a:spcBef>
                <a:spcPts val="124"/>
              </a:spcBef>
            </a:pPr>
            <a:endParaRPr lang="en-US" sz="3200" dirty="0" smtClean="0">
              <a:latin typeface="+mn-lt"/>
              <a:cs typeface="Times New Roman"/>
            </a:endParaRPr>
          </a:p>
          <a:p>
            <a:pPr marL="11206">
              <a:lnSpc>
                <a:spcPts val="1557"/>
              </a:lnSpc>
              <a:spcBef>
                <a:spcPts val="124"/>
              </a:spcBef>
            </a:pPr>
            <a:endParaRPr lang="en-US" sz="3200" dirty="0">
              <a:latin typeface="+mn-lt"/>
              <a:cs typeface="Times New Roman"/>
            </a:endParaRPr>
          </a:p>
          <a:p>
            <a:pPr marL="11206">
              <a:lnSpc>
                <a:spcPts val="1557"/>
              </a:lnSpc>
              <a:spcBef>
                <a:spcPts val="124"/>
              </a:spcBef>
            </a:pPr>
            <a:r>
              <a:rPr lang="en-US" sz="3200" dirty="0" smtClean="0">
                <a:latin typeface="+mn-lt"/>
                <a:cs typeface="Times New Roman"/>
              </a:rPr>
              <a:t>  </a:t>
            </a:r>
            <a:endParaRPr sz="3200" dirty="0">
              <a:latin typeface="+mn-lt"/>
              <a:cs typeface="Times New Roman"/>
            </a:endParaRPr>
          </a:p>
          <a:p>
            <a:pPr marL="474594">
              <a:lnSpc>
                <a:spcPts val="1557"/>
              </a:lnSpc>
              <a:tabLst>
                <a:tab pos="1738685" algn="l"/>
                <a:tab pos="3096911" algn="l"/>
                <a:tab pos="4374449" algn="l"/>
              </a:tabLst>
            </a:pPr>
            <a:r>
              <a:rPr lang="en-US" sz="3200" i="1" spc="-4" dirty="0" smtClean="0">
                <a:latin typeface="+mn-lt"/>
                <a:cs typeface="Times New Roman"/>
              </a:rPr>
              <a:t>  </a:t>
            </a:r>
            <a:r>
              <a:rPr sz="3200" i="1" spc="-4" dirty="0" smtClean="0">
                <a:latin typeface="+mn-lt"/>
                <a:cs typeface="Times New Roman"/>
              </a:rPr>
              <a:t>0</a:t>
            </a:r>
            <a:r>
              <a:rPr sz="3200" i="1" spc="-4" dirty="0">
                <a:latin typeface="+mn-lt"/>
                <a:cs typeface="Times New Roman"/>
              </a:rPr>
              <a:t>	</a:t>
            </a:r>
            <a:r>
              <a:rPr lang="en-US" sz="3200" i="1" spc="-4" dirty="0" smtClean="0">
                <a:latin typeface="+mn-lt"/>
                <a:cs typeface="Times New Roman"/>
              </a:rPr>
              <a:t>      </a:t>
            </a:r>
            <a:r>
              <a:rPr sz="3200" i="1" spc="-4" dirty="0" smtClean="0">
                <a:latin typeface="+mn-lt"/>
                <a:cs typeface="Times New Roman"/>
              </a:rPr>
              <a:t>1</a:t>
            </a:r>
            <a:r>
              <a:rPr sz="3200" i="1" spc="-4" dirty="0">
                <a:latin typeface="+mn-lt"/>
                <a:cs typeface="Times New Roman"/>
              </a:rPr>
              <a:t>	</a:t>
            </a:r>
            <a:r>
              <a:rPr lang="en-US" sz="3200" i="1" spc="-4" dirty="0">
                <a:latin typeface="+mn-lt"/>
                <a:cs typeface="Times New Roman"/>
              </a:rPr>
              <a:t> </a:t>
            </a:r>
            <a:r>
              <a:rPr lang="en-US" sz="3200" i="1" spc="-4" dirty="0" smtClean="0">
                <a:latin typeface="+mn-lt"/>
                <a:cs typeface="Times New Roman"/>
              </a:rPr>
              <a:t>          </a:t>
            </a:r>
            <a:r>
              <a:rPr sz="3200" i="1" spc="-4" dirty="0" smtClean="0">
                <a:latin typeface="+mn-lt"/>
                <a:cs typeface="Times New Roman"/>
              </a:rPr>
              <a:t>2</a:t>
            </a:r>
            <a:r>
              <a:rPr sz="3200" i="1" spc="-4" dirty="0">
                <a:latin typeface="+mn-lt"/>
                <a:cs typeface="Times New Roman"/>
              </a:rPr>
              <a:t>	</a:t>
            </a:r>
            <a:r>
              <a:rPr lang="en-US" sz="3200" i="1" spc="-4" dirty="0" smtClean="0">
                <a:latin typeface="+mn-lt"/>
                <a:cs typeface="Times New Roman"/>
              </a:rPr>
              <a:t>                </a:t>
            </a:r>
            <a:r>
              <a:rPr sz="3200" i="1" spc="-4" dirty="0" smtClean="0">
                <a:latin typeface="+mn-lt"/>
                <a:cs typeface="Times New Roman"/>
              </a:rPr>
              <a:t>3</a:t>
            </a:r>
            <a:r>
              <a:rPr lang="en-US" sz="3200" i="1" spc="-4" dirty="0" smtClean="0">
                <a:latin typeface="+mn-lt"/>
                <a:cs typeface="Times New Roman"/>
              </a:rPr>
              <a:t>		   4		5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1504" y="3981737"/>
            <a:ext cx="1374701" cy="463611"/>
          </a:xfrm>
          <a:prstGeom prst="rect">
            <a:avLst/>
          </a:prstGeom>
        </p:spPr>
        <p:txBody>
          <a:bodyPr vert="horz" wrap="square" lIns="0" tIns="75079" rIns="0" bIns="0" rtlCol="0">
            <a:spAutoFit/>
          </a:bodyPr>
          <a:lstStyle/>
          <a:p>
            <a:pPr marL="11206" marR="4483" indent="229733">
              <a:lnSpc>
                <a:spcPct val="70000"/>
              </a:lnSpc>
              <a:spcBef>
                <a:spcPts val="591"/>
              </a:spcBef>
            </a:pPr>
            <a:r>
              <a:rPr sz="1800" i="1" spc="-4" dirty="0">
                <a:latin typeface="+mn-lt"/>
                <a:cs typeface="Times New Roman"/>
              </a:rPr>
              <a:t>No  </a:t>
            </a:r>
            <a:r>
              <a:rPr sz="1800" i="1" spc="-9" dirty="0">
                <a:latin typeface="+mn-lt"/>
                <a:cs typeface="Times New Roman"/>
              </a:rPr>
              <a:t>I</a:t>
            </a:r>
            <a:r>
              <a:rPr sz="1800" i="1" dirty="0">
                <a:latin typeface="+mn-lt"/>
                <a:cs typeface="Times New Roman"/>
              </a:rPr>
              <a:t>n</a:t>
            </a:r>
            <a:r>
              <a:rPr sz="1800" i="1" spc="-4" dirty="0">
                <a:latin typeface="+mn-lt"/>
                <a:cs typeface="Times New Roman"/>
              </a:rPr>
              <a:t>fl</a:t>
            </a:r>
            <a:r>
              <a:rPr sz="1800" i="1" dirty="0">
                <a:latin typeface="+mn-lt"/>
                <a:cs typeface="Times New Roman"/>
              </a:rPr>
              <a:t>u</a:t>
            </a:r>
            <a:r>
              <a:rPr sz="1800" i="1" spc="-9" dirty="0">
                <a:latin typeface="+mn-lt"/>
                <a:cs typeface="Times New Roman"/>
              </a:rPr>
              <a:t>e</a:t>
            </a:r>
            <a:r>
              <a:rPr sz="1800" i="1" spc="9" dirty="0">
                <a:latin typeface="+mn-lt"/>
                <a:cs typeface="Times New Roman"/>
              </a:rPr>
              <a:t>n</a:t>
            </a:r>
            <a:r>
              <a:rPr sz="1800" i="1" spc="-9" dirty="0">
                <a:latin typeface="+mn-lt"/>
                <a:cs typeface="Times New Roman"/>
              </a:rPr>
              <a:t>c</a:t>
            </a:r>
            <a:r>
              <a:rPr sz="1800" i="1" spc="-4" dirty="0">
                <a:latin typeface="+mn-lt"/>
                <a:cs typeface="Times New Roman"/>
              </a:rPr>
              <a:t>e</a:t>
            </a:r>
            <a:endParaRPr sz="1800" dirty="0">
              <a:latin typeface="+mn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01174" y="4000281"/>
            <a:ext cx="1160911" cy="28774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800" i="1" spc="-9" dirty="0">
                <a:latin typeface="+mn-lt"/>
                <a:cs typeface="Times New Roman"/>
              </a:rPr>
              <a:t>Ave</a:t>
            </a:r>
            <a:r>
              <a:rPr sz="1800" i="1" spc="-4" dirty="0">
                <a:latin typeface="+mn-lt"/>
                <a:cs typeface="Times New Roman"/>
              </a:rPr>
              <a:t>r</a:t>
            </a:r>
            <a:r>
              <a:rPr sz="1800" i="1" dirty="0">
                <a:latin typeface="+mn-lt"/>
                <a:cs typeface="Times New Roman"/>
              </a:rPr>
              <a:t>ag</a:t>
            </a:r>
            <a:r>
              <a:rPr sz="1800" i="1" spc="-4" dirty="0">
                <a:latin typeface="+mn-lt"/>
                <a:cs typeface="Times New Roman"/>
              </a:rPr>
              <a:t>e</a:t>
            </a:r>
            <a:endParaRPr sz="1800" dirty="0">
              <a:latin typeface="+mn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 flipH="1">
            <a:off x="10092462" y="3918914"/>
            <a:ext cx="887283" cy="28774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800" i="1" spc="-4" dirty="0">
                <a:latin typeface="+mn-lt"/>
                <a:cs typeface="Times New Roman"/>
              </a:rPr>
              <a:t>Essential</a:t>
            </a:r>
            <a:endParaRPr sz="1800" dirty="0">
              <a:latin typeface="+mn-lt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1704" y="4000281"/>
            <a:ext cx="9001000" cy="287749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  <a:tabLst>
                <a:tab pos="1390724" algn="l"/>
                <a:tab pos="3964292" algn="l"/>
              </a:tabLst>
            </a:pPr>
            <a:r>
              <a:rPr sz="1800" i="1" spc="-9" dirty="0">
                <a:latin typeface="+mn-lt"/>
                <a:cs typeface="Times New Roman"/>
              </a:rPr>
              <a:t>I</a:t>
            </a:r>
            <a:r>
              <a:rPr sz="1800" i="1" dirty="0">
                <a:latin typeface="+mn-lt"/>
                <a:cs typeface="Times New Roman"/>
              </a:rPr>
              <a:t>n</a:t>
            </a:r>
            <a:r>
              <a:rPr sz="1800" i="1" spc="-9" dirty="0">
                <a:latin typeface="+mn-lt"/>
                <a:cs typeface="Times New Roman"/>
              </a:rPr>
              <a:t>c</a:t>
            </a:r>
            <a:r>
              <a:rPr sz="1800" i="1" spc="-4" dirty="0">
                <a:latin typeface="+mn-lt"/>
                <a:cs typeface="Times New Roman"/>
              </a:rPr>
              <a:t>i</a:t>
            </a:r>
            <a:r>
              <a:rPr sz="1800" i="1" dirty="0">
                <a:latin typeface="+mn-lt"/>
                <a:cs typeface="Times New Roman"/>
              </a:rPr>
              <a:t>d</a:t>
            </a:r>
            <a:r>
              <a:rPr sz="1800" i="1" spc="-9" dirty="0">
                <a:latin typeface="+mn-lt"/>
                <a:cs typeface="Times New Roman"/>
              </a:rPr>
              <a:t>e</a:t>
            </a:r>
            <a:r>
              <a:rPr sz="1800" i="1" spc="9" dirty="0">
                <a:latin typeface="+mn-lt"/>
                <a:cs typeface="Times New Roman"/>
              </a:rPr>
              <a:t>n</a:t>
            </a:r>
            <a:r>
              <a:rPr sz="1800" i="1" spc="-4" dirty="0">
                <a:latin typeface="+mn-lt"/>
                <a:cs typeface="Times New Roman"/>
              </a:rPr>
              <a:t>t</a:t>
            </a:r>
            <a:r>
              <a:rPr sz="1800" i="1" dirty="0">
                <a:latin typeface="+mn-lt"/>
                <a:cs typeface="Times New Roman"/>
              </a:rPr>
              <a:t>a</a:t>
            </a:r>
            <a:r>
              <a:rPr sz="1800" i="1" spc="-4" dirty="0">
                <a:latin typeface="+mn-lt"/>
                <a:cs typeface="Times New Roman"/>
              </a:rPr>
              <a:t>l</a:t>
            </a:r>
            <a:r>
              <a:rPr sz="1800" i="1" dirty="0">
                <a:latin typeface="+mn-lt"/>
                <a:cs typeface="Times New Roman"/>
              </a:rPr>
              <a:t>	</a:t>
            </a:r>
            <a:r>
              <a:rPr sz="1800" i="1" spc="-4" dirty="0">
                <a:latin typeface="+mn-lt"/>
                <a:cs typeface="Times New Roman"/>
              </a:rPr>
              <a:t>M</a:t>
            </a:r>
            <a:r>
              <a:rPr sz="1800" i="1" dirty="0">
                <a:latin typeface="+mn-lt"/>
                <a:cs typeface="Times New Roman"/>
              </a:rPr>
              <a:t>od</a:t>
            </a:r>
            <a:r>
              <a:rPr sz="1800" i="1" spc="-9" dirty="0">
                <a:latin typeface="+mn-lt"/>
                <a:cs typeface="Times New Roman"/>
              </a:rPr>
              <a:t>e</a:t>
            </a:r>
            <a:r>
              <a:rPr sz="1800" i="1" spc="-4" dirty="0">
                <a:latin typeface="+mn-lt"/>
                <a:cs typeface="Times New Roman"/>
              </a:rPr>
              <a:t>r</a:t>
            </a:r>
            <a:r>
              <a:rPr sz="1800" i="1" dirty="0">
                <a:latin typeface="+mn-lt"/>
                <a:cs typeface="Times New Roman"/>
              </a:rPr>
              <a:t>a</a:t>
            </a:r>
            <a:r>
              <a:rPr sz="1800" i="1" spc="-4" dirty="0">
                <a:latin typeface="+mn-lt"/>
                <a:cs typeface="Times New Roman"/>
              </a:rPr>
              <a:t>te</a:t>
            </a:r>
            <a:r>
              <a:rPr sz="1800" i="1" dirty="0">
                <a:latin typeface="+mn-lt"/>
                <a:cs typeface="Times New Roman"/>
              </a:rPr>
              <a:t>	</a:t>
            </a:r>
            <a:r>
              <a:rPr lang="en-US" sz="1800" i="1" dirty="0" smtClean="0">
                <a:latin typeface="+mn-lt"/>
                <a:cs typeface="Times New Roman"/>
              </a:rPr>
              <a:t>                    </a:t>
            </a:r>
            <a:r>
              <a:rPr sz="1800" i="1" dirty="0" smtClean="0">
                <a:latin typeface="+mn-lt"/>
                <a:cs typeface="Times New Roman"/>
              </a:rPr>
              <a:t>S</a:t>
            </a:r>
            <a:r>
              <a:rPr sz="1800" i="1" spc="-4" dirty="0" smtClean="0">
                <a:latin typeface="+mn-lt"/>
                <a:cs typeface="Times New Roman"/>
              </a:rPr>
              <a:t>i</a:t>
            </a:r>
            <a:r>
              <a:rPr sz="1800" i="1" dirty="0" smtClean="0">
                <a:latin typeface="+mn-lt"/>
                <a:cs typeface="Times New Roman"/>
              </a:rPr>
              <a:t>gn</a:t>
            </a:r>
            <a:r>
              <a:rPr sz="1800" i="1" spc="-4" dirty="0" smtClean="0">
                <a:latin typeface="+mn-lt"/>
                <a:cs typeface="Times New Roman"/>
              </a:rPr>
              <a:t>ifi</a:t>
            </a:r>
            <a:r>
              <a:rPr sz="1800" i="1" spc="-9" dirty="0" smtClean="0">
                <a:latin typeface="+mn-lt"/>
                <a:cs typeface="Times New Roman"/>
              </a:rPr>
              <a:t>c</a:t>
            </a:r>
            <a:r>
              <a:rPr sz="1800" i="1" dirty="0" smtClean="0">
                <a:latin typeface="+mn-lt"/>
                <a:cs typeface="Times New Roman"/>
              </a:rPr>
              <a:t>an</a:t>
            </a:r>
            <a:r>
              <a:rPr sz="1800" i="1" spc="-4" dirty="0" smtClean="0">
                <a:latin typeface="+mn-lt"/>
                <a:cs typeface="Times New Roman"/>
              </a:rPr>
              <a:t>t</a:t>
            </a:r>
            <a:endParaRPr sz="1800" dirty="0">
              <a:latin typeface="+mn-lt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23140" y="980728"/>
            <a:ext cx="10274578" cy="71709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2103456" algn="just">
              <a:spcBef>
                <a:spcPts val="243"/>
              </a:spcBef>
            </a:pPr>
            <a:r>
              <a:rPr lang="en-IN" spc="-4" dirty="0">
                <a:cs typeface="Times New Roman"/>
              </a:rPr>
              <a:t>Computing </a:t>
            </a:r>
            <a:r>
              <a:rPr lang="en-IN" spc="-4" dirty="0" smtClean="0">
                <a:cs typeface="Times New Roman"/>
              </a:rPr>
              <a:t>Function</a:t>
            </a:r>
            <a:r>
              <a:rPr lang="en-IN" spc="-53" dirty="0" smtClean="0">
                <a:cs typeface="Times New Roman"/>
              </a:rPr>
              <a:t> </a:t>
            </a:r>
            <a:r>
              <a:rPr lang="en-IN" spc="-4" dirty="0">
                <a:cs typeface="Times New Roman"/>
              </a:rPr>
              <a:t>P</a:t>
            </a:r>
            <a:r>
              <a:rPr lang="en-IN" spc="-4" dirty="0" smtClean="0">
                <a:cs typeface="Times New Roman"/>
              </a:rPr>
              <a:t>oints</a:t>
            </a:r>
            <a:endParaRPr lang="en-IN" dirty="0"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21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448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127448" y="1884657"/>
            <a:ext cx="10225135" cy="5501997"/>
          </a:xfrm>
          <a:prstGeom prst="rect">
            <a:avLst/>
          </a:prstGeom>
        </p:spPr>
        <p:txBody>
          <a:bodyPr vert="horz" wrap="square" lIns="0" tIns="10646" rIns="0" bIns="0" numCol="2" rtlCol="0">
            <a:spAutoFit/>
          </a:bodyPr>
          <a:lstStyle/>
          <a:p>
            <a:pPr marL="257749" indent="-223569">
              <a:spcBef>
                <a:spcPts val="1046"/>
              </a:spcBef>
              <a:buAutoNum type="arabicPeriod"/>
              <a:tabLst>
                <a:tab pos="257749" algn="l"/>
              </a:tabLst>
            </a:pPr>
            <a:r>
              <a:rPr sz="2100" spc="-4" dirty="0" smtClean="0">
                <a:solidFill>
                  <a:srgbClr val="650065"/>
                </a:solidFill>
                <a:latin typeface="+mn-lt"/>
                <a:cs typeface="Times New Roman"/>
              </a:rPr>
              <a:t>Does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the system require reliable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backup and recovery</a:t>
            </a:r>
            <a:r>
              <a:rPr sz="2100" spc="13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257749" indent="-223569">
              <a:spcBef>
                <a:spcPts val="318"/>
              </a:spcBef>
              <a:buAutoNum type="arabicPeriod"/>
              <a:tabLst>
                <a:tab pos="257749" algn="l"/>
              </a:tabLst>
            </a:pP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Is data communication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required ?</a:t>
            </a:r>
            <a:endParaRPr sz="2100" dirty="0"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r>
              <a:rPr sz="2100" spc="-4" dirty="0">
                <a:latin typeface="+mn-lt"/>
                <a:cs typeface="Times New Roman"/>
              </a:rPr>
              <a:t>Are </a:t>
            </a:r>
            <a:r>
              <a:rPr sz="2100" dirty="0">
                <a:latin typeface="+mn-lt"/>
                <a:cs typeface="Times New Roman"/>
              </a:rPr>
              <a:t>there distributed </a:t>
            </a:r>
            <a:r>
              <a:rPr sz="2100" spc="-4" dirty="0">
                <a:latin typeface="+mn-lt"/>
                <a:cs typeface="Times New Roman"/>
              </a:rPr>
              <a:t>processing </a:t>
            </a:r>
            <a:r>
              <a:rPr sz="2100" dirty="0">
                <a:latin typeface="+mn-lt"/>
                <a:cs typeface="Times New Roman"/>
              </a:rPr>
              <a:t>functions</a:t>
            </a:r>
            <a:r>
              <a:rPr sz="2100" spc="-9" dirty="0">
                <a:latin typeface="+mn-lt"/>
                <a:cs typeface="Times New Roman"/>
              </a:rPr>
              <a:t> </a:t>
            </a:r>
            <a:r>
              <a:rPr sz="2100" spc="-4" dirty="0"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r>
              <a:rPr sz="2100" dirty="0">
                <a:latin typeface="+mn-lt"/>
                <a:cs typeface="Times New Roman"/>
              </a:rPr>
              <a:t>Is performance critical</a:t>
            </a:r>
            <a:r>
              <a:rPr sz="2100" spc="-9" dirty="0">
                <a:latin typeface="+mn-lt"/>
                <a:cs typeface="Times New Roman"/>
              </a:rPr>
              <a:t> </a:t>
            </a:r>
            <a:r>
              <a:rPr sz="2100" spc="-4" dirty="0"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258870" indent="-225250">
              <a:spcBef>
                <a:spcPts val="424"/>
              </a:spcBef>
              <a:buAutoNum type="arabicPeriod"/>
              <a:tabLst>
                <a:tab pos="259430" algn="l"/>
              </a:tabLst>
            </a:pP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Will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the system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run in an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existing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heavily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utilized operational environment</a:t>
            </a:r>
            <a:r>
              <a:rPr sz="2100" spc="18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r>
              <a:rPr sz="2100" spc="-4" dirty="0">
                <a:latin typeface="+mn-lt"/>
                <a:cs typeface="Times New Roman"/>
              </a:rPr>
              <a:t>Does </a:t>
            </a:r>
            <a:r>
              <a:rPr sz="2100" dirty="0">
                <a:latin typeface="+mn-lt"/>
                <a:cs typeface="Times New Roman"/>
              </a:rPr>
              <a:t>the system require on line data entry</a:t>
            </a:r>
            <a:r>
              <a:rPr sz="2100" spc="-22" dirty="0">
                <a:latin typeface="+mn-lt"/>
                <a:cs typeface="Times New Roman"/>
              </a:rPr>
              <a:t> </a:t>
            </a:r>
            <a:r>
              <a:rPr sz="2100" spc="-4" dirty="0"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Does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the on line data entry require the input transaction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to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be built over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multiple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screens or operations</a:t>
            </a:r>
            <a:r>
              <a:rPr sz="2100" spc="35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2100" spc="-4" dirty="0" smtClean="0">
                <a:solidFill>
                  <a:srgbClr val="650065"/>
                </a:solidFill>
                <a:latin typeface="+mn-lt"/>
                <a:cs typeface="Times New Roman"/>
              </a:rPr>
              <a:t>?</a:t>
            </a:r>
            <a:endParaRPr lang="en-US" sz="2100" spc="-4" dirty="0" smtClean="0">
              <a:solidFill>
                <a:srgbClr val="650065"/>
              </a:solidFill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endParaRPr lang="en-US" sz="2100" spc="-4" dirty="0">
              <a:solidFill>
                <a:srgbClr val="650065"/>
              </a:solidFill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endParaRPr lang="en-US" sz="2100" spc="-4" dirty="0" smtClean="0">
              <a:solidFill>
                <a:srgbClr val="650065"/>
              </a:solidFill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endParaRPr lang="en-US" sz="2100" spc="-4" dirty="0">
              <a:solidFill>
                <a:srgbClr val="650065"/>
              </a:solidFill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endParaRPr lang="en-US" sz="2100" spc="-4" dirty="0" smtClean="0">
              <a:solidFill>
                <a:srgbClr val="650065"/>
              </a:solidFill>
              <a:latin typeface="+mn-lt"/>
              <a:cs typeface="Times New Roman"/>
            </a:endParaRPr>
          </a:p>
          <a:p>
            <a:pPr marL="257749" indent="-223569">
              <a:spcBef>
                <a:spcPts val="309"/>
              </a:spcBef>
              <a:buAutoNum type="arabicPeriod"/>
              <a:tabLst>
                <a:tab pos="257749" algn="l"/>
              </a:tabLst>
            </a:pPr>
            <a:r>
              <a:rPr sz="2100" spc="-4" dirty="0" smtClean="0">
                <a:solidFill>
                  <a:srgbClr val="0000CC"/>
                </a:solidFill>
                <a:latin typeface="+mn-lt"/>
                <a:cs typeface="Times New Roman"/>
              </a:rPr>
              <a:t>Are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the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master files updated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on line</a:t>
            </a:r>
            <a:r>
              <a:rPr sz="2100" spc="31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257749" indent="-223569">
              <a:spcBef>
                <a:spcPts val="424"/>
              </a:spcBef>
              <a:buAutoNum type="arabicPeriod"/>
              <a:tabLst>
                <a:tab pos="257749" algn="l"/>
              </a:tabLst>
            </a:pPr>
            <a:r>
              <a:rPr sz="2100" dirty="0">
                <a:latin typeface="+mn-lt"/>
                <a:cs typeface="Times New Roman"/>
              </a:rPr>
              <a:t>Is the inputs, outputs, files, or inquiries </a:t>
            </a:r>
            <a:r>
              <a:rPr sz="2100" spc="-4" dirty="0">
                <a:latin typeface="+mn-lt"/>
                <a:cs typeface="Times New Roman"/>
              </a:rPr>
              <a:t>complex</a:t>
            </a:r>
            <a:r>
              <a:rPr sz="2100" spc="-22" dirty="0">
                <a:latin typeface="+mn-lt"/>
                <a:cs typeface="Times New Roman"/>
              </a:rPr>
              <a:t> </a:t>
            </a:r>
            <a:r>
              <a:rPr sz="2100" spc="-4" dirty="0"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335634" indent="-313781">
              <a:spcBef>
                <a:spcPts val="424"/>
              </a:spcBef>
              <a:buAutoNum type="arabicPeriod"/>
              <a:tabLst>
                <a:tab pos="336194" algn="l"/>
              </a:tabLst>
            </a:pPr>
            <a:r>
              <a:rPr sz="2100" spc="-4" dirty="0">
                <a:latin typeface="+mn-lt"/>
                <a:cs typeface="Times New Roman"/>
              </a:rPr>
              <a:t>Is </a:t>
            </a:r>
            <a:r>
              <a:rPr sz="2100" dirty="0">
                <a:latin typeface="+mn-lt"/>
                <a:cs typeface="Times New Roman"/>
              </a:rPr>
              <a:t>the internal </a:t>
            </a:r>
            <a:r>
              <a:rPr sz="2100" spc="-4" dirty="0">
                <a:latin typeface="+mn-lt"/>
                <a:cs typeface="Times New Roman"/>
              </a:rPr>
              <a:t>processing </a:t>
            </a:r>
            <a:r>
              <a:rPr sz="2100" dirty="0">
                <a:latin typeface="+mn-lt"/>
                <a:cs typeface="Times New Roman"/>
              </a:rPr>
              <a:t>complex</a:t>
            </a:r>
            <a:r>
              <a:rPr sz="2100" spc="13" dirty="0">
                <a:latin typeface="+mn-lt"/>
                <a:cs typeface="Times New Roman"/>
              </a:rPr>
              <a:t> </a:t>
            </a:r>
            <a:r>
              <a:rPr sz="2100" spc="-4" dirty="0"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347401" indent="-313781">
              <a:spcBef>
                <a:spcPts val="318"/>
              </a:spcBef>
              <a:buAutoNum type="arabicPeriod"/>
              <a:tabLst>
                <a:tab pos="347961" algn="l"/>
              </a:tabLst>
            </a:pP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Is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the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code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designed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to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be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reusable</a:t>
            </a:r>
            <a:r>
              <a:rPr sz="2100" spc="18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347401" indent="-313781">
              <a:spcBef>
                <a:spcPts val="318"/>
              </a:spcBef>
              <a:buAutoNum type="arabicPeriod"/>
              <a:tabLst>
                <a:tab pos="347961" algn="l"/>
              </a:tabLst>
            </a:pPr>
            <a:r>
              <a:rPr sz="2100" spc="-9" dirty="0">
                <a:latin typeface="+mn-lt"/>
                <a:cs typeface="Times New Roman"/>
              </a:rPr>
              <a:t>Are </a:t>
            </a:r>
            <a:r>
              <a:rPr sz="2100" dirty="0">
                <a:latin typeface="+mn-lt"/>
                <a:cs typeface="Times New Roman"/>
              </a:rPr>
              <a:t>conversion </a:t>
            </a:r>
            <a:r>
              <a:rPr sz="2100" spc="-4" dirty="0">
                <a:latin typeface="+mn-lt"/>
                <a:cs typeface="Times New Roman"/>
              </a:rPr>
              <a:t>and </a:t>
            </a:r>
            <a:r>
              <a:rPr sz="2100" dirty="0">
                <a:latin typeface="+mn-lt"/>
                <a:cs typeface="Times New Roman"/>
              </a:rPr>
              <a:t>installation included </a:t>
            </a:r>
            <a:r>
              <a:rPr sz="2100" spc="-4" dirty="0">
                <a:latin typeface="+mn-lt"/>
                <a:cs typeface="Times New Roman"/>
              </a:rPr>
              <a:t>in </a:t>
            </a:r>
            <a:r>
              <a:rPr sz="2100" dirty="0">
                <a:latin typeface="+mn-lt"/>
                <a:cs typeface="Times New Roman"/>
              </a:rPr>
              <a:t>the design</a:t>
            </a:r>
            <a:r>
              <a:rPr sz="2100" spc="13" dirty="0">
                <a:latin typeface="+mn-lt"/>
                <a:cs typeface="Times New Roman"/>
              </a:rPr>
              <a:t> </a:t>
            </a:r>
            <a:r>
              <a:rPr sz="2100" spc="-4" dirty="0"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347401" indent="-313781">
              <a:spcBef>
                <a:spcPts val="424"/>
              </a:spcBef>
              <a:buAutoNum type="arabicPeriod"/>
              <a:tabLst>
                <a:tab pos="347961" algn="l"/>
              </a:tabLst>
            </a:pP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Is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the system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designed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for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multiple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installations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in different </a:t>
            </a:r>
            <a:r>
              <a:rPr sz="2100" dirty="0">
                <a:solidFill>
                  <a:srgbClr val="650065"/>
                </a:solidFill>
                <a:latin typeface="+mn-lt"/>
                <a:cs typeface="Times New Roman"/>
              </a:rPr>
              <a:t>organizations</a:t>
            </a:r>
            <a:r>
              <a:rPr sz="2100" spc="141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2100" spc="-4" dirty="0">
                <a:solidFill>
                  <a:srgbClr val="650065"/>
                </a:solidFill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  <a:p>
            <a:pPr marL="347401" indent="-313781">
              <a:spcBef>
                <a:spcPts val="424"/>
              </a:spcBef>
              <a:buAutoNum type="arabicPeriod"/>
              <a:tabLst>
                <a:tab pos="347961" algn="l"/>
              </a:tabLst>
            </a:pP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Is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the application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designed to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facilitate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change and ease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of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use </a:t>
            </a:r>
            <a:r>
              <a:rPr sz="2100" spc="4" dirty="0">
                <a:solidFill>
                  <a:srgbClr val="0000CC"/>
                </a:solidFill>
                <a:latin typeface="+mn-lt"/>
                <a:cs typeface="Times New Roman"/>
              </a:rPr>
              <a:t>by </a:t>
            </a:r>
            <a:r>
              <a:rPr sz="2100" dirty="0">
                <a:solidFill>
                  <a:srgbClr val="0000CC"/>
                </a:solidFill>
                <a:latin typeface="+mn-lt"/>
                <a:cs typeface="Times New Roman"/>
              </a:rPr>
              <a:t>the user</a:t>
            </a:r>
            <a:r>
              <a:rPr sz="2100" spc="79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z="2100" spc="-4" dirty="0">
                <a:solidFill>
                  <a:srgbClr val="0000CC"/>
                </a:solidFill>
                <a:latin typeface="+mn-lt"/>
                <a:cs typeface="Times New Roman"/>
              </a:rPr>
              <a:t>?</a:t>
            </a:r>
            <a:endParaRPr sz="2100" dirty="0">
              <a:latin typeface="+mn-lt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127448" y="957201"/>
            <a:ext cx="10225136" cy="71709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80126">
              <a:spcBef>
                <a:spcPts val="84"/>
              </a:spcBef>
            </a:pPr>
            <a:r>
              <a:rPr lang="en-US" spc="-4" dirty="0">
                <a:latin typeface="Times New Roman"/>
                <a:cs typeface="Times New Roman"/>
              </a:rPr>
              <a:t>Number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4" dirty="0">
                <a:latin typeface="Times New Roman"/>
                <a:cs typeface="Times New Roman"/>
              </a:rPr>
              <a:t>factors considered ( F</a:t>
            </a:r>
            <a:r>
              <a:rPr lang="en-US" sz="6000" i="1" spc="-6" baseline="-21367" dirty="0">
                <a:latin typeface="Times New Roman"/>
                <a:cs typeface="Times New Roman"/>
              </a:rPr>
              <a:t>i</a:t>
            </a:r>
            <a:r>
              <a:rPr lang="en-US" sz="6000" i="1" spc="72" baseline="-21367" dirty="0">
                <a:latin typeface="Times New Roman"/>
                <a:cs typeface="Times New Roman"/>
              </a:rPr>
              <a:t> </a:t>
            </a:r>
            <a:r>
              <a:rPr lang="en-US" spc="-4" dirty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22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190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35003"/>
              </p:ext>
            </p:extLst>
          </p:nvPr>
        </p:nvGraphicFramePr>
        <p:xfrm>
          <a:off x="1199057" y="1965178"/>
          <a:ext cx="10369551" cy="1891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2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4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9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0238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3200" spc="-5" dirty="0">
                          <a:solidFill>
                            <a:srgbClr val="653200"/>
                          </a:solidFill>
                          <a:latin typeface="+mn-lt"/>
                          <a:cs typeface="Times New Roman"/>
                        </a:rPr>
                        <a:t>Productivity</a:t>
                      </a:r>
                      <a:endParaRPr sz="3200">
                        <a:latin typeface="+mn-lt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3200" spc="-5" dirty="0">
                          <a:solidFill>
                            <a:srgbClr val="A50020"/>
                          </a:solidFill>
                          <a:latin typeface="+mn-lt"/>
                          <a:cs typeface="Times New Roman"/>
                        </a:rPr>
                        <a:t>Quality</a:t>
                      </a:r>
                      <a:endParaRPr sz="32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 algn="ctr">
                        <a:lnSpc>
                          <a:spcPts val="2305"/>
                        </a:lnSpc>
                      </a:pPr>
                      <a:r>
                        <a:rPr sz="3200" dirty="0">
                          <a:solidFill>
                            <a:srgbClr val="653200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endParaRPr sz="3200">
                        <a:latin typeface="+mn-lt"/>
                        <a:cs typeface="Times New Roman"/>
                      </a:endParaRPr>
                    </a:p>
                    <a:p>
                      <a:pPr marL="6096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3200" dirty="0">
                          <a:solidFill>
                            <a:srgbClr val="A50020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endParaRPr sz="32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2305"/>
                        </a:lnSpc>
                      </a:pPr>
                      <a:r>
                        <a:rPr sz="3200" spc="-5" dirty="0">
                          <a:solidFill>
                            <a:srgbClr val="653200"/>
                          </a:solidFill>
                          <a:latin typeface="+mn-lt"/>
                          <a:cs typeface="Times New Roman"/>
                        </a:rPr>
                        <a:t>FP </a:t>
                      </a:r>
                      <a:r>
                        <a:rPr sz="3200" dirty="0">
                          <a:solidFill>
                            <a:srgbClr val="653200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3200" spc="-5" dirty="0">
                          <a:solidFill>
                            <a:srgbClr val="653200"/>
                          </a:solidFill>
                          <a:latin typeface="+mn-lt"/>
                          <a:cs typeface="Times New Roman"/>
                        </a:rPr>
                        <a:t> persons-months</a:t>
                      </a:r>
                      <a:endParaRPr sz="3200" dirty="0">
                        <a:latin typeface="+mn-lt"/>
                        <a:cs typeface="Times New Roman"/>
                      </a:endParaRPr>
                    </a:p>
                    <a:p>
                      <a:pPr marL="37084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3200" spc="-5" dirty="0">
                          <a:solidFill>
                            <a:srgbClr val="A50020"/>
                          </a:solidFill>
                          <a:latin typeface="+mn-lt"/>
                          <a:cs typeface="Times New Roman"/>
                        </a:rPr>
                        <a:t>Defects </a:t>
                      </a:r>
                      <a:r>
                        <a:rPr sz="3200" dirty="0">
                          <a:solidFill>
                            <a:srgbClr val="A50020"/>
                          </a:solidFill>
                          <a:latin typeface="+mn-lt"/>
                          <a:cs typeface="Times New Roman"/>
                        </a:rPr>
                        <a:t>/ </a:t>
                      </a:r>
                      <a:r>
                        <a:rPr sz="3200" spc="-5" dirty="0">
                          <a:solidFill>
                            <a:srgbClr val="A50020"/>
                          </a:solidFill>
                          <a:latin typeface="+mn-lt"/>
                          <a:cs typeface="Times New Roman"/>
                        </a:rPr>
                        <a:t>FP</a:t>
                      </a:r>
                      <a:endParaRPr sz="32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08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spc="-5" dirty="0">
                          <a:solidFill>
                            <a:srgbClr val="650065"/>
                          </a:solidFill>
                          <a:latin typeface="+mn-lt"/>
                          <a:cs typeface="Times New Roman"/>
                        </a:rPr>
                        <a:t>Cost</a:t>
                      </a:r>
                      <a:endParaRPr sz="3200">
                        <a:latin typeface="+mn-lt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dirty="0">
                          <a:solidFill>
                            <a:srgbClr val="650065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endParaRPr sz="3200" dirty="0">
                        <a:latin typeface="+mn-lt"/>
                        <a:cs typeface="Times New Roman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3200" spc="-5" dirty="0">
                          <a:solidFill>
                            <a:srgbClr val="650065"/>
                          </a:solidFill>
                          <a:latin typeface="+mn-lt"/>
                          <a:cs typeface="Times New Roman"/>
                        </a:rPr>
                        <a:t>Rupees </a:t>
                      </a:r>
                      <a:r>
                        <a:rPr sz="3200" dirty="0">
                          <a:solidFill>
                            <a:srgbClr val="650065"/>
                          </a:solidFill>
                          <a:latin typeface="+mn-lt"/>
                          <a:cs typeface="Times New Roman"/>
                        </a:rPr>
                        <a:t>/ </a:t>
                      </a:r>
                      <a:r>
                        <a:rPr sz="3200" spc="-5" dirty="0">
                          <a:solidFill>
                            <a:srgbClr val="650065"/>
                          </a:solidFill>
                          <a:latin typeface="+mn-lt"/>
                          <a:cs typeface="Times New Roman"/>
                        </a:rPr>
                        <a:t>FP</a:t>
                      </a:r>
                      <a:endParaRPr sz="3200" dirty="0">
                        <a:latin typeface="+mn-lt"/>
                        <a:cs typeface="Times New Roman"/>
                      </a:endParaRPr>
                    </a:p>
                  </a:txBody>
                  <a:tcPr marL="0" marR="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244">
                <a:tc>
                  <a:txBody>
                    <a:bodyPr/>
                    <a:lstStyle/>
                    <a:p>
                      <a:pPr marL="31750">
                        <a:lnSpc>
                          <a:spcPts val="2875"/>
                        </a:lnSpc>
                        <a:spcBef>
                          <a:spcPts val="95"/>
                        </a:spcBef>
                      </a:pPr>
                      <a:r>
                        <a:rPr sz="3200" spc="-5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Documentation</a:t>
                      </a:r>
                      <a:endParaRPr sz="3200" dirty="0">
                        <a:latin typeface="+mn-lt"/>
                        <a:cs typeface="Times New Roman"/>
                      </a:endParaRPr>
                    </a:p>
                  </a:txBody>
                  <a:tcPr marL="0" marR="0" marT="10646" marB="0"/>
                </a:tc>
                <a:tc>
                  <a:txBody>
                    <a:bodyPr/>
                    <a:lstStyle/>
                    <a:p>
                      <a:pPr marR="363220" algn="r">
                        <a:lnSpc>
                          <a:spcPts val="2875"/>
                        </a:lnSpc>
                        <a:spcBef>
                          <a:spcPts val="95"/>
                        </a:spcBef>
                      </a:pPr>
                      <a:r>
                        <a:rPr sz="3200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=</a:t>
                      </a:r>
                      <a:endParaRPr sz="3200">
                        <a:latin typeface="+mn-lt"/>
                        <a:cs typeface="Times New Roman"/>
                      </a:endParaRPr>
                    </a:p>
                  </a:txBody>
                  <a:tcPr marL="0" marR="0" marT="10646" marB="0"/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ts val="2875"/>
                        </a:lnSpc>
                        <a:spcBef>
                          <a:spcPts val="95"/>
                        </a:spcBef>
                      </a:pPr>
                      <a:r>
                        <a:rPr sz="3200" spc="-5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Pages </a:t>
                      </a:r>
                      <a:r>
                        <a:rPr sz="3200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of </a:t>
                      </a:r>
                      <a:r>
                        <a:rPr sz="3200" spc="-5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documentation </a:t>
                      </a:r>
                      <a:r>
                        <a:rPr sz="3200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per</a:t>
                      </a:r>
                      <a:r>
                        <a:rPr sz="3200" spc="-50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3200" spc="-5" dirty="0">
                          <a:solidFill>
                            <a:srgbClr val="326500"/>
                          </a:solidFill>
                          <a:latin typeface="+mn-lt"/>
                          <a:cs typeface="Times New Roman"/>
                        </a:rPr>
                        <a:t>FP</a:t>
                      </a:r>
                      <a:endParaRPr sz="3200" dirty="0">
                        <a:latin typeface="+mn-lt"/>
                        <a:cs typeface="Times New Roman"/>
                      </a:endParaRPr>
                    </a:p>
                  </a:txBody>
                  <a:tcPr marL="0" marR="0" marT="10646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99057" y="4293096"/>
            <a:ext cx="9793087" cy="185854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483" algn="just">
              <a:lnSpc>
                <a:spcPct val="99800"/>
              </a:lnSpc>
              <a:spcBef>
                <a:spcPts val="93"/>
              </a:spcBef>
            </a:pP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These </a:t>
            </a:r>
            <a:r>
              <a:rPr spc="-9" dirty="0">
                <a:solidFill>
                  <a:srgbClr val="0000CC"/>
                </a:solidFill>
                <a:latin typeface="+mn-lt"/>
                <a:cs typeface="Times New Roman"/>
              </a:rPr>
              <a:t>metrics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are controversial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and are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not universally acceptable.  There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are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standards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issued by the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International Functions Point User  Group (IFPUG, covering the Albrecht method)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and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the United  Kingdom Function Point User Group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(UFPGU,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covering the MK11  method). An ISO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standard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for function point method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is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also being  developed.</a:t>
            </a:r>
            <a:endParaRPr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15880" y="711748"/>
            <a:ext cx="4225178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dirty="0" smtClean="0"/>
              <a:t>Metrics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23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7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55640" y="2413217"/>
            <a:ext cx="4990182" cy="311375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79077">
              <a:lnSpc>
                <a:spcPct val="139700"/>
              </a:lnSpc>
              <a:spcBef>
                <a:spcPts val="93"/>
              </a:spcBef>
            </a:pPr>
            <a:r>
              <a:rPr spc="-4" dirty="0">
                <a:solidFill>
                  <a:srgbClr val="A50020"/>
                </a:solidFill>
                <a:latin typeface="+mn-lt"/>
                <a:cs typeface="Times New Roman"/>
              </a:rPr>
              <a:t>Number </a:t>
            </a:r>
            <a:r>
              <a:rPr dirty="0">
                <a:solidFill>
                  <a:srgbClr val="A50020"/>
                </a:solidFill>
                <a:latin typeface="+mn-lt"/>
                <a:cs typeface="Times New Roman"/>
              </a:rPr>
              <a:t>of user </a:t>
            </a:r>
            <a:r>
              <a:rPr spc="-4" dirty="0">
                <a:solidFill>
                  <a:srgbClr val="A50020"/>
                </a:solidFill>
                <a:latin typeface="+mn-lt"/>
                <a:cs typeface="Times New Roman"/>
              </a:rPr>
              <a:t>inputs  </a:t>
            </a:r>
            <a:endParaRPr lang="en-US" spc="-4" dirty="0" smtClean="0">
              <a:solidFill>
                <a:srgbClr val="A50020"/>
              </a:solidFill>
              <a:latin typeface="+mn-lt"/>
              <a:cs typeface="Times New Roman"/>
            </a:endParaRPr>
          </a:p>
          <a:p>
            <a:pPr marL="11206" marR="479077">
              <a:lnSpc>
                <a:spcPct val="139700"/>
              </a:lnSpc>
              <a:spcBef>
                <a:spcPts val="93"/>
              </a:spcBef>
            </a:pPr>
            <a:r>
              <a:rPr spc="-4" dirty="0" smtClean="0">
                <a:latin typeface="+mn-lt"/>
                <a:cs typeface="Times New Roman"/>
              </a:rPr>
              <a:t>Number </a:t>
            </a:r>
            <a:r>
              <a:rPr dirty="0">
                <a:latin typeface="+mn-lt"/>
                <a:cs typeface="Times New Roman"/>
              </a:rPr>
              <a:t>of user </a:t>
            </a:r>
            <a:r>
              <a:rPr spc="-4" dirty="0">
                <a:latin typeface="+mn-lt"/>
                <a:cs typeface="Times New Roman"/>
              </a:rPr>
              <a:t>outputs </a:t>
            </a:r>
            <a:endParaRPr lang="en-US" spc="-4" dirty="0" smtClean="0">
              <a:latin typeface="+mn-lt"/>
              <a:cs typeface="Times New Roman"/>
            </a:endParaRPr>
          </a:p>
          <a:p>
            <a:pPr marL="11206" marR="479077">
              <a:lnSpc>
                <a:spcPct val="139700"/>
              </a:lnSpc>
              <a:spcBef>
                <a:spcPts val="93"/>
              </a:spcBef>
            </a:pPr>
            <a:r>
              <a:rPr spc="-4" dirty="0" smtClean="0">
                <a:solidFill>
                  <a:srgbClr val="0000CC"/>
                </a:solidFill>
                <a:latin typeface="+mn-lt"/>
                <a:cs typeface="Times New Roman"/>
              </a:rPr>
              <a:t>Number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of user</a:t>
            </a:r>
            <a:r>
              <a:rPr spc="-62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spc="-4" dirty="0">
                <a:solidFill>
                  <a:srgbClr val="0000CC"/>
                </a:solidFill>
                <a:latin typeface="+mn-lt"/>
                <a:cs typeface="Times New Roman"/>
              </a:rPr>
              <a:t>enquiries  </a:t>
            </a:r>
            <a:endParaRPr lang="en-US" spc="-4" dirty="0" smtClean="0">
              <a:solidFill>
                <a:srgbClr val="0000CC"/>
              </a:solidFill>
              <a:latin typeface="+mn-lt"/>
              <a:cs typeface="Times New Roman"/>
            </a:endParaRPr>
          </a:p>
          <a:p>
            <a:pPr marL="11206" marR="479077">
              <a:lnSpc>
                <a:spcPct val="139700"/>
              </a:lnSpc>
              <a:spcBef>
                <a:spcPts val="93"/>
              </a:spcBef>
            </a:pPr>
            <a:r>
              <a:rPr spc="-4" dirty="0" smtClean="0">
                <a:solidFill>
                  <a:srgbClr val="A50020"/>
                </a:solidFill>
                <a:latin typeface="+mn-lt"/>
                <a:cs typeface="Times New Roman"/>
              </a:rPr>
              <a:t>Number </a:t>
            </a:r>
            <a:r>
              <a:rPr dirty="0">
                <a:solidFill>
                  <a:srgbClr val="A50020"/>
                </a:solidFill>
                <a:latin typeface="+mn-lt"/>
                <a:cs typeface="Times New Roman"/>
              </a:rPr>
              <a:t>of user</a:t>
            </a:r>
            <a:r>
              <a:rPr spc="-22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pc="-4" dirty="0">
                <a:solidFill>
                  <a:srgbClr val="A50020"/>
                </a:solidFill>
                <a:latin typeface="+mn-lt"/>
                <a:cs typeface="Times New Roman"/>
              </a:rPr>
              <a:t>files</a:t>
            </a:r>
            <a:endParaRPr dirty="0">
              <a:latin typeface="+mn-lt"/>
              <a:cs typeface="Times New Roman"/>
            </a:endParaRPr>
          </a:p>
          <a:p>
            <a:pPr marL="11206">
              <a:spcBef>
                <a:spcPts val="1019"/>
              </a:spcBef>
            </a:pPr>
            <a:r>
              <a:rPr spc="-4" dirty="0" smtClean="0">
                <a:latin typeface="+mn-lt"/>
                <a:cs typeface="Times New Roman"/>
              </a:rPr>
              <a:t>Number </a:t>
            </a:r>
            <a:r>
              <a:rPr dirty="0" smtClean="0">
                <a:latin typeface="+mn-lt"/>
                <a:cs typeface="Times New Roman"/>
              </a:rPr>
              <a:t>of </a:t>
            </a:r>
            <a:r>
              <a:rPr spc="-4" dirty="0" smtClean="0">
                <a:latin typeface="+mn-lt"/>
                <a:cs typeface="Times New Roman"/>
              </a:rPr>
              <a:t>external</a:t>
            </a:r>
            <a:r>
              <a:rPr spc="-49" dirty="0" smtClean="0">
                <a:latin typeface="+mn-lt"/>
                <a:cs typeface="Times New Roman"/>
              </a:rPr>
              <a:t> </a:t>
            </a:r>
            <a:r>
              <a:rPr spc="-4" dirty="0" smtClean="0">
                <a:latin typeface="+mn-lt"/>
                <a:cs typeface="Times New Roman"/>
              </a:rPr>
              <a:t>interfaces</a:t>
            </a:r>
            <a:r>
              <a:rPr lang="en-IN" spc="-4" dirty="0" smtClean="0">
                <a:latin typeface="+mn-lt"/>
                <a:cs typeface="Times New Roman"/>
              </a:rPr>
              <a:t>= </a:t>
            </a:r>
            <a:r>
              <a:rPr lang="en-IN" spc="-4" dirty="0">
                <a:latin typeface="+mn-lt"/>
                <a:cs typeface="Times New Roman"/>
              </a:rPr>
              <a:t>04</a:t>
            </a:r>
          </a:p>
          <a:p>
            <a:pPr marL="11206">
              <a:spcBef>
                <a:spcPts val="1019"/>
              </a:spcBef>
            </a:pPr>
            <a:r>
              <a:rPr lang="en-US" spc="-4" dirty="0" smtClean="0">
                <a:latin typeface="+mn-lt"/>
                <a:cs typeface="Times New Roman"/>
              </a:rPr>
              <a:t> </a:t>
            </a:r>
            <a:endParaRPr dirty="0">
              <a:latin typeface="+mn-lt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0056" y="2440106"/>
            <a:ext cx="1245766" cy="2147119"/>
          </a:xfrm>
          <a:prstGeom prst="rect">
            <a:avLst/>
          </a:prstGeom>
        </p:spPr>
        <p:txBody>
          <a:bodyPr vert="horz" wrap="square" lIns="0" tIns="140074" rIns="0" bIns="0" rtlCol="0">
            <a:spAutoFit/>
          </a:bodyPr>
          <a:lstStyle/>
          <a:p>
            <a:pPr marL="11206">
              <a:spcBef>
                <a:spcPts val="1103"/>
              </a:spcBef>
            </a:pPr>
            <a:r>
              <a:rPr dirty="0">
                <a:solidFill>
                  <a:srgbClr val="A50020"/>
                </a:solidFill>
                <a:latin typeface="+mn-lt"/>
                <a:cs typeface="Times New Roman"/>
              </a:rPr>
              <a:t>=</a:t>
            </a:r>
            <a:r>
              <a:rPr spc="-88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dirty="0">
                <a:solidFill>
                  <a:srgbClr val="A50020"/>
                </a:solidFill>
                <a:latin typeface="+mn-lt"/>
                <a:cs typeface="Times New Roman"/>
              </a:rPr>
              <a:t>50</a:t>
            </a:r>
            <a:endParaRPr dirty="0">
              <a:latin typeface="+mn-lt"/>
              <a:cs typeface="Times New Roman"/>
            </a:endParaRPr>
          </a:p>
          <a:p>
            <a:pPr marL="11206">
              <a:spcBef>
                <a:spcPts val="1019"/>
              </a:spcBef>
            </a:pPr>
            <a:r>
              <a:rPr dirty="0">
                <a:latin typeface="+mn-lt"/>
                <a:cs typeface="Times New Roman"/>
              </a:rPr>
              <a:t>=</a:t>
            </a:r>
            <a:r>
              <a:rPr spc="-88" dirty="0">
                <a:latin typeface="+mn-lt"/>
                <a:cs typeface="Times New Roman"/>
              </a:rPr>
              <a:t> </a:t>
            </a:r>
            <a:r>
              <a:rPr dirty="0">
                <a:latin typeface="+mn-lt"/>
                <a:cs typeface="Times New Roman"/>
              </a:rPr>
              <a:t>40</a:t>
            </a:r>
          </a:p>
          <a:p>
            <a:pPr marL="11206">
              <a:spcBef>
                <a:spcPts val="1002"/>
              </a:spcBef>
            </a:pP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=</a:t>
            </a:r>
            <a:r>
              <a:rPr spc="-88" dirty="0">
                <a:solidFill>
                  <a:srgbClr val="0000CC"/>
                </a:solidFill>
                <a:latin typeface="+mn-lt"/>
                <a:cs typeface="Times New Roman"/>
              </a:rPr>
              <a:t> </a:t>
            </a:r>
            <a:r>
              <a:rPr dirty="0">
                <a:solidFill>
                  <a:srgbClr val="0000CC"/>
                </a:solidFill>
                <a:latin typeface="+mn-lt"/>
                <a:cs typeface="Times New Roman"/>
              </a:rPr>
              <a:t>35</a:t>
            </a:r>
            <a:endParaRPr dirty="0">
              <a:latin typeface="+mn-lt"/>
              <a:cs typeface="Times New Roman"/>
            </a:endParaRPr>
          </a:p>
          <a:p>
            <a:pPr marL="11206">
              <a:spcBef>
                <a:spcPts val="1006"/>
              </a:spcBef>
            </a:pPr>
            <a:r>
              <a:rPr dirty="0">
                <a:solidFill>
                  <a:srgbClr val="A50020"/>
                </a:solidFill>
                <a:latin typeface="+mn-lt"/>
                <a:cs typeface="Times New Roman"/>
              </a:rPr>
              <a:t>=</a:t>
            </a:r>
            <a:r>
              <a:rPr spc="-88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dirty="0" smtClean="0">
                <a:solidFill>
                  <a:srgbClr val="A50020"/>
                </a:solidFill>
                <a:latin typeface="+mn-lt"/>
                <a:cs typeface="Times New Roman"/>
              </a:rPr>
              <a:t>06</a:t>
            </a:r>
            <a:endParaRPr dirty="0" smtClean="0">
              <a:latin typeface="+mn-lt"/>
              <a:cs typeface="Times New Roman"/>
            </a:endParaRPr>
          </a:p>
          <a:p>
            <a:pPr marL="11206">
              <a:spcBef>
                <a:spcPts val="1019"/>
              </a:spcBef>
            </a:pPr>
            <a:endParaRPr lang="en-US" sz="100" dirty="0" smtClean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5480" y="5264315"/>
            <a:ext cx="9721080" cy="647236"/>
          </a:xfrm>
          <a:prstGeom prst="rect">
            <a:avLst/>
          </a:prstGeom>
        </p:spPr>
        <p:txBody>
          <a:bodyPr vert="horz" wrap="square" lIns="0" tIns="31376" rIns="0" bIns="0" rtlCol="0">
            <a:spAutoFit/>
          </a:bodyPr>
          <a:lstStyle/>
          <a:p>
            <a:pPr marL="11206" marR="4483">
              <a:lnSpc>
                <a:spcPts val="2444"/>
              </a:lnSpc>
              <a:spcBef>
                <a:spcPts val="247"/>
              </a:spcBef>
            </a:pP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Assume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all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complexity adjustment factors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and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weighting factors are  average. Compute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the 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function </a:t>
            </a:r>
            <a:r>
              <a:rPr sz="2800" dirty="0">
                <a:solidFill>
                  <a:srgbClr val="0000CC"/>
                </a:solidFill>
                <a:latin typeface="+mn-lt"/>
                <a:cs typeface="Times New Roman"/>
              </a:rPr>
              <a:t>points for the</a:t>
            </a:r>
            <a:r>
              <a:rPr sz="2800" spc="-4" dirty="0">
                <a:solidFill>
                  <a:srgbClr val="0000CC"/>
                </a:solidFill>
                <a:latin typeface="+mn-lt"/>
                <a:cs typeface="Times New Roman"/>
              </a:rPr>
              <a:t> project.</a:t>
            </a:r>
            <a:endParaRPr sz="2800" dirty="0">
              <a:latin typeface="+mn-lt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24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705824" y="955206"/>
            <a:ext cx="3171690" cy="7642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99456" y="936002"/>
            <a:ext cx="97210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206">
              <a:spcBef>
                <a:spcPts val="84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>
              <a:spcBef>
                <a:spcPts val="44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1206"/>
            <a:r>
              <a:rPr lang="en-US" sz="3200" dirty="0">
                <a:solidFill>
                  <a:srgbClr val="650065"/>
                </a:solidFill>
                <a:latin typeface="+mn-lt"/>
                <a:cs typeface="Times New Roman"/>
              </a:rPr>
              <a:t>Consider a </a:t>
            </a:r>
            <a:r>
              <a:rPr lang="en-US" sz="3200" spc="-4" dirty="0">
                <a:solidFill>
                  <a:srgbClr val="650065"/>
                </a:solidFill>
                <a:latin typeface="+mn-lt"/>
                <a:cs typeface="Times New Roman"/>
              </a:rPr>
              <a:t>project with </a:t>
            </a:r>
            <a:r>
              <a:rPr lang="en-US" sz="3200" dirty="0">
                <a:solidFill>
                  <a:srgbClr val="650065"/>
                </a:solidFill>
                <a:latin typeface="+mn-lt"/>
                <a:cs typeface="Times New Roman"/>
              </a:rPr>
              <a:t>the </a:t>
            </a:r>
            <a:r>
              <a:rPr lang="en-US" sz="3200" spc="-4" dirty="0">
                <a:solidFill>
                  <a:srgbClr val="650065"/>
                </a:solidFill>
                <a:latin typeface="+mn-lt"/>
                <a:cs typeface="Times New Roman"/>
              </a:rPr>
              <a:t>following functional</a:t>
            </a:r>
            <a:r>
              <a:rPr lang="en-US" sz="3200" spc="-66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lang="en-US" sz="3200" spc="-4" dirty="0">
                <a:solidFill>
                  <a:srgbClr val="650065"/>
                </a:solidFill>
                <a:latin typeface="+mn-lt"/>
                <a:cs typeface="Times New Roman"/>
              </a:rPr>
              <a:t>units:</a:t>
            </a:r>
            <a:endParaRPr lang="en-US" sz="320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53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152" y="862884"/>
            <a:ext cx="2315936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dirty="0" smtClean="0"/>
              <a:t>Solution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3215680" y="1835459"/>
            <a:ext cx="6938122" cy="4358607"/>
          </a:xfrm>
          <a:prstGeom prst="rect">
            <a:avLst/>
          </a:prstGeom>
        </p:spPr>
        <p:txBody>
          <a:bodyPr vert="horz" wrap="square" lIns="0" tIns="172571" rIns="0" bIns="0" rtlCol="0">
            <a:spAutoFit/>
          </a:bodyPr>
          <a:lstStyle/>
          <a:p>
            <a:pPr marL="56032">
              <a:lnSpc>
                <a:spcPts val="2647"/>
              </a:lnSpc>
              <a:spcBef>
                <a:spcPts val="1271"/>
              </a:spcBef>
            </a:pPr>
            <a:r>
              <a:rPr sz="2471" spc="-4" dirty="0" smtClean="0">
                <a:latin typeface="Times New Roman"/>
                <a:cs typeface="Times New Roman"/>
              </a:rPr>
              <a:t>We</a:t>
            </a:r>
            <a:r>
              <a:rPr sz="2471" spc="-13" dirty="0" smtClean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know</a:t>
            </a:r>
          </a:p>
          <a:p>
            <a:pPr marR="785573" algn="ctr">
              <a:lnSpc>
                <a:spcPts val="821"/>
              </a:lnSpc>
              <a:tabLst>
                <a:tab pos="424726" algn="l"/>
              </a:tabLst>
            </a:pPr>
            <a:r>
              <a:rPr sz="1632" spc="-4" dirty="0">
                <a:latin typeface="Times New Roman"/>
                <a:cs typeface="Times New Roman"/>
              </a:rPr>
              <a:t>5	3</a:t>
            </a:r>
            <a:endParaRPr sz="1632" dirty="0">
              <a:latin typeface="Times New Roman"/>
              <a:cs typeface="Times New Roman"/>
            </a:endParaRPr>
          </a:p>
          <a:p>
            <a:pPr marR="1081425" algn="ctr">
              <a:lnSpc>
                <a:spcPts val="4152"/>
              </a:lnSpc>
            </a:pPr>
            <a:r>
              <a:rPr sz="2780" i="1" dirty="0">
                <a:latin typeface="Times New Roman"/>
                <a:cs typeface="Times New Roman"/>
              </a:rPr>
              <a:t>UFP </a:t>
            </a:r>
            <a:r>
              <a:rPr sz="2780" dirty="0">
                <a:latin typeface="Symbol"/>
                <a:cs typeface="Symbol"/>
              </a:rPr>
              <a:t></a:t>
            </a:r>
            <a:r>
              <a:rPr sz="2780" dirty="0">
                <a:latin typeface="Times New Roman"/>
                <a:cs typeface="Times New Roman"/>
              </a:rPr>
              <a:t> </a:t>
            </a:r>
            <a:r>
              <a:rPr sz="6221" spc="199" baseline="-8865" dirty="0">
                <a:latin typeface="Verdana"/>
                <a:cs typeface="Verdana"/>
              </a:rPr>
              <a:t>∑∑</a:t>
            </a:r>
            <a:r>
              <a:rPr sz="6221" spc="-1978" baseline="-8865" dirty="0">
                <a:latin typeface="Verdana"/>
                <a:cs typeface="Verdana"/>
              </a:rPr>
              <a:t> </a:t>
            </a:r>
            <a:r>
              <a:rPr sz="2780" i="1" spc="40" dirty="0">
                <a:latin typeface="Times New Roman"/>
                <a:cs typeface="Times New Roman"/>
              </a:rPr>
              <a:t>Z</a:t>
            </a:r>
            <a:r>
              <a:rPr sz="2449" i="1" spc="59" baseline="-24024" dirty="0">
                <a:latin typeface="Times New Roman"/>
                <a:cs typeface="Times New Roman"/>
              </a:rPr>
              <a:t>ij </a:t>
            </a:r>
            <a:r>
              <a:rPr sz="2780" i="1" spc="-49" dirty="0">
                <a:latin typeface="Times New Roman"/>
                <a:cs typeface="Times New Roman"/>
              </a:rPr>
              <a:t>w</a:t>
            </a:r>
            <a:r>
              <a:rPr sz="2449" i="1" spc="-72" baseline="-24024" dirty="0">
                <a:latin typeface="Times New Roman"/>
                <a:cs typeface="Times New Roman"/>
              </a:rPr>
              <a:t>ij</a:t>
            </a:r>
            <a:endParaRPr sz="2449" baseline="-24024" dirty="0">
              <a:latin typeface="Times New Roman"/>
              <a:cs typeface="Times New Roman"/>
            </a:endParaRPr>
          </a:p>
          <a:p>
            <a:pPr marR="738507" algn="ctr">
              <a:spcBef>
                <a:spcPts val="206"/>
              </a:spcBef>
              <a:tabLst>
                <a:tab pos="401752" algn="l"/>
              </a:tabLst>
            </a:pPr>
            <a:r>
              <a:rPr sz="1632" i="1" spc="9" dirty="0">
                <a:latin typeface="Times New Roman"/>
                <a:cs typeface="Times New Roman"/>
              </a:rPr>
              <a:t>i</a:t>
            </a:r>
            <a:r>
              <a:rPr sz="1632" spc="9" dirty="0">
                <a:latin typeface="Symbol"/>
                <a:cs typeface="Symbol"/>
              </a:rPr>
              <a:t></a:t>
            </a:r>
            <a:r>
              <a:rPr sz="1632" spc="9" dirty="0">
                <a:latin typeface="Times New Roman"/>
                <a:cs typeface="Times New Roman"/>
              </a:rPr>
              <a:t>1	</a:t>
            </a:r>
            <a:r>
              <a:rPr sz="1632" i="1" spc="-4" dirty="0">
                <a:latin typeface="Times New Roman"/>
                <a:cs typeface="Times New Roman"/>
              </a:rPr>
              <a:t>J</a:t>
            </a:r>
            <a:r>
              <a:rPr sz="1632" i="1" spc="-119" dirty="0">
                <a:latin typeface="Times New Roman"/>
                <a:cs typeface="Times New Roman"/>
              </a:rPr>
              <a:t> </a:t>
            </a:r>
            <a:r>
              <a:rPr sz="1632" spc="-49" dirty="0">
                <a:latin typeface="Symbol"/>
                <a:cs typeface="Symbol"/>
              </a:rPr>
              <a:t></a:t>
            </a:r>
            <a:r>
              <a:rPr sz="1632" spc="-49" dirty="0">
                <a:latin typeface="Times New Roman"/>
                <a:cs typeface="Times New Roman"/>
              </a:rPr>
              <a:t>1</a:t>
            </a:r>
            <a:endParaRPr sz="1632" dirty="0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1897" dirty="0">
              <a:latin typeface="Times New Roman"/>
              <a:cs typeface="Times New Roman"/>
            </a:endParaRPr>
          </a:p>
          <a:p>
            <a:pPr marL="56032">
              <a:tabLst>
                <a:tab pos="862339" algn="l"/>
              </a:tabLst>
            </a:pP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UFP	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= 50 x 4 + 40 x 5 + 35 x 4 + 6 x 10 + 4 x</a:t>
            </a:r>
            <a:r>
              <a:rPr sz="2647" spc="-110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7</a:t>
            </a:r>
            <a:endParaRPr sz="2647" dirty="0">
              <a:latin typeface="Times New Roman"/>
              <a:cs typeface="Times New Roman"/>
            </a:endParaRPr>
          </a:p>
          <a:p>
            <a:pPr marL="862899">
              <a:spcBef>
                <a:spcPts val="331"/>
              </a:spcBef>
            </a:pP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200 +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200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+ 140 + 60 + 28 =</a:t>
            </a:r>
            <a:r>
              <a:rPr sz="2647" spc="-44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628</a:t>
            </a:r>
            <a:endParaRPr sz="2647" dirty="0">
              <a:latin typeface="Times New Roman"/>
              <a:cs typeface="Times New Roman"/>
            </a:endParaRPr>
          </a:p>
          <a:p>
            <a:pPr marL="56032">
              <a:spcBef>
                <a:spcPts val="318"/>
              </a:spcBef>
              <a:tabLst>
                <a:tab pos="862339" algn="l"/>
              </a:tabLst>
            </a:pP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CAF	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= (0.65 + 0.01</a:t>
            </a:r>
            <a:r>
              <a:rPr sz="2647" spc="-18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ΣF</a:t>
            </a:r>
            <a:r>
              <a:rPr sz="3044" spc="-6" baseline="-21739" dirty="0">
                <a:solidFill>
                  <a:srgbClr val="653200"/>
                </a:solidFill>
                <a:latin typeface="Times New Roman"/>
                <a:cs typeface="Times New Roman"/>
              </a:rPr>
              <a:t>i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)</a:t>
            </a:r>
            <a:endParaRPr sz="2647" dirty="0">
              <a:latin typeface="Times New Roman"/>
              <a:cs typeface="Times New Roman"/>
            </a:endParaRPr>
          </a:p>
          <a:p>
            <a:pPr marL="56032" marR="49309" indent="806867">
              <a:lnSpc>
                <a:spcPct val="110000"/>
              </a:lnSpc>
              <a:tabLst>
                <a:tab pos="862339" algn="l"/>
              </a:tabLst>
            </a:pP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(0.65 + 0.01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(14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x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3))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</a:t>
            </a:r>
            <a:r>
              <a:rPr sz="2647" spc="-9" dirty="0">
                <a:solidFill>
                  <a:srgbClr val="CC6500"/>
                </a:solidFill>
                <a:latin typeface="Times New Roman"/>
                <a:cs typeface="Times New Roman"/>
              </a:rPr>
              <a:t>0.65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+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0.42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1.07 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FP	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=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UFP </a:t>
            </a:r>
            <a:r>
              <a:rPr sz="2647" dirty="0">
                <a:solidFill>
                  <a:srgbClr val="653200"/>
                </a:solidFill>
                <a:latin typeface="Times New Roman"/>
                <a:cs typeface="Times New Roman"/>
              </a:rPr>
              <a:t>x</a:t>
            </a:r>
            <a:r>
              <a:rPr sz="2647" spc="-26" dirty="0">
                <a:solidFill>
                  <a:srgbClr val="653200"/>
                </a:solidFill>
                <a:latin typeface="Times New Roman"/>
                <a:cs typeface="Times New Roman"/>
              </a:rPr>
              <a:t> </a:t>
            </a:r>
            <a:r>
              <a:rPr sz="2647" spc="-4" dirty="0">
                <a:solidFill>
                  <a:srgbClr val="653200"/>
                </a:solidFill>
                <a:latin typeface="Times New Roman"/>
                <a:cs typeface="Times New Roman"/>
              </a:rPr>
              <a:t>CAF</a:t>
            </a:r>
            <a:endParaRPr sz="2647" dirty="0">
              <a:latin typeface="Times New Roman"/>
              <a:cs typeface="Times New Roman"/>
            </a:endParaRPr>
          </a:p>
          <a:p>
            <a:pPr marL="862899">
              <a:spcBef>
                <a:spcPts val="326"/>
              </a:spcBef>
            </a:pP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 628 x </a:t>
            </a:r>
            <a:r>
              <a:rPr sz="2647" spc="-4" dirty="0">
                <a:solidFill>
                  <a:srgbClr val="CC6500"/>
                </a:solidFill>
                <a:latin typeface="Times New Roman"/>
                <a:cs typeface="Times New Roman"/>
              </a:rPr>
              <a:t>1.07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=</a:t>
            </a:r>
            <a:r>
              <a:rPr sz="2647" spc="4" dirty="0">
                <a:solidFill>
                  <a:srgbClr val="CC6500"/>
                </a:solidFill>
                <a:latin typeface="Times New Roman"/>
                <a:cs typeface="Times New Roman"/>
              </a:rPr>
              <a:t> </a:t>
            </a:r>
            <a:r>
              <a:rPr sz="2647" dirty="0">
                <a:solidFill>
                  <a:srgbClr val="CC6500"/>
                </a:solidFill>
                <a:latin typeface="Times New Roman"/>
                <a:cs typeface="Times New Roman"/>
              </a:rPr>
              <a:t>672</a:t>
            </a:r>
            <a:endParaRPr sz="2647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25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437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1464" y="1676309"/>
            <a:ext cx="9833040" cy="5558935"/>
          </a:xfrm>
          <a:prstGeom prst="rect">
            <a:avLst/>
          </a:prstGeom>
        </p:spPr>
        <p:txBody>
          <a:bodyPr vert="horz" wrap="square" lIns="0" tIns="153521" rIns="0" bIns="0" rtlCol="0">
            <a:spAutoFit/>
          </a:bodyPr>
          <a:lstStyle/>
          <a:p>
            <a:pPr marL="11206">
              <a:spcBef>
                <a:spcPts val="1121"/>
              </a:spcBef>
            </a:pPr>
            <a:r>
              <a:rPr sz="3200" dirty="0" smtClean="0">
                <a:solidFill>
                  <a:srgbClr val="650065"/>
                </a:solidFill>
                <a:latin typeface="+mn-lt"/>
                <a:cs typeface="Times New Roman"/>
              </a:rPr>
              <a:t>An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application has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the</a:t>
            </a:r>
            <a:r>
              <a:rPr sz="3200" spc="-13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following:</a:t>
            </a:r>
            <a:endParaRPr sz="3200" dirty="0">
              <a:latin typeface="+mn-lt"/>
              <a:cs typeface="Times New Roman"/>
            </a:endParaRPr>
          </a:p>
          <a:p>
            <a:pPr marL="11206" algn="just">
              <a:spcBef>
                <a:spcPts val="1390"/>
              </a:spcBef>
              <a:tabLst>
                <a:tab pos="472353" algn="l"/>
                <a:tab pos="1075822" algn="l"/>
                <a:tab pos="2181341" algn="l"/>
                <a:tab pos="3133332" algn="l"/>
                <a:tab pos="3594478" algn="l"/>
                <a:tab pos="4281996" algn="l"/>
                <a:tab pos="5385834" algn="l"/>
                <a:tab pos="6484630" algn="l"/>
                <a:tab pos="6944656" algn="l"/>
              </a:tabLst>
            </a:pPr>
            <a:r>
              <a:rPr sz="3200" spc="4" dirty="0">
                <a:solidFill>
                  <a:srgbClr val="A50020"/>
                </a:solidFill>
                <a:latin typeface="+mn-lt"/>
                <a:cs typeface="Times New Roman"/>
              </a:rPr>
              <a:t>1</a:t>
            </a:r>
            <a:r>
              <a:rPr sz="3200" dirty="0">
                <a:solidFill>
                  <a:srgbClr val="A50020"/>
                </a:solidFill>
                <a:latin typeface="+mn-lt"/>
                <a:cs typeface="Times New Roman"/>
              </a:rPr>
              <a:t>0	</a:t>
            </a:r>
            <a:r>
              <a:rPr lang="en-IN" sz="3200" spc="-18" dirty="0" smtClean="0">
                <a:solidFill>
                  <a:srgbClr val="A50020"/>
                </a:solidFill>
                <a:latin typeface="+mn-lt"/>
                <a:cs typeface="Times New Roman"/>
              </a:rPr>
              <a:t>L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o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w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e</a:t>
            </a:r>
            <a:r>
              <a:rPr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x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ter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l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pu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ts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,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1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2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h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</a:t>
            </a:r>
            <a:r>
              <a:rPr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g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h</a:t>
            </a:r>
            <a:r>
              <a:rPr lang="en-US" sz="3200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-18" dirty="0" smtClean="0">
                <a:solidFill>
                  <a:srgbClr val="A50020"/>
                </a:solidFill>
                <a:latin typeface="+mn-lt"/>
                <a:cs typeface="Times New Roman"/>
              </a:rPr>
              <a:t>e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x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ter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l</a:t>
            </a:r>
            <a:r>
              <a:rPr lang="en-US" sz="3200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ou</a:t>
            </a:r>
            <a:r>
              <a:rPr sz="3200" spc="-18" dirty="0" smtClean="0">
                <a:solidFill>
                  <a:srgbClr val="A50020"/>
                </a:solidFill>
                <a:latin typeface="+mn-lt"/>
                <a:cs typeface="Times New Roman"/>
              </a:rPr>
              <a:t>t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pu</a:t>
            </a:r>
            <a:r>
              <a:rPr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ts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,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2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0</a:t>
            </a:r>
            <a:r>
              <a:rPr lang="en-US" sz="3200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sz="3200" spc="-18" dirty="0" smtClean="0">
                <a:solidFill>
                  <a:srgbClr val="A50020"/>
                </a:solidFill>
                <a:latin typeface="+mn-lt"/>
                <a:cs typeface="Times New Roman"/>
              </a:rPr>
              <a:t>l</a:t>
            </a:r>
            <a:r>
              <a:rPr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o</a:t>
            </a:r>
            <a:r>
              <a:rPr sz="3200" dirty="0" smtClean="0">
                <a:solidFill>
                  <a:srgbClr val="A50020"/>
                </a:solidFill>
                <a:latin typeface="+mn-lt"/>
                <a:cs typeface="Times New Roman"/>
              </a:rPr>
              <a:t>w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ter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l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l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og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ica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l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files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, 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1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5 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h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</a:t>
            </a:r>
            <a:r>
              <a:rPr lang="en-US"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g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h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e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x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ter</a:t>
            </a:r>
            <a:r>
              <a:rPr lang="en-US"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l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terfac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e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fil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e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s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, 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1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2 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v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er</a:t>
            </a:r>
            <a:r>
              <a:rPr lang="en-US" sz="3200" spc="-18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g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e </a:t>
            </a:r>
            <a:r>
              <a:rPr lang="en-US" sz="3200" spc="-18" dirty="0" smtClean="0">
                <a:solidFill>
                  <a:srgbClr val="A50020"/>
                </a:solidFill>
                <a:latin typeface="+mn-lt"/>
                <a:cs typeface="Times New Roman"/>
              </a:rPr>
              <a:t>e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x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ter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l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</a:t>
            </a:r>
            <a:r>
              <a:rPr lang="en-US"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qu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iries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, 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n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d a 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v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al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u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e 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o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f </a:t>
            </a:r>
            <a:r>
              <a:rPr lang="en-US" sz="3200" spc="-18" dirty="0" smtClean="0">
                <a:solidFill>
                  <a:srgbClr val="A50020"/>
                </a:solidFill>
                <a:latin typeface="+mn-lt"/>
                <a:cs typeface="Times New Roman"/>
              </a:rPr>
              <a:t>c</a:t>
            </a:r>
            <a:r>
              <a:rPr lang="en-US" sz="3200" spc="-9" dirty="0" smtClean="0">
                <a:solidFill>
                  <a:srgbClr val="A50020"/>
                </a:solidFill>
                <a:latin typeface="+mn-lt"/>
                <a:cs typeface="Times New Roman"/>
              </a:rPr>
              <a:t>om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p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le</a:t>
            </a:r>
            <a:r>
              <a:rPr lang="en-US" sz="3200" spc="4" dirty="0" smtClean="0">
                <a:solidFill>
                  <a:srgbClr val="A50020"/>
                </a:solidFill>
                <a:latin typeface="+mn-lt"/>
                <a:cs typeface="Times New Roman"/>
              </a:rPr>
              <a:t>x</a:t>
            </a:r>
            <a:r>
              <a:rPr lang="en-US" sz="3200" spc="-4" dirty="0" smtClean="0">
                <a:solidFill>
                  <a:srgbClr val="A50020"/>
                </a:solidFill>
                <a:latin typeface="+mn-lt"/>
                <a:cs typeface="Times New Roman"/>
              </a:rPr>
              <a:t>it</a:t>
            </a:r>
            <a:r>
              <a:rPr lang="en-US" sz="3200" dirty="0" smtClean="0">
                <a:solidFill>
                  <a:srgbClr val="A50020"/>
                </a:solidFill>
                <a:latin typeface="+mn-lt"/>
                <a:cs typeface="Times New Roman"/>
              </a:rPr>
              <a:t>y </a:t>
            </a:r>
            <a:r>
              <a:rPr lang="en-IN" sz="3200" dirty="0">
                <a:solidFill>
                  <a:srgbClr val="A50020"/>
                </a:solidFill>
                <a:latin typeface="+mn-lt"/>
                <a:cs typeface="Times New Roman"/>
              </a:rPr>
              <a:t>adjustment </a:t>
            </a:r>
            <a:r>
              <a:rPr lang="en-IN" sz="3200" spc="-4" dirty="0">
                <a:solidFill>
                  <a:srgbClr val="A50020"/>
                </a:solidFill>
                <a:latin typeface="+mn-lt"/>
                <a:cs typeface="Times New Roman"/>
              </a:rPr>
              <a:t>factor </a:t>
            </a:r>
            <a:r>
              <a:rPr lang="en-IN" sz="3200" dirty="0">
                <a:solidFill>
                  <a:srgbClr val="A50020"/>
                </a:solidFill>
                <a:latin typeface="+mn-lt"/>
                <a:cs typeface="Times New Roman"/>
              </a:rPr>
              <a:t>of</a:t>
            </a:r>
            <a:r>
              <a:rPr lang="en-IN" sz="3200" spc="-35" dirty="0">
                <a:solidFill>
                  <a:srgbClr val="A50020"/>
                </a:solidFill>
                <a:latin typeface="+mn-lt"/>
                <a:cs typeface="Times New Roman"/>
              </a:rPr>
              <a:t> </a:t>
            </a:r>
            <a:r>
              <a:rPr lang="en-IN" sz="3200" dirty="0">
                <a:solidFill>
                  <a:srgbClr val="A50020"/>
                </a:solidFill>
                <a:latin typeface="+mn-lt"/>
                <a:cs typeface="Times New Roman"/>
              </a:rPr>
              <a:t>1.10</a:t>
            </a:r>
            <a:r>
              <a:rPr lang="en-IN" sz="3200" dirty="0" smtClean="0">
                <a:solidFill>
                  <a:srgbClr val="A50020"/>
                </a:solidFill>
                <a:latin typeface="+mn-lt"/>
                <a:cs typeface="Times New Roman"/>
              </a:rPr>
              <a:t>.</a:t>
            </a:r>
          </a:p>
          <a:p>
            <a:pPr marL="11206" algn="just">
              <a:spcBef>
                <a:spcPts val="1390"/>
              </a:spcBef>
              <a:tabLst>
                <a:tab pos="472353" algn="l"/>
                <a:tab pos="1075822" algn="l"/>
                <a:tab pos="2181341" algn="l"/>
                <a:tab pos="3133332" algn="l"/>
                <a:tab pos="3594478" algn="l"/>
                <a:tab pos="4281996" algn="l"/>
                <a:tab pos="5385834" algn="l"/>
                <a:tab pos="6484630" algn="l"/>
                <a:tab pos="6944656" algn="l"/>
              </a:tabLst>
            </a:pPr>
            <a:r>
              <a:rPr lang="en-US" sz="3200" spc="-4" dirty="0" smtClean="0">
                <a:solidFill>
                  <a:srgbClr val="653200"/>
                </a:solidFill>
                <a:latin typeface="+mn-lt"/>
                <a:cs typeface="Times New Roman"/>
              </a:rPr>
              <a:t>What </a:t>
            </a:r>
            <a:r>
              <a:rPr lang="en-US" sz="3200" spc="-4" dirty="0">
                <a:solidFill>
                  <a:srgbClr val="653200"/>
                </a:solidFill>
                <a:latin typeface="+mn-lt"/>
                <a:cs typeface="Times New Roman"/>
              </a:rPr>
              <a:t>are the unadjusted and adjusted function </a:t>
            </a:r>
            <a:r>
              <a:rPr lang="en-US" sz="3200" dirty="0">
                <a:solidFill>
                  <a:srgbClr val="653200"/>
                </a:solidFill>
                <a:latin typeface="+mn-lt"/>
                <a:cs typeface="Times New Roman"/>
              </a:rPr>
              <a:t>point </a:t>
            </a:r>
            <a:r>
              <a:rPr lang="en-US" sz="3200" spc="-4" dirty="0">
                <a:solidFill>
                  <a:srgbClr val="653200"/>
                </a:solidFill>
                <a:latin typeface="+mn-lt"/>
                <a:cs typeface="Times New Roman"/>
              </a:rPr>
              <a:t>counts</a:t>
            </a:r>
            <a:r>
              <a:rPr lang="en-US" sz="3200" spc="4" dirty="0">
                <a:solidFill>
                  <a:srgbClr val="653200"/>
                </a:solidFill>
                <a:latin typeface="+mn-lt"/>
                <a:cs typeface="Times New Roman"/>
              </a:rPr>
              <a:t> </a:t>
            </a:r>
            <a:r>
              <a:rPr lang="en-US" sz="3200" dirty="0">
                <a:solidFill>
                  <a:srgbClr val="653200"/>
                </a:solidFill>
                <a:latin typeface="+mn-lt"/>
                <a:cs typeface="Times New Roman"/>
              </a:rPr>
              <a:t>?</a:t>
            </a:r>
            <a:endParaRPr lang="en-US" sz="3200" dirty="0">
              <a:latin typeface="+mn-lt"/>
              <a:cs typeface="Times New Roman"/>
            </a:endParaRPr>
          </a:p>
          <a:p>
            <a:pPr marL="11206" algn="just">
              <a:spcBef>
                <a:spcPts val="1390"/>
              </a:spcBef>
              <a:tabLst>
                <a:tab pos="472353" algn="l"/>
                <a:tab pos="1075822" algn="l"/>
                <a:tab pos="2181341" algn="l"/>
                <a:tab pos="3133332" algn="l"/>
                <a:tab pos="3594478" algn="l"/>
                <a:tab pos="4281996" algn="l"/>
                <a:tab pos="5385834" algn="l"/>
                <a:tab pos="6484630" algn="l"/>
                <a:tab pos="6944656" algn="l"/>
              </a:tabLst>
            </a:pPr>
            <a:endParaRPr lang="en-IN" sz="2294" dirty="0">
              <a:latin typeface="Times New Roman"/>
              <a:cs typeface="Times New Roman"/>
            </a:endParaRPr>
          </a:p>
          <a:p>
            <a:pPr marL="11206">
              <a:spcBef>
                <a:spcPts val="1390"/>
              </a:spcBef>
              <a:tabLst>
                <a:tab pos="472353" algn="l"/>
                <a:tab pos="1075822" algn="l"/>
                <a:tab pos="2181341" algn="l"/>
                <a:tab pos="3133332" algn="l"/>
                <a:tab pos="3594478" algn="l"/>
                <a:tab pos="4281996" algn="l"/>
                <a:tab pos="5385834" algn="l"/>
                <a:tab pos="6484630" algn="l"/>
                <a:tab pos="6944656" algn="l"/>
              </a:tabLst>
            </a:pPr>
            <a:endParaRPr lang="en-US" sz="2294" dirty="0">
              <a:latin typeface="Times New Roman"/>
              <a:cs typeface="Times New Roman"/>
            </a:endParaRPr>
          </a:p>
          <a:p>
            <a:pPr marL="11206">
              <a:spcBef>
                <a:spcPts val="1390"/>
              </a:spcBef>
              <a:tabLst>
                <a:tab pos="472353" algn="l"/>
                <a:tab pos="1075822" algn="l"/>
                <a:tab pos="2181341" algn="l"/>
                <a:tab pos="3133332" algn="l"/>
                <a:tab pos="3594478" algn="l"/>
                <a:tab pos="4281996" algn="l"/>
                <a:tab pos="5385834" algn="l"/>
                <a:tab pos="6484630" algn="l"/>
                <a:tab pos="6944656" algn="l"/>
              </a:tabLst>
            </a:pPr>
            <a:endParaRPr sz="2294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7192" y="834562"/>
            <a:ext cx="2617044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dirty="0" smtClean="0"/>
              <a:t>Example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26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3774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99457" y="1699457"/>
            <a:ext cx="10153128" cy="4685565"/>
          </a:xfrm>
          <a:prstGeom prst="rect">
            <a:avLst/>
          </a:prstGeom>
        </p:spPr>
        <p:txBody>
          <a:bodyPr vert="horz" wrap="square" lIns="0" tIns="200584" rIns="0" bIns="0" rtlCol="0">
            <a:spAutoFit/>
          </a:bodyPr>
          <a:lstStyle/>
          <a:p>
            <a:pPr marL="44826" marR="38102">
              <a:spcBef>
                <a:spcPts val="1496"/>
              </a:spcBef>
            </a:pPr>
            <a:r>
              <a:rPr sz="3200" spc="-4" dirty="0" smtClean="0">
                <a:latin typeface="+mn-lt"/>
                <a:cs typeface="Times New Roman"/>
              </a:rPr>
              <a:t>Unadjusted </a:t>
            </a:r>
            <a:r>
              <a:rPr sz="3200" spc="-4" dirty="0">
                <a:latin typeface="+mn-lt"/>
                <a:cs typeface="Times New Roman"/>
              </a:rPr>
              <a:t>function </a:t>
            </a:r>
            <a:r>
              <a:rPr sz="3200" dirty="0">
                <a:latin typeface="+mn-lt"/>
                <a:cs typeface="Times New Roman"/>
              </a:rPr>
              <a:t>point </a:t>
            </a:r>
            <a:r>
              <a:rPr sz="3200" spc="-4" dirty="0">
                <a:latin typeface="+mn-lt"/>
                <a:cs typeface="Times New Roman"/>
              </a:rPr>
              <a:t>counts </a:t>
            </a:r>
            <a:r>
              <a:rPr sz="3200" spc="-13" dirty="0">
                <a:latin typeface="+mn-lt"/>
                <a:cs typeface="Times New Roman"/>
              </a:rPr>
              <a:t>may </a:t>
            </a:r>
            <a:r>
              <a:rPr sz="3200" spc="4" dirty="0">
                <a:latin typeface="+mn-lt"/>
                <a:cs typeface="Times New Roman"/>
              </a:rPr>
              <a:t>be </a:t>
            </a:r>
            <a:r>
              <a:rPr sz="3200" spc="-9" dirty="0">
                <a:latin typeface="+mn-lt"/>
                <a:cs typeface="Times New Roman"/>
              </a:rPr>
              <a:t>calculated </a:t>
            </a:r>
            <a:r>
              <a:rPr sz="3200" dirty="0">
                <a:latin typeface="+mn-lt"/>
                <a:cs typeface="Times New Roman"/>
              </a:rPr>
              <a:t>using  </a:t>
            </a:r>
            <a:r>
              <a:rPr sz="3200" spc="-4" dirty="0">
                <a:latin typeface="+mn-lt"/>
                <a:cs typeface="Times New Roman"/>
              </a:rPr>
              <a:t>as:</a:t>
            </a:r>
            <a:endParaRPr sz="3200" dirty="0">
              <a:latin typeface="+mn-lt"/>
              <a:cs typeface="Times New Roman"/>
            </a:endParaRPr>
          </a:p>
          <a:p>
            <a:pPr marL="2150524">
              <a:lnSpc>
                <a:spcPts val="1099"/>
              </a:lnSpc>
              <a:tabLst>
                <a:tab pos="2661539" algn="l"/>
              </a:tabLst>
            </a:pPr>
            <a:r>
              <a:rPr sz="1941" spc="4" dirty="0">
                <a:latin typeface="Times New Roman"/>
                <a:cs typeface="Times New Roman"/>
              </a:rPr>
              <a:t>5	3</a:t>
            </a:r>
            <a:endParaRPr sz="1941" dirty="0">
              <a:latin typeface="Times New Roman"/>
              <a:cs typeface="Times New Roman"/>
            </a:endParaRPr>
          </a:p>
          <a:p>
            <a:pPr marL="727861">
              <a:lnSpc>
                <a:spcPts val="5025"/>
              </a:lnSpc>
            </a:pPr>
            <a:r>
              <a:rPr sz="3353" i="1" spc="-9" dirty="0">
                <a:latin typeface="Times New Roman"/>
                <a:cs typeface="Times New Roman"/>
              </a:rPr>
              <a:t>UFP </a:t>
            </a:r>
            <a:r>
              <a:rPr sz="3353" spc="-4" dirty="0">
                <a:latin typeface="Symbol"/>
                <a:cs typeface="Symbol"/>
              </a:rPr>
              <a:t></a:t>
            </a:r>
            <a:r>
              <a:rPr sz="3353" spc="-4" dirty="0">
                <a:latin typeface="Times New Roman"/>
                <a:cs typeface="Times New Roman"/>
              </a:rPr>
              <a:t> </a:t>
            </a:r>
            <a:r>
              <a:rPr sz="7545" spc="199" baseline="-8771" dirty="0">
                <a:latin typeface="Verdana"/>
                <a:cs typeface="Verdana"/>
              </a:rPr>
              <a:t>∑∑</a:t>
            </a:r>
            <a:r>
              <a:rPr sz="7545" spc="-2382" baseline="-8771" dirty="0">
                <a:latin typeface="Verdana"/>
                <a:cs typeface="Verdana"/>
              </a:rPr>
              <a:t> </a:t>
            </a:r>
            <a:r>
              <a:rPr sz="3353" i="1" spc="53" dirty="0">
                <a:latin typeface="Times New Roman"/>
                <a:cs typeface="Times New Roman"/>
              </a:rPr>
              <a:t>Z</a:t>
            </a:r>
            <a:r>
              <a:rPr sz="2912" i="1" spc="79" baseline="-23989" dirty="0">
                <a:latin typeface="Times New Roman"/>
                <a:cs typeface="Times New Roman"/>
              </a:rPr>
              <a:t>ij </a:t>
            </a:r>
            <a:r>
              <a:rPr sz="3353" i="1" spc="-57" dirty="0">
                <a:latin typeface="Times New Roman"/>
                <a:cs typeface="Times New Roman"/>
              </a:rPr>
              <a:t>w</a:t>
            </a:r>
            <a:r>
              <a:rPr sz="2912" i="1" spc="-86" baseline="-23989" dirty="0">
                <a:latin typeface="Times New Roman"/>
                <a:cs typeface="Times New Roman"/>
              </a:rPr>
              <a:t>ij</a:t>
            </a:r>
            <a:endParaRPr sz="2912" baseline="-23989" dirty="0">
              <a:latin typeface="Times New Roman"/>
              <a:cs typeface="Times New Roman"/>
            </a:endParaRPr>
          </a:p>
          <a:p>
            <a:pPr marL="2053587">
              <a:spcBef>
                <a:spcPts val="247"/>
              </a:spcBef>
              <a:tabLst>
                <a:tab pos="2536587" algn="l"/>
              </a:tabLst>
            </a:pPr>
            <a:r>
              <a:rPr sz="1941" i="1" spc="18" dirty="0">
                <a:latin typeface="Times New Roman"/>
                <a:cs typeface="Times New Roman"/>
              </a:rPr>
              <a:t>i</a:t>
            </a:r>
            <a:r>
              <a:rPr sz="1941" spc="18" dirty="0">
                <a:latin typeface="Symbol"/>
                <a:cs typeface="Symbol"/>
              </a:rPr>
              <a:t></a:t>
            </a:r>
            <a:r>
              <a:rPr sz="1941" spc="18" dirty="0">
                <a:latin typeface="Times New Roman"/>
                <a:cs typeface="Times New Roman"/>
              </a:rPr>
              <a:t>1	</a:t>
            </a:r>
            <a:r>
              <a:rPr sz="1941" i="1" spc="4" dirty="0">
                <a:latin typeface="Times New Roman"/>
                <a:cs typeface="Times New Roman"/>
              </a:rPr>
              <a:t>J</a:t>
            </a:r>
            <a:r>
              <a:rPr sz="1941" i="1" spc="-132" dirty="0">
                <a:latin typeface="Times New Roman"/>
                <a:cs typeface="Times New Roman"/>
              </a:rPr>
              <a:t> </a:t>
            </a:r>
            <a:r>
              <a:rPr sz="1941" spc="-53" dirty="0">
                <a:latin typeface="Symbol"/>
                <a:cs typeface="Symbol"/>
              </a:rPr>
              <a:t></a:t>
            </a:r>
            <a:r>
              <a:rPr sz="1941" spc="-53" dirty="0">
                <a:latin typeface="Times New Roman"/>
                <a:cs typeface="Times New Roman"/>
              </a:rPr>
              <a:t>1</a:t>
            </a:r>
            <a:endParaRPr sz="1941" dirty="0">
              <a:latin typeface="Times New Roman"/>
              <a:cs typeface="Times New Roman"/>
            </a:endParaRPr>
          </a:p>
          <a:p>
            <a:pPr marL="734585">
              <a:spcBef>
                <a:spcPts val="1169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 10 x 3 + </a:t>
            </a:r>
            <a:r>
              <a:rPr sz="2118" spc="-9" dirty="0">
                <a:solidFill>
                  <a:srgbClr val="A50020"/>
                </a:solidFill>
                <a:latin typeface="Times New Roman"/>
                <a:cs typeface="Times New Roman"/>
              </a:rPr>
              <a:t>12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x 7 + 20 x 7 + 15 + 10 + 12 x</a:t>
            </a:r>
            <a:r>
              <a:rPr sz="2118" spc="-53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4</a:t>
            </a:r>
            <a:endParaRPr sz="2118" dirty="0">
              <a:latin typeface="Times New Roman"/>
              <a:cs typeface="Times New Roman"/>
            </a:endParaRPr>
          </a:p>
          <a:p>
            <a:pPr marL="734585">
              <a:spcBef>
                <a:spcPts val="383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 30 + 84 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+140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+ 150 +</a:t>
            </a:r>
            <a:r>
              <a:rPr sz="2118" spc="-3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48</a:t>
            </a:r>
            <a:endParaRPr sz="2118" dirty="0">
              <a:latin typeface="Times New Roman"/>
              <a:cs typeface="Times New Roman"/>
            </a:endParaRPr>
          </a:p>
          <a:p>
            <a:pPr marL="734585">
              <a:spcBef>
                <a:spcPts val="379"/>
              </a:spcBef>
            </a:pPr>
            <a:r>
              <a:rPr sz="2118" dirty="0">
                <a:solidFill>
                  <a:srgbClr val="A50020"/>
                </a:solidFill>
                <a:latin typeface="Times New Roman"/>
                <a:cs typeface="Times New Roman"/>
              </a:rPr>
              <a:t>=</a:t>
            </a:r>
            <a:r>
              <a:rPr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sz="2118" dirty="0" smtClean="0">
                <a:solidFill>
                  <a:srgbClr val="A50020"/>
                </a:solidFill>
                <a:latin typeface="Times New Roman"/>
                <a:cs typeface="Times New Roman"/>
              </a:rPr>
              <a:t>452</a:t>
            </a:r>
            <a:endParaRPr lang="en-US" sz="2118" dirty="0" smtClean="0">
              <a:solidFill>
                <a:srgbClr val="A50020"/>
              </a:solidFill>
              <a:latin typeface="Times New Roman"/>
              <a:cs typeface="Times New Roman"/>
            </a:endParaRPr>
          </a:p>
          <a:p>
            <a:pPr marL="468406" lvl="1">
              <a:spcBef>
                <a:spcPts val="468"/>
              </a:spcBef>
            </a:pPr>
            <a:r>
              <a:rPr lang="da-DK" sz="2118" spc="-9" dirty="0" smtClean="0">
                <a:solidFill>
                  <a:srgbClr val="A50020"/>
                </a:solidFill>
                <a:latin typeface="Times New Roman"/>
                <a:cs typeface="Times New Roman"/>
              </a:rPr>
              <a:t>F</a:t>
            </a:r>
            <a:r>
              <a:rPr lang="da-DK" sz="2118" spc="-4" dirty="0" smtClean="0">
                <a:solidFill>
                  <a:srgbClr val="A50020"/>
                </a:solidFill>
                <a:latin typeface="Times New Roman"/>
                <a:cs typeface="Times New Roman"/>
              </a:rPr>
              <a:t>P </a:t>
            </a:r>
            <a:r>
              <a:rPr lang="da-DK" sz="2118" dirty="0">
                <a:solidFill>
                  <a:srgbClr val="A50020"/>
                </a:solidFill>
                <a:latin typeface="Times New Roman"/>
                <a:cs typeface="Times New Roman"/>
              </a:rPr>
              <a:t>= </a:t>
            </a:r>
            <a:r>
              <a:rPr lang="da-DK"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UFP </a:t>
            </a:r>
            <a:r>
              <a:rPr lang="da-DK" sz="2118" dirty="0">
                <a:solidFill>
                  <a:srgbClr val="A50020"/>
                </a:solidFill>
                <a:latin typeface="Times New Roman"/>
                <a:cs typeface="Times New Roman"/>
              </a:rPr>
              <a:t>x</a:t>
            </a:r>
            <a:r>
              <a:rPr lang="da-DK" sz="2118" spc="-9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lang="da-DK" sz="2118" spc="-4" dirty="0">
                <a:solidFill>
                  <a:srgbClr val="A50020"/>
                </a:solidFill>
                <a:latin typeface="Times New Roman"/>
                <a:cs typeface="Times New Roman"/>
              </a:rPr>
              <a:t>CAF</a:t>
            </a:r>
            <a:endParaRPr lang="da-DK" sz="2118" dirty="0">
              <a:latin typeface="Times New Roman"/>
              <a:cs typeface="Times New Roman"/>
            </a:endParaRPr>
          </a:p>
          <a:p>
            <a:pPr marL="468406" lvl="1">
              <a:spcBef>
                <a:spcPts val="468"/>
              </a:spcBef>
            </a:pPr>
            <a:r>
              <a:rPr lang="da-DK" sz="2118" dirty="0">
                <a:solidFill>
                  <a:srgbClr val="A50020"/>
                </a:solidFill>
                <a:latin typeface="Times New Roman"/>
                <a:cs typeface="Times New Roman"/>
              </a:rPr>
              <a:t>     = 452 x 1.10 =</a:t>
            </a:r>
            <a:r>
              <a:rPr lang="da-DK" sz="2118" spc="-101" dirty="0">
                <a:solidFill>
                  <a:srgbClr val="A50020"/>
                </a:solidFill>
                <a:latin typeface="Times New Roman"/>
                <a:cs typeface="Times New Roman"/>
              </a:rPr>
              <a:t> </a:t>
            </a:r>
            <a:r>
              <a:rPr lang="da-DK" sz="2118" dirty="0">
                <a:solidFill>
                  <a:srgbClr val="A50020"/>
                </a:solidFill>
                <a:latin typeface="Times New Roman"/>
                <a:cs typeface="Times New Roman"/>
              </a:rPr>
              <a:t>497.2.</a:t>
            </a:r>
            <a:endParaRPr lang="da-DK" sz="2118" dirty="0">
              <a:latin typeface="Times New Roman"/>
              <a:cs typeface="Times New Roman"/>
            </a:endParaRPr>
          </a:p>
          <a:p>
            <a:pPr marL="734585">
              <a:spcBef>
                <a:spcPts val="379"/>
              </a:spcBef>
            </a:pP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39816" y="868085"/>
            <a:ext cx="2386702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dirty="0" smtClean="0"/>
              <a:t>Solution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27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349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7448" y="1659702"/>
            <a:ext cx="13033448" cy="4701076"/>
          </a:xfrm>
          <a:prstGeom prst="rect">
            <a:avLst/>
          </a:prstGeom>
        </p:spPr>
        <p:txBody>
          <a:bodyPr vert="horz" wrap="square" lIns="0" tIns="73959" rIns="0" bIns="0" rtlCol="0">
            <a:spAutoFit/>
          </a:bodyPr>
          <a:lstStyle/>
          <a:p>
            <a:pPr marL="11206">
              <a:spcBef>
                <a:spcPts val="499"/>
              </a:spcBef>
            </a:pPr>
            <a:r>
              <a:rPr sz="2800" spc="-4" dirty="0" smtClean="0">
                <a:latin typeface="+mn-lt"/>
                <a:cs typeface="Times New Roman"/>
              </a:rPr>
              <a:t>Consider </a:t>
            </a:r>
            <a:r>
              <a:rPr sz="2800" dirty="0">
                <a:latin typeface="+mn-lt"/>
                <a:cs typeface="Times New Roman"/>
              </a:rPr>
              <a:t>a </a:t>
            </a:r>
            <a:r>
              <a:rPr sz="2800" spc="-4" dirty="0">
                <a:latin typeface="+mn-lt"/>
                <a:cs typeface="Times New Roman"/>
              </a:rPr>
              <a:t>project with the following</a:t>
            </a:r>
            <a:r>
              <a:rPr sz="2800" dirty="0">
                <a:latin typeface="+mn-lt"/>
                <a:cs typeface="Times New Roman"/>
              </a:rPr>
              <a:t> </a:t>
            </a:r>
            <a:r>
              <a:rPr sz="2800" spc="-4" dirty="0">
                <a:latin typeface="+mn-lt"/>
                <a:cs typeface="Times New Roman"/>
              </a:rPr>
              <a:t>parameters.</a:t>
            </a:r>
            <a:endParaRPr sz="2800" dirty="0">
              <a:latin typeface="+mn-lt"/>
              <a:cs typeface="Times New Roman"/>
            </a:endParaRPr>
          </a:p>
          <a:p>
            <a:pPr marL="818073" indent="-479077">
              <a:spcBef>
                <a:spcPts val="507"/>
              </a:spcBef>
              <a:buAutoNum type="romanLcParenBoth"/>
              <a:tabLst>
                <a:tab pos="817513" algn="l"/>
                <a:tab pos="818073" algn="l"/>
              </a:tabLst>
            </a:pPr>
            <a:r>
              <a:rPr sz="2800" spc="-4" dirty="0">
                <a:latin typeface="+mn-lt"/>
                <a:cs typeface="Times New Roman"/>
              </a:rPr>
              <a:t>External Inputs:</a:t>
            </a:r>
            <a:endParaRPr sz="2800" dirty="0">
              <a:latin typeface="+mn-lt"/>
              <a:cs typeface="Times New Roman"/>
            </a:endParaRPr>
          </a:p>
          <a:p>
            <a:pPr marL="818073" marR="1213101" lvl="1">
              <a:lnSpc>
                <a:spcPts val="2797"/>
              </a:lnSpc>
              <a:spcBef>
                <a:spcPts val="124"/>
              </a:spcBef>
              <a:buAutoNum type="alphaLcParenBoth"/>
              <a:tabLst>
                <a:tab pos="1146423" algn="l"/>
              </a:tabLst>
            </a:pPr>
            <a:r>
              <a:rPr sz="2800" dirty="0">
                <a:solidFill>
                  <a:srgbClr val="653200"/>
                </a:solidFill>
                <a:latin typeface="+mn-lt"/>
                <a:cs typeface="Times New Roman"/>
              </a:rPr>
              <a:t>10 </a:t>
            </a:r>
            <a:r>
              <a:rPr sz="2800" spc="-4" dirty="0">
                <a:solidFill>
                  <a:srgbClr val="653200"/>
                </a:solidFill>
                <a:latin typeface="+mn-lt"/>
                <a:cs typeface="Times New Roman"/>
              </a:rPr>
              <a:t>with </a:t>
            </a:r>
            <a:r>
              <a:rPr sz="2800" dirty="0">
                <a:solidFill>
                  <a:srgbClr val="653200"/>
                </a:solidFill>
                <a:latin typeface="+mn-lt"/>
                <a:cs typeface="Times New Roman"/>
              </a:rPr>
              <a:t>low </a:t>
            </a:r>
            <a:r>
              <a:rPr sz="2800" spc="-4" dirty="0">
                <a:solidFill>
                  <a:srgbClr val="653200"/>
                </a:solidFill>
                <a:latin typeface="+mn-lt"/>
                <a:cs typeface="Times New Roman"/>
              </a:rPr>
              <a:t>complexity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 </a:t>
            </a:r>
            <a:r>
              <a:rPr sz="2800" spc="18" dirty="0">
                <a:solidFill>
                  <a:srgbClr val="CC6500"/>
                </a:solidFill>
                <a:latin typeface="+mn-lt"/>
                <a:cs typeface="Times New Roman"/>
              </a:rPr>
              <a:t>(b)15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with average</a:t>
            </a:r>
            <a:r>
              <a:rPr sz="2800" spc="-53" dirty="0">
                <a:solidFill>
                  <a:srgbClr val="CC6500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complexity</a:t>
            </a:r>
            <a:endParaRPr sz="2800" dirty="0">
              <a:latin typeface="+mn-lt"/>
              <a:cs typeface="Times New Roman"/>
            </a:endParaRPr>
          </a:p>
          <a:p>
            <a:pPr marL="818073">
              <a:spcBef>
                <a:spcPts val="119"/>
              </a:spcBef>
            </a:pPr>
            <a:r>
              <a:rPr sz="2800" dirty="0">
                <a:solidFill>
                  <a:srgbClr val="326500"/>
                </a:solidFill>
                <a:latin typeface="+mn-lt"/>
                <a:cs typeface="Times New Roman"/>
              </a:rPr>
              <a:t>(c) 17 </a:t>
            </a:r>
            <a:r>
              <a:rPr sz="2800" spc="-4" dirty="0">
                <a:solidFill>
                  <a:srgbClr val="326500"/>
                </a:solidFill>
                <a:latin typeface="+mn-lt"/>
                <a:cs typeface="Times New Roman"/>
              </a:rPr>
              <a:t>with high</a:t>
            </a:r>
            <a:r>
              <a:rPr sz="2800" spc="-322" dirty="0">
                <a:solidFill>
                  <a:srgbClr val="326500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326500"/>
                </a:solidFill>
                <a:latin typeface="+mn-lt"/>
                <a:cs typeface="Times New Roman"/>
              </a:rPr>
              <a:t>complexity</a:t>
            </a:r>
            <a:endParaRPr sz="2800" dirty="0">
              <a:latin typeface="+mn-lt"/>
              <a:cs typeface="Times New Roman"/>
            </a:endParaRPr>
          </a:p>
          <a:p>
            <a:pPr marL="818073" indent="-479077">
              <a:spcBef>
                <a:spcPts val="499"/>
              </a:spcBef>
              <a:buAutoNum type="romanLcParenBoth" startAt="2"/>
              <a:tabLst>
                <a:tab pos="817513" algn="l"/>
                <a:tab pos="818073" algn="l"/>
              </a:tabLst>
            </a:pPr>
            <a:r>
              <a:rPr sz="2800" spc="-4" dirty="0">
                <a:latin typeface="+mn-lt"/>
                <a:cs typeface="Times New Roman"/>
              </a:rPr>
              <a:t>External Outputs:</a:t>
            </a:r>
            <a:endParaRPr sz="2800" dirty="0">
              <a:latin typeface="+mn-lt"/>
              <a:cs typeface="Times New Roman"/>
            </a:endParaRPr>
          </a:p>
          <a:p>
            <a:pPr marL="818073" marR="1570588" lvl="1">
              <a:lnSpc>
                <a:spcPct val="109600"/>
              </a:lnSpc>
              <a:spcBef>
                <a:spcPts val="9"/>
              </a:spcBef>
              <a:buAutoNum type="alphaLcParenBoth"/>
              <a:tabLst>
                <a:tab pos="1146423" algn="l"/>
              </a:tabLst>
            </a:pPr>
            <a:r>
              <a:rPr sz="2800" dirty="0">
                <a:solidFill>
                  <a:srgbClr val="653200"/>
                </a:solidFill>
                <a:latin typeface="+mn-lt"/>
                <a:cs typeface="Times New Roman"/>
              </a:rPr>
              <a:t>6 </a:t>
            </a:r>
            <a:r>
              <a:rPr sz="2800" spc="-4" dirty="0">
                <a:solidFill>
                  <a:srgbClr val="653200"/>
                </a:solidFill>
                <a:latin typeface="+mn-lt"/>
                <a:cs typeface="Times New Roman"/>
              </a:rPr>
              <a:t>with </a:t>
            </a:r>
            <a:r>
              <a:rPr sz="2800" dirty="0">
                <a:solidFill>
                  <a:srgbClr val="653200"/>
                </a:solidFill>
                <a:latin typeface="+mn-lt"/>
                <a:cs typeface="Times New Roman"/>
              </a:rPr>
              <a:t>low </a:t>
            </a:r>
            <a:r>
              <a:rPr sz="2800" spc="-4" dirty="0">
                <a:solidFill>
                  <a:srgbClr val="653200"/>
                </a:solidFill>
                <a:latin typeface="+mn-lt"/>
                <a:cs typeface="Times New Roman"/>
              </a:rPr>
              <a:t>complexity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 </a:t>
            </a:r>
            <a:r>
              <a:rPr sz="2800" spc="18" dirty="0">
                <a:solidFill>
                  <a:srgbClr val="CC6500"/>
                </a:solidFill>
                <a:latin typeface="+mn-lt"/>
                <a:cs typeface="Times New Roman"/>
              </a:rPr>
              <a:t>(b)13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with high</a:t>
            </a:r>
            <a:r>
              <a:rPr sz="2800" spc="-62" dirty="0">
                <a:solidFill>
                  <a:srgbClr val="CC6500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complexity</a:t>
            </a:r>
            <a:endParaRPr sz="2800" dirty="0">
              <a:latin typeface="+mn-lt"/>
              <a:cs typeface="Times New Roman"/>
            </a:endParaRPr>
          </a:p>
          <a:p>
            <a:pPr marL="818073" indent="-479077">
              <a:spcBef>
                <a:spcPts val="507"/>
              </a:spcBef>
              <a:buAutoNum type="romanLcParenBoth" startAt="2"/>
              <a:tabLst>
                <a:tab pos="818073" algn="l"/>
              </a:tabLst>
            </a:pPr>
            <a:r>
              <a:rPr sz="2800" spc="-4" dirty="0">
                <a:latin typeface="+mn-lt"/>
                <a:cs typeface="Times New Roman"/>
              </a:rPr>
              <a:t>External Inquiries:</a:t>
            </a:r>
            <a:endParaRPr sz="2800" dirty="0">
              <a:latin typeface="+mn-lt"/>
              <a:cs typeface="Times New Roman"/>
            </a:endParaRPr>
          </a:p>
          <a:p>
            <a:pPr marL="1185085" lvl="1" indent="-367572">
              <a:spcBef>
                <a:spcPts val="499"/>
              </a:spcBef>
              <a:buAutoNum type="alphaLcParenBoth"/>
              <a:tabLst>
                <a:tab pos="1185646" algn="l"/>
              </a:tabLst>
            </a:pPr>
            <a:r>
              <a:rPr sz="2800" dirty="0">
                <a:solidFill>
                  <a:srgbClr val="326500"/>
                </a:solidFill>
                <a:latin typeface="+mn-lt"/>
                <a:cs typeface="Times New Roman"/>
              </a:rPr>
              <a:t>3 </a:t>
            </a:r>
            <a:r>
              <a:rPr sz="2800" spc="-4" dirty="0">
                <a:solidFill>
                  <a:srgbClr val="326500"/>
                </a:solidFill>
                <a:latin typeface="+mn-lt"/>
                <a:cs typeface="Times New Roman"/>
              </a:rPr>
              <a:t>with </a:t>
            </a:r>
            <a:r>
              <a:rPr sz="2800" dirty="0">
                <a:solidFill>
                  <a:srgbClr val="326500"/>
                </a:solidFill>
                <a:latin typeface="+mn-lt"/>
                <a:cs typeface="Times New Roman"/>
              </a:rPr>
              <a:t>low</a:t>
            </a:r>
            <a:r>
              <a:rPr sz="2800" spc="-35" dirty="0">
                <a:solidFill>
                  <a:srgbClr val="326500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326500"/>
                </a:solidFill>
                <a:latin typeface="+mn-lt"/>
                <a:cs typeface="Times New Roman"/>
              </a:rPr>
              <a:t>complexity</a:t>
            </a:r>
            <a:endParaRPr sz="2800" dirty="0">
              <a:latin typeface="+mn-lt"/>
              <a:cs typeface="Times New Roman"/>
            </a:endParaRPr>
          </a:p>
          <a:p>
            <a:pPr marL="1199654" lvl="1" indent="-382141">
              <a:spcBef>
                <a:spcPts val="256"/>
              </a:spcBef>
              <a:buAutoNum type="alphaLcParenBoth"/>
              <a:tabLst>
                <a:tab pos="1200214" algn="l"/>
              </a:tabLst>
            </a:pPr>
            <a:r>
              <a:rPr sz="2800" dirty="0">
                <a:solidFill>
                  <a:srgbClr val="CC6500"/>
                </a:solidFill>
                <a:latin typeface="+mn-lt"/>
                <a:cs typeface="Times New Roman"/>
              </a:rPr>
              <a:t>4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with average</a:t>
            </a:r>
            <a:r>
              <a:rPr sz="2800" spc="-18" dirty="0">
                <a:solidFill>
                  <a:srgbClr val="CC6500"/>
                </a:solidFill>
                <a:latin typeface="+mn-lt"/>
                <a:cs typeface="Times New Roman"/>
              </a:rPr>
              <a:t> </a:t>
            </a:r>
            <a:r>
              <a:rPr sz="2800" spc="-4" dirty="0">
                <a:solidFill>
                  <a:srgbClr val="CC6500"/>
                </a:solidFill>
                <a:latin typeface="+mn-lt"/>
                <a:cs typeface="Times New Roman"/>
              </a:rPr>
              <a:t>complexity</a:t>
            </a:r>
            <a:endParaRPr sz="2800" dirty="0">
              <a:latin typeface="+mn-lt"/>
              <a:cs typeface="Times New Roman"/>
            </a:endParaRPr>
          </a:p>
          <a:p>
            <a:pPr marL="1185085" lvl="1" indent="-367572">
              <a:spcBef>
                <a:spcPts val="243"/>
              </a:spcBef>
              <a:buAutoNum type="alphaLcParenBoth"/>
              <a:tabLst>
                <a:tab pos="1185646" algn="l"/>
                <a:tab pos="1454041" algn="l"/>
              </a:tabLst>
            </a:pPr>
            <a:r>
              <a:rPr sz="2800" dirty="0">
                <a:solidFill>
                  <a:srgbClr val="653200"/>
                </a:solidFill>
                <a:latin typeface="+mn-lt"/>
                <a:cs typeface="Times New Roman"/>
              </a:rPr>
              <a:t>2	</a:t>
            </a:r>
            <a:r>
              <a:rPr sz="2800" spc="-4" dirty="0">
                <a:solidFill>
                  <a:srgbClr val="653200"/>
                </a:solidFill>
                <a:latin typeface="+mn-lt"/>
                <a:cs typeface="Times New Roman"/>
              </a:rPr>
              <a:t>high complexity</a:t>
            </a:r>
            <a:endParaRPr sz="2800" dirty="0">
              <a:latin typeface="+mn-lt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28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55840" y="908578"/>
            <a:ext cx="2622456" cy="802685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963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idx="4294967295"/>
          </p:nvPr>
        </p:nvSpPr>
        <p:spPr>
          <a:xfrm>
            <a:off x="479376" y="188640"/>
            <a:ext cx="11953328" cy="6009300"/>
          </a:xfrm>
          <a:prstGeom prst="rect">
            <a:avLst/>
          </a:prstGeom>
        </p:spPr>
        <p:txBody>
          <a:bodyPr vert="horz" wrap="square" lIns="0" tIns="43143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818073" indent="-479077">
              <a:lnSpc>
                <a:spcPct val="100000"/>
              </a:lnSpc>
              <a:spcBef>
                <a:spcPts val="340"/>
              </a:spcBef>
              <a:buAutoNum type="romanLcParenBoth" startAt="4"/>
              <a:tabLst>
                <a:tab pos="818073" algn="l"/>
              </a:tabLst>
            </a:pPr>
            <a:r>
              <a:rPr sz="2800" spc="-4" dirty="0">
                <a:solidFill>
                  <a:srgbClr val="000000"/>
                </a:solidFill>
                <a:cs typeface="Times New Roman"/>
              </a:rPr>
              <a:t>Internal logical</a:t>
            </a:r>
            <a:r>
              <a:rPr sz="2800" spc="-9" dirty="0">
                <a:solidFill>
                  <a:srgbClr val="000000"/>
                </a:solidFill>
                <a:cs typeface="Times New Roman"/>
              </a:rPr>
              <a:t>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files:</a:t>
            </a:r>
            <a:endParaRPr sz="2800" dirty="0">
              <a:cs typeface="Times New Roman"/>
            </a:endParaRPr>
          </a:p>
          <a:p>
            <a:pPr marL="818073" marR="3516033" lvl="1" algn="just">
              <a:lnSpc>
                <a:spcPct val="109600"/>
              </a:lnSpc>
              <a:spcBef>
                <a:spcPts val="13"/>
              </a:spcBef>
              <a:buAutoNum type="alphaLcParenBoth"/>
              <a:tabLst>
                <a:tab pos="1146423" algn="l"/>
              </a:tabLst>
            </a:pPr>
            <a:r>
              <a:rPr sz="2800" dirty="0" smtClean="0">
                <a:solidFill>
                  <a:srgbClr val="653200"/>
                </a:solidFill>
                <a:cs typeface="Times New Roman"/>
              </a:rPr>
              <a:t>2</a:t>
            </a:r>
            <a:r>
              <a:rPr lang="en-US" sz="2800" dirty="0" smtClean="0">
                <a:solidFill>
                  <a:srgbClr val="653200"/>
                </a:solidFill>
                <a:cs typeface="Times New Roman"/>
              </a:rPr>
              <a:t> </a:t>
            </a:r>
            <a:r>
              <a:rPr sz="2800" spc="-4" dirty="0" smtClean="0">
                <a:solidFill>
                  <a:srgbClr val="653200"/>
                </a:solidFill>
                <a:cs typeface="Times New Roman"/>
              </a:rPr>
              <a:t>with </a:t>
            </a:r>
            <a:r>
              <a:rPr sz="2800" spc="-4" dirty="0">
                <a:solidFill>
                  <a:srgbClr val="653200"/>
                </a:solidFill>
                <a:cs typeface="Times New Roman"/>
              </a:rPr>
              <a:t>average</a:t>
            </a:r>
            <a:r>
              <a:rPr sz="2800" spc="-62" dirty="0">
                <a:solidFill>
                  <a:srgbClr val="653200"/>
                </a:solidFill>
                <a:cs typeface="Times New Roman"/>
              </a:rPr>
              <a:t> </a:t>
            </a:r>
            <a:r>
              <a:rPr sz="2800" spc="-4" dirty="0">
                <a:solidFill>
                  <a:srgbClr val="653200"/>
                </a:solidFill>
                <a:cs typeface="Times New Roman"/>
              </a:rPr>
              <a:t>complexity </a:t>
            </a:r>
            <a:r>
              <a:rPr sz="2800" spc="-4" dirty="0">
                <a:solidFill>
                  <a:srgbClr val="326500"/>
                </a:solidFill>
                <a:cs typeface="Times New Roman"/>
              </a:rPr>
              <a:t> </a:t>
            </a:r>
            <a:endParaRPr lang="en-US" sz="2800" spc="-4" dirty="0" smtClean="0">
              <a:solidFill>
                <a:srgbClr val="326500"/>
              </a:solidFill>
              <a:cs typeface="Times New Roman"/>
            </a:endParaRPr>
          </a:p>
          <a:p>
            <a:pPr marL="818073" marR="3516033" lvl="1" algn="just">
              <a:lnSpc>
                <a:spcPct val="109600"/>
              </a:lnSpc>
              <a:spcBef>
                <a:spcPts val="13"/>
              </a:spcBef>
              <a:buAutoNum type="alphaLcParenBoth"/>
              <a:tabLst>
                <a:tab pos="1146423" algn="l"/>
              </a:tabLst>
            </a:pPr>
            <a:r>
              <a:rPr sz="2800" spc="26" dirty="0" smtClean="0">
                <a:solidFill>
                  <a:srgbClr val="326500"/>
                </a:solidFill>
                <a:cs typeface="Times New Roman"/>
              </a:rPr>
              <a:t>1</a:t>
            </a:r>
            <a:r>
              <a:rPr lang="en-US" sz="2800" spc="26" dirty="0" smtClean="0">
                <a:solidFill>
                  <a:srgbClr val="326500"/>
                </a:solidFill>
                <a:cs typeface="Times New Roman"/>
              </a:rPr>
              <a:t> </a:t>
            </a:r>
            <a:r>
              <a:rPr sz="2800" spc="-4" dirty="0" smtClean="0">
                <a:solidFill>
                  <a:srgbClr val="326500"/>
                </a:solidFill>
                <a:cs typeface="Times New Roman"/>
              </a:rPr>
              <a:t>with high</a:t>
            </a:r>
            <a:r>
              <a:rPr lang="en-US" sz="2800" spc="-57" dirty="0">
                <a:solidFill>
                  <a:srgbClr val="326500"/>
                </a:solidFill>
                <a:cs typeface="Times New Roman"/>
              </a:rPr>
              <a:t> </a:t>
            </a:r>
            <a:r>
              <a:rPr sz="2800" spc="-4" dirty="0" smtClean="0">
                <a:solidFill>
                  <a:srgbClr val="326500"/>
                </a:solidFill>
                <a:cs typeface="Times New Roman"/>
              </a:rPr>
              <a:t>complexity</a:t>
            </a:r>
            <a:endParaRPr sz="2800" dirty="0">
              <a:cs typeface="Times New Roman"/>
            </a:endParaRPr>
          </a:p>
          <a:p>
            <a:pPr marL="818073" indent="-479077">
              <a:lnSpc>
                <a:spcPct val="100000"/>
              </a:lnSpc>
              <a:spcBef>
                <a:spcPts val="507"/>
              </a:spcBef>
              <a:buAutoNum type="romanLcParenBoth" startAt="4"/>
              <a:tabLst>
                <a:tab pos="817513" algn="l"/>
                <a:tab pos="818073" algn="l"/>
              </a:tabLst>
            </a:pPr>
            <a:r>
              <a:rPr sz="2800" spc="-4" dirty="0">
                <a:solidFill>
                  <a:srgbClr val="000000"/>
                </a:solidFill>
                <a:cs typeface="Times New Roman"/>
              </a:rPr>
              <a:t>External Interface</a:t>
            </a:r>
            <a:r>
              <a:rPr sz="2800" dirty="0">
                <a:solidFill>
                  <a:srgbClr val="000000"/>
                </a:solidFill>
                <a:cs typeface="Times New Roman"/>
              </a:rPr>
              <a:t>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files:</a:t>
            </a:r>
            <a:endParaRPr sz="2800" dirty="0">
              <a:cs typeface="Times New Roman"/>
            </a:endParaRPr>
          </a:p>
          <a:p>
            <a:pPr marL="1145863" lvl="1" indent="-328350">
              <a:lnSpc>
                <a:spcPct val="100000"/>
              </a:lnSpc>
              <a:spcBef>
                <a:spcPts val="243"/>
              </a:spcBef>
              <a:buAutoNum type="alphaLcParenBoth"/>
              <a:tabLst>
                <a:tab pos="1146423" algn="l"/>
              </a:tabLst>
            </a:pPr>
            <a:r>
              <a:rPr sz="2800" dirty="0">
                <a:solidFill>
                  <a:srgbClr val="653200"/>
                </a:solidFill>
                <a:cs typeface="Times New Roman"/>
              </a:rPr>
              <a:t>9 </a:t>
            </a:r>
            <a:r>
              <a:rPr sz="2800" spc="-4" dirty="0">
                <a:solidFill>
                  <a:srgbClr val="653200"/>
                </a:solidFill>
                <a:cs typeface="Times New Roman"/>
              </a:rPr>
              <a:t>with </a:t>
            </a:r>
            <a:r>
              <a:rPr sz="2800" dirty="0">
                <a:solidFill>
                  <a:srgbClr val="653200"/>
                </a:solidFill>
                <a:cs typeface="Times New Roman"/>
              </a:rPr>
              <a:t>low</a:t>
            </a:r>
            <a:r>
              <a:rPr sz="2800" spc="-18" dirty="0">
                <a:solidFill>
                  <a:srgbClr val="653200"/>
                </a:solidFill>
                <a:cs typeface="Times New Roman"/>
              </a:rPr>
              <a:t> </a:t>
            </a:r>
            <a:r>
              <a:rPr sz="2800" spc="-4" dirty="0">
                <a:solidFill>
                  <a:srgbClr val="653200"/>
                </a:solidFill>
                <a:cs typeface="Times New Roman"/>
              </a:rPr>
              <a:t>complexity</a:t>
            </a:r>
            <a:endParaRPr sz="2800" dirty="0">
              <a:cs typeface="Times New Roman"/>
            </a:endParaRPr>
          </a:p>
          <a:p>
            <a:pPr marL="11206">
              <a:lnSpc>
                <a:spcPct val="100000"/>
              </a:lnSpc>
              <a:spcBef>
                <a:spcPts val="159"/>
              </a:spcBef>
            </a:pPr>
            <a:r>
              <a:rPr sz="2800" dirty="0">
                <a:solidFill>
                  <a:srgbClr val="000000"/>
                </a:solidFill>
                <a:cs typeface="Times New Roman"/>
              </a:rPr>
              <a:t>In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addition to </a:t>
            </a:r>
            <a:r>
              <a:rPr sz="2800" dirty="0">
                <a:solidFill>
                  <a:srgbClr val="000000"/>
                </a:solidFill>
                <a:cs typeface="Times New Roman"/>
              </a:rPr>
              <a:t>above,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system</a:t>
            </a:r>
            <a:r>
              <a:rPr sz="2800" spc="-26" dirty="0">
                <a:solidFill>
                  <a:srgbClr val="000000"/>
                </a:solidFill>
                <a:cs typeface="Times New Roman"/>
              </a:rPr>
              <a:t>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requires</a:t>
            </a:r>
            <a:endParaRPr sz="2800" dirty="0">
              <a:cs typeface="Times New Roman"/>
            </a:endParaRPr>
          </a:p>
          <a:p>
            <a:pPr marL="742429" indent="-328910">
              <a:lnSpc>
                <a:spcPct val="100000"/>
              </a:lnSpc>
              <a:spcBef>
                <a:spcPts val="499"/>
              </a:spcBef>
              <a:buAutoNum type="romanLcPeriod"/>
              <a:tabLst>
                <a:tab pos="742429" algn="l"/>
                <a:tab pos="742990" algn="l"/>
              </a:tabLst>
            </a:pPr>
            <a:r>
              <a:rPr sz="2800" spc="-4" dirty="0">
                <a:solidFill>
                  <a:srgbClr val="653200"/>
                </a:solidFill>
                <a:cs typeface="Times New Roman"/>
              </a:rPr>
              <a:t>Significant data</a:t>
            </a:r>
            <a:r>
              <a:rPr sz="2800" spc="-9" dirty="0">
                <a:solidFill>
                  <a:srgbClr val="653200"/>
                </a:solidFill>
                <a:cs typeface="Times New Roman"/>
              </a:rPr>
              <a:t> </a:t>
            </a:r>
            <a:r>
              <a:rPr sz="2800" spc="-4" dirty="0">
                <a:solidFill>
                  <a:srgbClr val="653200"/>
                </a:solidFill>
                <a:cs typeface="Times New Roman"/>
              </a:rPr>
              <a:t>communication</a:t>
            </a:r>
            <a:endParaRPr sz="2800" dirty="0">
              <a:cs typeface="Times New Roman"/>
            </a:endParaRPr>
          </a:p>
          <a:p>
            <a:pPr marL="742429" indent="-328910">
              <a:lnSpc>
                <a:spcPct val="100000"/>
              </a:lnSpc>
              <a:spcBef>
                <a:spcPts val="507"/>
              </a:spcBef>
              <a:buAutoNum type="romanLcPeriod"/>
              <a:tabLst>
                <a:tab pos="742990" algn="l"/>
              </a:tabLst>
            </a:pPr>
            <a:r>
              <a:rPr sz="2800" spc="-4" dirty="0">
                <a:solidFill>
                  <a:srgbClr val="326500"/>
                </a:solidFill>
                <a:cs typeface="Times New Roman"/>
              </a:rPr>
              <a:t>Performance </a:t>
            </a:r>
            <a:r>
              <a:rPr sz="2800" dirty="0">
                <a:solidFill>
                  <a:srgbClr val="326500"/>
                </a:solidFill>
                <a:cs typeface="Times New Roman"/>
              </a:rPr>
              <a:t>is very</a:t>
            </a:r>
            <a:r>
              <a:rPr sz="2800" spc="-13" dirty="0">
                <a:solidFill>
                  <a:srgbClr val="326500"/>
                </a:solidFill>
                <a:cs typeface="Times New Roman"/>
              </a:rPr>
              <a:t> </a:t>
            </a:r>
            <a:r>
              <a:rPr sz="2800" spc="-9" dirty="0">
                <a:solidFill>
                  <a:srgbClr val="326500"/>
                </a:solidFill>
                <a:cs typeface="Times New Roman"/>
              </a:rPr>
              <a:t>critical</a:t>
            </a:r>
            <a:endParaRPr sz="2800" dirty="0">
              <a:cs typeface="Times New Roman"/>
            </a:endParaRPr>
          </a:p>
          <a:p>
            <a:pPr marL="742429" indent="-328910">
              <a:lnSpc>
                <a:spcPct val="100000"/>
              </a:lnSpc>
              <a:spcBef>
                <a:spcPts val="499"/>
              </a:spcBef>
              <a:buAutoNum type="romanLcPeriod"/>
              <a:tabLst>
                <a:tab pos="742990" algn="l"/>
              </a:tabLst>
            </a:pPr>
            <a:r>
              <a:rPr sz="2800" spc="-4" dirty="0">
                <a:solidFill>
                  <a:srgbClr val="CC6500"/>
                </a:solidFill>
                <a:cs typeface="Times New Roman"/>
              </a:rPr>
              <a:t>Designed code </a:t>
            </a:r>
            <a:r>
              <a:rPr sz="2800" spc="-9" dirty="0">
                <a:solidFill>
                  <a:srgbClr val="CC6500"/>
                </a:solidFill>
                <a:cs typeface="Times New Roman"/>
              </a:rPr>
              <a:t>may </a:t>
            </a:r>
            <a:r>
              <a:rPr sz="2800" dirty="0">
                <a:solidFill>
                  <a:srgbClr val="CC6500"/>
                </a:solidFill>
                <a:cs typeface="Times New Roman"/>
              </a:rPr>
              <a:t>be </a:t>
            </a:r>
            <a:r>
              <a:rPr sz="2800" spc="-4" dirty="0">
                <a:solidFill>
                  <a:srgbClr val="CC6500"/>
                </a:solidFill>
                <a:cs typeface="Times New Roman"/>
              </a:rPr>
              <a:t>moderately</a:t>
            </a:r>
            <a:r>
              <a:rPr sz="2800" spc="13" dirty="0">
                <a:solidFill>
                  <a:srgbClr val="CC6500"/>
                </a:solidFill>
                <a:cs typeface="Times New Roman"/>
              </a:rPr>
              <a:t> </a:t>
            </a:r>
            <a:r>
              <a:rPr sz="2800" spc="-4" dirty="0">
                <a:solidFill>
                  <a:srgbClr val="CC6500"/>
                </a:solidFill>
                <a:cs typeface="Times New Roman"/>
              </a:rPr>
              <a:t>reusable</a:t>
            </a:r>
            <a:endParaRPr sz="2800" dirty="0">
              <a:cs typeface="Times New Roman"/>
            </a:endParaRPr>
          </a:p>
          <a:p>
            <a:pPr marL="742429" marR="4483" indent="-328350">
              <a:lnSpc>
                <a:spcPct val="79600"/>
              </a:lnSpc>
              <a:spcBef>
                <a:spcPts val="1028"/>
              </a:spcBef>
              <a:buAutoNum type="romanLcPeriod"/>
              <a:tabLst>
                <a:tab pos="742990" algn="l"/>
                <a:tab pos="1654076" algn="l"/>
                <a:tab pos="1955531" algn="l"/>
                <a:tab pos="2419479" algn="l"/>
                <a:tab pos="3493620" algn="l"/>
                <a:tab pos="3929552" algn="l"/>
                <a:tab pos="4944859" algn="l"/>
                <a:tab pos="6259940" algn="l"/>
                <a:tab pos="6591091" algn="l"/>
              </a:tabLst>
            </a:pP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S</a:t>
            </a:r>
            <a:r>
              <a:rPr sz="2800" spc="-4" dirty="0" smtClean="0">
                <a:solidFill>
                  <a:srgbClr val="323299"/>
                </a:solidFill>
                <a:cs typeface="Times New Roman"/>
              </a:rPr>
              <a:t>ys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tem</a:t>
            </a:r>
            <a:r>
              <a:rPr lang="en-US" sz="2800" dirty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i</a:t>
            </a:r>
            <a:r>
              <a:rPr sz="2800" spc="-4" dirty="0" smtClean="0">
                <a:solidFill>
                  <a:srgbClr val="323299"/>
                </a:solidFill>
                <a:cs typeface="Times New Roman"/>
              </a:rPr>
              <a:t>s</a:t>
            </a:r>
            <a:r>
              <a:rPr lang="en-US" sz="2800" spc="-4" dirty="0" smtClean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spc="-13" dirty="0" smtClean="0">
                <a:solidFill>
                  <a:srgbClr val="323299"/>
                </a:solidFill>
                <a:cs typeface="Times New Roman"/>
              </a:rPr>
              <a:t>n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ot</a:t>
            </a:r>
            <a:r>
              <a:rPr lang="en-US" sz="2800" dirty="0" smtClean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spc="-13" dirty="0" smtClean="0">
                <a:solidFill>
                  <a:srgbClr val="323299"/>
                </a:solidFill>
                <a:cs typeface="Times New Roman"/>
              </a:rPr>
              <a:t>d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e</a:t>
            </a:r>
            <a:r>
              <a:rPr sz="2800" spc="-4" dirty="0" smtClean="0">
                <a:solidFill>
                  <a:srgbClr val="323299"/>
                </a:solidFill>
                <a:cs typeface="Times New Roman"/>
              </a:rPr>
              <a:t>s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ig</a:t>
            </a:r>
            <a:r>
              <a:rPr sz="2800" spc="-13" dirty="0" smtClean="0">
                <a:solidFill>
                  <a:srgbClr val="323299"/>
                </a:solidFill>
                <a:cs typeface="Times New Roman"/>
              </a:rPr>
              <a:t>n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ed</a:t>
            </a:r>
            <a:r>
              <a:rPr lang="en-US" sz="2800" dirty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f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or</a:t>
            </a:r>
            <a:r>
              <a:rPr lang="en-US" sz="2800" dirty="0" smtClean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spc="-18" dirty="0" smtClean="0">
                <a:solidFill>
                  <a:srgbClr val="323299"/>
                </a:solidFill>
                <a:cs typeface="Times New Roman"/>
              </a:rPr>
              <a:t>m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ul</a:t>
            </a: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t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ip</a:t>
            </a: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l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e</a:t>
            </a:r>
            <a:r>
              <a:rPr lang="en-US" sz="2800" dirty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i</a:t>
            </a:r>
            <a:r>
              <a:rPr sz="2800" spc="-4" dirty="0" smtClean="0">
                <a:solidFill>
                  <a:srgbClr val="323299"/>
                </a:solidFill>
                <a:cs typeface="Times New Roman"/>
              </a:rPr>
              <a:t>ns</a:t>
            </a: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ta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l</a:t>
            </a: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la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ti</a:t>
            </a:r>
            <a:r>
              <a:rPr sz="2800" spc="-13" dirty="0" smtClean="0">
                <a:solidFill>
                  <a:srgbClr val="323299"/>
                </a:solidFill>
                <a:cs typeface="Times New Roman"/>
              </a:rPr>
              <a:t>o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n</a:t>
            </a:r>
            <a:r>
              <a:rPr lang="en-US" sz="2800" dirty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in</a:t>
            </a:r>
            <a:r>
              <a:rPr lang="en-US" sz="2800" dirty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di</a:t>
            </a: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ff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er</a:t>
            </a:r>
            <a:r>
              <a:rPr sz="2800" spc="-9" dirty="0" smtClean="0">
                <a:solidFill>
                  <a:srgbClr val="323299"/>
                </a:solidFill>
                <a:cs typeface="Times New Roman"/>
              </a:rPr>
              <a:t>e</a:t>
            </a:r>
            <a:r>
              <a:rPr sz="2800" spc="-13" dirty="0" smtClean="0">
                <a:solidFill>
                  <a:srgbClr val="323299"/>
                </a:solidFill>
                <a:cs typeface="Times New Roman"/>
              </a:rPr>
              <a:t>n</a:t>
            </a:r>
            <a:r>
              <a:rPr sz="2800" dirty="0" smtClean="0">
                <a:solidFill>
                  <a:srgbClr val="323299"/>
                </a:solidFill>
                <a:cs typeface="Times New Roman"/>
              </a:rPr>
              <a:t>t</a:t>
            </a:r>
            <a:r>
              <a:rPr lang="en-US" sz="2800" dirty="0" smtClean="0">
                <a:solidFill>
                  <a:srgbClr val="323299"/>
                </a:solidFill>
                <a:cs typeface="Times New Roman"/>
              </a:rPr>
              <a:t> </a:t>
            </a:r>
            <a:r>
              <a:rPr sz="2800" spc="-4" dirty="0" smtClean="0">
                <a:solidFill>
                  <a:srgbClr val="323299"/>
                </a:solidFill>
                <a:cs typeface="Times New Roman"/>
              </a:rPr>
              <a:t>organizations</a:t>
            </a:r>
            <a:r>
              <a:rPr sz="2800" spc="-4" dirty="0">
                <a:solidFill>
                  <a:srgbClr val="323299"/>
                </a:solidFill>
                <a:cs typeface="Times New Roman"/>
              </a:rPr>
              <a:t>.</a:t>
            </a:r>
            <a:endParaRPr sz="2800" dirty="0">
              <a:cs typeface="Times New Roman"/>
            </a:endParaRPr>
          </a:p>
          <a:p>
            <a:pPr marL="11206" marR="5043">
              <a:lnSpc>
                <a:spcPct val="100000"/>
              </a:lnSpc>
              <a:spcBef>
                <a:spcPts val="560"/>
              </a:spcBef>
            </a:pPr>
            <a:r>
              <a:rPr sz="2800" spc="-4" dirty="0">
                <a:solidFill>
                  <a:srgbClr val="000000"/>
                </a:solidFill>
                <a:cs typeface="Times New Roman"/>
              </a:rPr>
              <a:t>Other complexity </a:t>
            </a:r>
            <a:r>
              <a:rPr sz="2800" spc="-9" dirty="0">
                <a:solidFill>
                  <a:srgbClr val="000000"/>
                </a:solidFill>
                <a:cs typeface="Times New Roman"/>
              </a:rPr>
              <a:t>adjustment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factors </a:t>
            </a:r>
            <a:r>
              <a:rPr sz="2800" dirty="0">
                <a:solidFill>
                  <a:srgbClr val="000000"/>
                </a:solidFill>
                <a:cs typeface="Times New Roman"/>
              </a:rPr>
              <a:t>are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treated </a:t>
            </a:r>
            <a:r>
              <a:rPr sz="2800" dirty="0">
                <a:solidFill>
                  <a:srgbClr val="000000"/>
                </a:solidFill>
                <a:cs typeface="Times New Roman"/>
              </a:rPr>
              <a:t>as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average. Compute  </a:t>
            </a:r>
            <a:r>
              <a:rPr sz="2800" dirty="0">
                <a:solidFill>
                  <a:srgbClr val="000000"/>
                </a:solidFill>
                <a:cs typeface="Times New Roman"/>
              </a:rPr>
              <a:t>the </a:t>
            </a:r>
            <a:r>
              <a:rPr sz="2800" spc="-4" dirty="0">
                <a:solidFill>
                  <a:srgbClr val="000000"/>
                </a:solidFill>
                <a:cs typeface="Times New Roman"/>
              </a:rPr>
              <a:t>function points for the project.</a:t>
            </a:r>
            <a:endParaRPr sz="28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29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73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632" y="906485"/>
            <a:ext cx="7344816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sz="5400" spc="-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sz="5400" spc="-4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7448" y="1916833"/>
            <a:ext cx="10225136" cy="4532501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54106" marR="4483" indent="-342900" algn="just">
              <a:spcBef>
                <a:spcPts val="8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After</a:t>
            </a:r>
            <a:r>
              <a:rPr lang="en-US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finalization</a:t>
            </a:r>
            <a:r>
              <a:rPr lang="en-US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of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SRS</a:t>
            </a:r>
            <a:r>
              <a:rPr lang="en-US"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, estimate</a:t>
            </a:r>
          </a:p>
          <a:p>
            <a:pPr marL="468406" marR="4483" indent="-457200" algn="just">
              <a:spcBef>
                <a:spcPts val="84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si</a:t>
            </a:r>
            <a:r>
              <a:rPr sz="3200" spc="-13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ze</a:t>
            </a:r>
            <a:endParaRPr lang="en-US" sz="3200" spc="-4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468406" marR="4483" indent="-457200" algn="just">
              <a:spcBef>
                <a:spcPts val="84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r>
              <a:rPr sz="3200" spc="-13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</a:p>
          <a:p>
            <a:pPr marL="468406" marR="4483" indent="-457200" algn="just">
              <a:spcBef>
                <a:spcPts val="84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d</a:t>
            </a:r>
            <a:r>
              <a:rPr sz="3200" spc="-13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e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v</a:t>
            </a:r>
            <a:r>
              <a:rPr sz="3200" spc="-13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e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l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op</a:t>
            </a:r>
            <a:r>
              <a:rPr sz="3200" spc="-22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m</a:t>
            </a:r>
            <a:r>
              <a:rPr sz="3200" spc="-13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e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n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ti</a:t>
            </a:r>
            <a:r>
              <a:rPr sz="3200" spc="-22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m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e</a:t>
            </a:r>
            <a:endParaRPr lang="en-US" sz="3200" spc="-4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354106" marR="4483" indent="-342900" algn="just">
              <a:spcBef>
                <a:spcPts val="8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endParaRPr lang="en-US" sz="3200" spc="-4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354106" marR="4483" indent="-342900" algn="just">
              <a:spcBef>
                <a:spcPts val="84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r>
              <a:rPr lang="en-US" sz="3200" spc="-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Customer </a:t>
            </a:r>
            <a:r>
              <a:rPr lang="en-US" sz="3200" spc="-13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may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like </a:t>
            </a:r>
            <a:r>
              <a:rPr lang="en-US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know the </a:t>
            </a:r>
            <a:r>
              <a:rPr lang="en-US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cost and </a:t>
            </a:r>
            <a:r>
              <a:rPr lang="en-US"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development </a:t>
            </a:r>
            <a:r>
              <a:rPr lang="en-US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time </a:t>
            </a:r>
            <a:r>
              <a:rPr lang="en-US"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even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prior </a:t>
            </a:r>
            <a:r>
              <a:rPr lang="en-US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finalization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of the</a:t>
            </a:r>
            <a:r>
              <a:rPr lang="en-US"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lang="en-US"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SRS.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11206" marR="4483">
              <a:spcBef>
                <a:spcPts val="84"/>
              </a:spcBef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11206" marR="4483">
              <a:spcBef>
                <a:spcPts val="84"/>
              </a:spcBef>
              <a:tabLst>
                <a:tab pos="880828" algn="l"/>
                <a:tab pos="1269694" algn="l"/>
                <a:tab pos="1472531" algn="l"/>
                <a:tab pos="2050786" algn="l"/>
                <a:tab pos="2771923" algn="l"/>
                <a:tab pos="3108117" algn="l"/>
                <a:tab pos="3441510" algn="l"/>
                <a:tab pos="3578789" algn="l"/>
                <a:tab pos="4423198" algn="l"/>
                <a:tab pos="4995849" algn="l"/>
                <a:tab pos="5275450" algn="l"/>
              </a:tabLst>
            </a:pP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3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4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002250"/>
              </p:ext>
            </p:extLst>
          </p:nvPr>
        </p:nvGraphicFramePr>
        <p:xfrm>
          <a:off x="1847528" y="152936"/>
          <a:ext cx="8568951" cy="55446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6559">
                  <a:extLst>
                    <a:ext uri="{9D8B030D-6E8A-4147-A177-3AD203B41FA5}">
                      <a16:colId xmlns:a16="http://schemas.microsoft.com/office/drawing/2014/main" val="629312185"/>
                    </a:ext>
                  </a:extLst>
                </a:gridCol>
                <a:gridCol w="848481">
                  <a:extLst>
                    <a:ext uri="{9D8B030D-6E8A-4147-A177-3AD203B41FA5}">
                      <a16:colId xmlns:a16="http://schemas.microsoft.com/office/drawing/2014/main" val="2238222849"/>
                    </a:ext>
                  </a:extLst>
                </a:gridCol>
                <a:gridCol w="1894941">
                  <a:extLst>
                    <a:ext uri="{9D8B030D-6E8A-4147-A177-3AD203B41FA5}">
                      <a16:colId xmlns:a16="http://schemas.microsoft.com/office/drawing/2014/main" val="956209127"/>
                    </a:ext>
                  </a:extLst>
                </a:gridCol>
                <a:gridCol w="911409">
                  <a:extLst>
                    <a:ext uri="{9D8B030D-6E8A-4147-A177-3AD203B41FA5}">
                      <a16:colId xmlns:a16="http://schemas.microsoft.com/office/drawing/2014/main" val="2650401399"/>
                    </a:ext>
                  </a:extLst>
                </a:gridCol>
                <a:gridCol w="848481">
                  <a:extLst>
                    <a:ext uri="{9D8B030D-6E8A-4147-A177-3AD203B41FA5}">
                      <a16:colId xmlns:a16="http://schemas.microsoft.com/office/drawing/2014/main" val="632457782"/>
                    </a:ext>
                  </a:extLst>
                </a:gridCol>
                <a:gridCol w="567067">
                  <a:extLst>
                    <a:ext uri="{9D8B030D-6E8A-4147-A177-3AD203B41FA5}">
                      <a16:colId xmlns:a16="http://schemas.microsoft.com/office/drawing/2014/main" val="1222754270"/>
                    </a:ext>
                  </a:extLst>
                </a:gridCol>
                <a:gridCol w="1902013">
                  <a:extLst>
                    <a:ext uri="{9D8B030D-6E8A-4147-A177-3AD203B41FA5}">
                      <a16:colId xmlns:a16="http://schemas.microsoft.com/office/drawing/2014/main" val="2514838214"/>
                    </a:ext>
                  </a:extLst>
                </a:gridCol>
              </a:tblGrid>
              <a:tr h="627857">
                <a:tc>
                  <a:txBody>
                    <a:bodyPr/>
                    <a:lstStyle/>
                    <a:p>
                      <a:pPr marL="427990" marR="259079" indent="-241300">
                        <a:lnSpc>
                          <a:spcPct val="80000"/>
                        </a:lnSpc>
                        <a:spcBef>
                          <a:spcPts val="51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unctional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Units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3378200" marR="433705" indent="-3234055">
                        <a:lnSpc>
                          <a:spcPct val="100600"/>
                        </a:lnSpc>
                        <a:spcBef>
                          <a:spcPts val="425"/>
                        </a:spcBef>
                        <a:tabLst>
                          <a:tab pos="1109345" algn="l"/>
                          <a:tab pos="3151505" algn="l"/>
                        </a:tabLst>
                      </a:pPr>
                      <a:r>
                        <a:rPr sz="2400" baseline="-17361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7" baseline="-17361" dirty="0">
                          <a:latin typeface="Times New Roman"/>
                          <a:cs typeface="Times New Roman"/>
                        </a:rPr>
                        <a:t>oun</a:t>
                      </a:r>
                      <a:r>
                        <a:rPr sz="2400" baseline="-17361" dirty="0">
                          <a:latin typeface="Times New Roman"/>
                          <a:cs typeface="Times New Roman"/>
                        </a:rPr>
                        <a:t>t	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spc="22" baseline="-20833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400" spc="-44" baseline="-20833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spc="22" baseline="-20833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400" spc="7" baseline="-20833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15" baseline="-20833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ty	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1600" spc="15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ty 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Totals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1325" marR="2216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Functional  Unit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Totals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932150"/>
                  </a:ext>
                </a:extLst>
              </a:tr>
              <a:tr h="598357">
                <a:tc>
                  <a:txBody>
                    <a:bodyPr/>
                    <a:lstStyle/>
                    <a:p>
                      <a:pPr marL="203835" marR="446405">
                        <a:lnSpc>
                          <a:spcPts val="1839"/>
                        </a:lnSpc>
                        <a:spcBef>
                          <a:spcPts val="7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  Inputs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680">
                        <a:lnSpc>
                          <a:spcPts val="1780"/>
                        </a:lnSpc>
                        <a:spcBef>
                          <a:spcPts val="21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39725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7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91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30</a:t>
                      </a:r>
                    </a:p>
                    <a:p>
                      <a:pPr marR="133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60</a:t>
                      </a:r>
                    </a:p>
                  </a:txBody>
                  <a:tcPr marL="0" marR="0" marT="469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2538930"/>
                  </a:ext>
                </a:extLst>
              </a:tr>
              <a:tr h="228138">
                <a:tc>
                  <a:txBody>
                    <a:bodyPr/>
                    <a:lstStyle/>
                    <a:p>
                      <a:pPr marL="203835">
                        <a:lnSpc>
                          <a:spcPts val="1160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(EIs)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37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585"/>
                        </a:lnSpc>
                      </a:pPr>
                      <a:r>
                        <a:rPr sz="1600" dirty="0" smtClean="0">
                          <a:latin typeface="Times New Roman"/>
                          <a:cs typeface="Times New Roman"/>
                        </a:rPr>
                        <a:t>=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924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07465">
                        <a:lnSpc>
                          <a:spcPts val="1315"/>
                        </a:lnSpc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192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0869623"/>
                  </a:ext>
                </a:extLst>
              </a:tr>
              <a:tr h="867091">
                <a:tc>
                  <a:txBody>
                    <a:bodyPr/>
                    <a:lstStyle/>
                    <a:p>
                      <a:pPr marL="180975" marR="469265" algn="just">
                        <a:lnSpc>
                          <a:spcPts val="1839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Outputs  (EOs)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1780"/>
                        </a:lnSpc>
                        <a:spcBef>
                          <a:spcPts val="59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914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789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444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31191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6549566"/>
                  </a:ext>
                </a:extLst>
              </a:tr>
              <a:tr h="868715">
                <a:tc>
                  <a:txBody>
                    <a:bodyPr/>
                    <a:lstStyle/>
                    <a:p>
                      <a:pPr marL="199390" marR="412115" algn="just">
                        <a:lnSpc>
                          <a:spcPts val="1839"/>
                        </a:lnSpc>
                        <a:spcBef>
                          <a:spcPts val="195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External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Inquiries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(EQs)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47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ts val="1780"/>
                        </a:lnSpc>
                        <a:spcBef>
                          <a:spcPts val="59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44170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473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910"/>
                        </a:lnSpc>
                        <a:spcBef>
                          <a:spcPts val="52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910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835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652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8793028"/>
                  </a:ext>
                </a:extLst>
              </a:tr>
              <a:tr h="644635">
                <a:tc>
                  <a:txBody>
                    <a:bodyPr/>
                    <a:lstStyle/>
                    <a:p>
                      <a:pPr marL="194945" marR="455930">
                        <a:lnSpc>
                          <a:spcPts val="1839"/>
                        </a:lnSpc>
                        <a:spcBef>
                          <a:spcPts val="4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Extern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 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logical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6540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789"/>
                        </a:lnSpc>
                        <a:spcBef>
                          <a:spcPts val="62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96545">
                        <a:lnSpc>
                          <a:spcPts val="1789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914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9215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20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7393620"/>
                  </a:ext>
                </a:extLst>
              </a:tr>
              <a:tr h="222455">
                <a:tc>
                  <a:txBody>
                    <a:bodyPr/>
                    <a:lstStyle/>
                    <a:p>
                      <a:pPr marL="194945">
                        <a:lnSpc>
                          <a:spcPts val="1235"/>
                        </a:lnSpc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(ILFs)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360680">
                        <a:lnSpc>
                          <a:spcPts val="1450"/>
                        </a:lnSpc>
                        <a:tabLst>
                          <a:tab pos="1063625" algn="l"/>
                          <a:tab pos="2774950" algn="l"/>
                        </a:tabLst>
                      </a:pPr>
                      <a:r>
                        <a:rPr sz="1800" baseline="2314" dirty="0">
                          <a:latin typeface="Times New Roman"/>
                          <a:cs typeface="Times New Roman"/>
                        </a:rPr>
                        <a:t>1	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15	</a:t>
                      </a:r>
                      <a:r>
                        <a:rPr lang="en-US" sz="1600" dirty="0" smtClean="0">
                          <a:latin typeface="Times New Roman"/>
                          <a:cs typeface="Times New Roman"/>
                        </a:rPr>
                        <a:t>      </a:t>
                      </a:r>
                      <a:r>
                        <a:rPr sz="2400" spc="-7" baseline="-6944" dirty="0" smtClean="0">
                          <a:latin typeface="Times New Roman"/>
                          <a:cs typeface="Times New Roman"/>
                        </a:rPr>
                        <a:t>=</a:t>
                      </a:r>
                      <a:endParaRPr sz="2400" baseline="-6944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9560" algn="r">
                        <a:lnSpc>
                          <a:spcPts val="143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65250">
                        <a:lnSpc>
                          <a:spcPts val="1250"/>
                        </a:lnSpc>
                      </a:pPr>
                      <a:r>
                        <a:rPr sz="1200" dirty="0" smtClean="0">
                          <a:latin typeface="Times New Roman"/>
                          <a:cs typeface="Times New Roman"/>
                        </a:rPr>
                        <a:t>35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5472308"/>
                  </a:ext>
                </a:extLst>
              </a:tr>
              <a:tr h="867091">
                <a:tc>
                  <a:txBody>
                    <a:bodyPr/>
                    <a:lstStyle/>
                    <a:p>
                      <a:pPr marL="185420" marR="153670">
                        <a:lnSpc>
                          <a:spcPct val="853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External  Interface  Files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(EIFs)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ts val="1780"/>
                        </a:lnSpc>
                        <a:spcBef>
                          <a:spcPts val="56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Low x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57505">
                        <a:lnSpc>
                          <a:spcPts val="1780"/>
                        </a:lnSpc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Average x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016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High x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3660" algn="ctr">
                        <a:lnSpc>
                          <a:spcPts val="1914"/>
                        </a:lnSpc>
                        <a:spcBef>
                          <a:spcPts val="50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914"/>
                        </a:lnSpc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73660" algn="ctr">
                        <a:lnSpc>
                          <a:spcPts val="1825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=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45</a:t>
                      </a: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  <a:p>
                      <a:pPr marL="14604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0</a:t>
                      </a:r>
                    </a:p>
                  </a:txBody>
                  <a:tcPr marL="0" marR="0" marT="5778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365250">
                        <a:lnSpc>
                          <a:spcPct val="100000"/>
                        </a:lnSpc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45</a:t>
                      </a: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91386535"/>
                  </a:ext>
                </a:extLst>
              </a:tr>
              <a:tr h="6202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426084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sz="1600" spc="-5" dirty="0">
                          <a:latin typeface="Times New Roman"/>
                          <a:cs typeface="Times New Roman"/>
                        </a:rPr>
                        <a:t>Total Unadjusted Function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Point</a:t>
                      </a:r>
                      <a:r>
                        <a:rPr sz="16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Count</a:t>
                      </a:r>
                    </a:p>
                  </a:txBody>
                  <a:tcPr marL="0" marR="0" marT="16510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40485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424</a:t>
                      </a:r>
                    </a:p>
                  </a:txBody>
                  <a:tcPr marL="0" marR="0" marT="130810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2338205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2783632" y="5714092"/>
            <a:ext cx="7517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-5" dirty="0">
                <a:latin typeface="Times New Roman"/>
                <a:cs typeface="Times New Roman"/>
              </a:rPr>
              <a:t>Solution: </a:t>
            </a:r>
            <a:r>
              <a:rPr lang="en-US" spc="-5" dirty="0">
                <a:latin typeface="Times New Roman"/>
                <a:cs typeface="Times New Roman"/>
              </a:rPr>
              <a:t>Unadjusted function points </a:t>
            </a:r>
            <a:r>
              <a:rPr lang="en-US" spc="-10" dirty="0">
                <a:latin typeface="Times New Roman"/>
                <a:cs typeface="Times New Roman"/>
              </a:rPr>
              <a:t>may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5" dirty="0" smtClean="0">
                <a:latin typeface="Times New Roman"/>
                <a:cs typeface="Times New Roman"/>
              </a:rPr>
              <a:t>counted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592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55640" y="537638"/>
            <a:ext cx="245969" cy="28009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721" spc="13" dirty="0">
                <a:latin typeface="Times New Roman"/>
                <a:cs typeface="Times New Roman"/>
              </a:rPr>
              <a:t>14</a:t>
            </a:r>
            <a:endParaRPr sz="172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624" y="677684"/>
            <a:ext cx="7200800" cy="983150"/>
          </a:xfrm>
          <a:prstGeom prst="rect">
            <a:avLst/>
          </a:prstGeom>
        </p:spPr>
        <p:txBody>
          <a:bodyPr vert="horz" wrap="square" lIns="0" tIns="12887" rIns="0" bIns="0" rtlCol="0">
            <a:spAutoFit/>
          </a:bodyPr>
          <a:lstStyle/>
          <a:p>
            <a:pPr marL="33619">
              <a:spcBef>
                <a:spcPts val="101"/>
              </a:spcBef>
            </a:pPr>
            <a:r>
              <a:rPr sz="4500" spc="-57" dirty="0">
                <a:latin typeface="Verdana"/>
                <a:cs typeface="Verdana"/>
              </a:rPr>
              <a:t>∑</a:t>
            </a:r>
            <a:r>
              <a:rPr sz="4500" spc="-1143" dirty="0">
                <a:latin typeface="Verdana"/>
                <a:cs typeface="Verdana"/>
              </a:rPr>
              <a:t> </a:t>
            </a:r>
            <a:r>
              <a:rPr sz="4500" i="1" spc="-178" baseline="13888" dirty="0" smtClean="0">
                <a:latin typeface="Times New Roman"/>
                <a:cs typeface="Times New Roman"/>
              </a:rPr>
              <a:t>F</a:t>
            </a:r>
            <a:r>
              <a:rPr sz="1721" i="1" spc="-119" dirty="0" smtClean="0">
                <a:latin typeface="Times New Roman"/>
                <a:cs typeface="Times New Roman"/>
              </a:rPr>
              <a:t>i</a:t>
            </a:r>
            <a:r>
              <a:rPr lang="en-US" sz="1721" i="1" spc="-119" dirty="0" smtClean="0">
                <a:latin typeface="Times New Roman"/>
                <a:cs typeface="Times New Roman"/>
              </a:rPr>
              <a:t> </a:t>
            </a:r>
            <a:r>
              <a:rPr lang="en-IN" sz="3600" spc="6" baseline="-4084" dirty="0">
                <a:latin typeface="Symbol"/>
                <a:cs typeface="Symbol"/>
              </a:rPr>
              <a:t></a:t>
            </a:r>
            <a:r>
              <a:rPr lang="en-IN" sz="3600" spc="-456" baseline="-4084" dirty="0">
                <a:latin typeface="Times New Roman"/>
                <a:cs typeface="Times New Roman"/>
              </a:rPr>
              <a:t> </a:t>
            </a:r>
            <a:r>
              <a:rPr lang="en-IN" sz="2471" spc="-4" dirty="0">
                <a:latin typeface="Times New Roman"/>
                <a:cs typeface="Times New Roman"/>
              </a:rPr>
              <a:t>3+4+3+5+3+3+3+3+3+3+2+3+0+3=41</a:t>
            </a:r>
          </a:p>
          <a:p>
            <a:pPr marL="33619">
              <a:spcBef>
                <a:spcPts val="101"/>
              </a:spcBef>
            </a:pPr>
            <a:r>
              <a:rPr lang="en-US" sz="1721" i="1" spc="-119" dirty="0" smtClean="0">
                <a:latin typeface="Times New Roman"/>
                <a:cs typeface="Times New Roman"/>
              </a:rPr>
              <a:t> </a:t>
            </a:r>
            <a:endParaRPr sz="172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608" y="1285343"/>
            <a:ext cx="9217024" cy="4513943"/>
          </a:xfrm>
          <a:prstGeom prst="rect">
            <a:avLst/>
          </a:prstGeom>
        </p:spPr>
        <p:txBody>
          <a:bodyPr vert="horz" wrap="square" lIns="0" tIns="53228" rIns="0" bIns="0" rtlCol="0">
            <a:spAutoFit/>
          </a:bodyPr>
          <a:lstStyle/>
          <a:p>
            <a:pPr marL="223569">
              <a:spcBef>
                <a:spcPts val="419"/>
              </a:spcBef>
            </a:pPr>
            <a:r>
              <a:rPr sz="2000" i="1" spc="31" dirty="0">
                <a:latin typeface="Times New Roman"/>
                <a:cs typeface="Times New Roman"/>
              </a:rPr>
              <a:t>i</a:t>
            </a:r>
            <a:r>
              <a:rPr sz="2000" spc="31" dirty="0">
                <a:latin typeface="Symbol"/>
                <a:cs typeface="Symbol"/>
              </a:rPr>
              <a:t></a:t>
            </a:r>
            <a:r>
              <a:rPr sz="2000" spc="31" dirty="0"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 marL="56032">
              <a:spcBef>
                <a:spcPts val="427"/>
              </a:spcBef>
              <a:tabLst>
                <a:tab pos="862339" algn="l"/>
              </a:tabLst>
            </a:pPr>
            <a:r>
              <a:rPr sz="3200" spc="-9" dirty="0">
                <a:latin typeface="Times New Roman"/>
                <a:cs typeface="Times New Roman"/>
              </a:rPr>
              <a:t>CAF	</a:t>
            </a:r>
            <a:r>
              <a:rPr sz="3200" spc="-4" dirty="0">
                <a:latin typeface="Times New Roman"/>
                <a:cs typeface="Times New Roman"/>
              </a:rPr>
              <a:t>= (0.65 + 0.01 x</a:t>
            </a:r>
            <a:r>
              <a:rPr sz="3200" spc="-26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Arial"/>
                <a:cs typeface="Arial"/>
              </a:rPr>
              <a:t>Σ</a:t>
            </a:r>
            <a:r>
              <a:rPr sz="3200" spc="-4" dirty="0">
                <a:latin typeface="Times New Roman"/>
                <a:cs typeface="Times New Roman"/>
              </a:rPr>
              <a:t>F</a:t>
            </a:r>
            <a:r>
              <a:rPr sz="3200" spc="-6" baseline="-21164" dirty="0">
                <a:latin typeface="Times New Roman"/>
                <a:cs typeface="Times New Roman"/>
              </a:rPr>
              <a:t>i</a:t>
            </a:r>
            <a:r>
              <a:rPr sz="3200" spc="-4" dirty="0">
                <a:latin typeface="Times New Roman"/>
                <a:cs typeface="Times New Roman"/>
              </a:rPr>
              <a:t>)</a:t>
            </a:r>
            <a:endParaRPr sz="3200" dirty="0">
              <a:latin typeface="Times New Roman"/>
              <a:cs typeface="Times New Roman"/>
            </a:endParaRPr>
          </a:p>
          <a:p>
            <a:pPr marL="862339">
              <a:spcBef>
                <a:spcPts val="582"/>
              </a:spcBef>
            </a:pPr>
            <a:r>
              <a:rPr sz="3200" spc="-4" dirty="0">
                <a:latin typeface="Times New Roman"/>
                <a:cs typeface="Times New Roman"/>
              </a:rPr>
              <a:t>= (0.65 + 0.01 x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41)</a:t>
            </a:r>
          </a:p>
          <a:p>
            <a:pPr marL="862339">
              <a:spcBef>
                <a:spcPts val="591"/>
              </a:spcBef>
            </a:pPr>
            <a:r>
              <a:rPr sz="3200" spc="-4" dirty="0">
                <a:latin typeface="Times New Roman"/>
                <a:cs typeface="Times New Roman"/>
              </a:rPr>
              <a:t>=</a:t>
            </a:r>
            <a:r>
              <a:rPr sz="3200" spc="-13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1.06</a:t>
            </a:r>
            <a:endParaRPr sz="3200" dirty="0">
              <a:latin typeface="Times New Roman"/>
              <a:cs typeface="Times New Roman"/>
            </a:endParaRPr>
          </a:p>
          <a:p>
            <a:pPr marL="56032">
              <a:spcBef>
                <a:spcPts val="604"/>
              </a:spcBef>
              <a:tabLst>
                <a:tab pos="862339" algn="l"/>
              </a:tabLst>
            </a:pPr>
            <a:r>
              <a:rPr sz="3200" spc="-4" dirty="0">
                <a:latin typeface="Times New Roman"/>
                <a:cs typeface="Times New Roman"/>
              </a:rPr>
              <a:t>FP	= </a:t>
            </a:r>
            <a:r>
              <a:rPr sz="3200" dirty="0">
                <a:latin typeface="Times New Roman"/>
                <a:cs typeface="Times New Roman"/>
              </a:rPr>
              <a:t>UFP </a:t>
            </a:r>
            <a:r>
              <a:rPr sz="3200" spc="-4" dirty="0">
                <a:latin typeface="Times New Roman"/>
                <a:cs typeface="Times New Roman"/>
              </a:rPr>
              <a:t>x</a:t>
            </a:r>
            <a:r>
              <a:rPr sz="3200" spc="-22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CAF</a:t>
            </a:r>
            <a:endParaRPr sz="3200" dirty="0">
              <a:latin typeface="Times New Roman"/>
              <a:cs typeface="Times New Roman"/>
            </a:endParaRPr>
          </a:p>
          <a:p>
            <a:pPr marL="862339">
              <a:spcBef>
                <a:spcPts val="591"/>
              </a:spcBef>
            </a:pPr>
            <a:r>
              <a:rPr sz="3200" spc="-4" dirty="0">
                <a:latin typeface="Times New Roman"/>
                <a:cs typeface="Times New Roman"/>
              </a:rPr>
              <a:t>= </a:t>
            </a:r>
            <a:r>
              <a:rPr sz="3200" dirty="0">
                <a:latin typeface="Times New Roman"/>
                <a:cs typeface="Times New Roman"/>
              </a:rPr>
              <a:t>424 </a:t>
            </a:r>
            <a:r>
              <a:rPr sz="3200" spc="-4" dirty="0">
                <a:latin typeface="Times New Roman"/>
                <a:cs typeface="Times New Roman"/>
              </a:rPr>
              <a:t>x</a:t>
            </a:r>
            <a:r>
              <a:rPr sz="3200" spc="-18" dirty="0">
                <a:latin typeface="Times New Roman"/>
                <a:cs typeface="Times New Roman"/>
              </a:rPr>
              <a:t> </a:t>
            </a:r>
            <a:r>
              <a:rPr sz="3200" spc="-4" dirty="0">
                <a:latin typeface="Times New Roman"/>
                <a:cs typeface="Times New Roman"/>
              </a:rPr>
              <a:t>1.06</a:t>
            </a:r>
            <a:endParaRPr sz="3200" dirty="0">
              <a:latin typeface="Times New Roman"/>
              <a:cs typeface="Times New Roman"/>
            </a:endParaRPr>
          </a:p>
          <a:p>
            <a:pPr marL="862339">
              <a:spcBef>
                <a:spcPts val="604"/>
              </a:spcBef>
            </a:pPr>
            <a:r>
              <a:rPr sz="3200" spc="-4" dirty="0">
                <a:latin typeface="Times New Roman"/>
                <a:cs typeface="Times New Roman"/>
              </a:rPr>
              <a:t>=</a:t>
            </a:r>
            <a:r>
              <a:rPr sz="3200" spc="-13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449.44</a:t>
            </a:r>
          </a:p>
          <a:p>
            <a:pPr marL="122711">
              <a:spcBef>
                <a:spcPts val="2078"/>
              </a:spcBef>
              <a:tabLst>
                <a:tab pos="1673688" algn="l"/>
              </a:tabLst>
            </a:pPr>
            <a:r>
              <a:rPr sz="3200" dirty="0">
                <a:latin typeface="Times New Roman"/>
                <a:cs typeface="Times New Roman"/>
              </a:rPr>
              <a:t>Hence	</a:t>
            </a:r>
            <a:r>
              <a:rPr sz="3200" spc="-4" dirty="0">
                <a:latin typeface="Times New Roman"/>
                <a:cs typeface="Times New Roman"/>
              </a:rPr>
              <a:t>FP </a:t>
            </a:r>
            <a:r>
              <a:rPr sz="3200" dirty="0">
                <a:latin typeface="Times New Roman"/>
                <a:cs typeface="Times New Roman"/>
              </a:rPr>
              <a:t>=</a:t>
            </a:r>
            <a:r>
              <a:rPr sz="3200" spc="-18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449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38423" y="5538054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31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5850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272979" y="1739040"/>
            <a:ext cx="6351807" cy="4538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18"/>
          </a:p>
        </p:txBody>
      </p:sp>
      <p:sp>
        <p:nvSpPr>
          <p:cNvPr id="6" name="object 6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32</a:t>
            </a:fld>
            <a:endParaRPr sz="1235">
              <a:latin typeface="Arial"/>
              <a:cs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47528" y="28828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Relative Cost of Software </a:t>
            </a:r>
            <a:r>
              <a:rPr lang="en-US" dirty="0" smtClean="0"/>
              <a:t>Phases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6736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229548" y="2761863"/>
            <a:ext cx="3757332" cy="2901202"/>
            <a:chOff x="2913888" y="3130111"/>
            <a:chExt cx="4258310" cy="3288029"/>
          </a:xfrm>
        </p:grpSpPr>
        <p:sp>
          <p:nvSpPr>
            <p:cNvPr id="4" name="object 4"/>
            <p:cNvSpPr/>
            <p:nvPr/>
          </p:nvSpPr>
          <p:spPr>
            <a:xfrm>
              <a:off x="2961132" y="6303263"/>
              <a:ext cx="4206240" cy="67310"/>
            </a:xfrm>
            <a:custGeom>
              <a:avLst/>
              <a:gdLst/>
              <a:ahLst/>
              <a:cxnLst/>
              <a:rect l="l" t="t" r="r" b="b"/>
              <a:pathLst>
                <a:path w="4206240" h="67310">
                  <a:moveTo>
                    <a:pt x="4206239" y="0"/>
                  </a:moveTo>
                  <a:lnTo>
                    <a:pt x="94487" y="0"/>
                  </a:lnTo>
                  <a:lnTo>
                    <a:pt x="0" y="67055"/>
                  </a:lnTo>
                  <a:lnTo>
                    <a:pt x="4111751" y="67055"/>
                  </a:lnTo>
                  <a:lnTo>
                    <a:pt x="4206239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5" name="object 5"/>
            <p:cNvSpPr/>
            <p:nvPr/>
          </p:nvSpPr>
          <p:spPr>
            <a:xfrm>
              <a:off x="2961132" y="3134867"/>
              <a:ext cx="4206240" cy="3235960"/>
            </a:xfrm>
            <a:custGeom>
              <a:avLst/>
              <a:gdLst/>
              <a:ahLst/>
              <a:cxnLst/>
              <a:rect l="l" t="t" r="r" b="b"/>
              <a:pathLst>
                <a:path w="4206240" h="3235960">
                  <a:moveTo>
                    <a:pt x="0" y="3235451"/>
                  </a:moveTo>
                  <a:lnTo>
                    <a:pt x="94487" y="3168395"/>
                  </a:lnTo>
                  <a:lnTo>
                    <a:pt x="4206239" y="3168395"/>
                  </a:lnTo>
                </a:path>
                <a:path w="4206240" h="3235960">
                  <a:moveTo>
                    <a:pt x="4206239" y="3168395"/>
                  </a:moveTo>
                  <a:lnTo>
                    <a:pt x="4111751" y="3235451"/>
                  </a:lnTo>
                  <a:lnTo>
                    <a:pt x="0" y="3235451"/>
                  </a:lnTo>
                  <a:lnTo>
                    <a:pt x="94487" y="3168395"/>
                  </a:lnTo>
                  <a:lnTo>
                    <a:pt x="4206239" y="3168395"/>
                  </a:lnTo>
                  <a:close/>
                </a:path>
                <a:path w="4206240" h="3235960">
                  <a:moveTo>
                    <a:pt x="0" y="2921507"/>
                  </a:moveTo>
                  <a:lnTo>
                    <a:pt x="94487" y="2845307"/>
                  </a:lnTo>
                  <a:lnTo>
                    <a:pt x="4206239" y="2845307"/>
                  </a:lnTo>
                </a:path>
                <a:path w="4206240" h="3235960">
                  <a:moveTo>
                    <a:pt x="0" y="2598419"/>
                  </a:moveTo>
                  <a:lnTo>
                    <a:pt x="94487" y="2531363"/>
                  </a:lnTo>
                  <a:lnTo>
                    <a:pt x="4206239" y="2531363"/>
                  </a:lnTo>
                </a:path>
                <a:path w="4206240" h="3235960">
                  <a:moveTo>
                    <a:pt x="0" y="2284475"/>
                  </a:moveTo>
                  <a:lnTo>
                    <a:pt x="94487" y="2217419"/>
                  </a:lnTo>
                  <a:lnTo>
                    <a:pt x="4206239" y="2217419"/>
                  </a:lnTo>
                </a:path>
                <a:path w="4206240" h="3235960">
                  <a:moveTo>
                    <a:pt x="0" y="1970531"/>
                  </a:moveTo>
                  <a:lnTo>
                    <a:pt x="94487" y="1903475"/>
                  </a:lnTo>
                  <a:lnTo>
                    <a:pt x="4206239" y="1903475"/>
                  </a:lnTo>
                </a:path>
                <a:path w="4206240" h="3235960">
                  <a:moveTo>
                    <a:pt x="0" y="1656587"/>
                  </a:moveTo>
                  <a:lnTo>
                    <a:pt x="94487" y="1580387"/>
                  </a:lnTo>
                  <a:lnTo>
                    <a:pt x="4206239" y="1580387"/>
                  </a:lnTo>
                </a:path>
                <a:path w="4206240" h="3235960">
                  <a:moveTo>
                    <a:pt x="0" y="1331975"/>
                  </a:moveTo>
                  <a:lnTo>
                    <a:pt x="94487" y="1266443"/>
                  </a:lnTo>
                  <a:lnTo>
                    <a:pt x="4206239" y="1266443"/>
                  </a:lnTo>
                </a:path>
                <a:path w="4206240" h="3235960">
                  <a:moveTo>
                    <a:pt x="0" y="1018031"/>
                  </a:moveTo>
                  <a:lnTo>
                    <a:pt x="94487" y="952499"/>
                  </a:lnTo>
                  <a:lnTo>
                    <a:pt x="4206239" y="952499"/>
                  </a:lnTo>
                </a:path>
                <a:path w="4206240" h="3235960">
                  <a:moveTo>
                    <a:pt x="0" y="704087"/>
                  </a:moveTo>
                  <a:lnTo>
                    <a:pt x="94487" y="638555"/>
                  </a:lnTo>
                  <a:lnTo>
                    <a:pt x="4206239" y="638555"/>
                  </a:lnTo>
                </a:path>
                <a:path w="4206240" h="3235960">
                  <a:moveTo>
                    <a:pt x="0" y="390143"/>
                  </a:moveTo>
                  <a:lnTo>
                    <a:pt x="94487" y="313943"/>
                  </a:lnTo>
                  <a:lnTo>
                    <a:pt x="4206239" y="313943"/>
                  </a:lnTo>
                </a:path>
                <a:path w="4206240" h="3235960">
                  <a:moveTo>
                    <a:pt x="0" y="67055"/>
                  </a:moveTo>
                  <a:lnTo>
                    <a:pt x="94487" y="0"/>
                  </a:lnTo>
                  <a:lnTo>
                    <a:pt x="4206239" y="0"/>
                  </a:lnTo>
                </a:path>
                <a:path w="4206240" h="3235960">
                  <a:moveTo>
                    <a:pt x="0" y="3235451"/>
                  </a:moveTo>
                  <a:lnTo>
                    <a:pt x="0" y="67055"/>
                  </a:lnTo>
                  <a:lnTo>
                    <a:pt x="94487" y="0"/>
                  </a:lnTo>
                  <a:lnTo>
                    <a:pt x="94487" y="3168395"/>
                  </a:lnTo>
                  <a:lnTo>
                    <a:pt x="0" y="3235451"/>
                  </a:lnTo>
                  <a:close/>
                </a:path>
                <a:path w="4206240" h="3235960">
                  <a:moveTo>
                    <a:pt x="94487" y="0"/>
                  </a:moveTo>
                  <a:lnTo>
                    <a:pt x="94487" y="3168395"/>
                  </a:lnTo>
                  <a:lnTo>
                    <a:pt x="4206239" y="3168395"/>
                  </a:lnTo>
                  <a:lnTo>
                    <a:pt x="4206239" y="0"/>
                  </a:lnTo>
                  <a:lnTo>
                    <a:pt x="94487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6" name="object 6"/>
            <p:cNvSpPr/>
            <p:nvPr/>
          </p:nvSpPr>
          <p:spPr>
            <a:xfrm>
              <a:off x="3441007" y="6280219"/>
              <a:ext cx="96380" cy="948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7" name="object 7"/>
            <p:cNvSpPr/>
            <p:nvPr/>
          </p:nvSpPr>
          <p:spPr>
            <a:xfrm>
              <a:off x="3169920" y="6352031"/>
              <a:ext cx="276225" cy="18415"/>
            </a:xfrm>
            <a:custGeom>
              <a:avLst/>
              <a:gdLst/>
              <a:ahLst/>
              <a:cxnLst/>
              <a:rect l="l" t="t" r="r" b="b"/>
              <a:pathLst>
                <a:path w="276225" h="18414">
                  <a:moveTo>
                    <a:pt x="275843" y="18287"/>
                  </a:moveTo>
                  <a:lnTo>
                    <a:pt x="275843" y="0"/>
                  </a:lnTo>
                  <a:lnTo>
                    <a:pt x="0" y="0"/>
                  </a:lnTo>
                  <a:lnTo>
                    <a:pt x="0" y="18287"/>
                  </a:lnTo>
                  <a:lnTo>
                    <a:pt x="275843" y="18287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8" name="object 8"/>
            <p:cNvSpPr/>
            <p:nvPr/>
          </p:nvSpPr>
          <p:spPr>
            <a:xfrm>
              <a:off x="3169920" y="6352031"/>
              <a:ext cx="276225" cy="18415"/>
            </a:xfrm>
            <a:custGeom>
              <a:avLst/>
              <a:gdLst/>
              <a:ahLst/>
              <a:cxnLst/>
              <a:rect l="l" t="t" r="r" b="b"/>
              <a:pathLst>
                <a:path w="276225" h="18414">
                  <a:moveTo>
                    <a:pt x="0" y="0"/>
                  </a:moveTo>
                  <a:lnTo>
                    <a:pt x="0" y="18287"/>
                  </a:lnTo>
                  <a:lnTo>
                    <a:pt x="275843" y="18287"/>
                  </a:lnTo>
                  <a:lnTo>
                    <a:pt x="275843" y="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9" name="object 9"/>
            <p:cNvSpPr/>
            <p:nvPr/>
          </p:nvSpPr>
          <p:spPr>
            <a:xfrm>
              <a:off x="3169920" y="6284975"/>
              <a:ext cx="363220" cy="67310"/>
            </a:xfrm>
            <a:custGeom>
              <a:avLst/>
              <a:gdLst/>
              <a:ahLst/>
              <a:cxnLst/>
              <a:rect l="l" t="t" r="r" b="b"/>
              <a:pathLst>
                <a:path w="363220" h="67310">
                  <a:moveTo>
                    <a:pt x="362711" y="0"/>
                  </a:moveTo>
                  <a:lnTo>
                    <a:pt x="96011" y="0"/>
                  </a:lnTo>
                  <a:lnTo>
                    <a:pt x="0" y="67055"/>
                  </a:lnTo>
                  <a:lnTo>
                    <a:pt x="275843" y="67055"/>
                  </a:lnTo>
                  <a:lnTo>
                    <a:pt x="362711" y="0"/>
                  </a:lnTo>
                  <a:close/>
                </a:path>
              </a:pathLst>
            </a:custGeom>
            <a:solidFill>
              <a:srgbClr val="8CA8AA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169920" y="6284975"/>
              <a:ext cx="363220" cy="67310"/>
            </a:xfrm>
            <a:custGeom>
              <a:avLst/>
              <a:gdLst/>
              <a:ahLst/>
              <a:cxnLst/>
              <a:rect l="l" t="t" r="r" b="b"/>
              <a:pathLst>
                <a:path w="363220" h="67310">
                  <a:moveTo>
                    <a:pt x="275843" y="67055"/>
                  </a:moveTo>
                  <a:lnTo>
                    <a:pt x="362711" y="0"/>
                  </a:lnTo>
                  <a:lnTo>
                    <a:pt x="96011" y="0"/>
                  </a:lnTo>
                  <a:lnTo>
                    <a:pt x="0" y="67055"/>
                  </a:lnTo>
                  <a:lnTo>
                    <a:pt x="275843" y="67055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6807" y="6251263"/>
              <a:ext cx="94856" cy="123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5719" y="6323075"/>
              <a:ext cx="276225" cy="47625"/>
            </a:xfrm>
            <a:custGeom>
              <a:avLst/>
              <a:gdLst/>
              <a:ahLst/>
              <a:cxnLst/>
              <a:rect l="l" t="t" r="r" b="b"/>
              <a:pathLst>
                <a:path w="276225" h="47625">
                  <a:moveTo>
                    <a:pt x="275843" y="47243"/>
                  </a:moveTo>
                  <a:lnTo>
                    <a:pt x="275843" y="0"/>
                  </a:lnTo>
                  <a:lnTo>
                    <a:pt x="0" y="0"/>
                  </a:lnTo>
                  <a:lnTo>
                    <a:pt x="0" y="47243"/>
                  </a:lnTo>
                  <a:lnTo>
                    <a:pt x="275843" y="47243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5719" y="6323075"/>
              <a:ext cx="276225" cy="47625"/>
            </a:xfrm>
            <a:custGeom>
              <a:avLst/>
              <a:gdLst/>
              <a:ahLst/>
              <a:cxnLst/>
              <a:rect l="l" t="t" r="r" b="b"/>
              <a:pathLst>
                <a:path w="276225" h="47625">
                  <a:moveTo>
                    <a:pt x="0" y="0"/>
                  </a:moveTo>
                  <a:lnTo>
                    <a:pt x="0" y="47243"/>
                  </a:lnTo>
                  <a:lnTo>
                    <a:pt x="275843" y="47243"/>
                  </a:lnTo>
                  <a:lnTo>
                    <a:pt x="275843" y="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855719" y="6256019"/>
              <a:ext cx="361315" cy="67310"/>
            </a:xfrm>
            <a:custGeom>
              <a:avLst/>
              <a:gdLst/>
              <a:ahLst/>
              <a:cxnLst/>
              <a:rect l="l" t="t" r="r" b="b"/>
              <a:pathLst>
                <a:path w="361314" h="67310">
                  <a:moveTo>
                    <a:pt x="361187" y="0"/>
                  </a:moveTo>
                  <a:lnTo>
                    <a:pt x="94487" y="0"/>
                  </a:lnTo>
                  <a:lnTo>
                    <a:pt x="0" y="67055"/>
                  </a:lnTo>
                  <a:lnTo>
                    <a:pt x="275843" y="67055"/>
                  </a:lnTo>
                  <a:lnTo>
                    <a:pt x="361187" y="0"/>
                  </a:lnTo>
                  <a:close/>
                </a:path>
              </a:pathLst>
            </a:custGeom>
            <a:solidFill>
              <a:srgbClr val="8CA8AA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5719" y="6256019"/>
              <a:ext cx="361315" cy="67310"/>
            </a:xfrm>
            <a:custGeom>
              <a:avLst/>
              <a:gdLst/>
              <a:ahLst/>
              <a:cxnLst/>
              <a:rect l="l" t="t" r="r" b="b"/>
              <a:pathLst>
                <a:path w="361314" h="67310">
                  <a:moveTo>
                    <a:pt x="275843" y="67055"/>
                  </a:moveTo>
                  <a:lnTo>
                    <a:pt x="361187" y="0"/>
                  </a:lnTo>
                  <a:lnTo>
                    <a:pt x="94487" y="0"/>
                  </a:lnTo>
                  <a:lnTo>
                    <a:pt x="0" y="67055"/>
                  </a:lnTo>
                  <a:lnTo>
                    <a:pt x="275843" y="67055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3463" y="6232975"/>
              <a:ext cx="104000" cy="142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1520" y="6303263"/>
              <a:ext cx="266700" cy="67310"/>
            </a:xfrm>
            <a:custGeom>
              <a:avLst/>
              <a:gdLst/>
              <a:ahLst/>
              <a:cxnLst/>
              <a:rect l="l" t="t" r="r" b="b"/>
              <a:pathLst>
                <a:path w="266700" h="67310">
                  <a:moveTo>
                    <a:pt x="266699" y="67055"/>
                  </a:moveTo>
                  <a:lnTo>
                    <a:pt x="266699" y="0"/>
                  </a:lnTo>
                  <a:lnTo>
                    <a:pt x="0" y="0"/>
                  </a:lnTo>
                  <a:lnTo>
                    <a:pt x="0" y="67055"/>
                  </a:lnTo>
                  <a:lnTo>
                    <a:pt x="266699" y="67055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41520" y="6303263"/>
              <a:ext cx="266700" cy="67310"/>
            </a:xfrm>
            <a:custGeom>
              <a:avLst/>
              <a:gdLst/>
              <a:ahLst/>
              <a:cxnLst/>
              <a:rect l="l" t="t" r="r" b="b"/>
              <a:pathLst>
                <a:path w="266700" h="67310">
                  <a:moveTo>
                    <a:pt x="0" y="0"/>
                  </a:moveTo>
                  <a:lnTo>
                    <a:pt x="0" y="67055"/>
                  </a:lnTo>
                  <a:lnTo>
                    <a:pt x="266699" y="67055"/>
                  </a:lnTo>
                  <a:lnTo>
                    <a:pt x="266699" y="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9" name="object 19"/>
            <p:cNvSpPr/>
            <p:nvPr/>
          </p:nvSpPr>
          <p:spPr>
            <a:xfrm>
              <a:off x="4541520" y="6237731"/>
              <a:ext cx="361315" cy="66040"/>
            </a:xfrm>
            <a:custGeom>
              <a:avLst/>
              <a:gdLst/>
              <a:ahLst/>
              <a:cxnLst/>
              <a:rect l="l" t="t" r="r" b="b"/>
              <a:pathLst>
                <a:path w="361314" h="66039">
                  <a:moveTo>
                    <a:pt x="361187" y="0"/>
                  </a:moveTo>
                  <a:lnTo>
                    <a:pt x="94487" y="0"/>
                  </a:lnTo>
                  <a:lnTo>
                    <a:pt x="0" y="65531"/>
                  </a:lnTo>
                  <a:lnTo>
                    <a:pt x="266699" y="65531"/>
                  </a:lnTo>
                  <a:lnTo>
                    <a:pt x="361187" y="0"/>
                  </a:lnTo>
                  <a:close/>
                </a:path>
              </a:pathLst>
            </a:custGeom>
            <a:solidFill>
              <a:srgbClr val="8CA8AA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0" name="object 20"/>
            <p:cNvSpPr/>
            <p:nvPr/>
          </p:nvSpPr>
          <p:spPr>
            <a:xfrm>
              <a:off x="4541520" y="6237731"/>
              <a:ext cx="361315" cy="66040"/>
            </a:xfrm>
            <a:custGeom>
              <a:avLst/>
              <a:gdLst/>
              <a:ahLst/>
              <a:cxnLst/>
              <a:rect l="l" t="t" r="r" b="b"/>
              <a:pathLst>
                <a:path w="361314" h="66039">
                  <a:moveTo>
                    <a:pt x="266699" y="65531"/>
                  </a:moveTo>
                  <a:lnTo>
                    <a:pt x="361187" y="0"/>
                  </a:lnTo>
                  <a:lnTo>
                    <a:pt x="94487" y="0"/>
                  </a:lnTo>
                  <a:lnTo>
                    <a:pt x="0" y="65531"/>
                  </a:lnTo>
                  <a:lnTo>
                    <a:pt x="266699" y="65531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1" name="object 21"/>
            <p:cNvSpPr/>
            <p:nvPr/>
          </p:nvSpPr>
          <p:spPr>
            <a:xfrm>
              <a:off x="5487739" y="6136963"/>
              <a:ext cx="105524" cy="2381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2" name="object 22"/>
            <p:cNvSpPr/>
            <p:nvPr/>
          </p:nvSpPr>
          <p:spPr>
            <a:xfrm>
              <a:off x="5225795" y="6208775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>
                  <a:moveTo>
                    <a:pt x="266699" y="161543"/>
                  </a:moveTo>
                  <a:lnTo>
                    <a:pt x="266699" y="0"/>
                  </a:lnTo>
                  <a:lnTo>
                    <a:pt x="0" y="0"/>
                  </a:lnTo>
                  <a:lnTo>
                    <a:pt x="0" y="161543"/>
                  </a:lnTo>
                  <a:lnTo>
                    <a:pt x="266699" y="161543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3" name="object 23"/>
            <p:cNvSpPr/>
            <p:nvPr/>
          </p:nvSpPr>
          <p:spPr>
            <a:xfrm>
              <a:off x="5225795" y="6208775"/>
              <a:ext cx="266700" cy="161925"/>
            </a:xfrm>
            <a:custGeom>
              <a:avLst/>
              <a:gdLst/>
              <a:ahLst/>
              <a:cxnLst/>
              <a:rect l="l" t="t" r="r" b="b"/>
              <a:pathLst>
                <a:path w="266700" h="161925">
                  <a:moveTo>
                    <a:pt x="0" y="0"/>
                  </a:moveTo>
                  <a:lnTo>
                    <a:pt x="0" y="161543"/>
                  </a:lnTo>
                  <a:lnTo>
                    <a:pt x="266699" y="161543"/>
                  </a:lnTo>
                  <a:lnTo>
                    <a:pt x="266699" y="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4" name="object 24"/>
            <p:cNvSpPr/>
            <p:nvPr/>
          </p:nvSpPr>
          <p:spPr>
            <a:xfrm>
              <a:off x="5225795" y="6141719"/>
              <a:ext cx="363220" cy="67310"/>
            </a:xfrm>
            <a:custGeom>
              <a:avLst/>
              <a:gdLst/>
              <a:ahLst/>
              <a:cxnLst/>
              <a:rect l="l" t="t" r="r" b="b"/>
              <a:pathLst>
                <a:path w="363220" h="67310">
                  <a:moveTo>
                    <a:pt x="362711" y="0"/>
                  </a:moveTo>
                  <a:lnTo>
                    <a:pt x="96011" y="0"/>
                  </a:lnTo>
                  <a:lnTo>
                    <a:pt x="0" y="67055"/>
                  </a:lnTo>
                  <a:lnTo>
                    <a:pt x="266699" y="67055"/>
                  </a:lnTo>
                  <a:lnTo>
                    <a:pt x="362711" y="0"/>
                  </a:lnTo>
                  <a:close/>
                </a:path>
              </a:pathLst>
            </a:custGeom>
            <a:solidFill>
              <a:srgbClr val="8CA8AA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5" name="object 25"/>
            <p:cNvSpPr/>
            <p:nvPr/>
          </p:nvSpPr>
          <p:spPr>
            <a:xfrm>
              <a:off x="5225795" y="6141719"/>
              <a:ext cx="363220" cy="67310"/>
            </a:xfrm>
            <a:custGeom>
              <a:avLst/>
              <a:gdLst/>
              <a:ahLst/>
              <a:cxnLst/>
              <a:rect l="l" t="t" r="r" b="b"/>
              <a:pathLst>
                <a:path w="363220" h="67310">
                  <a:moveTo>
                    <a:pt x="266699" y="67055"/>
                  </a:moveTo>
                  <a:lnTo>
                    <a:pt x="362711" y="0"/>
                  </a:lnTo>
                  <a:lnTo>
                    <a:pt x="96011" y="0"/>
                  </a:lnTo>
                  <a:lnTo>
                    <a:pt x="0" y="67055"/>
                  </a:lnTo>
                  <a:lnTo>
                    <a:pt x="266699" y="67055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6" name="object 26"/>
            <p:cNvSpPr/>
            <p:nvPr/>
          </p:nvSpPr>
          <p:spPr>
            <a:xfrm>
              <a:off x="6178296" y="5827775"/>
              <a:ext cx="94615" cy="542925"/>
            </a:xfrm>
            <a:custGeom>
              <a:avLst/>
              <a:gdLst/>
              <a:ahLst/>
              <a:cxnLst/>
              <a:rect l="l" t="t" r="r" b="b"/>
              <a:pathLst>
                <a:path w="94614" h="542925">
                  <a:moveTo>
                    <a:pt x="94487" y="475487"/>
                  </a:moveTo>
                  <a:lnTo>
                    <a:pt x="94487" y="0"/>
                  </a:lnTo>
                  <a:lnTo>
                    <a:pt x="0" y="67055"/>
                  </a:lnTo>
                  <a:lnTo>
                    <a:pt x="0" y="542543"/>
                  </a:lnTo>
                  <a:lnTo>
                    <a:pt x="94487" y="475487"/>
                  </a:lnTo>
                  <a:close/>
                </a:path>
              </a:pathLst>
            </a:custGeom>
            <a:solidFill>
              <a:srgbClr val="5D6F71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7" name="object 27"/>
            <p:cNvSpPr/>
            <p:nvPr/>
          </p:nvSpPr>
          <p:spPr>
            <a:xfrm>
              <a:off x="6178296" y="5827775"/>
              <a:ext cx="94615" cy="542925"/>
            </a:xfrm>
            <a:custGeom>
              <a:avLst/>
              <a:gdLst/>
              <a:ahLst/>
              <a:cxnLst/>
              <a:rect l="l" t="t" r="r" b="b"/>
              <a:pathLst>
                <a:path w="94614" h="542925">
                  <a:moveTo>
                    <a:pt x="0" y="542543"/>
                  </a:moveTo>
                  <a:lnTo>
                    <a:pt x="0" y="67055"/>
                  </a:lnTo>
                  <a:lnTo>
                    <a:pt x="94487" y="0"/>
                  </a:lnTo>
                  <a:lnTo>
                    <a:pt x="94487" y="475487"/>
                  </a:lnTo>
                  <a:lnTo>
                    <a:pt x="0" y="542543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1595" y="5894831"/>
              <a:ext cx="266700" cy="475615"/>
            </a:xfrm>
            <a:custGeom>
              <a:avLst/>
              <a:gdLst/>
              <a:ahLst/>
              <a:cxnLst/>
              <a:rect l="l" t="t" r="r" b="b"/>
              <a:pathLst>
                <a:path w="266700" h="475614">
                  <a:moveTo>
                    <a:pt x="266699" y="475487"/>
                  </a:moveTo>
                  <a:lnTo>
                    <a:pt x="266699" y="0"/>
                  </a:lnTo>
                  <a:lnTo>
                    <a:pt x="0" y="0"/>
                  </a:lnTo>
                  <a:lnTo>
                    <a:pt x="0" y="475487"/>
                  </a:lnTo>
                  <a:lnTo>
                    <a:pt x="266699" y="475487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1595" y="5894831"/>
              <a:ext cx="266700" cy="475615"/>
            </a:xfrm>
            <a:custGeom>
              <a:avLst/>
              <a:gdLst/>
              <a:ahLst/>
              <a:cxnLst/>
              <a:rect l="l" t="t" r="r" b="b"/>
              <a:pathLst>
                <a:path w="266700" h="475614">
                  <a:moveTo>
                    <a:pt x="0" y="0"/>
                  </a:moveTo>
                  <a:lnTo>
                    <a:pt x="0" y="475487"/>
                  </a:lnTo>
                  <a:lnTo>
                    <a:pt x="266699" y="475487"/>
                  </a:lnTo>
                  <a:lnTo>
                    <a:pt x="266699" y="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911595" y="5827775"/>
              <a:ext cx="361315" cy="67310"/>
            </a:xfrm>
            <a:custGeom>
              <a:avLst/>
              <a:gdLst/>
              <a:ahLst/>
              <a:cxnLst/>
              <a:rect l="l" t="t" r="r" b="b"/>
              <a:pathLst>
                <a:path w="361314" h="67310">
                  <a:moveTo>
                    <a:pt x="361187" y="0"/>
                  </a:moveTo>
                  <a:lnTo>
                    <a:pt x="85343" y="0"/>
                  </a:lnTo>
                  <a:lnTo>
                    <a:pt x="0" y="67055"/>
                  </a:lnTo>
                  <a:lnTo>
                    <a:pt x="266699" y="67055"/>
                  </a:lnTo>
                  <a:lnTo>
                    <a:pt x="361187" y="0"/>
                  </a:lnTo>
                  <a:close/>
                </a:path>
              </a:pathLst>
            </a:custGeom>
            <a:solidFill>
              <a:srgbClr val="8CA8AA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911595" y="5827775"/>
              <a:ext cx="361315" cy="67310"/>
            </a:xfrm>
            <a:custGeom>
              <a:avLst/>
              <a:gdLst/>
              <a:ahLst/>
              <a:cxnLst/>
              <a:rect l="l" t="t" r="r" b="b"/>
              <a:pathLst>
                <a:path w="361314" h="67310">
                  <a:moveTo>
                    <a:pt x="266699" y="67055"/>
                  </a:moveTo>
                  <a:lnTo>
                    <a:pt x="361187" y="0"/>
                  </a:lnTo>
                  <a:lnTo>
                    <a:pt x="85343" y="0"/>
                  </a:lnTo>
                  <a:lnTo>
                    <a:pt x="0" y="67055"/>
                  </a:lnTo>
                  <a:lnTo>
                    <a:pt x="266699" y="67055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2" name="object 32"/>
            <p:cNvSpPr/>
            <p:nvPr/>
          </p:nvSpPr>
          <p:spPr>
            <a:xfrm>
              <a:off x="6862571" y="3134867"/>
              <a:ext cx="96520" cy="3235960"/>
            </a:xfrm>
            <a:custGeom>
              <a:avLst/>
              <a:gdLst/>
              <a:ahLst/>
              <a:cxnLst/>
              <a:rect l="l" t="t" r="r" b="b"/>
              <a:pathLst>
                <a:path w="96520" h="3235960">
                  <a:moveTo>
                    <a:pt x="96011" y="3168395"/>
                  </a:moveTo>
                  <a:lnTo>
                    <a:pt x="96011" y="0"/>
                  </a:lnTo>
                  <a:lnTo>
                    <a:pt x="0" y="67055"/>
                  </a:lnTo>
                  <a:lnTo>
                    <a:pt x="0" y="3235451"/>
                  </a:lnTo>
                  <a:lnTo>
                    <a:pt x="96011" y="3168395"/>
                  </a:lnTo>
                  <a:close/>
                </a:path>
              </a:pathLst>
            </a:custGeom>
            <a:solidFill>
              <a:srgbClr val="5D6F71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2571" y="3134867"/>
              <a:ext cx="96520" cy="3235960"/>
            </a:xfrm>
            <a:custGeom>
              <a:avLst/>
              <a:gdLst/>
              <a:ahLst/>
              <a:cxnLst/>
              <a:rect l="l" t="t" r="r" b="b"/>
              <a:pathLst>
                <a:path w="96520" h="3235960">
                  <a:moveTo>
                    <a:pt x="0" y="3235451"/>
                  </a:moveTo>
                  <a:lnTo>
                    <a:pt x="0" y="67055"/>
                  </a:lnTo>
                  <a:lnTo>
                    <a:pt x="96011" y="0"/>
                  </a:lnTo>
                  <a:lnTo>
                    <a:pt x="96011" y="3168395"/>
                  </a:lnTo>
                  <a:lnTo>
                    <a:pt x="0" y="3235451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4" name="object 34"/>
            <p:cNvSpPr/>
            <p:nvPr/>
          </p:nvSpPr>
          <p:spPr>
            <a:xfrm>
              <a:off x="6597396" y="3201923"/>
              <a:ext cx="265430" cy="3168650"/>
            </a:xfrm>
            <a:custGeom>
              <a:avLst/>
              <a:gdLst/>
              <a:ahLst/>
              <a:cxnLst/>
              <a:rect l="l" t="t" r="r" b="b"/>
              <a:pathLst>
                <a:path w="265429" h="3168650">
                  <a:moveTo>
                    <a:pt x="265175" y="3168395"/>
                  </a:moveTo>
                  <a:lnTo>
                    <a:pt x="265175" y="0"/>
                  </a:lnTo>
                  <a:lnTo>
                    <a:pt x="0" y="0"/>
                  </a:lnTo>
                  <a:lnTo>
                    <a:pt x="0" y="3168395"/>
                  </a:lnTo>
                  <a:lnTo>
                    <a:pt x="265175" y="3168395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7396" y="3201923"/>
              <a:ext cx="265430" cy="3168650"/>
            </a:xfrm>
            <a:custGeom>
              <a:avLst/>
              <a:gdLst/>
              <a:ahLst/>
              <a:cxnLst/>
              <a:rect l="l" t="t" r="r" b="b"/>
              <a:pathLst>
                <a:path w="265429" h="3168650">
                  <a:moveTo>
                    <a:pt x="0" y="0"/>
                  </a:moveTo>
                  <a:lnTo>
                    <a:pt x="0" y="3168395"/>
                  </a:lnTo>
                  <a:lnTo>
                    <a:pt x="265175" y="3168395"/>
                  </a:lnTo>
                  <a:lnTo>
                    <a:pt x="265175" y="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6" name="object 36"/>
            <p:cNvSpPr/>
            <p:nvPr/>
          </p:nvSpPr>
          <p:spPr>
            <a:xfrm>
              <a:off x="6597396" y="3134867"/>
              <a:ext cx="361315" cy="67310"/>
            </a:xfrm>
            <a:custGeom>
              <a:avLst/>
              <a:gdLst/>
              <a:ahLst/>
              <a:cxnLst/>
              <a:rect l="l" t="t" r="r" b="b"/>
              <a:pathLst>
                <a:path w="361315" h="67310">
                  <a:moveTo>
                    <a:pt x="361187" y="0"/>
                  </a:moveTo>
                  <a:lnTo>
                    <a:pt x="85343" y="0"/>
                  </a:lnTo>
                  <a:lnTo>
                    <a:pt x="0" y="67055"/>
                  </a:lnTo>
                  <a:lnTo>
                    <a:pt x="265175" y="67055"/>
                  </a:lnTo>
                  <a:lnTo>
                    <a:pt x="361187" y="0"/>
                  </a:lnTo>
                  <a:close/>
                </a:path>
              </a:pathLst>
            </a:custGeom>
            <a:solidFill>
              <a:srgbClr val="8CA8AA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3888" y="3134867"/>
              <a:ext cx="4159250" cy="3282950"/>
            </a:xfrm>
            <a:custGeom>
              <a:avLst/>
              <a:gdLst/>
              <a:ahLst/>
              <a:cxnLst/>
              <a:rect l="l" t="t" r="r" b="b"/>
              <a:pathLst>
                <a:path w="4159250" h="3282950">
                  <a:moveTo>
                    <a:pt x="3948683" y="67055"/>
                  </a:moveTo>
                  <a:lnTo>
                    <a:pt x="4044695" y="0"/>
                  </a:lnTo>
                  <a:lnTo>
                    <a:pt x="3768851" y="0"/>
                  </a:lnTo>
                  <a:lnTo>
                    <a:pt x="3683507" y="67055"/>
                  </a:lnTo>
                  <a:lnTo>
                    <a:pt x="3948683" y="67055"/>
                  </a:lnTo>
                  <a:close/>
                </a:path>
                <a:path w="4159250" h="3282950">
                  <a:moveTo>
                    <a:pt x="47243" y="3235451"/>
                  </a:moveTo>
                  <a:lnTo>
                    <a:pt x="47243" y="67055"/>
                  </a:lnTo>
                </a:path>
                <a:path w="4159250" h="3282950">
                  <a:moveTo>
                    <a:pt x="47243" y="3235451"/>
                  </a:moveTo>
                  <a:lnTo>
                    <a:pt x="0" y="3235451"/>
                  </a:lnTo>
                </a:path>
                <a:path w="4159250" h="3282950">
                  <a:moveTo>
                    <a:pt x="47243" y="2921507"/>
                  </a:moveTo>
                  <a:lnTo>
                    <a:pt x="0" y="2921507"/>
                  </a:lnTo>
                </a:path>
                <a:path w="4159250" h="3282950">
                  <a:moveTo>
                    <a:pt x="47243" y="2598419"/>
                  </a:moveTo>
                  <a:lnTo>
                    <a:pt x="0" y="2598419"/>
                  </a:lnTo>
                </a:path>
                <a:path w="4159250" h="3282950">
                  <a:moveTo>
                    <a:pt x="47243" y="2284475"/>
                  </a:moveTo>
                  <a:lnTo>
                    <a:pt x="0" y="2284475"/>
                  </a:lnTo>
                </a:path>
                <a:path w="4159250" h="3282950">
                  <a:moveTo>
                    <a:pt x="47243" y="1970531"/>
                  </a:moveTo>
                  <a:lnTo>
                    <a:pt x="0" y="1970531"/>
                  </a:lnTo>
                </a:path>
                <a:path w="4159250" h="3282950">
                  <a:moveTo>
                    <a:pt x="47243" y="1656587"/>
                  </a:moveTo>
                  <a:lnTo>
                    <a:pt x="0" y="1656587"/>
                  </a:lnTo>
                </a:path>
                <a:path w="4159250" h="3282950">
                  <a:moveTo>
                    <a:pt x="47243" y="1331975"/>
                  </a:moveTo>
                  <a:lnTo>
                    <a:pt x="0" y="1331975"/>
                  </a:lnTo>
                </a:path>
                <a:path w="4159250" h="3282950">
                  <a:moveTo>
                    <a:pt x="47243" y="1018031"/>
                  </a:moveTo>
                  <a:lnTo>
                    <a:pt x="0" y="1018031"/>
                  </a:lnTo>
                </a:path>
                <a:path w="4159250" h="3282950">
                  <a:moveTo>
                    <a:pt x="47243" y="704087"/>
                  </a:moveTo>
                  <a:lnTo>
                    <a:pt x="0" y="704087"/>
                  </a:lnTo>
                </a:path>
                <a:path w="4159250" h="3282950">
                  <a:moveTo>
                    <a:pt x="47243" y="390143"/>
                  </a:moveTo>
                  <a:lnTo>
                    <a:pt x="0" y="390143"/>
                  </a:lnTo>
                </a:path>
                <a:path w="4159250" h="3282950">
                  <a:moveTo>
                    <a:pt x="47243" y="67055"/>
                  </a:moveTo>
                  <a:lnTo>
                    <a:pt x="0" y="67055"/>
                  </a:lnTo>
                </a:path>
                <a:path w="4159250" h="3282950">
                  <a:moveTo>
                    <a:pt x="47243" y="3235451"/>
                  </a:moveTo>
                  <a:lnTo>
                    <a:pt x="4158995" y="3235451"/>
                  </a:lnTo>
                </a:path>
                <a:path w="4159250" h="3282950">
                  <a:moveTo>
                    <a:pt x="47243" y="3235451"/>
                  </a:moveTo>
                  <a:lnTo>
                    <a:pt x="47243" y="3282695"/>
                  </a:lnTo>
                </a:path>
                <a:path w="4159250" h="3282950">
                  <a:moveTo>
                    <a:pt x="733043" y="3235451"/>
                  </a:moveTo>
                  <a:lnTo>
                    <a:pt x="733043" y="3282695"/>
                  </a:lnTo>
                </a:path>
                <a:path w="4159250" h="3282950">
                  <a:moveTo>
                    <a:pt x="1417319" y="3235451"/>
                  </a:moveTo>
                  <a:lnTo>
                    <a:pt x="1417319" y="3282695"/>
                  </a:lnTo>
                </a:path>
                <a:path w="4159250" h="3282950">
                  <a:moveTo>
                    <a:pt x="2103119" y="3235451"/>
                  </a:moveTo>
                  <a:lnTo>
                    <a:pt x="2103119" y="3282695"/>
                  </a:lnTo>
                </a:path>
                <a:path w="4159250" h="3282950">
                  <a:moveTo>
                    <a:pt x="2788919" y="3235451"/>
                  </a:moveTo>
                  <a:lnTo>
                    <a:pt x="2788919" y="3282695"/>
                  </a:lnTo>
                </a:path>
                <a:path w="4159250" h="3282950">
                  <a:moveTo>
                    <a:pt x="3473195" y="3235451"/>
                  </a:moveTo>
                  <a:lnTo>
                    <a:pt x="3473195" y="3282695"/>
                  </a:lnTo>
                </a:path>
                <a:path w="4159250" h="3282950">
                  <a:moveTo>
                    <a:pt x="4158995" y="3235451"/>
                  </a:moveTo>
                  <a:lnTo>
                    <a:pt x="4158995" y="3282695"/>
                  </a:lnTo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857962" y="2664715"/>
            <a:ext cx="352425" cy="3127579"/>
          </a:xfrm>
          <a:prstGeom prst="rect">
            <a:avLst/>
          </a:prstGeom>
        </p:spPr>
        <p:txBody>
          <a:bodyPr vert="horz" wrap="square" lIns="0" tIns="54348" rIns="0" bIns="0" rtlCol="0">
            <a:spAutoFit/>
          </a:bodyPr>
          <a:lstStyle/>
          <a:p>
            <a:pPr marR="4483" algn="r">
              <a:spcBef>
                <a:spcPts val="427"/>
              </a:spcBef>
            </a:pPr>
            <a:r>
              <a:rPr sz="1588" b="1" spc="-31" dirty="0">
                <a:latin typeface="Arial"/>
                <a:cs typeface="Arial"/>
              </a:rPr>
              <a:t>20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335"/>
              </a:spcBef>
            </a:pPr>
            <a:r>
              <a:rPr sz="1588" b="1" spc="-31" dirty="0">
                <a:latin typeface="Arial"/>
                <a:cs typeface="Arial"/>
              </a:rPr>
              <a:t>18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278"/>
              </a:spcBef>
            </a:pPr>
            <a:r>
              <a:rPr sz="1588" b="1" spc="-31" dirty="0">
                <a:latin typeface="Arial"/>
                <a:cs typeface="Arial"/>
              </a:rPr>
              <a:t>16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14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278"/>
              </a:spcBef>
            </a:pPr>
            <a:r>
              <a:rPr sz="1588" b="1" spc="-31" dirty="0">
                <a:latin typeface="Arial"/>
                <a:cs typeface="Arial"/>
              </a:rPr>
              <a:t>12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349"/>
              </a:spcBef>
            </a:pPr>
            <a:r>
              <a:rPr sz="1588" b="1" spc="-31" dirty="0">
                <a:latin typeface="Arial"/>
                <a:cs typeface="Arial"/>
              </a:rPr>
              <a:t>10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8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278"/>
              </a:spcBef>
            </a:pPr>
            <a:r>
              <a:rPr sz="1588" b="1" spc="-31" dirty="0">
                <a:latin typeface="Arial"/>
                <a:cs typeface="Arial"/>
              </a:rPr>
              <a:t>6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274"/>
              </a:spcBef>
            </a:pPr>
            <a:r>
              <a:rPr sz="1588" b="1" spc="-31" dirty="0">
                <a:latin typeface="Arial"/>
                <a:cs typeface="Arial"/>
              </a:rPr>
              <a:t>4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340"/>
              </a:spcBef>
            </a:pPr>
            <a:r>
              <a:rPr sz="1588" b="1" spc="-31" dirty="0">
                <a:latin typeface="Arial"/>
                <a:cs typeface="Arial"/>
              </a:rPr>
              <a:t>2</a:t>
            </a: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  <a:p>
            <a:pPr marR="4483" algn="r">
              <a:spcBef>
                <a:spcPts val="274"/>
              </a:spcBef>
            </a:pPr>
            <a:r>
              <a:rPr sz="1588" b="1" spc="-4" dirty="0">
                <a:latin typeface="Arial"/>
                <a:cs typeface="Arial"/>
              </a:rPr>
              <a:t>0</a:t>
            </a:r>
            <a:endParaRPr sz="1588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03911" y="5705352"/>
            <a:ext cx="363631" cy="25511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88" b="1" spc="-296" dirty="0">
                <a:latin typeface="Arial"/>
                <a:cs typeface="Arial"/>
              </a:rPr>
              <a:t>R</a:t>
            </a:r>
            <a:r>
              <a:rPr sz="1588" b="1" spc="-31" dirty="0">
                <a:latin typeface="Arial"/>
                <a:cs typeface="Arial"/>
              </a:rPr>
              <a:t>e</a:t>
            </a:r>
            <a:r>
              <a:rPr sz="1588" b="1" spc="-4" dirty="0">
                <a:latin typeface="Arial"/>
                <a:cs typeface="Arial"/>
              </a:rPr>
              <a:t>q</a:t>
            </a:r>
            <a:endParaRPr sz="1588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612798" y="5705352"/>
            <a:ext cx="2100882" cy="25511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588" b="1" spc="-296" dirty="0">
                <a:latin typeface="Arial"/>
                <a:cs typeface="Arial"/>
              </a:rPr>
              <a:t>D</a:t>
            </a:r>
            <a:r>
              <a:rPr sz="1588" b="1" spc="-31" dirty="0">
                <a:latin typeface="Arial"/>
                <a:cs typeface="Arial"/>
              </a:rPr>
              <a:t>e</a:t>
            </a:r>
            <a:r>
              <a:rPr sz="1588" b="1" spc="-4" dirty="0">
                <a:latin typeface="Arial"/>
                <a:cs typeface="Arial"/>
              </a:rPr>
              <a:t>s</a:t>
            </a:r>
            <a:endParaRPr sz="1588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21682" y="5705352"/>
            <a:ext cx="2298653" cy="25511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lang="en-US" sz="1588" b="1" spc="-53" dirty="0" err="1" smtClean="0">
                <a:latin typeface="Arial"/>
                <a:cs typeface="Arial"/>
              </a:rPr>
              <a:t>I</a:t>
            </a:r>
            <a:r>
              <a:rPr sz="1588" b="1" spc="-53" dirty="0" err="1" smtClean="0">
                <a:latin typeface="Arial"/>
                <a:cs typeface="Arial"/>
              </a:rPr>
              <a:t>nt</a:t>
            </a:r>
            <a:endParaRPr sz="1588" dirty="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231230" y="4281382"/>
            <a:ext cx="133910" cy="135031"/>
            <a:chOff x="7449127" y="4852231"/>
            <a:chExt cx="151765" cy="153035"/>
          </a:xfrm>
        </p:grpSpPr>
        <p:sp>
          <p:nvSpPr>
            <p:cNvPr id="43" name="object 43"/>
            <p:cNvSpPr/>
            <p:nvPr/>
          </p:nvSpPr>
          <p:spPr>
            <a:xfrm>
              <a:off x="7453883" y="4856987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40" h="143510">
                  <a:moveTo>
                    <a:pt x="141731" y="143255"/>
                  </a:moveTo>
                  <a:lnTo>
                    <a:pt x="141731" y="0"/>
                  </a:lnTo>
                  <a:lnTo>
                    <a:pt x="0" y="0"/>
                  </a:lnTo>
                  <a:lnTo>
                    <a:pt x="0" y="143255"/>
                  </a:lnTo>
                  <a:lnTo>
                    <a:pt x="141731" y="143255"/>
                  </a:lnTo>
                  <a:close/>
                </a:path>
              </a:pathLst>
            </a:custGeom>
            <a:solidFill>
              <a:srgbClr val="BBE0E3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44" name="object 44"/>
            <p:cNvSpPr/>
            <p:nvPr/>
          </p:nvSpPr>
          <p:spPr>
            <a:xfrm>
              <a:off x="7453883" y="4856987"/>
              <a:ext cx="142240" cy="143510"/>
            </a:xfrm>
            <a:custGeom>
              <a:avLst/>
              <a:gdLst/>
              <a:ahLst/>
              <a:cxnLst/>
              <a:rect l="l" t="t" r="r" b="b"/>
              <a:pathLst>
                <a:path w="142240" h="143510">
                  <a:moveTo>
                    <a:pt x="0" y="0"/>
                  </a:moveTo>
                  <a:lnTo>
                    <a:pt x="0" y="143255"/>
                  </a:lnTo>
                  <a:lnTo>
                    <a:pt x="141731" y="143255"/>
                  </a:lnTo>
                  <a:lnTo>
                    <a:pt x="141731" y="0"/>
                  </a:lnTo>
                  <a:lnTo>
                    <a:pt x="0" y="0"/>
                  </a:lnTo>
                  <a:close/>
                </a:path>
              </a:pathLst>
            </a:custGeom>
            <a:ln w="9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168191" y="4184725"/>
            <a:ext cx="730624" cy="279440"/>
          </a:xfrm>
          <a:prstGeom prst="rect">
            <a:avLst/>
          </a:prstGeom>
          <a:ln w="9512">
            <a:solidFill>
              <a:srgbClr val="000000"/>
            </a:solidFill>
          </a:ln>
        </p:spPr>
        <p:txBody>
          <a:bodyPr vert="horz" wrap="square" lIns="0" tIns="34738" rIns="0" bIns="0" rtlCol="0">
            <a:spAutoFit/>
          </a:bodyPr>
          <a:lstStyle/>
          <a:p>
            <a:pPr marL="252706">
              <a:spcBef>
                <a:spcPts val="274"/>
              </a:spcBef>
            </a:pPr>
            <a:r>
              <a:rPr sz="1588" b="1" spc="-110" dirty="0">
                <a:latin typeface="Arial"/>
                <a:cs typeface="Arial"/>
              </a:rPr>
              <a:t>Cost</a:t>
            </a:r>
            <a:endParaRPr sz="158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35635" y="2544498"/>
            <a:ext cx="217304" cy="3167342"/>
          </a:xfrm>
          <a:prstGeom prst="rect">
            <a:avLst/>
          </a:prstGeom>
        </p:spPr>
        <p:txBody>
          <a:bodyPr vert="vert270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4" dirty="0">
                <a:latin typeface="Tahoma"/>
                <a:cs typeface="Tahoma"/>
              </a:rPr>
              <a:t>Relative Cost </a:t>
            </a:r>
            <a:r>
              <a:rPr sz="1412" dirty="0">
                <a:latin typeface="Tahoma"/>
                <a:cs typeface="Tahoma"/>
              </a:rPr>
              <a:t>to </a:t>
            </a:r>
            <a:r>
              <a:rPr sz="1412" spc="-4" dirty="0">
                <a:latin typeface="Tahoma"/>
                <a:cs typeface="Tahoma"/>
              </a:rPr>
              <a:t>detect and correct</a:t>
            </a:r>
            <a:r>
              <a:rPr sz="1412" spc="4" dirty="0">
                <a:latin typeface="Tahoma"/>
                <a:cs typeface="Tahoma"/>
              </a:rPr>
              <a:t> </a:t>
            </a:r>
            <a:r>
              <a:rPr sz="1412" spc="-4" dirty="0">
                <a:latin typeface="Tahoma"/>
                <a:cs typeface="Tahoma"/>
              </a:rPr>
              <a:t>fault</a:t>
            </a:r>
            <a:endParaRPr sz="1412">
              <a:latin typeface="Tahoma"/>
              <a:cs typeface="Tahom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2384884" y="885752"/>
            <a:ext cx="8089652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lnSpc>
                <a:spcPct val="100000"/>
              </a:lnSpc>
              <a:spcBef>
                <a:spcPts val="84"/>
              </a:spcBef>
            </a:pPr>
            <a:r>
              <a:rPr lang="en-US" dirty="0"/>
              <a:t>Cost to Detect and Fix Faults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33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9873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/>
          <p:cNvSpPr>
            <a:spLocks noGrp="1" noChangeArrowheads="1"/>
          </p:cNvSpPr>
          <p:nvPr>
            <p:ph type="title"/>
          </p:nvPr>
        </p:nvSpPr>
        <p:spPr>
          <a:xfrm>
            <a:off x="2414588" y="777876"/>
            <a:ext cx="7770812" cy="1141413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18000" tIns="46800" rIns="18000" bIns="46800" rtlCol="0" anchor="ctr">
            <a:normAutofit/>
          </a:bodyPr>
          <a:lstStyle/>
          <a:p>
            <a:pPr algn="just">
              <a:spcBef>
                <a:spcPts val="1000"/>
              </a:spcBef>
              <a:defRPr/>
            </a:pP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References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idx="1"/>
          </p:nvPr>
        </p:nvSpPr>
        <p:spPr>
          <a:xfrm>
            <a:off x="1199455" y="1844675"/>
            <a:ext cx="10013027" cy="4332288"/>
          </a:xfrm>
        </p:spPr>
        <p:txBody>
          <a:bodyPr vert="horz" lIns="18000" tIns="46800" rIns="18000" bIns="46800" rtlCol="0">
            <a:normAutofit/>
          </a:bodyPr>
          <a:lstStyle/>
          <a:p>
            <a:pPr marL="457200" indent="-45720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Engineering – A Practitioner’s Approach, by Pressman R.S. and </a:t>
            </a:r>
            <a:r>
              <a:rPr lang="en-US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Ince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</a:t>
            </a:r>
          </a:p>
          <a:p>
            <a:pPr marL="514350" indent="-51435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Engineering by </a:t>
            </a:r>
            <a:r>
              <a:rPr lang="en-US" altLang="en-US" sz="3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Sommerville</a:t>
            </a:r>
            <a:endParaRPr lang="en-US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Engineering Volume 1 and Volume 2 by Thayer and Christiansen</a:t>
            </a:r>
          </a:p>
          <a:p>
            <a:pPr marL="514350" indent="-514350" algn="just">
              <a:spcBef>
                <a:spcPts val="1000"/>
              </a:spcBef>
              <a:buFont typeface="+mj-lt"/>
              <a:buAutoNum type="arabicPeriod"/>
              <a:defRPr/>
            </a:pPr>
            <a:r>
              <a:rPr lang="en-US" altLang="en-US" sz="32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lang="en-US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Engineering by </a:t>
            </a: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KK Aggarwal and </a:t>
            </a:r>
            <a:r>
              <a:rPr lang="en-US" altLang="en-US" sz="32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Yogesh</a:t>
            </a:r>
            <a:r>
              <a:rPr lang="en-US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Singh</a:t>
            </a:r>
            <a:endParaRPr lang="en-US" altLang="en-US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D6D580-C2DC-452A-81DA-0F630D4FF4AA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882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0213" y="2060848"/>
            <a:ext cx="10558395" cy="3165460"/>
          </a:xfrm>
          <a:prstGeom prst="rect">
            <a:avLst/>
          </a:prstGeom>
        </p:spPr>
        <p:txBody>
          <a:bodyPr vert="horz" wrap="square" lIns="0" tIns="10646" rIns="0" bIns="0" numCol="2" rtlCol="0">
            <a:spAutoFit/>
          </a:bodyPr>
          <a:lstStyle/>
          <a:p>
            <a:pPr marL="597305" indent="-502050">
              <a:spcBef>
                <a:spcPts val="1478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Scope of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work </a:t>
            </a:r>
            <a:r>
              <a:rPr sz="3200" spc="-9" dirty="0">
                <a:solidFill>
                  <a:srgbClr val="650065"/>
                </a:solidFill>
                <a:latin typeface="+mn-lt"/>
                <a:cs typeface="Times New Roman"/>
              </a:rPr>
              <a:t>to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be</a:t>
            </a:r>
            <a:r>
              <a:rPr sz="3200" spc="-35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done</a:t>
            </a:r>
            <a:endParaRPr sz="3200" dirty="0">
              <a:latin typeface="+mn-lt"/>
              <a:cs typeface="Times New Roman"/>
            </a:endParaRPr>
          </a:p>
          <a:p>
            <a:pPr marL="597305" indent="-502050">
              <a:spcBef>
                <a:spcPts val="1399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The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risk to </a:t>
            </a:r>
            <a:r>
              <a:rPr sz="3200" dirty="0">
                <a:solidFill>
                  <a:srgbClr val="CC6500"/>
                </a:solidFill>
                <a:latin typeface="+mn-lt"/>
                <a:cs typeface="Times New Roman"/>
              </a:rPr>
              <a:t>be</a:t>
            </a:r>
            <a:r>
              <a:rPr sz="3200" spc="-62" dirty="0">
                <a:solidFill>
                  <a:srgbClr val="CC6500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CC6500"/>
                </a:solidFill>
                <a:latin typeface="+mn-lt"/>
                <a:cs typeface="Times New Roman"/>
              </a:rPr>
              <a:t>incurred</a:t>
            </a:r>
            <a:endParaRPr sz="3200" dirty="0">
              <a:latin typeface="+mn-lt"/>
              <a:cs typeface="Times New Roman"/>
            </a:endParaRPr>
          </a:p>
          <a:p>
            <a:pPr marL="597305" indent="-502050">
              <a:spcBef>
                <a:spcPts val="1377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r>
              <a:rPr sz="3200" dirty="0">
                <a:latin typeface="+mn-lt"/>
                <a:cs typeface="Times New Roman"/>
              </a:rPr>
              <a:t>The </a:t>
            </a:r>
            <a:r>
              <a:rPr sz="3200" spc="-4" dirty="0">
                <a:latin typeface="+mn-lt"/>
                <a:cs typeface="Times New Roman"/>
              </a:rPr>
              <a:t>resources</a:t>
            </a:r>
            <a:r>
              <a:rPr sz="3200" spc="-75" dirty="0">
                <a:latin typeface="+mn-lt"/>
                <a:cs typeface="Times New Roman"/>
              </a:rPr>
              <a:t> </a:t>
            </a:r>
            <a:r>
              <a:rPr sz="3200" spc="-4" dirty="0" smtClean="0">
                <a:latin typeface="+mn-lt"/>
                <a:cs typeface="Times New Roman"/>
              </a:rPr>
              <a:t>required</a:t>
            </a:r>
            <a:endParaRPr lang="en-US" sz="3200" spc="-4" dirty="0" smtClean="0">
              <a:latin typeface="+mn-lt"/>
              <a:cs typeface="Times New Roman"/>
            </a:endParaRPr>
          </a:p>
          <a:p>
            <a:pPr marL="597305" indent="-502050">
              <a:spcBef>
                <a:spcPts val="1377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endParaRPr lang="en-US" sz="3200" spc="-4" dirty="0">
              <a:latin typeface="+mn-lt"/>
              <a:cs typeface="Times New Roman"/>
            </a:endParaRPr>
          </a:p>
          <a:p>
            <a:pPr marL="597305" indent="-502050">
              <a:spcBef>
                <a:spcPts val="1377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endParaRPr sz="3200" dirty="0">
              <a:latin typeface="+mn-lt"/>
              <a:cs typeface="Times New Roman"/>
            </a:endParaRPr>
          </a:p>
          <a:p>
            <a:pPr marL="597305" indent="-502050">
              <a:spcBef>
                <a:spcPts val="1385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r>
              <a:rPr sz="3200" dirty="0">
                <a:solidFill>
                  <a:srgbClr val="326500"/>
                </a:solidFill>
                <a:latin typeface="+mn-lt"/>
                <a:cs typeface="Times New Roman"/>
              </a:rPr>
              <a:t>The </a:t>
            </a:r>
            <a:r>
              <a:rPr sz="3200" spc="-4" dirty="0">
                <a:solidFill>
                  <a:srgbClr val="326500"/>
                </a:solidFill>
                <a:latin typeface="+mn-lt"/>
                <a:cs typeface="Times New Roman"/>
              </a:rPr>
              <a:t>task to </a:t>
            </a:r>
            <a:r>
              <a:rPr sz="3200" dirty="0">
                <a:solidFill>
                  <a:srgbClr val="326500"/>
                </a:solidFill>
                <a:latin typeface="+mn-lt"/>
                <a:cs typeface="Times New Roman"/>
              </a:rPr>
              <a:t>be</a:t>
            </a:r>
            <a:r>
              <a:rPr sz="3200" spc="-13" dirty="0">
                <a:solidFill>
                  <a:srgbClr val="326500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326500"/>
                </a:solidFill>
                <a:latin typeface="+mn-lt"/>
                <a:cs typeface="Times New Roman"/>
              </a:rPr>
              <a:t>accomplished</a:t>
            </a:r>
            <a:endParaRPr sz="3200" dirty="0">
              <a:latin typeface="+mn-lt"/>
              <a:cs typeface="Times New Roman"/>
            </a:endParaRPr>
          </a:p>
          <a:p>
            <a:pPr marL="597305" indent="-502050">
              <a:spcBef>
                <a:spcPts val="1178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The cost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to </a:t>
            </a:r>
            <a:r>
              <a:rPr sz="3200" dirty="0">
                <a:solidFill>
                  <a:srgbClr val="650065"/>
                </a:solidFill>
                <a:latin typeface="+mn-lt"/>
                <a:cs typeface="Times New Roman"/>
              </a:rPr>
              <a:t>be</a:t>
            </a:r>
            <a:r>
              <a:rPr sz="3200" spc="-31" dirty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650065"/>
                </a:solidFill>
                <a:latin typeface="+mn-lt"/>
                <a:cs typeface="Times New Roman"/>
              </a:rPr>
              <a:t>expended</a:t>
            </a:r>
            <a:endParaRPr sz="3200" dirty="0">
              <a:latin typeface="+mn-lt"/>
              <a:cs typeface="Times New Roman"/>
            </a:endParaRPr>
          </a:p>
          <a:p>
            <a:pPr marL="597305" indent="-502050">
              <a:spcBef>
                <a:spcPts val="1588"/>
              </a:spcBef>
              <a:buFont typeface="Courier New" panose="02070309020205020404" pitchFamily="49" charset="0"/>
              <a:buChar char="o"/>
              <a:tabLst>
                <a:tab pos="597305" algn="l"/>
                <a:tab pos="597866" algn="l"/>
              </a:tabLst>
            </a:pPr>
            <a:r>
              <a:rPr sz="3200" dirty="0">
                <a:solidFill>
                  <a:srgbClr val="323299"/>
                </a:solidFill>
                <a:latin typeface="+mn-lt"/>
                <a:cs typeface="Times New Roman"/>
              </a:rPr>
              <a:t>The </a:t>
            </a:r>
            <a:r>
              <a:rPr sz="3200" spc="-4" dirty="0">
                <a:solidFill>
                  <a:srgbClr val="323299"/>
                </a:solidFill>
                <a:latin typeface="+mn-lt"/>
                <a:cs typeface="Times New Roman"/>
              </a:rPr>
              <a:t>schedule to </a:t>
            </a:r>
            <a:r>
              <a:rPr sz="3200" dirty="0">
                <a:solidFill>
                  <a:srgbClr val="323299"/>
                </a:solidFill>
                <a:latin typeface="+mn-lt"/>
                <a:cs typeface="Times New Roman"/>
              </a:rPr>
              <a:t>be</a:t>
            </a:r>
            <a:r>
              <a:rPr sz="3200" spc="-22" dirty="0">
                <a:solidFill>
                  <a:srgbClr val="323299"/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rgbClr val="323299"/>
                </a:solidFill>
                <a:latin typeface="+mn-lt"/>
                <a:cs typeface="Times New Roman"/>
              </a:rPr>
              <a:t>followed</a:t>
            </a:r>
            <a:endParaRPr sz="32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27648" y="836712"/>
            <a:ext cx="7000756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sz="5400" spc="-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sz="5400" spc="-4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4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31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3991" y="1844824"/>
            <a:ext cx="5184577" cy="388986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 marR="4483" algn="just">
              <a:lnSpc>
                <a:spcPct val="99800"/>
              </a:lnSpc>
              <a:spcBef>
                <a:spcPts val="93"/>
              </a:spcBef>
            </a:pP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Software planning begins </a:t>
            </a:r>
            <a:r>
              <a:rPr sz="36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before</a:t>
            </a:r>
            <a:r>
              <a:rPr lang="en-US" sz="36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6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technical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work starts, continues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as  the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software evolves from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concept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reality, and culminates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only 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when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software </a:t>
            </a:r>
            <a:r>
              <a:rPr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is</a:t>
            </a:r>
            <a:r>
              <a:rPr sz="36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retired.</a:t>
            </a:r>
            <a:endParaRPr sz="36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9862" y="751351"/>
            <a:ext cx="7288788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sz="5400" spc="-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sz="5400" spc="-4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Planning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5</a:t>
            </a:fld>
            <a:endParaRPr sz="1235">
              <a:latin typeface="Arial"/>
              <a:cs typeface="Arial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407368" y="1784253"/>
            <a:ext cx="5491699" cy="4542780"/>
            <a:chOff x="-223189" y="1844824"/>
            <a:chExt cx="5491699" cy="4542780"/>
          </a:xfrm>
        </p:grpSpPr>
        <p:grpSp>
          <p:nvGrpSpPr>
            <p:cNvPr id="49" name="Group 48"/>
            <p:cNvGrpSpPr/>
            <p:nvPr/>
          </p:nvGrpSpPr>
          <p:grpSpPr>
            <a:xfrm>
              <a:off x="-223189" y="1844824"/>
              <a:ext cx="5476084" cy="4542780"/>
              <a:chOff x="-223189" y="1844824"/>
              <a:chExt cx="5476084" cy="454278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620531" y="5799516"/>
                <a:ext cx="2632364" cy="588088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Project Scheduling</a:t>
                </a:r>
                <a:endParaRPr lang="en-IN" dirty="0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1938067" y="2433032"/>
                <a:ext cx="595300" cy="678195"/>
              </a:xfrm>
              <a:prstGeom prst="straightConnector1">
                <a:avLst/>
              </a:prstGeom>
              <a:ln w="76200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2521650" y="2433031"/>
                <a:ext cx="483536" cy="678196"/>
              </a:xfrm>
              <a:prstGeom prst="straightConnector1">
                <a:avLst/>
              </a:prstGeom>
              <a:ln w="76200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/>
              <p:cNvSpPr/>
              <p:nvPr/>
            </p:nvSpPr>
            <p:spPr>
              <a:xfrm>
                <a:off x="1500537" y="1844824"/>
                <a:ext cx="2088232" cy="588206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Size Estimation</a:t>
                </a:r>
                <a:endParaRPr lang="en-IN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>
              <a:xfrm>
                <a:off x="1212622" y="3690203"/>
                <a:ext cx="812129" cy="615851"/>
              </a:xfrm>
              <a:prstGeom prst="straightConnector1">
                <a:avLst/>
              </a:prstGeom>
              <a:ln w="76200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-223189" y="3118821"/>
                <a:ext cx="2495600" cy="588206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Cost Estimation</a:t>
                </a:r>
                <a:endParaRPr lang="en-IN" dirty="0"/>
              </a:p>
            </p:txBody>
          </p:sp>
          <p:cxnSp>
            <p:nvCxnSpPr>
              <p:cNvPr id="33" name="Straight Arrow Connector 32"/>
              <p:cNvCxnSpPr>
                <a:stCxn id="19" idx="2"/>
              </p:cNvCxnSpPr>
              <p:nvPr/>
            </p:nvCxnSpPr>
            <p:spPr>
              <a:xfrm flipH="1">
                <a:off x="3228275" y="3710958"/>
                <a:ext cx="724053" cy="611612"/>
              </a:xfrm>
              <a:prstGeom prst="straightConnector1">
                <a:avLst/>
              </a:prstGeom>
              <a:ln w="76200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endCxn id="22" idx="0"/>
              </p:cNvCxnSpPr>
              <p:nvPr/>
            </p:nvCxnSpPr>
            <p:spPr>
              <a:xfrm>
                <a:off x="2793160" y="5022174"/>
                <a:ext cx="1143553" cy="777342"/>
              </a:xfrm>
              <a:prstGeom prst="straightConnector1">
                <a:avLst/>
              </a:prstGeom>
              <a:ln w="76200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4643724" y="3687351"/>
                <a:ext cx="50561" cy="2092442"/>
              </a:xfrm>
              <a:prstGeom prst="straightConnector1">
                <a:avLst/>
              </a:prstGeom>
              <a:ln w="76200">
                <a:solidFill>
                  <a:schemeClr val="accent1">
                    <a:lumMod val="75000"/>
                  </a:schemeClr>
                </a:solidFill>
                <a:tailEnd type="triangle"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/>
              <p:cNvSpPr/>
              <p:nvPr/>
            </p:nvSpPr>
            <p:spPr>
              <a:xfrm>
                <a:off x="1228471" y="4322570"/>
                <a:ext cx="2632364" cy="716055"/>
              </a:xfrm>
              <a:prstGeom prst="rect">
                <a:avLst/>
              </a:prstGeom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Resource Requirements</a:t>
                </a:r>
                <a:endParaRPr lang="en-IN" dirty="0"/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2636146" y="3122870"/>
              <a:ext cx="2632364" cy="588088"/>
            </a:xfrm>
            <a:prstGeom prst="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Development Time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50684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471603"/>
              </p:ext>
            </p:extLst>
          </p:nvPr>
        </p:nvGraphicFramePr>
        <p:xfrm>
          <a:off x="1127448" y="1844824"/>
          <a:ext cx="4168588" cy="4058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1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913">
                <a:tc>
                  <a:txBody>
                    <a:bodyPr/>
                    <a:lstStyle/>
                    <a:p>
                      <a:pPr marL="90805">
                        <a:lnSpc>
                          <a:spcPts val="157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570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int.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sort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(int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x[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],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int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452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i,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j, save,</a:t>
                      </a:r>
                      <a:r>
                        <a:rPr sz="12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im1;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/*This function sorts array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x in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ascending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order</a:t>
                      </a:r>
                      <a:r>
                        <a:rPr sz="1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*/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(n&lt;2)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1;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for (i=2;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i&lt;=n;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i++)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8.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im1=i-1;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9.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for (j=1; j&lt;=im;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j++)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10.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if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(x[i]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x[j])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{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10" dirty="0">
                          <a:latin typeface="Arial"/>
                          <a:cs typeface="Arial"/>
                        </a:rPr>
                        <a:t>Save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</a:t>
                      </a:r>
                      <a:r>
                        <a:rPr sz="12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x[i];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x[i]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5" dirty="0">
                          <a:latin typeface="Arial"/>
                          <a:cs typeface="Arial"/>
                        </a:rPr>
                        <a:t>x[j];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876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x[j] </a:t>
                      </a:r>
                      <a:r>
                        <a:rPr sz="12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save;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2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return</a:t>
                      </a:r>
                      <a:r>
                        <a:rPr sz="1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latin typeface="Arial"/>
                          <a:cs typeface="Arial"/>
                        </a:rPr>
                        <a:t>0;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531"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spc="-5" dirty="0">
                          <a:latin typeface="Arial"/>
                          <a:cs typeface="Arial"/>
                        </a:rPr>
                        <a:t>18.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1635"/>
                        </a:lnSpc>
                      </a:pPr>
                      <a:r>
                        <a:rPr sz="1200" dirty="0">
                          <a:latin typeface="Arial"/>
                          <a:cs typeface="Arial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71390" y="836712"/>
            <a:ext cx="8020610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lang="en-IN"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Size Estimation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xfrm>
            <a:off x="5530665" y="1841209"/>
            <a:ext cx="5605895" cy="3580543"/>
          </a:xfrm>
          <a:prstGeom prst="rect">
            <a:avLst/>
          </a:prstGeom>
        </p:spPr>
        <p:txBody>
          <a:bodyPr vert="horz" wrap="square" lIns="0" tIns="142315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9223" algn="just">
              <a:lnSpc>
                <a:spcPct val="100000"/>
              </a:lnSpc>
              <a:spcBef>
                <a:spcPts val="949"/>
              </a:spcBef>
            </a:pPr>
            <a:r>
              <a:rPr sz="3200" b="1" spc="-4" dirty="0" smtClean="0">
                <a:solidFill>
                  <a:srgbClr val="650065"/>
                </a:solidFill>
              </a:rPr>
              <a:t>Lines </a:t>
            </a:r>
            <a:r>
              <a:rPr sz="3200" b="1" dirty="0">
                <a:solidFill>
                  <a:srgbClr val="650065"/>
                </a:solidFill>
              </a:rPr>
              <a:t>of </a:t>
            </a:r>
            <a:r>
              <a:rPr sz="3200" b="1" spc="-4" dirty="0">
                <a:solidFill>
                  <a:srgbClr val="650065"/>
                </a:solidFill>
              </a:rPr>
              <a:t>Code</a:t>
            </a:r>
            <a:r>
              <a:rPr sz="3200" b="1" spc="-9" dirty="0">
                <a:solidFill>
                  <a:srgbClr val="650065"/>
                </a:solidFill>
              </a:rPr>
              <a:t> </a:t>
            </a:r>
            <a:r>
              <a:rPr sz="3200" b="1" spc="-4" dirty="0">
                <a:solidFill>
                  <a:srgbClr val="650065"/>
                </a:solidFill>
              </a:rPr>
              <a:t>(LOC)</a:t>
            </a:r>
            <a:endParaRPr sz="3200" b="1" dirty="0"/>
          </a:p>
          <a:p>
            <a:pPr marL="49869" marR="4483" algn="just">
              <a:lnSpc>
                <a:spcPct val="99900"/>
              </a:lnSpc>
            </a:pPr>
            <a:r>
              <a:rPr sz="28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If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LOC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is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simply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a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count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of  the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number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of lines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then  figure shown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below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contains 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18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LOC</a:t>
            </a:r>
            <a:r>
              <a:rPr sz="2800" spc="-13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.</a:t>
            </a:r>
          </a:p>
          <a:p>
            <a:pPr marL="49869" marR="66118" algn="just">
              <a:lnSpc>
                <a:spcPct val="99900"/>
              </a:lnSpc>
            </a:pPr>
            <a:r>
              <a:rPr sz="2800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When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comments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and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blank  lines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are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ignored, the 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program in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figure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2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shown 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below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contains </a:t>
            </a:r>
            <a:r>
              <a:rPr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17</a:t>
            </a:r>
            <a:r>
              <a:rPr sz="2800" spc="-22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 </a:t>
            </a:r>
            <a:r>
              <a:rPr sz="28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LOC.</a:t>
            </a:r>
            <a:endParaRPr sz="2800" dirty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7266" y="5877465"/>
            <a:ext cx="3883399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118" spc="-4" dirty="0" smtClean="0">
                <a:latin typeface="Times New Roman"/>
                <a:cs typeface="Times New Roman"/>
              </a:rPr>
              <a:t>Function </a:t>
            </a:r>
            <a:r>
              <a:rPr sz="2118" spc="-4" dirty="0">
                <a:latin typeface="Times New Roman"/>
                <a:cs typeface="Times New Roman"/>
              </a:rPr>
              <a:t>for sorting </a:t>
            </a:r>
            <a:r>
              <a:rPr sz="2118" dirty="0">
                <a:latin typeface="Times New Roman"/>
                <a:cs typeface="Times New Roman"/>
              </a:rPr>
              <a:t>an</a:t>
            </a:r>
            <a:r>
              <a:rPr sz="2118" spc="-13" dirty="0">
                <a:latin typeface="Times New Roman"/>
                <a:cs typeface="Times New Roman"/>
              </a:rPr>
              <a:t> </a:t>
            </a:r>
            <a:r>
              <a:rPr sz="2118" spc="-4" dirty="0">
                <a:latin typeface="Times New Roman"/>
                <a:cs typeface="Times New Roman"/>
              </a:rPr>
              <a:t>array</a:t>
            </a:r>
            <a:endParaRPr sz="2118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68608" y="6173875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6</a:t>
            </a:fld>
            <a:endParaRPr sz="1235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959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64983" y="2455899"/>
            <a:ext cx="6691593" cy="3502959"/>
            <a:chOff x="1548383" y="2584783"/>
            <a:chExt cx="7583805" cy="3970020"/>
          </a:xfrm>
        </p:grpSpPr>
        <p:sp>
          <p:nvSpPr>
            <p:cNvPr id="3" name="object 3"/>
            <p:cNvSpPr/>
            <p:nvPr/>
          </p:nvSpPr>
          <p:spPr>
            <a:xfrm>
              <a:off x="1601723" y="2587751"/>
              <a:ext cx="7527290" cy="3914140"/>
            </a:xfrm>
            <a:custGeom>
              <a:avLst/>
              <a:gdLst/>
              <a:ahLst/>
              <a:cxnLst/>
              <a:rect l="l" t="t" r="r" b="b"/>
              <a:pathLst>
                <a:path w="7527290" h="3914140">
                  <a:moveTo>
                    <a:pt x="7527035" y="3913631"/>
                  </a:moveTo>
                  <a:lnTo>
                    <a:pt x="7527035" y="0"/>
                  </a:lnTo>
                  <a:lnTo>
                    <a:pt x="0" y="0"/>
                  </a:lnTo>
                  <a:lnTo>
                    <a:pt x="0" y="3913631"/>
                  </a:lnTo>
                  <a:lnTo>
                    <a:pt x="7527035" y="3913631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4" name="object 4"/>
            <p:cNvSpPr/>
            <p:nvPr/>
          </p:nvSpPr>
          <p:spPr>
            <a:xfrm>
              <a:off x="1601723" y="5718047"/>
              <a:ext cx="7527290" cy="0"/>
            </a:xfrm>
            <a:custGeom>
              <a:avLst/>
              <a:gdLst/>
              <a:ahLst/>
              <a:cxnLst/>
              <a:rect l="l" t="t" r="r" b="b"/>
              <a:pathLst>
                <a:path w="7527290">
                  <a:moveTo>
                    <a:pt x="0" y="0"/>
                  </a:moveTo>
                  <a:lnTo>
                    <a:pt x="752703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5" name="object 5"/>
            <p:cNvSpPr/>
            <p:nvPr/>
          </p:nvSpPr>
          <p:spPr>
            <a:xfrm>
              <a:off x="1601723" y="4933187"/>
              <a:ext cx="7527290" cy="0"/>
            </a:xfrm>
            <a:custGeom>
              <a:avLst/>
              <a:gdLst/>
              <a:ahLst/>
              <a:cxnLst/>
              <a:rect l="l" t="t" r="r" b="b"/>
              <a:pathLst>
                <a:path w="7527290">
                  <a:moveTo>
                    <a:pt x="0" y="0"/>
                  </a:moveTo>
                  <a:lnTo>
                    <a:pt x="752703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6" name="object 6"/>
            <p:cNvSpPr/>
            <p:nvPr/>
          </p:nvSpPr>
          <p:spPr>
            <a:xfrm>
              <a:off x="1601723" y="4155947"/>
              <a:ext cx="7527290" cy="0"/>
            </a:xfrm>
            <a:custGeom>
              <a:avLst/>
              <a:gdLst/>
              <a:ahLst/>
              <a:cxnLst/>
              <a:rect l="l" t="t" r="r" b="b"/>
              <a:pathLst>
                <a:path w="7527290">
                  <a:moveTo>
                    <a:pt x="0" y="0"/>
                  </a:moveTo>
                  <a:lnTo>
                    <a:pt x="752703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7" name="object 7"/>
            <p:cNvSpPr/>
            <p:nvPr/>
          </p:nvSpPr>
          <p:spPr>
            <a:xfrm>
              <a:off x="1603247" y="3372611"/>
              <a:ext cx="7526020" cy="0"/>
            </a:xfrm>
            <a:custGeom>
              <a:avLst/>
              <a:gdLst/>
              <a:ahLst/>
              <a:cxnLst/>
              <a:rect l="l" t="t" r="r" b="b"/>
              <a:pathLst>
                <a:path w="7526020">
                  <a:moveTo>
                    <a:pt x="0" y="0"/>
                  </a:moveTo>
                  <a:lnTo>
                    <a:pt x="307847" y="0"/>
                  </a:lnTo>
                </a:path>
                <a:path w="7526020">
                  <a:moveTo>
                    <a:pt x="4683251" y="0"/>
                  </a:moveTo>
                  <a:lnTo>
                    <a:pt x="752551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8" name="object 8"/>
            <p:cNvSpPr/>
            <p:nvPr/>
          </p:nvSpPr>
          <p:spPr>
            <a:xfrm>
              <a:off x="1601723" y="2587751"/>
              <a:ext cx="7527290" cy="0"/>
            </a:xfrm>
            <a:custGeom>
              <a:avLst/>
              <a:gdLst/>
              <a:ahLst/>
              <a:cxnLst/>
              <a:rect l="l" t="t" r="r" b="b"/>
              <a:pathLst>
                <a:path w="7527290">
                  <a:moveTo>
                    <a:pt x="0" y="0"/>
                  </a:moveTo>
                  <a:lnTo>
                    <a:pt x="752703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9" name="object 9"/>
            <p:cNvSpPr/>
            <p:nvPr/>
          </p:nvSpPr>
          <p:spPr>
            <a:xfrm>
              <a:off x="1601723" y="2587751"/>
              <a:ext cx="7527290" cy="3914140"/>
            </a:xfrm>
            <a:custGeom>
              <a:avLst/>
              <a:gdLst/>
              <a:ahLst/>
              <a:cxnLst/>
              <a:rect l="l" t="t" r="r" b="b"/>
              <a:pathLst>
                <a:path w="7527290" h="3914140">
                  <a:moveTo>
                    <a:pt x="0" y="0"/>
                  </a:moveTo>
                  <a:lnTo>
                    <a:pt x="7527035" y="0"/>
                  </a:lnTo>
                  <a:lnTo>
                    <a:pt x="7527035" y="3913631"/>
                  </a:lnTo>
                  <a:lnTo>
                    <a:pt x="0" y="3913631"/>
                  </a:lnTo>
                  <a:lnTo>
                    <a:pt x="0" y="0"/>
                  </a:lnTo>
                </a:path>
              </a:pathLst>
            </a:custGeom>
            <a:ln w="593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0" name="object 10"/>
            <p:cNvSpPr/>
            <p:nvPr/>
          </p:nvSpPr>
          <p:spPr>
            <a:xfrm>
              <a:off x="1548383" y="2587751"/>
              <a:ext cx="7580630" cy="3967479"/>
            </a:xfrm>
            <a:custGeom>
              <a:avLst/>
              <a:gdLst/>
              <a:ahLst/>
              <a:cxnLst/>
              <a:rect l="l" t="t" r="r" b="b"/>
              <a:pathLst>
                <a:path w="7580630" h="3967479">
                  <a:moveTo>
                    <a:pt x="53339" y="0"/>
                  </a:moveTo>
                  <a:lnTo>
                    <a:pt x="53339" y="3913631"/>
                  </a:lnTo>
                </a:path>
                <a:path w="7580630" h="3967479">
                  <a:moveTo>
                    <a:pt x="0" y="3913631"/>
                  </a:moveTo>
                  <a:lnTo>
                    <a:pt x="53339" y="3913631"/>
                  </a:lnTo>
                </a:path>
                <a:path w="7580630" h="3967479">
                  <a:moveTo>
                    <a:pt x="0" y="3130295"/>
                  </a:moveTo>
                  <a:lnTo>
                    <a:pt x="53339" y="3130295"/>
                  </a:lnTo>
                </a:path>
                <a:path w="7580630" h="3967479">
                  <a:moveTo>
                    <a:pt x="0" y="2345435"/>
                  </a:moveTo>
                  <a:lnTo>
                    <a:pt x="53339" y="2345435"/>
                  </a:lnTo>
                </a:path>
                <a:path w="7580630" h="3967479">
                  <a:moveTo>
                    <a:pt x="0" y="1568195"/>
                  </a:moveTo>
                  <a:lnTo>
                    <a:pt x="53339" y="1568195"/>
                  </a:lnTo>
                </a:path>
                <a:path w="7580630" h="3967479">
                  <a:moveTo>
                    <a:pt x="0" y="784859"/>
                  </a:moveTo>
                  <a:lnTo>
                    <a:pt x="53339" y="784859"/>
                  </a:lnTo>
                </a:path>
                <a:path w="7580630" h="3967479">
                  <a:moveTo>
                    <a:pt x="0" y="0"/>
                  </a:moveTo>
                  <a:lnTo>
                    <a:pt x="53339" y="0"/>
                  </a:lnTo>
                </a:path>
                <a:path w="7580630" h="3967479">
                  <a:moveTo>
                    <a:pt x="53339" y="3913631"/>
                  </a:moveTo>
                  <a:lnTo>
                    <a:pt x="7580375" y="3913631"/>
                  </a:lnTo>
                </a:path>
                <a:path w="7580630" h="3967479">
                  <a:moveTo>
                    <a:pt x="53339" y="3966971"/>
                  </a:moveTo>
                  <a:lnTo>
                    <a:pt x="53339" y="3913631"/>
                  </a:lnTo>
                </a:path>
                <a:path w="7580630" h="3967479">
                  <a:moveTo>
                    <a:pt x="1306067" y="3966971"/>
                  </a:moveTo>
                  <a:lnTo>
                    <a:pt x="1306067" y="3913631"/>
                  </a:lnTo>
                </a:path>
                <a:path w="7580630" h="3967479">
                  <a:moveTo>
                    <a:pt x="2564891" y="3966971"/>
                  </a:moveTo>
                  <a:lnTo>
                    <a:pt x="2564891" y="3913631"/>
                  </a:lnTo>
                </a:path>
                <a:path w="7580630" h="3967479">
                  <a:moveTo>
                    <a:pt x="3817619" y="3966971"/>
                  </a:moveTo>
                  <a:lnTo>
                    <a:pt x="3817619" y="3913631"/>
                  </a:lnTo>
                </a:path>
                <a:path w="7580630" h="3967479">
                  <a:moveTo>
                    <a:pt x="5068823" y="3966971"/>
                  </a:moveTo>
                  <a:lnTo>
                    <a:pt x="5068823" y="3913631"/>
                  </a:lnTo>
                </a:path>
                <a:path w="7580630" h="3967479">
                  <a:moveTo>
                    <a:pt x="6327647" y="3966971"/>
                  </a:moveTo>
                  <a:lnTo>
                    <a:pt x="6327647" y="3913631"/>
                  </a:lnTo>
                </a:path>
                <a:path w="7580630" h="3967479">
                  <a:moveTo>
                    <a:pt x="7580375" y="3966971"/>
                  </a:moveTo>
                  <a:lnTo>
                    <a:pt x="7580375" y="39136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5015" y="3051047"/>
              <a:ext cx="5165090" cy="3171825"/>
            </a:xfrm>
            <a:custGeom>
              <a:avLst/>
              <a:gdLst/>
              <a:ahLst/>
              <a:cxnLst/>
              <a:rect l="l" t="t" r="r" b="b"/>
              <a:pathLst>
                <a:path w="5165090" h="3171825">
                  <a:moveTo>
                    <a:pt x="0" y="3171443"/>
                  </a:moveTo>
                  <a:lnTo>
                    <a:pt x="89915" y="3159251"/>
                  </a:lnTo>
                  <a:lnTo>
                    <a:pt x="131063" y="3153155"/>
                  </a:lnTo>
                  <a:lnTo>
                    <a:pt x="153923" y="3130295"/>
                  </a:lnTo>
                  <a:lnTo>
                    <a:pt x="213359" y="3112007"/>
                  </a:lnTo>
                  <a:lnTo>
                    <a:pt x="344423" y="3105911"/>
                  </a:lnTo>
                  <a:lnTo>
                    <a:pt x="397763" y="3099815"/>
                  </a:lnTo>
                  <a:lnTo>
                    <a:pt x="438911" y="3093719"/>
                  </a:lnTo>
                  <a:lnTo>
                    <a:pt x="487679" y="3081527"/>
                  </a:lnTo>
                  <a:lnTo>
                    <a:pt x="551687" y="3070859"/>
                  </a:lnTo>
                  <a:lnTo>
                    <a:pt x="588263" y="3052571"/>
                  </a:lnTo>
                  <a:lnTo>
                    <a:pt x="617219" y="3028187"/>
                  </a:lnTo>
                  <a:lnTo>
                    <a:pt x="658367" y="3017519"/>
                  </a:lnTo>
                  <a:lnTo>
                    <a:pt x="713231" y="3011423"/>
                  </a:lnTo>
                </a:path>
                <a:path w="5165090" h="3171825">
                  <a:moveTo>
                    <a:pt x="967739" y="2962655"/>
                  </a:moveTo>
                  <a:lnTo>
                    <a:pt x="1045463" y="2898647"/>
                  </a:lnTo>
                  <a:lnTo>
                    <a:pt x="1127759" y="2892551"/>
                  </a:lnTo>
                  <a:lnTo>
                    <a:pt x="1234439" y="2862071"/>
                  </a:lnTo>
                  <a:lnTo>
                    <a:pt x="1347215" y="2833115"/>
                  </a:lnTo>
                  <a:lnTo>
                    <a:pt x="1453895" y="2761487"/>
                  </a:lnTo>
                  <a:lnTo>
                    <a:pt x="1566671" y="2714243"/>
                  </a:lnTo>
                  <a:lnTo>
                    <a:pt x="1626107" y="2666999"/>
                  </a:lnTo>
                  <a:lnTo>
                    <a:pt x="1691639" y="2624327"/>
                  </a:lnTo>
                  <a:lnTo>
                    <a:pt x="1744979" y="2595371"/>
                  </a:lnTo>
                  <a:lnTo>
                    <a:pt x="1804415" y="2429255"/>
                  </a:lnTo>
                </a:path>
                <a:path w="5165090" h="3171825">
                  <a:moveTo>
                    <a:pt x="2167127" y="2363723"/>
                  </a:moveTo>
                  <a:lnTo>
                    <a:pt x="2208275" y="2357627"/>
                  </a:lnTo>
                  <a:lnTo>
                    <a:pt x="2279903" y="2304287"/>
                  </a:lnTo>
                  <a:lnTo>
                    <a:pt x="2345435" y="2263139"/>
                  </a:lnTo>
                  <a:lnTo>
                    <a:pt x="2398775" y="2173223"/>
                  </a:lnTo>
                  <a:lnTo>
                    <a:pt x="2474975" y="2132075"/>
                  </a:lnTo>
                  <a:lnTo>
                    <a:pt x="2606039" y="2060447"/>
                  </a:lnTo>
                  <a:lnTo>
                    <a:pt x="2659379" y="2001011"/>
                  </a:lnTo>
                  <a:lnTo>
                    <a:pt x="2747771" y="1972055"/>
                  </a:lnTo>
                  <a:lnTo>
                    <a:pt x="2891027" y="1882139"/>
                  </a:lnTo>
                  <a:lnTo>
                    <a:pt x="2891027" y="1871471"/>
                  </a:lnTo>
                  <a:lnTo>
                    <a:pt x="3026663" y="1799843"/>
                  </a:lnTo>
                  <a:lnTo>
                    <a:pt x="3139439" y="1775459"/>
                  </a:lnTo>
                  <a:lnTo>
                    <a:pt x="3198875" y="1746503"/>
                  </a:lnTo>
                  <a:lnTo>
                    <a:pt x="3235451" y="1627631"/>
                  </a:lnTo>
                  <a:lnTo>
                    <a:pt x="3282695" y="1621535"/>
                  </a:lnTo>
                  <a:lnTo>
                    <a:pt x="3360419" y="1514855"/>
                  </a:lnTo>
                  <a:lnTo>
                    <a:pt x="3395471" y="1502663"/>
                  </a:lnTo>
                  <a:lnTo>
                    <a:pt x="3502151" y="1455419"/>
                  </a:lnTo>
                  <a:lnTo>
                    <a:pt x="3561587" y="1377695"/>
                  </a:lnTo>
                  <a:lnTo>
                    <a:pt x="3627119" y="1318259"/>
                  </a:lnTo>
                  <a:lnTo>
                    <a:pt x="3703319" y="1289303"/>
                  </a:lnTo>
                  <a:lnTo>
                    <a:pt x="3816095" y="1211579"/>
                  </a:lnTo>
                  <a:lnTo>
                    <a:pt x="3858767" y="1193291"/>
                  </a:lnTo>
                  <a:lnTo>
                    <a:pt x="3934967" y="1176527"/>
                  </a:lnTo>
                  <a:lnTo>
                    <a:pt x="4018787" y="1117091"/>
                  </a:lnTo>
                  <a:lnTo>
                    <a:pt x="4137659" y="1069847"/>
                  </a:lnTo>
                  <a:lnTo>
                    <a:pt x="4203191" y="973835"/>
                  </a:lnTo>
                </a:path>
                <a:path w="5165090" h="3171825">
                  <a:moveTo>
                    <a:pt x="4552187" y="801623"/>
                  </a:moveTo>
                  <a:lnTo>
                    <a:pt x="4611623" y="713231"/>
                  </a:lnTo>
                  <a:lnTo>
                    <a:pt x="4701539" y="611123"/>
                  </a:lnTo>
                  <a:lnTo>
                    <a:pt x="4820411" y="445007"/>
                  </a:lnTo>
                  <a:lnTo>
                    <a:pt x="4933187" y="272795"/>
                  </a:lnTo>
                  <a:lnTo>
                    <a:pt x="4992623" y="219455"/>
                  </a:lnTo>
                  <a:lnTo>
                    <a:pt x="5081015" y="118871"/>
                  </a:lnTo>
                  <a:lnTo>
                    <a:pt x="5134355" y="53339"/>
                  </a:lnTo>
                  <a:lnTo>
                    <a:pt x="5164835" y="0"/>
                  </a:lnTo>
                </a:path>
              </a:pathLst>
            </a:custGeom>
            <a:ln w="1187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8916" y="3419855"/>
              <a:ext cx="4429125" cy="2642870"/>
            </a:xfrm>
            <a:custGeom>
              <a:avLst/>
              <a:gdLst/>
              <a:ahLst/>
              <a:cxnLst/>
              <a:rect l="l" t="t" r="r" b="b"/>
              <a:pathLst>
                <a:path w="4429125" h="2642870">
                  <a:moveTo>
                    <a:pt x="0" y="2642615"/>
                  </a:moveTo>
                  <a:lnTo>
                    <a:pt x="47243" y="2642615"/>
                  </a:lnTo>
                  <a:lnTo>
                    <a:pt x="77723" y="2636519"/>
                  </a:lnTo>
                  <a:lnTo>
                    <a:pt x="89915" y="2636519"/>
                  </a:lnTo>
                  <a:lnTo>
                    <a:pt x="350519" y="2636519"/>
                  </a:lnTo>
                  <a:lnTo>
                    <a:pt x="368807" y="2636519"/>
                  </a:lnTo>
                </a:path>
                <a:path w="4429125" h="2642870">
                  <a:moveTo>
                    <a:pt x="1211579" y="2023871"/>
                  </a:moveTo>
                  <a:lnTo>
                    <a:pt x="1229867" y="2013203"/>
                  </a:lnTo>
                  <a:lnTo>
                    <a:pt x="1277111" y="2007107"/>
                  </a:lnTo>
                  <a:lnTo>
                    <a:pt x="1347215" y="2001011"/>
                  </a:lnTo>
                  <a:lnTo>
                    <a:pt x="1395983" y="2001011"/>
                  </a:lnTo>
                  <a:lnTo>
                    <a:pt x="1537715" y="1988819"/>
                  </a:lnTo>
                  <a:lnTo>
                    <a:pt x="1917191" y="1953767"/>
                  </a:lnTo>
                  <a:lnTo>
                    <a:pt x="2474975" y="1876043"/>
                  </a:lnTo>
                  <a:lnTo>
                    <a:pt x="2974847" y="1810511"/>
                  </a:lnTo>
                  <a:lnTo>
                    <a:pt x="3075431" y="1763267"/>
                  </a:lnTo>
                  <a:lnTo>
                    <a:pt x="3389375" y="1709927"/>
                  </a:lnTo>
                  <a:lnTo>
                    <a:pt x="3918203" y="1662683"/>
                  </a:lnTo>
                  <a:lnTo>
                    <a:pt x="4096511" y="1662683"/>
                  </a:lnTo>
                </a:path>
                <a:path w="4429125" h="2642870">
                  <a:moveTo>
                    <a:pt x="3567683" y="569975"/>
                  </a:moveTo>
                  <a:lnTo>
                    <a:pt x="3668267" y="551687"/>
                  </a:lnTo>
                  <a:lnTo>
                    <a:pt x="3721607" y="492251"/>
                  </a:lnTo>
                  <a:lnTo>
                    <a:pt x="3799331" y="457199"/>
                  </a:lnTo>
                  <a:lnTo>
                    <a:pt x="3834383" y="432815"/>
                  </a:lnTo>
                  <a:lnTo>
                    <a:pt x="3918203" y="414527"/>
                  </a:lnTo>
                  <a:lnTo>
                    <a:pt x="4053839" y="291083"/>
                  </a:lnTo>
                  <a:lnTo>
                    <a:pt x="4096511" y="231647"/>
                  </a:lnTo>
                  <a:lnTo>
                    <a:pt x="4232147" y="184403"/>
                  </a:lnTo>
                  <a:lnTo>
                    <a:pt x="4428743" y="0"/>
                  </a:lnTo>
                </a:path>
              </a:pathLst>
            </a:custGeom>
            <a:ln w="118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795015" y="4030979"/>
              <a:ext cx="5165090" cy="2273935"/>
            </a:xfrm>
            <a:custGeom>
              <a:avLst/>
              <a:gdLst/>
              <a:ahLst/>
              <a:cxnLst/>
              <a:rect l="l" t="t" r="r" b="b"/>
              <a:pathLst>
                <a:path w="5165090" h="2273935">
                  <a:moveTo>
                    <a:pt x="0" y="2273807"/>
                  </a:moveTo>
                  <a:lnTo>
                    <a:pt x="89915" y="2263139"/>
                  </a:lnTo>
                  <a:lnTo>
                    <a:pt x="131063" y="2257043"/>
                  </a:lnTo>
                  <a:lnTo>
                    <a:pt x="153923" y="2244851"/>
                  </a:lnTo>
                  <a:lnTo>
                    <a:pt x="213359" y="2232659"/>
                  </a:lnTo>
                  <a:lnTo>
                    <a:pt x="344423" y="2232659"/>
                  </a:lnTo>
                  <a:lnTo>
                    <a:pt x="397763" y="2226563"/>
                  </a:lnTo>
                  <a:lnTo>
                    <a:pt x="438911" y="2220467"/>
                  </a:lnTo>
                  <a:lnTo>
                    <a:pt x="487679" y="2209799"/>
                  </a:lnTo>
                  <a:lnTo>
                    <a:pt x="551687" y="2203703"/>
                  </a:lnTo>
                  <a:lnTo>
                    <a:pt x="588263" y="2191511"/>
                  </a:lnTo>
                  <a:lnTo>
                    <a:pt x="617219" y="2179319"/>
                  </a:lnTo>
                  <a:lnTo>
                    <a:pt x="658367" y="2167127"/>
                  </a:lnTo>
                  <a:lnTo>
                    <a:pt x="713231" y="2161031"/>
                  </a:lnTo>
                </a:path>
                <a:path w="5165090" h="2273935">
                  <a:moveTo>
                    <a:pt x="967739" y="2132075"/>
                  </a:moveTo>
                  <a:lnTo>
                    <a:pt x="1045463" y="2084831"/>
                  </a:lnTo>
                  <a:lnTo>
                    <a:pt x="1127759" y="2078735"/>
                  </a:lnTo>
                  <a:lnTo>
                    <a:pt x="1234439" y="2054351"/>
                  </a:lnTo>
                  <a:lnTo>
                    <a:pt x="1347215" y="2037587"/>
                  </a:lnTo>
                  <a:lnTo>
                    <a:pt x="1453895" y="1988819"/>
                  </a:lnTo>
                  <a:lnTo>
                    <a:pt x="1566671" y="1953767"/>
                  </a:lnTo>
                  <a:lnTo>
                    <a:pt x="1626107" y="1918715"/>
                  </a:lnTo>
                  <a:lnTo>
                    <a:pt x="1691639" y="1888235"/>
                  </a:lnTo>
                  <a:lnTo>
                    <a:pt x="1744979" y="1869947"/>
                  </a:lnTo>
                  <a:lnTo>
                    <a:pt x="1804415" y="1746503"/>
                  </a:lnTo>
                </a:path>
                <a:path w="5165090" h="2273935">
                  <a:moveTo>
                    <a:pt x="2167127" y="1697735"/>
                  </a:moveTo>
                  <a:lnTo>
                    <a:pt x="2208275" y="1697735"/>
                  </a:lnTo>
                  <a:lnTo>
                    <a:pt x="2279903" y="1656587"/>
                  </a:lnTo>
                  <a:lnTo>
                    <a:pt x="2345435" y="1627631"/>
                  </a:lnTo>
                  <a:lnTo>
                    <a:pt x="2398775" y="1562099"/>
                  </a:lnTo>
                  <a:lnTo>
                    <a:pt x="2474975" y="1531619"/>
                  </a:lnTo>
                  <a:lnTo>
                    <a:pt x="2606039" y="1478279"/>
                  </a:lnTo>
                  <a:lnTo>
                    <a:pt x="2659379" y="1437131"/>
                  </a:lnTo>
                  <a:lnTo>
                    <a:pt x="2747771" y="1418843"/>
                  </a:lnTo>
                  <a:lnTo>
                    <a:pt x="2891027" y="1353311"/>
                  </a:lnTo>
                  <a:lnTo>
                    <a:pt x="2891027" y="1342643"/>
                  </a:lnTo>
                  <a:lnTo>
                    <a:pt x="3026663" y="1293875"/>
                  </a:lnTo>
                  <a:lnTo>
                    <a:pt x="3139439" y="1277111"/>
                  </a:lnTo>
                  <a:lnTo>
                    <a:pt x="3198875" y="1252727"/>
                  </a:lnTo>
                  <a:lnTo>
                    <a:pt x="3235451" y="1164335"/>
                  </a:lnTo>
                  <a:lnTo>
                    <a:pt x="3282695" y="1164335"/>
                  </a:lnTo>
                  <a:lnTo>
                    <a:pt x="3360419" y="1086611"/>
                  </a:lnTo>
                  <a:lnTo>
                    <a:pt x="3395471" y="1080515"/>
                  </a:lnTo>
                  <a:lnTo>
                    <a:pt x="3502151" y="1045463"/>
                  </a:lnTo>
                  <a:lnTo>
                    <a:pt x="3561587" y="986027"/>
                  </a:lnTo>
                  <a:lnTo>
                    <a:pt x="3627119" y="944879"/>
                  </a:lnTo>
                  <a:lnTo>
                    <a:pt x="3703319" y="926591"/>
                  </a:lnTo>
                  <a:lnTo>
                    <a:pt x="3816095" y="861059"/>
                  </a:lnTo>
                  <a:lnTo>
                    <a:pt x="3858767" y="848867"/>
                  </a:lnTo>
                  <a:lnTo>
                    <a:pt x="3934967" y="836675"/>
                  </a:lnTo>
                  <a:lnTo>
                    <a:pt x="4018787" y="795527"/>
                  </a:lnTo>
                  <a:lnTo>
                    <a:pt x="4137659" y="754379"/>
                  </a:lnTo>
                  <a:lnTo>
                    <a:pt x="4203191" y="694943"/>
                  </a:lnTo>
                </a:path>
                <a:path w="5165090" h="2273935">
                  <a:moveTo>
                    <a:pt x="4552187" y="576071"/>
                  </a:moveTo>
                  <a:lnTo>
                    <a:pt x="4611623" y="504443"/>
                  </a:lnTo>
                  <a:lnTo>
                    <a:pt x="4701539" y="434339"/>
                  </a:lnTo>
                  <a:lnTo>
                    <a:pt x="4820411" y="315467"/>
                  </a:lnTo>
                  <a:lnTo>
                    <a:pt x="4933187" y="184403"/>
                  </a:lnTo>
                  <a:lnTo>
                    <a:pt x="4992623" y="147827"/>
                  </a:lnTo>
                  <a:lnTo>
                    <a:pt x="5081015" y="83819"/>
                  </a:lnTo>
                  <a:lnTo>
                    <a:pt x="5134355" y="30479"/>
                  </a:lnTo>
                  <a:lnTo>
                    <a:pt x="5164835" y="0"/>
                  </a:lnTo>
                </a:path>
              </a:pathLst>
            </a:custGeom>
            <a:ln w="11871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8916" y="5492495"/>
              <a:ext cx="4097020" cy="699770"/>
            </a:xfrm>
            <a:custGeom>
              <a:avLst/>
              <a:gdLst/>
              <a:ahLst/>
              <a:cxnLst/>
              <a:rect l="l" t="t" r="r" b="b"/>
              <a:pathLst>
                <a:path w="4097020" h="699770">
                  <a:moveTo>
                    <a:pt x="0" y="699515"/>
                  </a:moveTo>
                  <a:lnTo>
                    <a:pt x="47243" y="699515"/>
                  </a:lnTo>
                  <a:lnTo>
                    <a:pt x="77723" y="699515"/>
                  </a:lnTo>
                  <a:lnTo>
                    <a:pt x="89915" y="699515"/>
                  </a:lnTo>
                  <a:lnTo>
                    <a:pt x="131063" y="699515"/>
                  </a:lnTo>
                  <a:lnTo>
                    <a:pt x="214883" y="693419"/>
                  </a:lnTo>
                  <a:lnTo>
                    <a:pt x="243839" y="693419"/>
                  </a:lnTo>
                  <a:lnTo>
                    <a:pt x="278891" y="693419"/>
                  </a:lnTo>
                  <a:lnTo>
                    <a:pt x="350519" y="693419"/>
                  </a:lnTo>
                  <a:lnTo>
                    <a:pt x="368807" y="693419"/>
                  </a:lnTo>
                </a:path>
                <a:path w="4097020" h="699770">
                  <a:moveTo>
                    <a:pt x="1211579" y="254507"/>
                  </a:moveTo>
                  <a:lnTo>
                    <a:pt x="1229867" y="248411"/>
                  </a:lnTo>
                  <a:lnTo>
                    <a:pt x="1277111" y="248411"/>
                  </a:lnTo>
                  <a:lnTo>
                    <a:pt x="1347215" y="242315"/>
                  </a:lnTo>
                  <a:lnTo>
                    <a:pt x="1395983" y="242315"/>
                  </a:lnTo>
                  <a:lnTo>
                    <a:pt x="1537715" y="236219"/>
                  </a:lnTo>
                  <a:lnTo>
                    <a:pt x="1917191" y="213359"/>
                  </a:lnTo>
                  <a:lnTo>
                    <a:pt x="2474975" y="153923"/>
                  </a:lnTo>
                  <a:lnTo>
                    <a:pt x="2974847" y="106679"/>
                  </a:lnTo>
                  <a:lnTo>
                    <a:pt x="3075431" y="76199"/>
                  </a:lnTo>
                  <a:lnTo>
                    <a:pt x="3389375" y="35051"/>
                  </a:lnTo>
                  <a:lnTo>
                    <a:pt x="3918203" y="0"/>
                  </a:lnTo>
                  <a:lnTo>
                    <a:pt x="4096511" y="0"/>
                  </a:lnTo>
                </a:path>
              </a:pathLst>
            </a:custGeom>
            <a:ln w="11871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5" name="object 15"/>
            <p:cNvSpPr/>
            <p:nvPr/>
          </p:nvSpPr>
          <p:spPr>
            <a:xfrm>
              <a:off x="4561411" y="5440759"/>
              <a:ext cx="71467" cy="71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6" name="object 16"/>
            <p:cNvSpPr/>
            <p:nvPr/>
          </p:nvSpPr>
          <p:spPr>
            <a:xfrm>
              <a:off x="5648024" y="4882975"/>
              <a:ext cx="69943" cy="836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312151" y="381761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5531" y="32003"/>
                  </a:moveTo>
                  <a:lnTo>
                    <a:pt x="62864" y="19288"/>
                  </a:lnTo>
                  <a:lnTo>
                    <a:pt x="55625" y="9143"/>
                  </a:lnTo>
                  <a:lnTo>
                    <a:pt x="44957" y="2428"/>
                  </a:lnTo>
                  <a:lnTo>
                    <a:pt x="32003" y="0"/>
                  </a:lnTo>
                  <a:lnTo>
                    <a:pt x="19931" y="2428"/>
                  </a:lnTo>
                  <a:lnTo>
                    <a:pt x="9715" y="9143"/>
                  </a:lnTo>
                  <a:lnTo>
                    <a:pt x="2643" y="19288"/>
                  </a:lnTo>
                  <a:lnTo>
                    <a:pt x="0" y="32003"/>
                  </a:lnTo>
                  <a:lnTo>
                    <a:pt x="2643" y="44957"/>
                  </a:lnTo>
                  <a:lnTo>
                    <a:pt x="9715" y="55625"/>
                  </a:lnTo>
                  <a:lnTo>
                    <a:pt x="19931" y="62864"/>
                  </a:lnTo>
                  <a:lnTo>
                    <a:pt x="32003" y="65531"/>
                  </a:lnTo>
                  <a:lnTo>
                    <a:pt x="44957" y="62864"/>
                  </a:lnTo>
                  <a:lnTo>
                    <a:pt x="55625" y="55625"/>
                  </a:lnTo>
                  <a:lnTo>
                    <a:pt x="62864" y="44957"/>
                  </a:lnTo>
                  <a:lnTo>
                    <a:pt x="65531" y="320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312151" y="381761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5531" y="32003"/>
                  </a:moveTo>
                  <a:lnTo>
                    <a:pt x="62864" y="19288"/>
                  </a:lnTo>
                  <a:lnTo>
                    <a:pt x="55625" y="9143"/>
                  </a:lnTo>
                  <a:lnTo>
                    <a:pt x="44957" y="2428"/>
                  </a:lnTo>
                  <a:lnTo>
                    <a:pt x="32003" y="0"/>
                  </a:lnTo>
                  <a:lnTo>
                    <a:pt x="19931" y="2428"/>
                  </a:lnTo>
                  <a:lnTo>
                    <a:pt x="9715" y="9143"/>
                  </a:lnTo>
                  <a:lnTo>
                    <a:pt x="2643" y="19288"/>
                  </a:lnTo>
                  <a:lnTo>
                    <a:pt x="0" y="32003"/>
                  </a:lnTo>
                  <a:lnTo>
                    <a:pt x="2643" y="44957"/>
                  </a:lnTo>
                  <a:lnTo>
                    <a:pt x="9715" y="55625"/>
                  </a:lnTo>
                  <a:lnTo>
                    <a:pt x="19931" y="62864"/>
                  </a:lnTo>
                  <a:lnTo>
                    <a:pt x="32003" y="65531"/>
                  </a:lnTo>
                  <a:lnTo>
                    <a:pt x="44957" y="62864"/>
                  </a:lnTo>
                  <a:lnTo>
                    <a:pt x="55625" y="55625"/>
                  </a:lnTo>
                  <a:lnTo>
                    <a:pt x="62864" y="44957"/>
                  </a:lnTo>
                  <a:lnTo>
                    <a:pt x="65531" y="32003"/>
                  </a:lnTo>
                  <a:close/>
                </a:path>
              </a:pathLst>
            </a:custGeom>
            <a:ln w="59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371587" y="3727703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5531" y="33527"/>
                  </a:moveTo>
                  <a:lnTo>
                    <a:pt x="62864" y="20573"/>
                  </a:lnTo>
                  <a:lnTo>
                    <a:pt x="55625" y="9905"/>
                  </a:lnTo>
                  <a:lnTo>
                    <a:pt x="44957" y="2666"/>
                  </a:lnTo>
                  <a:lnTo>
                    <a:pt x="32003" y="0"/>
                  </a:lnTo>
                  <a:lnTo>
                    <a:pt x="19931" y="2666"/>
                  </a:lnTo>
                  <a:lnTo>
                    <a:pt x="9715" y="9905"/>
                  </a:lnTo>
                  <a:lnTo>
                    <a:pt x="2643" y="20573"/>
                  </a:lnTo>
                  <a:lnTo>
                    <a:pt x="0" y="33527"/>
                  </a:lnTo>
                  <a:lnTo>
                    <a:pt x="2643" y="46243"/>
                  </a:lnTo>
                  <a:lnTo>
                    <a:pt x="9715" y="56387"/>
                  </a:lnTo>
                  <a:lnTo>
                    <a:pt x="19931" y="63103"/>
                  </a:lnTo>
                  <a:lnTo>
                    <a:pt x="32003" y="65531"/>
                  </a:lnTo>
                  <a:lnTo>
                    <a:pt x="44957" y="63103"/>
                  </a:lnTo>
                  <a:lnTo>
                    <a:pt x="55625" y="56387"/>
                  </a:lnTo>
                  <a:lnTo>
                    <a:pt x="62864" y="46243"/>
                  </a:lnTo>
                  <a:lnTo>
                    <a:pt x="65531" y="33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371587" y="3727703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5531" y="33527"/>
                  </a:moveTo>
                  <a:lnTo>
                    <a:pt x="62864" y="20573"/>
                  </a:lnTo>
                  <a:lnTo>
                    <a:pt x="55625" y="9905"/>
                  </a:lnTo>
                  <a:lnTo>
                    <a:pt x="44957" y="2666"/>
                  </a:lnTo>
                  <a:lnTo>
                    <a:pt x="32003" y="0"/>
                  </a:lnTo>
                  <a:lnTo>
                    <a:pt x="19931" y="2666"/>
                  </a:lnTo>
                  <a:lnTo>
                    <a:pt x="9715" y="9905"/>
                  </a:lnTo>
                  <a:lnTo>
                    <a:pt x="2643" y="20573"/>
                  </a:lnTo>
                  <a:lnTo>
                    <a:pt x="0" y="33527"/>
                  </a:lnTo>
                  <a:lnTo>
                    <a:pt x="2643" y="46243"/>
                  </a:lnTo>
                  <a:lnTo>
                    <a:pt x="9715" y="56387"/>
                  </a:lnTo>
                  <a:lnTo>
                    <a:pt x="19931" y="63103"/>
                  </a:lnTo>
                  <a:lnTo>
                    <a:pt x="32003" y="65531"/>
                  </a:lnTo>
                  <a:lnTo>
                    <a:pt x="44957" y="63103"/>
                  </a:lnTo>
                  <a:lnTo>
                    <a:pt x="55625" y="56387"/>
                  </a:lnTo>
                  <a:lnTo>
                    <a:pt x="62864" y="46243"/>
                  </a:lnTo>
                  <a:lnTo>
                    <a:pt x="65531" y="33527"/>
                  </a:lnTo>
                  <a:close/>
                </a:path>
              </a:pathLst>
            </a:custGeom>
            <a:ln w="59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9979" y="362711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5531" y="33527"/>
                  </a:moveTo>
                  <a:lnTo>
                    <a:pt x="63103" y="20573"/>
                  </a:lnTo>
                  <a:lnTo>
                    <a:pt x="56387" y="9905"/>
                  </a:lnTo>
                  <a:lnTo>
                    <a:pt x="46243" y="2666"/>
                  </a:lnTo>
                  <a:lnTo>
                    <a:pt x="33527" y="0"/>
                  </a:lnTo>
                  <a:lnTo>
                    <a:pt x="20573" y="2666"/>
                  </a:lnTo>
                  <a:lnTo>
                    <a:pt x="9905" y="9905"/>
                  </a:lnTo>
                  <a:lnTo>
                    <a:pt x="2666" y="20573"/>
                  </a:lnTo>
                  <a:lnTo>
                    <a:pt x="0" y="33527"/>
                  </a:lnTo>
                  <a:lnTo>
                    <a:pt x="2666" y="45600"/>
                  </a:lnTo>
                  <a:lnTo>
                    <a:pt x="9905" y="55816"/>
                  </a:lnTo>
                  <a:lnTo>
                    <a:pt x="20573" y="62888"/>
                  </a:lnTo>
                  <a:lnTo>
                    <a:pt x="33527" y="65531"/>
                  </a:lnTo>
                  <a:lnTo>
                    <a:pt x="46243" y="62888"/>
                  </a:lnTo>
                  <a:lnTo>
                    <a:pt x="56387" y="55816"/>
                  </a:lnTo>
                  <a:lnTo>
                    <a:pt x="63103" y="45600"/>
                  </a:lnTo>
                  <a:lnTo>
                    <a:pt x="65531" y="33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459979" y="3627119"/>
              <a:ext cx="66040" cy="66040"/>
            </a:xfrm>
            <a:custGeom>
              <a:avLst/>
              <a:gdLst/>
              <a:ahLst/>
              <a:cxnLst/>
              <a:rect l="l" t="t" r="r" b="b"/>
              <a:pathLst>
                <a:path w="66040" h="66039">
                  <a:moveTo>
                    <a:pt x="65531" y="33527"/>
                  </a:moveTo>
                  <a:lnTo>
                    <a:pt x="63103" y="20573"/>
                  </a:lnTo>
                  <a:lnTo>
                    <a:pt x="56387" y="9905"/>
                  </a:lnTo>
                  <a:lnTo>
                    <a:pt x="46243" y="2666"/>
                  </a:lnTo>
                  <a:lnTo>
                    <a:pt x="33527" y="0"/>
                  </a:lnTo>
                  <a:lnTo>
                    <a:pt x="20573" y="2666"/>
                  </a:lnTo>
                  <a:lnTo>
                    <a:pt x="9905" y="9905"/>
                  </a:lnTo>
                  <a:lnTo>
                    <a:pt x="2666" y="20573"/>
                  </a:lnTo>
                  <a:lnTo>
                    <a:pt x="0" y="33527"/>
                  </a:lnTo>
                  <a:lnTo>
                    <a:pt x="2666" y="45600"/>
                  </a:lnTo>
                  <a:lnTo>
                    <a:pt x="9905" y="55816"/>
                  </a:lnTo>
                  <a:lnTo>
                    <a:pt x="20573" y="62888"/>
                  </a:lnTo>
                  <a:lnTo>
                    <a:pt x="33527" y="65531"/>
                  </a:lnTo>
                  <a:lnTo>
                    <a:pt x="46243" y="62888"/>
                  </a:lnTo>
                  <a:lnTo>
                    <a:pt x="56387" y="55816"/>
                  </a:lnTo>
                  <a:lnTo>
                    <a:pt x="63103" y="45600"/>
                  </a:lnTo>
                  <a:lnTo>
                    <a:pt x="65531" y="33527"/>
                  </a:lnTo>
                  <a:close/>
                </a:path>
              </a:pathLst>
            </a:custGeom>
            <a:ln w="593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3" name="object 23"/>
            <p:cNvSpPr/>
            <p:nvPr/>
          </p:nvSpPr>
          <p:spPr>
            <a:xfrm>
              <a:off x="7575883" y="3458035"/>
              <a:ext cx="71467" cy="71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4" name="object 24"/>
            <p:cNvSpPr/>
            <p:nvPr/>
          </p:nvSpPr>
          <p:spPr>
            <a:xfrm>
              <a:off x="7688659" y="3232483"/>
              <a:ext cx="130903" cy="12480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5" name="object 25"/>
            <p:cNvSpPr/>
            <p:nvPr/>
          </p:nvSpPr>
          <p:spPr>
            <a:xfrm>
              <a:off x="7838011" y="3013027"/>
              <a:ext cx="153763" cy="1903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6" name="object 26"/>
            <p:cNvSpPr/>
            <p:nvPr/>
          </p:nvSpPr>
          <p:spPr>
            <a:xfrm>
              <a:off x="2581655" y="6204203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4">
                  <a:moveTo>
                    <a:pt x="35051" y="36575"/>
                  </a:moveTo>
                  <a:lnTo>
                    <a:pt x="35051" y="0"/>
                  </a:lnTo>
                </a:path>
                <a:path w="71755" h="71754">
                  <a:moveTo>
                    <a:pt x="35051" y="36575"/>
                  </a:moveTo>
                  <a:lnTo>
                    <a:pt x="35051" y="71627"/>
                  </a:lnTo>
                </a:path>
                <a:path w="71755" h="71754">
                  <a:moveTo>
                    <a:pt x="35051" y="36575"/>
                  </a:moveTo>
                  <a:lnTo>
                    <a:pt x="0" y="36575"/>
                  </a:lnTo>
                </a:path>
                <a:path w="71755" h="71754">
                  <a:moveTo>
                    <a:pt x="35051" y="36575"/>
                  </a:moveTo>
                  <a:lnTo>
                    <a:pt x="71627" y="36575"/>
                  </a:lnTo>
                </a:path>
              </a:pathLst>
            </a:custGeom>
            <a:ln w="59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7" name="object 27"/>
            <p:cNvSpPr/>
            <p:nvPr/>
          </p:nvSpPr>
          <p:spPr>
            <a:xfrm>
              <a:off x="5648024" y="3986863"/>
              <a:ext cx="2349847" cy="15436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8" name="object 28"/>
            <p:cNvSpPr/>
            <p:nvPr/>
          </p:nvSpPr>
          <p:spPr>
            <a:xfrm>
              <a:off x="6457187" y="5148071"/>
              <a:ext cx="137160" cy="119380"/>
            </a:xfrm>
            <a:custGeom>
              <a:avLst/>
              <a:gdLst/>
              <a:ahLst/>
              <a:cxnLst/>
              <a:rect l="l" t="t" r="r" b="b"/>
              <a:pathLst>
                <a:path w="137159" h="119379">
                  <a:moveTo>
                    <a:pt x="36575" y="82295"/>
                  </a:moveTo>
                  <a:lnTo>
                    <a:pt x="36575" y="47243"/>
                  </a:lnTo>
                </a:path>
                <a:path w="137159" h="119379">
                  <a:moveTo>
                    <a:pt x="36575" y="82295"/>
                  </a:moveTo>
                  <a:lnTo>
                    <a:pt x="36575" y="118871"/>
                  </a:lnTo>
                </a:path>
                <a:path w="137159" h="119379">
                  <a:moveTo>
                    <a:pt x="36575" y="82295"/>
                  </a:moveTo>
                  <a:lnTo>
                    <a:pt x="0" y="82295"/>
                  </a:lnTo>
                </a:path>
                <a:path w="137159" h="119379">
                  <a:moveTo>
                    <a:pt x="36575" y="82295"/>
                  </a:moveTo>
                  <a:lnTo>
                    <a:pt x="71627" y="82295"/>
                  </a:lnTo>
                </a:path>
                <a:path w="137159" h="119379">
                  <a:moveTo>
                    <a:pt x="137159" y="35051"/>
                  </a:moveTo>
                  <a:lnTo>
                    <a:pt x="137159" y="0"/>
                  </a:lnTo>
                </a:path>
                <a:path w="137159" h="119379">
                  <a:moveTo>
                    <a:pt x="137159" y="35051"/>
                  </a:moveTo>
                  <a:lnTo>
                    <a:pt x="137159" y="70103"/>
                  </a:lnTo>
                </a:path>
                <a:path w="137159" h="119379">
                  <a:moveTo>
                    <a:pt x="137159" y="35051"/>
                  </a:moveTo>
                  <a:lnTo>
                    <a:pt x="100583" y="35051"/>
                  </a:lnTo>
                </a:path>
              </a:pathLst>
            </a:custGeom>
            <a:ln w="59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29" name="object 29"/>
            <p:cNvSpPr/>
            <p:nvPr/>
          </p:nvSpPr>
          <p:spPr>
            <a:xfrm>
              <a:off x="2756995" y="4983559"/>
              <a:ext cx="2825335" cy="136077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0" name="object 30"/>
            <p:cNvSpPr/>
            <p:nvPr/>
          </p:nvSpPr>
          <p:spPr>
            <a:xfrm>
              <a:off x="6594347" y="3383279"/>
              <a:ext cx="1388745" cy="1800225"/>
            </a:xfrm>
            <a:custGeom>
              <a:avLst/>
              <a:gdLst/>
              <a:ahLst/>
              <a:cxnLst/>
              <a:rect l="l" t="t" r="r" b="b"/>
              <a:pathLst>
                <a:path w="1388745" h="1800225">
                  <a:moveTo>
                    <a:pt x="0" y="1799843"/>
                  </a:moveTo>
                  <a:lnTo>
                    <a:pt x="35051" y="1799843"/>
                  </a:lnTo>
                </a:path>
                <a:path w="1388745" h="1800225">
                  <a:moveTo>
                    <a:pt x="313943" y="1746503"/>
                  </a:moveTo>
                  <a:lnTo>
                    <a:pt x="313943" y="1711451"/>
                  </a:lnTo>
                </a:path>
                <a:path w="1388745" h="1800225">
                  <a:moveTo>
                    <a:pt x="313943" y="1746503"/>
                  </a:moveTo>
                  <a:lnTo>
                    <a:pt x="313943" y="1781555"/>
                  </a:lnTo>
                </a:path>
                <a:path w="1388745" h="1800225">
                  <a:moveTo>
                    <a:pt x="313943" y="1746503"/>
                  </a:moveTo>
                  <a:lnTo>
                    <a:pt x="278891" y="1746503"/>
                  </a:lnTo>
                </a:path>
                <a:path w="1388745" h="1800225">
                  <a:moveTo>
                    <a:pt x="313943" y="1746503"/>
                  </a:moveTo>
                  <a:lnTo>
                    <a:pt x="350519" y="1746503"/>
                  </a:lnTo>
                </a:path>
                <a:path w="1388745" h="1800225">
                  <a:moveTo>
                    <a:pt x="842771" y="1699259"/>
                  </a:moveTo>
                  <a:lnTo>
                    <a:pt x="842771" y="1662683"/>
                  </a:lnTo>
                </a:path>
                <a:path w="1388745" h="1800225">
                  <a:moveTo>
                    <a:pt x="842771" y="1699259"/>
                  </a:moveTo>
                  <a:lnTo>
                    <a:pt x="842771" y="1734311"/>
                  </a:lnTo>
                </a:path>
                <a:path w="1388745" h="1800225">
                  <a:moveTo>
                    <a:pt x="842771" y="1699259"/>
                  </a:moveTo>
                  <a:lnTo>
                    <a:pt x="806195" y="1699259"/>
                  </a:lnTo>
                </a:path>
                <a:path w="1388745" h="1800225">
                  <a:moveTo>
                    <a:pt x="842771" y="1699259"/>
                  </a:moveTo>
                  <a:lnTo>
                    <a:pt x="877823" y="1699259"/>
                  </a:lnTo>
                </a:path>
                <a:path w="1388745" h="1800225">
                  <a:moveTo>
                    <a:pt x="1021079" y="1699259"/>
                  </a:moveTo>
                  <a:lnTo>
                    <a:pt x="1021079" y="1662683"/>
                  </a:lnTo>
                </a:path>
                <a:path w="1388745" h="1800225">
                  <a:moveTo>
                    <a:pt x="1021079" y="1699259"/>
                  </a:moveTo>
                  <a:lnTo>
                    <a:pt x="1021079" y="1734311"/>
                  </a:lnTo>
                </a:path>
                <a:path w="1388745" h="1800225">
                  <a:moveTo>
                    <a:pt x="1021079" y="1699259"/>
                  </a:moveTo>
                  <a:lnTo>
                    <a:pt x="984503" y="1699259"/>
                  </a:lnTo>
                </a:path>
                <a:path w="1388745" h="1800225">
                  <a:moveTo>
                    <a:pt x="1021079" y="1699259"/>
                  </a:moveTo>
                  <a:lnTo>
                    <a:pt x="1056131" y="1699259"/>
                  </a:lnTo>
                </a:path>
                <a:path w="1388745" h="1800225">
                  <a:moveTo>
                    <a:pt x="492251" y="606551"/>
                  </a:moveTo>
                  <a:lnTo>
                    <a:pt x="492251" y="569975"/>
                  </a:lnTo>
                </a:path>
                <a:path w="1388745" h="1800225">
                  <a:moveTo>
                    <a:pt x="492251" y="606551"/>
                  </a:moveTo>
                  <a:lnTo>
                    <a:pt x="492251" y="641603"/>
                  </a:lnTo>
                </a:path>
                <a:path w="1388745" h="1800225">
                  <a:moveTo>
                    <a:pt x="492251" y="606551"/>
                  </a:moveTo>
                  <a:lnTo>
                    <a:pt x="457199" y="606551"/>
                  </a:lnTo>
                </a:path>
                <a:path w="1388745" h="1800225">
                  <a:moveTo>
                    <a:pt x="492251" y="606551"/>
                  </a:moveTo>
                  <a:lnTo>
                    <a:pt x="527303" y="606551"/>
                  </a:lnTo>
                </a:path>
                <a:path w="1388745" h="1800225">
                  <a:moveTo>
                    <a:pt x="592835" y="588263"/>
                  </a:moveTo>
                  <a:lnTo>
                    <a:pt x="592835" y="553211"/>
                  </a:lnTo>
                </a:path>
                <a:path w="1388745" h="1800225">
                  <a:moveTo>
                    <a:pt x="592835" y="588263"/>
                  </a:moveTo>
                  <a:lnTo>
                    <a:pt x="592835" y="623315"/>
                  </a:lnTo>
                </a:path>
                <a:path w="1388745" h="1800225">
                  <a:moveTo>
                    <a:pt x="592835" y="588263"/>
                  </a:moveTo>
                  <a:lnTo>
                    <a:pt x="557783" y="588263"/>
                  </a:lnTo>
                </a:path>
                <a:path w="1388745" h="1800225">
                  <a:moveTo>
                    <a:pt x="592835" y="588263"/>
                  </a:moveTo>
                  <a:lnTo>
                    <a:pt x="629411" y="588263"/>
                  </a:lnTo>
                </a:path>
                <a:path w="1388745" h="1800225">
                  <a:moveTo>
                    <a:pt x="646175" y="528827"/>
                  </a:moveTo>
                  <a:lnTo>
                    <a:pt x="646175" y="493775"/>
                  </a:lnTo>
                </a:path>
                <a:path w="1388745" h="1800225">
                  <a:moveTo>
                    <a:pt x="646175" y="528827"/>
                  </a:moveTo>
                  <a:lnTo>
                    <a:pt x="646175" y="565403"/>
                  </a:lnTo>
                </a:path>
                <a:path w="1388745" h="1800225">
                  <a:moveTo>
                    <a:pt x="646175" y="528827"/>
                  </a:moveTo>
                  <a:lnTo>
                    <a:pt x="611123" y="528827"/>
                  </a:lnTo>
                </a:path>
                <a:path w="1388745" h="1800225">
                  <a:moveTo>
                    <a:pt x="646175" y="528827"/>
                  </a:moveTo>
                  <a:lnTo>
                    <a:pt x="682751" y="528827"/>
                  </a:lnTo>
                </a:path>
                <a:path w="1388745" h="1800225">
                  <a:moveTo>
                    <a:pt x="723899" y="493775"/>
                  </a:moveTo>
                  <a:lnTo>
                    <a:pt x="723899" y="457199"/>
                  </a:lnTo>
                </a:path>
                <a:path w="1388745" h="1800225">
                  <a:moveTo>
                    <a:pt x="723899" y="493775"/>
                  </a:moveTo>
                  <a:lnTo>
                    <a:pt x="723899" y="528827"/>
                  </a:lnTo>
                </a:path>
                <a:path w="1388745" h="1800225">
                  <a:moveTo>
                    <a:pt x="723899" y="493775"/>
                  </a:moveTo>
                  <a:lnTo>
                    <a:pt x="688847" y="493775"/>
                  </a:lnTo>
                </a:path>
                <a:path w="1388745" h="1800225">
                  <a:moveTo>
                    <a:pt x="723899" y="493775"/>
                  </a:moveTo>
                  <a:lnTo>
                    <a:pt x="758951" y="493775"/>
                  </a:lnTo>
                </a:path>
                <a:path w="1388745" h="1800225">
                  <a:moveTo>
                    <a:pt x="758951" y="469391"/>
                  </a:moveTo>
                  <a:lnTo>
                    <a:pt x="758951" y="434339"/>
                  </a:lnTo>
                </a:path>
                <a:path w="1388745" h="1800225">
                  <a:moveTo>
                    <a:pt x="758951" y="469391"/>
                  </a:moveTo>
                  <a:lnTo>
                    <a:pt x="758951" y="505967"/>
                  </a:lnTo>
                </a:path>
                <a:path w="1388745" h="1800225">
                  <a:moveTo>
                    <a:pt x="758951" y="469391"/>
                  </a:moveTo>
                  <a:lnTo>
                    <a:pt x="723899" y="469391"/>
                  </a:lnTo>
                </a:path>
                <a:path w="1388745" h="1800225">
                  <a:moveTo>
                    <a:pt x="758951" y="469391"/>
                  </a:moveTo>
                  <a:lnTo>
                    <a:pt x="795527" y="469391"/>
                  </a:lnTo>
                </a:path>
                <a:path w="1388745" h="1800225">
                  <a:moveTo>
                    <a:pt x="842771" y="451103"/>
                  </a:moveTo>
                  <a:lnTo>
                    <a:pt x="842771" y="416051"/>
                  </a:lnTo>
                </a:path>
                <a:path w="1388745" h="1800225">
                  <a:moveTo>
                    <a:pt x="842771" y="451103"/>
                  </a:moveTo>
                  <a:lnTo>
                    <a:pt x="842771" y="487679"/>
                  </a:lnTo>
                </a:path>
                <a:path w="1388745" h="1800225">
                  <a:moveTo>
                    <a:pt x="842771" y="451103"/>
                  </a:moveTo>
                  <a:lnTo>
                    <a:pt x="806195" y="451103"/>
                  </a:lnTo>
                </a:path>
                <a:path w="1388745" h="1800225">
                  <a:moveTo>
                    <a:pt x="842771" y="451103"/>
                  </a:moveTo>
                  <a:lnTo>
                    <a:pt x="877823" y="451103"/>
                  </a:lnTo>
                </a:path>
                <a:path w="1388745" h="1800225">
                  <a:moveTo>
                    <a:pt x="978407" y="327659"/>
                  </a:moveTo>
                  <a:lnTo>
                    <a:pt x="978407" y="291083"/>
                  </a:lnTo>
                </a:path>
                <a:path w="1388745" h="1800225">
                  <a:moveTo>
                    <a:pt x="978407" y="327659"/>
                  </a:moveTo>
                  <a:lnTo>
                    <a:pt x="978407" y="362711"/>
                  </a:lnTo>
                </a:path>
                <a:path w="1388745" h="1800225">
                  <a:moveTo>
                    <a:pt x="978407" y="327659"/>
                  </a:moveTo>
                  <a:lnTo>
                    <a:pt x="943355" y="327659"/>
                  </a:lnTo>
                </a:path>
                <a:path w="1388745" h="1800225">
                  <a:moveTo>
                    <a:pt x="978407" y="327659"/>
                  </a:moveTo>
                  <a:lnTo>
                    <a:pt x="1014983" y="327659"/>
                  </a:lnTo>
                </a:path>
                <a:path w="1388745" h="1800225">
                  <a:moveTo>
                    <a:pt x="1021079" y="268223"/>
                  </a:moveTo>
                  <a:lnTo>
                    <a:pt x="1021079" y="231647"/>
                  </a:lnTo>
                </a:path>
                <a:path w="1388745" h="1800225">
                  <a:moveTo>
                    <a:pt x="1021079" y="268223"/>
                  </a:moveTo>
                  <a:lnTo>
                    <a:pt x="1021079" y="303275"/>
                  </a:lnTo>
                </a:path>
                <a:path w="1388745" h="1800225">
                  <a:moveTo>
                    <a:pt x="1021079" y="268223"/>
                  </a:moveTo>
                  <a:lnTo>
                    <a:pt x="984503" y="268223"/>
                  </a:lnTo>
                </a:path>
                <a:path w="1388745" h="1800225">
                  <a:moveTo>
                    <a:pt x="1021079" y="268223"/>
                  </a:moveTo>
                  <a:lnTo>
                    <a:pt x="1056131" y="268223"/>
                  </a:lnTo>
                </a:path>
                <a:path w="1388745" h="1800225">
                  <a:moveTo>
                    <a:pt x="1156715" y="220979"/>
                  </a:moveTo>
                  <a:lnTo>
                    <a:pt x="1156715" y="184403"/>
                  </a:lnTo>
                </a:path>
                <a:path w="1388745" h="1800225">
                  <a:moveTo>
                    <a:pt x="1156715" y="220979"/>
                  </a:moveTo>
                  <a:lnTo>
                    <a:pt x="1156715" y="256031"/>
                  </a:lnTo>
                </a:path>
                <a:path w="1388745" h="1800225">
                  <a:moveTo>
                    <a:pt x="1156715" y="220979"/>
                  </a:moveTo>
                  <a:lnTo>
                    <a:pt x="1121663" y="220979"/>
                  </a:lnTo>
                </a:path>
                <a:path w="1388745" h="1800225">
                  <a:moveTo>
                    <a:pt x="1156715" y="220979"/>
                  </a:moveTo>
                  <a:lnTo>
                    <a:pt x="1193291" y="220979"/>
                  </a:lnTo>
                </a:path>
                <a:path w="1388745" h="1800225">
                  <a:moveTo>
                    <a:pt x="1353311" y="36575"/>
                  </a:moveTo>
                  <a:lnTo>
                    <a:pt x="1353311" y="0"/>
                  </a:lnTo>
                </a:path>
                <a:path w="1388745" h="1800225">
                  <a:moveTo>
                    <a:pt x="1353311" y="36575"/>
                  </a:moveTo>
                  <a:lnTo>
                    <a:pt x="1353311" y="71627"/>
                  </a:lnTo>
                </a:path>
                <a:path w="1388745" h="1800225">
                  <a:moveTo>
                    <a:pt x="1353311" y="36575"/>
                  </a:moveTo>
                  <a:lnTo>
                    <a:pt x="1316735" y="36575"/>
                  </a:lnTo>
                </a:path>
                <a:path w="1388745" h="1800225">
                  <a:moveTo>
                    <a:pt x="1353311" y="36575"/>
                  </a:moveTo>
                  <a:lnTo>
                    <a:pt x="1388363" y="36575"/>
                  </a:lnTo>
                </a:path>
              </a:pathLst>
            </a:custGeom>
            <a:ln w="59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1" name="object 31"/>
            <p:cNvSpPr/>
            <p:nvPr/>
          </p:nvSpPr>
          <p:spPr>
            <a:xfrm>
              <a:off x="2581655" y="5492495"/>
              <a:ext cx="4363720" cy="855344"/>
            </a:xfrm>
            <a:custGeom>
              <a:avLst/>
              <a:gdLst/>
              <a:ahLst/>
              <a:cxnLst/>
              <a:rect l="l" t="t" r="r" b="b"/>
              <a:pathLst>
                <a:path w="4363720" h="855345">
                  <a:moveTo>
                    <a:pt x="35051" y="818387"/>
                  </a:moveTo>
                  <a:lnTo>
                    <a:pt x="0" y="783335"/>
                  </a:lnTo>
                </a:path>
                <a:path w="4363720" h="855345">
                  <a:moveTo>
                    <a:pt x="35051" y="818387"/>
                  </a:moveTo>
                  <a:lnTo>
                    <a:pt x="71627" y="854963"/>
                  </a:lnTo>
                </a:path>
                <a:path w="4363720" h="855345">
                  <a:moveTo>
                    <a:pt x="35051" y="818387"/>
                  </a:moveTo>
                  <a:lnTo>
                    <a:pt x="0" y="854963"/>
                  </a:lnTo>
                </a:path>
                <a:path w="4363720" h="855345">
                  <a:moveTo>
                    <a:pt x="35051" y="818387"/>
                  </a:moveTo>
                  <a:lnTo>
                    <a:pt x="71627" y="783335"/>
                  </a:lnTo>
                </a:path>
                <a:path w="4363720" h="855345">
                  <a:moveTo>
                    <a:pt x="3412235" y="153923"/>
                  </a:moveTo>
                  <a:lnTo>
                    <a:pt x="3377183" y="118871"/>
                  </a:lnTo>
                </a:path>
                <a:path w="4363720" h="855345">
                  <a:moveTo>
                    <a:pt x="3412235" y="153923"/>
                  </a:moveTo>
                  <a:lnTo>
                    <a:pt x="3448811" y="188975"/>
                  </a:lnTo>
                </a:path>
                <a:path w="4363720" h="855345">
                  <a:moveTo>
                    <a:pt x="3412235" y="153923"/>
                  </a:moveTo>
                  <a:lnTo>
                    <a:pt x="3377183" y="188975"/>
                  </a:lnTo>
                </a:path>
                <a:path w="4363720" h="855345">
                  <a:moveTo>
                    <a:pt x="3412235" y="153923"/>
                  </a:moveTo>
                  <a:lnTo>
                    <a:pt x="3448811" y="118871"/>
                  </a:lnTo>
                </a:path>
                <a:path w="4363720" h="855345">
                  <a:moveTo>
                    <a:pt x="3912107" y="106679"/>
                  </a:moveTo>
                  <a:lnTo>
                    <a:pt x="3875531" y="70103"/>
                  </a:lnTo>
                </a:path>
                <a:path w="4363720" h="855345">
                  <a:moveTo>
                    <a:pt x="3912107" y="106679"/>
                  </a:moveTo>
                  <a:lnTo>
                    <a:pt x="3947159" y="141731"/>
                  </a:lnTo>
                </a:path>
                <a:path w="4363720" h="855345">
                  <a:moveTo>
                    <a:pt x="3912107" y="106679"/>
                  </a:moveTo>
                  <a:lnTo>
                    <a:pt x="3875531" y="141731"/>
                  </a:lnTo>
                </a:path>
                <a:path w="4363720" h="855345">
                  <a:moveTo>
                    <a:pt x="3912107" y="106679"/>
                  </a:moveTo>
                  <a:lnTo>
                    <a:pt x="3947159" y="70103"/>
                  </a:lnTo>
                </a:path>
                <a:path w="4363720" h="855345">
                  <a:moveTo>
                    <a:pt x="4012691" y="76199"/>
                  </a:moveTo>
                  <a:lnTo>
                    <a:pt x="3976115" y="41147"/>
                  </a:lnTo>
                </a:path>
                <a:path w="4363720" h="855345">
                  <a:moveTo>
                    <a:pt x="4012691" y="76199"/>
                  </a:moveTo>
                  <a:lnTo>
                    <a:pt x="4047743" y="112775"/>
                  </a:lnTo>
                </a:path>
                <a:path w="4363720" h="855345">
                  <a:moveTo>
                    <a:pt x="4012691" y="76199"/>
                  </a:moveTo>
                  <a:lnTo>
                    <a:pt x="3976115" y="112775"/>
                  </a:lnTo>
                </a:path>
                <a:path w="4363720" h="855345">
                  <a:moveTo>
                    <a:pt x="4012691" y="76199"/>
                  </a:moveTo>
                  <a:lnTo>
                    <a:pt x="4047743" y="41147"/>
                  </a:lnTo>
                </a:path>
                <a:path w="4363720" h="855345">
                  <a:moveTo>
                    <a:pt x="4326635" y="35051"/>
                  </a:moveTo>
                  <a:lnTo>
                    <a:pt x="4291583" y="0"/>
                  </a:lnTo>
                </a:path>
                <a:path w="4363720" h="855345">
                  <a:moveTo>
                    <a:pt x="4326635" y="35051"/>
                  </a:moveTo>
                  <a:lnTo>
                    <a:pt x="4363211" y="70103"/>
                  </a:lnTo>
                </a:path>
                <a:path w="4363720" h="855345">
                  <a:moveTo>
                    <a:pt x="4326635" y="35051"/>
                  </a:moveTo>
                  <a:lnTo>
                    <a:pt x="4291583" y="70103"/>
                  </a:lnTo>
                </a:path>
                <a:path w="4363720" h="855345">
                  <a:moveTo>
                    <a:pt x="4326635" y="35051"/>
                  </a:moveTo>
                  <a:lnTo>
                    <a:pt x="4363211" y="0"/>
                  </a:lnTo>
                </a:path>
              </a:pathLst>
            </a:custGeom>
            <a:ln w="5935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11095" y="2743199"/>
              <a:ext cx="4368165" cy="1247140"/>
            </a:xfrm>
            <a:custGeom>
              <a:avLst/>
              <a:gdLst/>
              <a:ahLst/>
              <a:cxnLst/>
              <a:rect l="l" t="t" r="r" b="b"/>
              <a:pathLst>
                <a:path w="4368165" h="1247139">
                  <a:moveTo>
                    <a:pt x="4367783" y="1246631"/>
                  </a:moveTo>
                  <a:lnTo>
                    <a:pt x="4367783" y="0"/>
                  </a:lnTo>
                  <a:lnTo>
                    <a:pt x="0" y="0"/>
                  </a:lnTo>
                  <a:lnTo>
                    <a:pt x="0" y="1246631"/>
                  </a:lnTo>
                  <a:lnTo>
                    <a:pt x="4367783" y="1246631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3" name="object 33"/>
            <p:cNvSpPr/>
            <p:nvPr/>
          </p:nvSpPr>
          <p:spPr>
            <a:xfrm>
              <a:off x="1911095" y="2743199"/>
              <a:ext cx="4368165" cy="1247140"/>
            </a:xfrm>
            <a:custGeom>
              <a:avLst/>
              <a:gdLst/>
              <a:ahLst/>
              <a:cxnLst/>
              <a:rect l="l" t="t" r="r" b="b"/>
              <a:pathLst>
                <a:path w="4368165" h="1247139">
                  <a:moveTo>
                    <a:pt x="0" y="0"/>
                  </a:moveTo>
                  <a:lnTo>
                    <a:pt x="0" y="1246631"/>
                  </a:lnTo>
                  <a:lnTo>
                    <a:pt x="4367783" y="1246631"/>
                  </a:lnTo>
                  <a:lnTo>
                    <a:pt x="4367783" y="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4" name="object 34"/>
            <p:cNvSpPr/>
            <p:nvPr/>
          </p:nvSpPr>
          <p:spPr>
            <a:xfrm>
              <a:off x="2029967" y="2875867"/>
              <a:ext cx="219455" cy="714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5" name="object 35"/>
            <p:cNvSpPr/>
            <p:nvPr/>
          </p:nvSpPr>
          <p:spPr>
            <a:xfrm>
              <a:off x="2029967" y="3223259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5" y="0"/>
                  </a:lnTo>
                </a:path>
              </a:pathLst>
            </a:custGeom>
            <a:ln w="11871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6" name="object 36"/>
            <p:cNvSpPr/>
            <p:nvPr/>
          </p:nvSpPr>
          <p:spPr>
            <a:xfrm>
              <a:off x="2100071" y="3188207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4">
                  <a:moveTo>
                    <a:pt x="36575" y="35051"/>
                  </a:moveTo>
                  <a:lnTo>
                    <a:pt x="36575" y="0"/>
                  </a:lnTo>
                </a:path>
                <a:path w="71755" h="71754">
                  <a:moveTo>
                    <a:pt x="36575" y="35051"/>
                  </a:moveTo>
                  <a:lnTo>
                    <a:pt x="36575" y="71627"/>
                  </a:lnTo>
                </a:path>
                <a:path w="71755" h="71754">
                  <a:moveTo>
                    <a:pt x="36575" y="35051"/>
                  </a:moveTo>
                  <a:lnTo>
                    <a:pt x="0" y="35051"/>
                  </a:lnTo>
                </a:path>
                <a:path w="71755" h="71754">
                  <a:moveTo>
                    <a:pt x="36575" y="35051"/>
                  </a:moveTo>
                  <a:lnTo>
                    <a:pt x="71627" y="35051"/>
                  </a:lnTo>
                </a:path>
              </a:pathLst>
            </a:custGeom>
            <a:ln w="593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7" name="object 37"/>
            <p:cNvSpPr/>
            <p:nvPr/>
          </p:nvSpPr>
          <p:spPr>
            <a:xfrm>
              <a:off x="2029967" y="3493087"/>
              <a:ext cx="219455" cy="775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029967" y="3840479"/>
              <a:ext cx="219710" cy="0"/>
            </a:xfrm>
            <a:custGeom>
              <a:avLst/>
              <a:gdLst/>
              <a:ahLst/>
              <a:cxnLst/>
              <a:rect l="l" t="t" r="r" b="b"/>
              <a:pathLst>
                <a:path w="219710">
                  <a:moveTo>
                    <a:pt x="0" y="0"/>
                  </a:moveTo>
                  <a:lnTo>
                    <a:pt x="219455" y="0"/>
                  </a:lnTo>
                </a:path>
              </a:pathLst>
            </a:custGeom>
            <a:ln w="11871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  <p:sp>
          <p:nvSpPr>
            <p:cNvPr id="39" name="object 39"/>
            <p:cNvSpPr/>
            <p:nvPr/>
          </p:nvSpPr>
          <p:spPr>
            <a:xfrm>
              <a:off x="2100071" y="3805427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5" h="71754">
                  <a:moveTo>
                    <a:pt x="36575" y="35051"/>
                  </a:moveTo>
                  <a:lnTo>
                    <a:pt x="0" y="0"/>
                  </a:lnTo>
                </a:path>
                <a:path w="71755" h="71754">
                  <a:moveTo>
                    <a:pt x="36575" y="35051"/>
                  </a:moveTo>
                  <a:lnTo>
                    <a:pt x="71627" y="71627"/>
                  </a:lnTo>
                </a:path>
                <a:path w="71755" h="71754">
                  <a:moveTo>
                    <a:pt x="36575" y="35051"/>
                  </a:moveTo>
                  <a:lnTo>
                    <a:pt x="0" y="71627"/>
                  </a:lnTo>
                </a:path>
                <a:path w="71755" h="71754">
                  <a:moveTo>
                    <a:pt x="36575" y="35051"/>
                  </a:moveTo>
                  <a:lnTo>
                    <a:pt x="71627" y="0"/>
                  </a:lnTo>
                </a:path>
              </a:pathLst>
            </a:custGeom>
            <a:ln w="5935">
              <a:solidFill>
                <a:srgbClr val="7F007F"/>
              </a:solidFill>
            </a:ln>
          </p:spPr>
          <p:txBody>
            <a:bodyPr wrap="square" lIns="0" tIns="0" rIns="0" bIns="0" rtlCol="0"/>
            <a:lstStyle/>
            <a:p>
              <a:endParaRPr sz="2118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708549" y="5802083"/>
            <a:ext cx="96371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spc="-35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272864" y="5110905"/>
            <a:ext cx="532279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spc="9" dirty="0">
                <a:latin typeface="Arial"/>
                <a:cs typeface="Arial"/>
              </a:rPr>
              <a:t>5</a:t>
            </a:r>
            <a:r>
              <a:rPr sz="1103" spc="-4" dirty="0">
                <a:latin typeface="Arial"/>
                <a:cs typeface="Arial"/>
              </a:rPr>
              <a:t>0</a:t>
            </a:r>
            <a:r>
              <a:rPr sz="1103" spc="9" dirty="0">
                <a:latin typeface="Arial"/>
                <a:cs typeface="Arial"/>
              </a:rPr>
              <a:t>0</a:t>
            </a:r>
            <a:r>
              <a:rPr sz="1103" spc="18" dirty="0">
                <a:latin typeface="Arial"/>
                <a:cs typeface="Arial"/>
              </a:rPr>
              <a:t>,</a:t>
            </a:r>
            <a:r>
              <a:rPr sz="1103" spc="-4" dirty="0">
                <a:latin typeface="Arial"/>
                <a:cs typeface="Arial"/>
              </a:rPr>
              <a:t>0</a:t>
            </a:r>
            <a:r>
              <a:rPr sz="1103" spc="9" dirty="0">
                <a:latin typeface="Arial"/>
                <a:cs typeface="Arial"/>
              </a:rPr>
              <a:t>0</a:t>
            </a:r>
            <a:r>
              <a:rPr sz="1103" spc="-35" dirty="0">
                <a:latin typeface="Arial"/>
                <a:cs typeface="Arial"/>
              </a:rPr>
              <a:t>0</a:t>
            </a:r>
            <a:endParaRPr sz="1103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153185" y="4418382"/>
            <a:ext cx="651622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dirty="0">
                <a:latin typeface="Arial"/>
                <a:cs typeface="Arial"/>
              </a:rPr>
              <a:t>1,000,000</a:t>
            </a:r>
            <a:endParaRPr sz="1103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53185" y="3732582"/>
            <a:ext cx="651622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dirty="0">
                <a:latin typeface="Arial"/>
                <a:cs typeface="Arial"/>
              </a:rPr>
              <a:t>1,500,000</a:t>
            </a:r>
            <a:endParaRPr sz="1103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153185" y="3041404"/>
            <a:ext cx="651622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dirty="0">
                <a:latin typeface="Arial"/>
                <a:cs typeface="Arial"/>
              </a:rPr>
              <a:t>2,000,000</a:t>
            </a:r>
            <a:endParaRPr sz="1103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153185" y="2348880"/>
            <a:ext cx="651622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dirty="0">
                <a:latin typeface="Arial"/>
                <a:cs typeface="Arial"/>
              </a:rPr>
              <a:t>2,500,000</a:t>
            </a:r>
            <a:endParaRPr sz="1103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614418" y="6017236"/>
            <a:ext cx="597834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spc="-18" dirty="0">
                <a:latin typeface="Arial"/>
                <a:cs typeface="Arial"/>
              </a:rPr>
              <a:t>Jan</a:t>
            </a:r>
            <a:r>
              <a:rPr sz="1103" spc="-4" dirty="0">
                <a:latin typeface="Arial"/>
                <a:cs typeface="Arial"/>
              </a:rPr>
              <a:t> </a:t>
            </a:r>
            <a:r>
              <a:rPr sz="1103" spc="-9" dirty="0">
                <a:latin typeface="Arial"/>
                <a:cs typeface="Arial"/>
              </a:rPr>
              <a:t>1993</a:t>
            </a:r>
            <a:endParaRPr sz="1103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18423" y="6017236"/>
            <a:ext cx="599515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spc="-18" dirty="0">
                <a:latin typeface="Arial"/>
                <a:cs typeface="Arial"/>
              </a:rPr>
              <a:t>Jun</a:t>
            </a:r>
            <a:r>
              <a:rPr sz="1103" spc="4" dirty="0">
                <a:latin typeface="Arial"/>
                <a:cs typeface="Arial"/>
              </a:rPr>
              <a:t> </a:t>
            </a:r>
            <a:r>
              <a:rPr sz="1103" spc="-9" dirty="0">
                <a:latin typeface="Arial"/>
                <a:cs typeface="Arial"/>
              </a:rPr>
              <a:t>1994</a:t>
            </a:r>
            <a:endParaRPr sz="1103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29152" y="6017236"/>
            <a:ext cx="599515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dirty="0">
                <a:latin typeface="Arial"/>
                <a:cs typeface="Arial"/>
              </a:rPr>
              <a:t>Oct</a:t>
            </a:r>
            <a:r>
              <a:rPr sz="1103" spc="9" dirty="0">
                <a:latin typeface="Arial"/>
                <a:cs typeface="Arial"/>
              </a:rPr>
              <a:t> </a:t>
            </a:r>
            <a:r>
              <a:rPr sz="1103" spc="-9" dirty="0">
                <a:latin typeface="Arial"/>
                <a:cs typeface="Arial"/>
              </a:rPr>
              <a:t>1995</a:t>
            </a:r>
            <a:endParaRPr sz="1103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923743" y="6017236"/>
            <a:ext cx="620806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dirty="0">
                <a:latin typeface="Arial"/>
                <a:cs typeface="Arial"/>
              </a:rPr>
              <a:t>Mar</a:t>
            </a:r>
            <a:r>
              <a:rPr sz="1103" spc="-18" dirty="0">
                <a:latin typeface="Arial"/>
                <a:cs typeface="Arial"/>
              </a:rPr>
              <a:t> </a:t>
            </a:r>
            <a:r>
              <a:rPr sz="1103" spc="-4" dirty="0">
                <a:latin typeface="Arial"/>
                <a:cs typeface="Arial"/>
              </a:rPr>
              <a:t>1997</a:t>
            </a:r>
            <a:endParaRPr sz="1103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60021" y="6017236"/>
            <a:ext cx="552450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spc="-13" dirty="0">
                <a:latin typeface="Arial"/>
                <a:cs typeface="Arial"/>
              </a:rPr>
              <a:t>Jul</a:t>
            </a:r>
            <a:r>
              <a:rPr sz="1103" spc="-9" dirty="0">
                <a:latin typeface="Arial"/>
                <a:cs typeface="Arial"/>
              </a:rPr>
              <a:t> 1998</a:t>
            </a:r>
            <a:endParaRPr sz="1103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134444" y="6017236"/>
            <a:ext cx="630331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spc="-4" dirty="0">
                <a:latin typeface="Arial"/>
                <a:cs typeface="Arial"/>
              </a:rPr>
              <a:t>Dec</a:t>
            </a:r>
            <a:r>
              <a:rPr sz="1103" spc="22" dirty="0">
                <a:latin typeface="Arial"/>
                <a:cs typeface="Arial"/>
              </a:rPr>
              <a:t> </a:t>
            </a:r>
            <a:r>
              <a:rPr sz="1103" spc="-9" dirty="0">
                <a:latin typeface="Arial"/>
                <a:cs typeface="Arial"/>
              </a:rPr>
              <a:t>1999</a:t>
            </a:r>
            <a:endParaRPr sz="1103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254584" y="6017236"/>
            <a:ext cx="593912" cy="18217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103" spc="-4" dirty="0">
                <a:latin typeface="Arial"/>
                <a:cs typeface="Arial"/>
              </a:rPr>
              <a:t>Apr</a:t>
            </a:r>
            <a:r>
              <a:rPr sz="1103" spc="-13" dirty="0">
                <a:latin typeface="Arial"/>
                <a:cs typeface="Arial"/>
              </a:rPr>
              <a:t> </a:t>
            </a:r>
            <a:r>
              <a:rPr sz="1103" spc="-9" dirty="0">
                <a:latin typeface="Arial"/>
                <a:cs typeface="Arial"/>
              </a:rPr>
              <a:t>2001</a:t>
            </a:r>
            <a:endParaRPr sz="1103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91544" y="3845567"/>
            <a:ext cx="153888" cy="705971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206">
              <a:lnSpc>
                <a:spcPts val="1169"/>
              </a:lnSpc>
            </a:pPr>
            <a:r>
              <a:rPr sz="1103" b="1" spc="4" dirty="0">
                <a:latin typeface="Arial"/>
                <a:cs typeface="Arial"/>
              </a:rPr>
              <a:t>Total</a:t>
            </a:r>
            <a:r>
              <a:rPr sz="1103" b="1" spc="18" dirty="0">
                <a:latin typeface="Arial"/>
                <a:cs typeface="Arial"/>
              </a:rPr>
              <a:t> </a:t>
            </a:r>
            <a:r>
              <a:rPr sz="1103" b="1" spc="-9" dirty="0">
                <a:latin typeface="Arial"/>
                <a:cs typeface="Arial"/>
              </a:rPr>
              <a:t>LOC</a:t>
            </a:r>
            <a:endParaRPr sz="1103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185023" y="2595678"/>
            <a:ext cx="3854263" cy="1102210"/>
          </a:xfrm>
          <a:prstGeom prst="rect">
            <a:avLst/>
          </a:prstGeom>
        </p:spPr>
        <p:txBody>
          <a:bodyPr vert="horz" wrap="square" lIns="0" tIns="42022" rIns="0" bIns="0" rtlCol="0">
            <a:spAutoFit/>
          </a:bodyPr>
          <a:lstStyle/>
          <a:p>
            <a:pPr marL="340117">
              <a:spcBef>
                <a:spcPts val="331"/>
              </a:spcBef>
            </a:pPr>
            <a:r>
              <a:rPr sz="1235" spc="-13" dirty="0">
                <a:latin typeface="Arial"/>
                <a:cs typeface="Arial"/>
              </a:rPr>
              <a:t>Total </a:t>
            </a:r>
            <a:r>
              <a:rPr sz="1235" spc="-22" dirty="0">
                <a:latin typeface="Arial"/>
                <a:cs typeface="Arial"/>
              </a:rPr>
              <a:t>LOC </a:t>
            </a:r>
            <a:r>
              <a:rPr sz="1235" spc="-13" dirty="0">
                <a:latin typeface="Arial"/>
                <a:cs typeface="Arial"/>
              </a:rPr>
              <a:t>("wc </a:t>
            </a:r>
            <a:r>
              <a:rPr sz="1235" dirty="0">
                <a:latin typeface="Arial"/>
                <a:cs typeface="Arial"/>
              </a:rPr>
              <a:t>-l") </a:t>
            </a:r>
            <a:r>
              <a:rPr sz="1235" spc="-13" dirty="0">
                <a:latin typeface="Arial"/>
                <a:cs typeface="Arial"/>
              </a:rPr>
              <a:t>-- </a:t>
            </a:r>
            <a:r>
              <a:rPr sz="1235" spc="-9" dirty="0">
                <a:latin typeface="Arial"/>
                <a:cs typeface="Arial"/>
              </a:rPr>
              <a:t>development</a:t>
            </a:r>
            <a:r>
              <a:rPr sz="1235" spc="141" dirty="0">
                <a:latin typeface="Arial"/>
                <a:cs typeface="Arial"/>
              </a:rPr>
              <a:t> </a:t>
            </a:r>
            <a:r>
              <a:rPr sz="1235" spc="-18" dirty="0">
                <a:latin typeface="Arial"/>
                <a:cs typeface="Arial"/>
              </a:rPr>
              <a:t>releases</a:t>
            </a:r>
            <a:endParaRPr sz="1235">
              <a:latin typeface="Arial"/>
              <a:cs typeface="Arial"/>
            </a:endParaRPr>
          </a:p>
          <a:p>
            <a:pPr marL="340117">
              <a:spcBef>
                <a:spcPts val="666"/>
              </a:spcBef>
            </a:pPr>
            <a:r>
              <a:rPr sz="1235" spc="-13" dirty="0">
                <a:latin typeface="Arial"/>
                <a:cs typeface="Arial"/>
              </a:rPr>
              <a:t>Total </a:t>
            </a:r>
            <a:r>
              <a:rPr sz="1235" spc="-22" dirty="0">
                <a:latin typeface="Arial"/>
                <a:cs typeface="Arial"/>
              </a:rPr>
              <a:t>LOC </a:t>
            </a:r>
            <a:r>
              <a:rPr sz="1235" spc="-13" dirty="0">
                <a:latin typeface="Arial"/>
                <a:cs typeface="Arial"/>
              </a:rPr>
              <a:t>("wc </a:t>
            </a:r>
            <a:r>
              <a:rPr sz="1235" dirty="0">
                <a:latin typeface="Arial"/>
                <a:cs typeface="Arial"/>
              </a:rPr>
              <a:t>-l") </a:t>
            </a:r>
            <a:r>
              <a:rPr sz="1235" spc="-13" dirty="0">
                <a:latin typeface="Arial"/>
                <a:cs typeface="Arial"/>
              </a:rPr>
              <a:t>-- stable</a:t>
            </a:r>
            <a:r>
              <a:rPr sz="1235" spc="172" dirty="0">
                <a:latin typeface="Arial"/>
                <a:cs typeface="Arial"/>
              </a:rPr>
              <a:t> </a:t>
            </a:r>
            <a:r>
              <a:rPr sz="1235" spc="-22" dirty="0">
                <a:latin typeface="Arial"/>
                <a:cs typeface="Arial"/>
              </a:rPr>
              <a:t>releases</a:t>
            </a:r>
            <a:endParaRPr sz="1235">
              <a:latin typeface="Arial"/>
              <a:cs typeface="Arial"/>
            </a:endParaRPr>
          </a:p>
          <a:p>
            <a:pPr marL="340117" marR="64437">
              <a:lnSpc>
                <a:spcPts val="2153"/>
              </a:lnSpc>
              <a:spcBef>
                <a:spcPts val="168"/>
              </a:spcBef>
            </a:pPr>
            <a:r>
              <a:rPr sz="1235" spc="-13" dirty="0">
                <a:latin typeface="Arial"/>
                <a:cs typeface="Arial"/>
              </a:rPr>
              <a:t>Total </a:t>
            </a:r>
            <a:r>
              <a:rPr sz="1235" spc="-22" dirty="0">
                <a:latin typeface="Arial"/>
                <a:cs typeface="Arial"/>
              </a:rPr>
              <a:t>LOC </a:t>
            </a:r>
            <a:r>
              <a:rPr sz="1235" spc="-13" dirty="0">
                <a:latin typeface="Arial"/>
                <a:cs typeface="Arial"/>
              </a:rPr>
              <a:t>uncommented -- </a:t>
            </a:r>
            <a:r>
              <a:rPr sz="1235" spc="-9" dirty="0">
                <a:latin typeface="Arial"/>
                <a:cs typeface="Arial"/>
              </a:rPr>
              <a:t>development </a:t>
            </a:r>
            <a:r>
              <a:rPr sz="1235" spc="-18" dirty="0">
                <a:latin typeface="Arial"/>
                <a:cs typeface="Arial"/>
              </a:rPr>
              <a:t>releases  </a:t>
            </a:r>
            <a:r>
              <a:rPr sz="1235" spc="-13" dirty="0">
                <a:latin typeface="Arial"/>
                <a:cs typeface="Arial"/>
              </a:rPr>
              <a:t>Total </a:t>
            </a:r>
            <a:r>
              <a:rPr sz="1235" spc="-22" dirty="0">
                <a:latin typeface="Arial"/>
                <a:cs typeface="Arial"/>
              </a:rPr>
              <a:t>LOC </a:t>
            </a:r>
            <a:r>
              <a:rPr sz="1235" spc="-13" dirty="0">
                <a:latin typeface="Arial"/>
                <a:cs typeface="Arial"/>
              </a:rPr>
              <a:t>uncommented -- stable</a:t>
            </a:r>
            <a:r>
              <a:rPr sz="1235" spc="185" dirty="0">
                <a:latin typeface="Arial"/>
                <a:cs typeface="Arial"/>
              </a:rPr>
              <a:t> </a:t>
            </a:r>
            <a:r>
              <a:rPr sz="1235" spc="-18" dirty="0">
                <a:latin typeface="Arial"/>
                <a:cs typeface="Arial"/>
              </a:rPr>
              <a:t>releases</a:t>
            </a:r>
            <a:endParaRPr sz="1235">
              <a:latin typeface="Arial"/>
              <a:cs typeface="Arial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3031008" y="960668"/>
            <a:ext cx="9797953" cy="71709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>
              <a:spcBef>
                <a:spcPts val="88"/>
              </a:spcBef>
            </a:pPr>
            <a:r>
              <a:rPr lang="en-US" sz="5400" b="1" spc="-4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Growth of Lines of </a:t>
            </a:r>
            <a:r>
              <a:rPr lang="en-US" sz="5400" b="1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Code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7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069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56" y="1796926"/>
            <a:ext cx="10081120" cy="448063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54106" marR="4483" indent="-342900" algn="just">
              <a:lnSpc>
                <a:spcPct val="100099"/>
              </a:lnSpc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If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main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interest is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size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of the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program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for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specific functionality,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it may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be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reasonable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include  executable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statements. </a:t>
            </a:r>
            <a:endParaRPr lang="en-US" sz="3200" spc="-9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354106" marR="4483" indent="-342900" algn="just">
              <a:lnSpc>
                <a:spcPct val="100099"/>
              </a:lnSpc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E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xecutable </a:t>
            </a:r>
            <a:r>
              <a:rPr sz="3200" spc="-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statements</a:t>
            </a:r>
            <a:r>
              <a:rPr lang="en-US" sz="3200" spc="-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: 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lines</a:t>
            </a:r>
            <a:r>
              <a:rPr sz="3200" spc="11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5-17</a:t>
            </a:r>
            <a:r>
              <a:rPr sz="3200" spc="128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leading</a:t>
            </a:r>
            <a:r>
              <a:rPr sz="3200" spc="128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</a:t>
            </a:r>
            <a:r>
              <a:rPr sz="3200" spc="128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</a:t>
            </a:r>
            <a:r>
              <a:rPr sz="3200" spc="1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count</a:t>
            </a:r>
            <a:r>
              <a:rPr sz="3200" spc="132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of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13.</a:t>
            </a:r>
            <a:endParaRPr lang="en-US" sz="3200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354106" marR="4483" indent="-342900" algn="just">
              <a:lnSpc>
                <a:spcPct val="100099"/>
              </a:lnSpc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differences in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counts are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18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17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to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13. </a:t>
            </a:r>
            <a:endParaRPr lang="en-US" sz="3200" spc="-9" dirty="0" smtClean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  <a:p>
            <a:pPr marL="354106" marR="4483" indent="-342900" algn="just">
              <a:lnSpc>
                <a:spcPct val="100099"/>
              </a:lnSpc>
              <a:spcBef>
                <a:spcPts val="79"/>
              </a:spcBef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One 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can 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easily  see 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the 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potential  for 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major 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discrepancies</a:t>
            </a:r>
            <a:r>
              <a:rPr sz="3200" spc="40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for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 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large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programs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with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many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comments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or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programs </a:t>
            </a:r>
            <a:r>
              <a:rPr sz="3200" spc="-4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written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in language that </a:t>
            </a:r>
            <a:r>
              <a:rPr sz="3200" spc="-9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allow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a large number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of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descriptive </a:t>
            </a:r>
            <a:r>
              <a:rPr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but  </a:t>
            </a:r>
            <a:r>
              <a:rPr sz="3200" spc="-4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non-executable </a:t>
            </a:r>
            <a:r>
              <a:rPr sz="3200" spc="-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statement</a:t>
            </a:r>
            <a:r>
              <a:rPr lang="en-US" sz="3200" spc="-9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Times New Roman"/>
              </a:rPr>
              <a:t>.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9512" y="907621"/>
            <a:ext cx="7720837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algn="just">
              <a:lnSpc>
                <a:spcPct val="100000"/>
              </a:lnSpc>
              <a:spcBef>
                <a:spcPts val="84"/>
              </a:spcBef>
            </a:pP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</a:t>
            </a:r>
            <a:r>
              <a:rPr sz="5400" spc="-4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Project</a:t>
            </a:r>
            <a:r>
              <a:rPr sz="5400" spc="-44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Planning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8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9456" y="1767839"/>
            <a:ext cx="9937103" cy="3703502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78445" marR="4483" algn="just">
              <a:lnSpc>
                <a:spcPct val="100099"/>
              </a:lnSpc>
              <a:spcBef>
                <a:spcPts val="79"/>
              </a:spcBef>
            </a:pPr>
            <a:r>
              <a:rPr sz="3000" dirty="0">
                <a:latin typeface="+mn-lt"/>
                <a:cs typeface="Times New Roman"/>
              </a:rPr>
              <a:t>“A line of </a:t>
            </a:r>
            <a:r>
              <a:rPr sz="3000" spc="-4" dirty="0">
                <a:latin typeface="+mn-lt"/>
                <a:cs typeface="Times New Roman"/>
              </a:rPr>
              <a:t>code is any line </a:t>
            </a:r>
            <a:r>
              <a:rPr sz="3000" dirty="0">
                <a:latin typeface="+mn-lt"/>
                <a:cs typeface="Times New Roman"/>
              </a:rPr>
              <a:t>of </a:t>
            </a:r>
            <a:r>
              <a:rPr sz="3000" spc="-4" dirty="0">
                <a:latin typeface="+mn-lt"/>
                <a:cs typeface="Times New Roman"/>
              </a:rPr>
              <a:t>program text that is </a:t>
            </a:r>
            <a:r>
              <a:rPr sz="3000" dirty="0">
                <a:latin typeface="+mn-lt"/>
                <a:cs typeface="Times New Roman"/>
              </a:rPr>
              <a:t>not </a:t>
            </a:r>
            <a:r>
              <a:rPr sz="3000" spc="-4" dirty="0">
                <a:latin typeface="+mn-lt"/>
                <a:cs typeface="Times New Roman"/>
              </a:rPr>
              <a:t>a  </a:t>
            </a:r>
            <a:r>
              <a:rPr sz="3000" spc="-9" dirty="0">
                <a:latin typeface="+mn-lt"/>
                <a:cs typeface="Times New Roman"/>
              </a:rPr>
              <a:t>comment </a:t>
            </a:r>
            <a:r>
              <a:rPr sz="3000" dirty="0">
                <a:latin typeface="+mn-lt"/>
                <a:cs typeface="Times New Roman"/>
              </a:rPr>
              <a:t>or </a:t>
            </a:r>
            <a:r>
              <a:rPr sz="3000" spc="-4" dirty="0">
                <a:latin typeface="+mn-lt"/>
                <a:cs typeface="Times New Roman"/>
              </a:rPr>
              <a:t>blank line, regardless </a:t>
            </a:r>
            <a:r>
              <a:rPr sz="3000" dirty="0">
                <a:latin typeface="+mn-lt"/>
                <a:cs typeface="Times New Roman"/>
              </a:rPr>
              <a:t>of </a:t>
            </a:r>
            <a:r>
              <a:rPr sz="3000" spc="-4" dirty="0">
                <a:latin typeface="+mn-lt"/>
                <a:cs typeface="Times New Roman"/>
              </a:rPr>
              <a:t>the number </a:t>
            </a:r>
            <a:r>
              <a:rPr sz="3000" dirty="0">
                <a:latin typeface="+mn-lt"/>
                <a:cs typeface="Times New Roman"/>
              </a:rPr>
              <a:t>of  </a:t>
            </a:r>
            <a:r>
              <a:rPr sz="3000" spc="-9" dirty="0">
                <a:latin typeface="+mn-lt"/>
                <a:cs typeface="Times New Roman"/>
              </a:rPr>
              <a:t>statements </a:t>
            </a:r>
            <a:r>
              <a:rPr sz="3000" dirty="0">
                <a:latin typeface="+mn-lt"/>
                <a:cs typeface="Times New Roman"/>
              </a:rPr>
              <a:t>or </a:t>
            </a:r>
            <a:r>
              <a:rPr sz="3000" spc="-4" dirty="0">
                <a:latin typeface="+mn-lt"/>
                <a:cs typeface="Times New Roman"/>
              </a:rPr>
              <a:t>fragments </a:t>
            </a:r>
            <a:r>
              <a:rPr sz="3000" dirty="0">
                <a:latin typeface="+mn-lt"/>
                <a:cs typeface="Times New Roman"/>
              </a:rPr>
              <a:t>of </a:t>
            </a:r>
            <a:r>
              <a:rPr sz="3000" spc="-9" dirty="0">
                <a:latin typeface="+mn-lt"/>
                <a:cs typeface="Times New Roman"/>
              </a:rPr>
              <a:t>statements </a:t>
            </a:r>
            <a:r>
              <a:rPr sz="3000" dirty="0">
                <a:latin typeface="+mn-lt"/>
                <a:cs typeface="Times New Roman"/>
              </a:rPr>
              <a:t>on the </a:t>
            </a:r>
            <a:r>
              <a:rPr sz="3000" spc="-4" dirty="0">
                <a:latin typeface="+mn-lt"/>
                <a:cs typeface="Times New Roman"/>
              </a:rPr>
              <a:t>line. This  </a:t>
            </a:r>
            <a:r>
              <a:rPr sz="3000" spc="-9" dirty="0">
                <a:latin typeface="+mn-lt"/>
                <a:cs typeface="Times New Roman"/>
              </a:rPr>
              <a:t>specifically </a:t>
            </a:r>
            <a:r>
              <a:rPr sz="3000" spc="-4" dirty="0">
                <a:latin typeface="+mn-lt"/>
                <a:cs typeface="Times New Roman"/>
              </a:rPr>
              <a:t>includes all lines containing program header,  declaration, and executable and non-executable  </a:t>
            </a:r>
            <a:r>
              <a:rPr sz="3000" spc="-9" dirty="0">
                <a:latin typeface="+mn-lt"/>
                <a:cs typeface="Times New Roman"/>
              </a:rPr>
              <a:t>statements”.</a:t>
            </a:r>
            <a:endParaRPr sz="3000" dirty="0">
              <a:latin typeface="+mn-lt"/>
              <a:cs typeface="Times New Roman"/>
            </a:endParaRPr>
          </a:p>
          <a:p>
            <a:pPr>
              <a:spcBef>
                <a:spcPts val="22"/>
              </a:spcBef>
            </a:pPr>
            <a:endParaRPr sz="3000" dirty="0">
              <a:latin typeface="+mn-lt"/>
              <a:cs typeface="Times New Roman"/>
            </a:endParaRPr>
          </a:p>
          <a:p>
            <a:pPr marL="11206" marR="71721" algn="just">
              <a:lnSpc>
                <a:spcPct val="100200"/>
              </a:lnSpc>
              <a:spcBef>
                <a:spcPts val="4"/>
              </a:spcBef>
            </a:pPr>
            <a:r>
              <a:rPr sz="3000" spc="-4" dirty="0">
                <a:solidFill>
                  <a:srgbClr val="650065"/>
                </a:solidFill>
                <a:latin typeface="+mn-lt"/>
                <a:cs typeface="Times New Roman"/>
              </a:rPr>
              <a:t>This is </a:t>
            </a:r>
            <a:r>
              <a:rPr sz="3000" dirty="0">
                <a:solidFill>
                  <a:srgbClr val="650065"/>
                </a:solidFill>
                <a:latin typeface="+mn-lt"/>
                <a:cs typeface="Times New Roman"/>
              </a:rPr>
              <a:t>the </a:t>
            </a:r>
            <a:r>
              <a:rPr sz="3000" spc="-4" dirty="0">
                <a:solidFill>
                  <a:srgbClr val="650065"/>
                </a:solidFill>
                <a:latin typeface="+mn-lt"/>
                <a:cs typeface="Times New Roman"/>
              </a:rPr>
              <a:t>predominant definition </a:t>
            </a:r>
            <a:r>
              <a:rPr sz="3000" dirty="0">
                <a:solidFill>
                  <a:srgbClr val="650065"/>
                </a:solidFill>
                <a:latin typeface="+mn-lt"/>
                <a:cs typeface="Times New Roman"/>
              </a:rPr>
              <a:t>for </a:t>
            </a:r>
            <a:r>
              <a:rPr sz="3000" spc="-9" dirty="0">
                <a:solidFill>
                  <a:srgbClr val="650065"/>
                </a:solidFill>
                <a:latin typeface="+mn-lt"/>
                <a:cs typeface="Times New Roman"/>
              </a:rPr>
              <a:t>lines </a:t>
            </a:r>
            <a:r>
              <a:rPr sz="3000" dirty="0">
                <a:solidFill>
                  <a:srgbClr val="650065"/>
                </a:solidFill>
                <a:latin typeface="+mn-lt"/>
                <a:cs typeface="Times New Roman"/>
              </a:rPr>
              <a:t>of </a:t>
            </a:r>
            <a:r>
              <a:rPr sz="3000" spc="-4" dirty="0">
                <a:solidFill>
                  <a:srgbClr val="650065"/>
                </a:solidFill>
                <a:latin typeface="+mn-lt"/>
                <a:cs typeface="Times New Roman"/>
              </a:rPr>
              <a:t>code </a:t>
            </a:r>
            <a:r>
              <a:rPr sz="3000" spc="-9" dirty="0">
                <a:solidFill>
                  <a:srgbClr val="650065"/>
                </a:solidFill>
                <a:latin typeface="+mn-lt"/>
                <a:cs typeface="Times New Roman"/>
              </a:rPr>
              <a:t>used  </a:t>
            </a:r>
            <a:r>
              <a:rPr sz="3000" dirty="0">
                <a:solidFill>
                  <a:srgbClr val="650065"/>
                </a:solidFill>
                <a:latin typeface="+mn-lt"/>
                <a:cs typeface="Times New Roman"/>
              </a:rPr>
              <a:t>by </a:t>
            </a:r>
            <a:r>
              <a:rPr sz="3000" spc="-9" dirty="0">
                <a:solidFill>
                  <a:srgbClr val="650065"/>
                </a:solidFill>
                <a:latin typeface="+mn-lt"/>
                <a:cs typeface="Times New Roman"/>
              </a:rPr>
              <a:t>researchers. </a:t>
            </a:r>
            <a:r>
              <a:rPr sz="3000" spc="-4" dirty="0">
                <a:solidFill>
                  <a:srgbClr val="650065"/>
                </a:solidFill>
                <a:latin typeface="+mn-lt"/>
                <a:cs typeface="Times New Roman"/>
              </a:rPr>
              <a:t>By this definition, </a:t>
            </a:r>
            <a:r>
              <a:rPr sz="3000" dirty="0">
                <a:solidFill>
                  <a:srgbClr val="650065"/>
                </a:solidFill>
                <a:latin typeface="+mn-lt"/>
                <a:cs typeface="Times New Roman"/>
              </a:rPr>
              <a:t>figure </a:t>
            </a:r>
            <a:r>
              <a:rPr sz="3000" spc="-4" dirty="0">
                <a:solidFill>
                  <a:srgbClr val="650065"/>
                </a:solidFill>
                <a:latin typeface="+mn-lt"/>
                <a:cs typeface="Times New Roman"/>
              </a:rPr>
              <a:t>shown </a:t>
            </a:r>
            <a:r>
              <a:rPr lang="en-US" sz="3000" spc="-4" dirty="0" smtClean="0">
                <a:solidFill>
                  <a:srgbClr val="650065"/>
                </a:solidFill>
                <a:latin typeface="+mn-lt"/>
                <a:cs typeface="Times New Roman"/>
              </a:rPr>
              <a:t>earlier </a:t>
            </a:r>
            <a:r>
              <a:rPr sz="3000" spc="-4" dirty="0" smtClean="0">
                <a:solidFill>
                  <a:srgbClr val="650065"/>
                </a:solidFill>
                <a:latin typeface="+mn-lt"/>
                <a:cs typeface="Times New Roman"/>
              </a:rPr>
              <a:t> </a:t>
            </a:r>
            <a:r>
              <a:rPr sz="3000" spc="-4" dirty="0">
                <a:solidFill>
                  <a:srgbClr val="650065"/>
                </a:solidFill>
                <a:latin typeface="+mn-lt"/>
                <a:cs typeface="Times New Roman"/>
              </a:rPr>
              <a:t>has </a:t>
            </a:r>
            <a:r>
              <a:rPr sz="3000" dirty="0">
                <a:solidFill>
                  <a:srgbClr val="650065"/>
                </a:solidFill>
                <a:latin typeface="+mn-lt"/>
                <a:cs typeface="Times New Roman"/>
              </a:rPr>
              <a:t>17 </a:t>
            </a:r>
            <a:r>
              <a:rPr sz="3000" spc="-4" dirty="0">
                <a:solidFill>
                  <a:srgbClr val="650065"/>
                </a:solidFill>
                <a:latin typeface="+mn-lt"/>
                <a:cs typeface="Times New Roman"/>
              </a:rPr>
              <a:t>LOC.</a:t>
            </a:r>
            <a:endParaRPr sz="3000" dirty="0">
              <a:latin typeface="+mn-lt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7488" y="801148"/>
            <a:ext cx="10009112" cy="841747"/>
          </a:xfrm>
          <a:prstGeom prst="rect">
            <a:avLst/>
          </a:prstGeom>
        </p:spPr>
        <p:txBody>
          <a:bodyPr vert="horz" wrap="square" lIns="0" tIns="10646" rIns="0" bIns="0" rtlCol="0" anchor="b">
            <a:spAutoFit/>
          </a:bodyPr>
          <a:lstStyle/>
          <a:p>
            <a:pPr marL="11206" marR="4483" algn="just">
              <a:lnSpc>
                <a:spcPct val="100099"/>
              </a:lnSpc>
              <a:spcBef>
                <a:spcPts val="79"/>
              </a:spcBef>
            </a:pPr>
            <a:r>
              <a:rPr lang="en-US" sz="5400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Conte’s </a:t>
            </a:r>
            <a:r>
              <a:rPr lang="en-US" sz="5400" spc="-9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definition of </a:t>
            </a:r>
            <a:r>
              <a:rPr lang="en-US" sz="5400" spc="-4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lines </a:t>
            </a: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of </a:t>
            </a:r>
            <a:r>
              <a:rPr lang="en-US" sz="5400" spc="-4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Times New Roman"/>
              </a:rPr>
              <a:t>code</a:t>
            </a:r>
            <a:endParaRPr lang="en-US" sz="5400" dirty="0">
              <a:solidFill>
                <a:schemeClr val="tx1">
                  <a:lumMod val="95000"/>
                  <a:lumOff val="5000"/>
                </a:schemeClr>
              </a:solidFill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3483" y="6194066"/>
            <a:ext cx="242607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19">
              <a:lnSpc>
                <a:spcPts val="1293"/>
              </a:lnSpc>
            </a:pPr>
            <a:fld id="{81D60167-4931-47E6-BA6A-407CBD079E47}" type="slidenum">
              <a:rPr sz="1235" dirty="0">
                <a:latin typeface="Arial"/>
                <a:cs typeface="Arial"/>
              </a:rPr>
              <a:pPr marL="33619">
                <a:lnSpc>
                  <a:spcPts val="1293"/>
                </a:lnSpc>
              </a:pPr>
              <a:t>9</a:t>
            </a:fld>
            <a:endParaRPr sz="1235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586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A1104157B17E4098767F758DE1F1CF" ma:contentTypeVersion="2" ma:contentTypeDescription="Create a new document." ma:contentTypeScope="" ma:versionID="139bffbb27b1d48a0e84f14a5a24d06b">
  <xsd:schema xmlns:xsd="http://www.w3.org/2001/XMLSchema" xmlns:xs="http://www.w3.org/2001/XMLSchema" xmlns:p="http://schemas.microsoft.com/office/2006/metadata/properties" xmlns:ns2="7fb0542c-c528-425e-9f2f-5afc6b66c396" targetNamespace="http://schemas.microsoft.com/office/2006/metadata/properties" ma:root="true" ma:fieldsID="5084b650b6449a288903485ad2d57a89" ns2:_="">
    <xsd:import namespace="7fb0542c-c528-425e-9f2f-5afc6b66c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b0542c-c528-425e-9f2f-5afc6b66c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022273-8BEC-433D-9373-B4E51531B6E5}"/>
</file>

<file path=customXml/itemProps2.xml><?xml version="1.0" encoding="utf-8"?>
<ds:datastoreItem xmlns:ds="http://schemas.openxmlformats.org/officeDocument/2006/customXml" ds:itemID="{44B2082A-9E99-4B60-9FB7-9D1EE6C08797}"/>
</file>

<file path=customXml/itemProps3.xml><?xml version="1.0" encoding="utf-8"?>
<ds:datastoreItem xmlns:ds="http://schemas.openxmlformats.org/officeDocument/2006/customXml" ds:itemID="{79A67AD2-73C8-4A4C-99E4-86C7E2C55EE0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1246</TotalTime>
  <Words>1934</Words>
  <Application>Microsoft Office PowerPoint</Application>
  <PresentationFormat>Widescreen</PresentationFormat>
  <Paragraphs>470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Black</vt:lpstr>
      <vt:lpstr>Calibri</vt:lpstr>
      <vt:lpstr>Calibri Light</vt:lpstr>
      <vt:lpstr>Courier New</vt:lpstr>
      <vt:lpstr>DejaVu Sans</vt:lpstr>
      <vt:lpstr>Symbol</vt:lpstr>
      <vt:lpstr>Tahoma</vt:lpstr>
      <vt:lpstr>Times New Roman</vt:lpstr>
      <vt:lpstr>Verdana</vt:lpstr>
      <vt:lpstr>Wingdings</vt:lpstr>
      <vt:lpstr>Retrospect</vt:lpstr>
      <vt:lpstr>Software Engineering     (CS34102)        </vt:lpstr>
      <vt:lpstr>Contents</vt:lpstr>
      <vt:lpstr>Software Project Planning</vt:lpstr>
      <vt:lpstr>Software Project Planning</vt:lpstr>
      <vt:lpstr>Software Project Planning</vt:lpstr>
      <vt:lpstr>Size Estimation</vt:lpstr>
      <vt:lpstr>Growth of Lines of Code</vt:lpstr>
      <vt:lpstr>Software Project Planning</vt:lpstr>
      <vt:lpstr>Conte’s definition of lines of code</vt:lpstr>
      <vt:lpstr>Function Count</vt:lpstr>
      <vt:lpstr>Albrecht’s Function Point Analysis</vt:lpstr>
      <vt:lpstr>FPA Functional Units</vt:lpstr>
      <vt:lpstr>Categories of Functional Units</vt:lpstr>
      <vt:lpstr>Categories of Functional Units</vt:lpstr>
      <vt:lpstr>Special Features</vt:lpstr>
      <vt:lpstr>Special Features</vt:lpstr>
      <vt:lpstr>Counting Function Points</vt:lpstr>
      <vt:lpstr>PowerPoint Presentation</vt:lpstr>
      <vt:lpstr>Calculation of UFP</vt:lpstr>
      <vt:lpstr>Calculation of UFP</vt:lpstr>
      <vt:lpstr>Computing Function Points</vt:lpstr>
      <vt:lpstr>Number of factors considered ( Fi )</vt:lpstr>
      <vt:lpstr>Metrics</vt:lpstr>
      <vt:lpstr>Example</vt:lpstr>
      <vt:lpstr>Solution</vt:lpstr>
      <vt:lpstr>Example</vt:lpstr>
      <vt:lpstr>Solution</vt:lpstr>
      <vt:lpstr>Example</vt:lpstr>
      <vt:lpstr>PowerPoint Presentation</vt:lpstr>
      <vt:lpstr>PowerPoint Presentation</vt:lpstr>
      <vt:lpstr>PowerPoint Presentation</vt:lpstr>
      <vt:lpstr>Relative Cost of Software Phases</vt:lpstr>
      <vt:lpstr>Cost to Detect and Fix Faults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Engineering</dc:title>
  <dc:creator>rajib</dc:creator>
  <cp:lastModifiedBy>Akanksha Gaur</cp:lastModifiedBy>
  <cp:revision>133</cp:revision>
  <cp:lastPrinted>2001-08-01T06:58:23Z</cp:lastPrinted>
  <dcterms:created xsi:type="dcterms:W3CDTF">1999-02-05T17:08:06Z</dcterms:created>
  <dcterms:modified xsi:type="dcterms:W3CDTF">2021-02-18T05:31:10Z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0x01010094A1104157B17E4098767F758DE1F1CF</vt:lpwstr>
  </property>
</Properties>
</file>