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0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86"/>
  </p:notesMasterIdLst>
  <p:sldIdLst>
    <p:sldId id="284" r:id="rId2"/>
    <p:sldId id="297" r:id="rId3"/>
    <p:sldId id="298" r:id="rId4"/>
    <p:sldId id="260" r:id="rId5"/>
    <p:sldId id="299" r:id="rId6"/>
    <p:sldId id="258" r:id="rId7"/>
    <p:sldId id="285" r:id="rId8"/>
    <p:sldId id="257" r:id="rId9"/>
    <p:sldId id="300" r:id="rId10"/>
    <p:sldId id="290" r:id="rId11"/>
    <p:sldId id="310" r:id="rId12"/>
    <p:sldId id="311" r:id="rId13"/>
    <p:sldId id="312" r:id="rId14"/>
    <p:sldId id="315" r:id="rId15"/>
    <p:sldId id="316" r:id="rId16"/>
    <p:sldId id="264" r:id="rId17"/>
    <p:sldId id="286" r:id="rId18"/>
    <p:sldId id="291" r:id="rId19"/>
    <p:sldId id="267" r:id="rId20"/>
    <p:sldId id="268" r:id="rId21"/>
    <p:sldId id="266" r:id="rId22"/>
    <p:sldId id="269" r:id="rId23"/>
    <p:sldId id="292" r:id="rId24"/>
    <p:sldId id="270" r:id="rId25"/>
    <p:sldId id="259" r:id="rId26"/>
    <p:sldId id="287" r:id="rId27"/>
    <p:sldId id="271" r:id="rId28"/>
    <p:sldId id="293" r:id="rId29"/>
    <p:sldId id="295" r:id="rId30"/>
    <p:sldId id="288" r:id="rId31"/>
    <p:sldId id="272" r:id="rId32"/>
    <p:sldId id="273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274" r:id="rId42"/>
    <p:sldId id="278" r:id="rId43"/>
    <p:sldId id="275" r:id="rId44"/>
    <p:sldId id="279" r:id="rId45"/>
    <p:sldId id="280" r:id="rId46"/>
    <p:sldId id="281" r:id="rId47"/>
    <p:sldId id="282" r:id="rId48"/>
    <p:sldId id="277" r:id="rId49"/>
    <p:sldId id="283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261" r:id="rId84"/>
    <p:sldId id="351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ustomXml" Target="../customXml/item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3FF6F04-90E1-486D-818D-EB2E1B3310B2}" type="datetimeFigureOut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85E1929-59F7-4293-BCD3-58FB959BC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639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98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26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89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73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77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65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34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66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03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9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8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1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0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ACB5C-0F49-4081-8962-52C6CB48032F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6B4-0D44-4AFF-B431-1D18846E09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63E468-3B93-435B-8655-330F62678B16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925C-22A9-4D78-AC8E-F76141847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68A7FD-6F67-4D72-8549-13F052C88BA0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3D8B-FE4C-4975-B5BB-7024180455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8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7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79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1143000" y="1295400"/>
            <a:ext cx="6858000" cy="23876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Software Metrics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71863" y="739775"/>
            <a:ext cx="5413375" cy="544513"/>
          </a:xfrm>
        </p:spPr>
        <p:txBody>
          <a:bodyPr wrap="none" lIns="64480" tIns="25792" rIns="64480" bIns="25792" anchor="t">
            <a:spAutoFit/>
          </a:bodyPr>
          <a:lstStyle/>
          <a:p>
            <a:r>
              <a:rPr lang="en-US" dirty="0" smtClean="0"/>
              <a:t>A Good Manager Measures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3044825" y="2060575"/>
            <a:ext cx="2730500" cy="2058988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044825" y="2060575"/>
            <a:ext cx="2730500" cy="2058988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218238" y="4256088"/>
            <a:ext cx="2044700" cy="2057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218238" y="4256088"/>
            <a:ext cx="20447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2999" name="Rectangle 7"/>
          <p:cNvSpPr>
            <a:spLocks noChangeArrowheads="1"/>
          </p:cNvSpPr>
          <p:nvPr/>
        </p:nvSpPr>
        <p:spPr bwMode="auto">
          <a:xfrm>
            <a:off x="3397250" y="2805113"/>
            <a:ext cx="21891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>
                <a:solidFill>
                  <a:schemeClr val="bg1"/>
                </a:solidFill>
                <a:latin typeface="Helvetica" panose="020B0604020202020204" pitchFamily="34" charset="0"/>
              </a:rPr>
              <a:t>measurement</a:t>
            </a:r>
          </a:p>
        </p:txBody>
      </p:sp>
      <p:sp>
        <p:nvSpPr>
          <p:cNvPr id="853000" name="Rectangle 8"/>
          <p:cNvSpPr>
            <a:spLocks noChangeArrowheads="1"/>
          </p:cNvSpPr>
          <p:nvPr/>
        </p:nvSpPr>
        <p:spPr bwMode="auto">
          <a:xfrm>
            <a:off x="6242050" y="4365625"/>
            <a:ext cx="18923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 dirty="0">
                <a:solidFill>
                  <a:srgbClr val="FF0000"/>
                </a:solidFill>
                <a:latin typeface="Helvetica" panose="020B0604020202020204" pitchFamily="34" charset="0"/>
              </a:rPr>
              <a:t>What do we</a:t>
            </a:r>
          </a:p>
          <a:p>
            <a:pPr>
              <a:defRPr/>
            </a:pPr>
            <a:endParaRPr lang="en-US" sz="2401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853001" name="Rectangle 9"/>
          <p:cNvSpPr>
            <a:spLocks noChangeArrowheads="1"/>
          </p:cNvSpPr>
          <p:nvPr/>
        </p:nvSpPr>
        <p:spPr bwMode="auto">
          <a:xfrm>
            <a:off x="6265863" y="4681538"/>
            <a:ext cx="14017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 dirty="0">
                <a:solidFill>
                  <a:srgbClr val="FF0000"/>
                </a:solidFill>
                <a:latin typeface="Helvetica" panose="020B0604020202020204" pitchFamily="34" charset="0"/>
              </a:rPr>
              <a:t>use as a</a:t>
            </a:r>
          </a:p>
          <a:p>
            <a:pPr>
              <a:defRPr/>
            </a:pPr>
            <a:endParaRPr lang="en-US" sz="2401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53002" name="Rectangle 10"/>
          <p:cNvSpPr>
            <a:spLocks noChangeArrowheads="1"/>
          </p:cNvSpPr>
          <p:nvPr/>
        </p:nvSpPr>
        <p:spPr bwMode="auto">
          <a:xfrm>
            <a:off x="6280150" y="5026025"/>
            <a:ext cx="11604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 dirty="0">
                <a:solidFill>
                  <a:srgbClr val="FF0000"/>
                </a:solidFill>
                <a:latin typeface="Helvetica" panose="020B0604020202020204" pitchFamily="34" charset="0"/>
              </a:rPr>
              <a:t>basis?</a:t>
            </a:r>
          </a:p>
          <a:p>
            <a:pPr>
              <a:defRPr/>
            </a:pPr>
            <a:endParaRPr lang="en-US" sz="2401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53003" name="Rectangle 11"/>
          <p:cNvSpPr>
            <a:spLocks noChangeArrowheads="1"/>
          </p:cNvSpPr>
          <p:nvPr/>
        </p:nvSpPr>
        <p:spPr bwMode="auto">
          <a:xfrm>
            <a:off x="6216650" y="5341938"/>
            <a:ext cx="14874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 •   </a:t>
            </a:r>
            <a:r>
              <a:rPr lang="en-US" sz="2401" b="1" dirty="0">
                <a:solidFill>
                  <a:srgbClr val="FF0000"/>
                </a:solidFill>
                <a:latin typeface="Helvetica" panose="020B0604020202020204" pitchFamily="34" charset="0"/>
              </a:rPr>
              <a:t>size?</a:t>
            </a:r>
          </a:p>
          <a:p>
            <a:pPr>
              <a:defRPr/>
            </a:pPr>
            <a:endParaRPr lang="en-US" sz="2401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53004" name="Rectangle 12"/>
          <p:cNvSpPr>
            <a:spLocks noChangeArrowheads="1"/>
          </p:cNvSpPr>
          <p:nvPr/>
        </p:nvSpPr>
        <p:spPr bwMode="auto">
          <a:xfrm>
            <a:off x="6216650" y="5672138"/>
            <a:ext cx="2117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 •   </a:t>
            </a:r>
            <a:r>
              <a:rPr lang="en-US" sz="2401" b="1" dirty="0">
                <a:solidFill>
                  <a:srgbClr val="FF0000"/>
                </a:solidFill>
                <a:latin typeface="Helvetica" panose="020B0604020202020204" pitchFamily="34" charset="0"/>
              </a:rPr>
              <a:t>function?</a:t>
            </a:r>
          </a:p>
        </p:txBody>
      </p:sp>
      <p:sp>
        <p:nvSpPr>
          <p:cNvPr id="853005" name="Rectangle 13"/>
          <p:cNvSpPr>
            <a:spLocks noChangeArrowheads="1"/>
          </p:cNvSpPr>
          <p:nvPr/>
        </p:nvSpPr>
        <p:spPr bwMode="auto">
          <a:xfrm>
            <a:off x="6370638" y="2514600"/>
            <a:ext cx="2392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>
                <a:latin typeface="Helvetica" panose="020B0604020202020204" pitchFamily="34" charset="0"/>
              </a:rPr>
              <a:t>project metrics</a:t>
            </a:r>
            <a:endParaRPr lang="en-US" sz="2401" b="1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53006" name="Rectangle 14"/>
          <p:cNvSpPr>
            <a:spLocks noChangeArrowheads="1"/>
          </p:cNvSpPr>
          <p:nvPr/>
        </p:nvSpPr>
        <p:spPr bwMode="auto">
          <a:xfrm>
            <a:off x="5829300" y="1908175"/>
            <a:ext cx="27543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>
                <a:latin typeface="Helvetica" panose="020B0604020202020204" pitchFamily="34" charset="0"/>
              </a:rPr>
              <a:t>process metrics</a:t>
            </a:r>
            <a:endParaRPr lang="en-US" sz="2401" b="1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53007" name="Rectangle 15"/>
          <p:cNvSpPr>
            <a:spLocks noChangeArrowheads="1"/>
          </p:cNvSpPr>
          <p:nvPr/>
        </p:nvSpPr>
        <p:spPr bwMode="auto">
          <a:xfrm>
            <a:off x="2076450" y="1670050"/>
            <a:ext cx="1511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>
                <a:latin typeface="Helvetica" panose="020B0604020202020204" pitchFamily="34" charset="0"/>
              </a:rPr>
              <a:t>process</a:t>
            </a:r>
          </a:p>
        </p:txBody>
      </p:sp>
      <p:sp>
        <p:nvSpPr>
          <p:cNvPr id="853008" name="Rectangle 16"/>
          <p:cNvSpPr>
            <a:spLocks noChangeArrowheads="1"/>
          </p:cNvSpPr>
          <p:nvPr/>
        </p:nvSpPr>
        <p:spPr bwMode="auto">
          <a:xfrm>
            <a:off x="2109788" y="3794125"/>
            <a:ext cx="13303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>
                <a:latin typeface="Helvetica" panose="020B0604020202020204" pitchFamily="34" charset="0"/>
              </a:rPr>
              <a:t>product</a:t>
            </a:r>
          </a:p>
        </p:txBody>
      </p:sp>
      <p:sp>
        <p:nvSpPr>
          <p:cNvPr id="17425" name="Arc 17"/>
          <p:cNvSpPr>
            <a:spLocks/>
          </p:cNvSpPr>
          <p:nvPr/>
        </p:nvSpPr>
        <p:spPr bwMode="auto">
          <a:xfrm>
            <a:off x="3398838" y="1930400"/>
            <a:ext cx="700087" cy="514350"/>
          </a:xfrm>
          <a:custGeom>
            <a:avLst/>
            <a:gdLst>
              <a:gd name="T0" fmla="*/ 0 w 21600"/>
              <a:gd name="T1" fmla="*/ 0 h 21600"/>
              <a:gd name="T2" fmla="*/ 699212 w 21600"/>
              <a:gd name="T3" fmla="*/ 514515 h 21600"/>
              <a:gd name="T4" fmla="*/ 0 w 21600"/>
              <a:gd name="T5" fmla="*/ 51451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 cap="rnd">
            <a:solidFill>
              <a:srgbClr val="FE9B0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5241925" y="2139950"/>
            <a:ext cx="482600" cy="342900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5622925" y="2760663"/>
            <a:ext cx="684213" cy="131762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Arc 20"/>
          <p:cNvSpPr>
            <a:spLocks/>
          </p:cNvSpPr>
          <p:nvPr/>
        </p:nvSpPr>
        <p:spPr bwMode="auto">
          <a:xfrm>
            <a:off x="3375025" y="3525838"/>
            <a:ext cx="557213" cy="474662"/>
          </a:xfrm>
          <a:custGeom>
            <a:avLst/>
            <a:gdLst>
              <a:gd name="T0" fmla="*/ 558491 w 21600"/>
              <a:gd name="T1" fmla="*/ 0 h 21600"/>
              <a:gd name="T2" fmla="*/ 0 w 21600"/>
              <a:gd name="T3" fmla="*/ 47493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rgbClr val="FE9B0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Freeform 21"/>
          <p:cNvSpPr>
            <a:spLocks/>
          </p:cNvSpPr>
          <p:nvPr/>
        </p:nvSpPr>
        <p:spPr bwMode="auto">
          <a:xfrm>
            <a:off x="6091238" y="3767138"/>
            <a:ext cx="2211387" cy="493712"/>
          </a:xfrm>
          <a:custGeom>
            <a:avLst/>
            <a:gdLst>
              <a:gd name="T0" fmla="*/ 0 w 1393"/>
              <a:gd name="T1" fmla="*/ 0 h 300"/>
              <a:gd name="T2" fmla="*/ 2210386 w 1393"/>
              <a:gd name="T3" fmla="*/ 492345 h 300"/>
              <a:gd name="T4" fmla="*/ 152440 w 1393"/>
              <a:gd name="T5" fmla="*/ 492345 h 300"/>
              <a:gd name="T6" fmla="*/ 0 w 1393"/>
              <a:gd name="T7" fmla="*/ 0 h 3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3" h="300">
                <a:moveTo>
                  <a:pt x="0" y="0"/>
                </a:moveTo>
                <a:lnTo>
                  <a:pt x="1392" y="299"/>
                </a:lnTo>
                <a:lnTo>
                  <a:pt x="96" y="299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0" name="Freeform 22"/>
          <p:cNvSpPr>
            <a:spLocks/>
          </p:cNvSpPr>
          <p:nvPr/>
        </p:nvSpPr>
        <p:spPr bwMode="auto">
          <a:xfrm>
            <a:off x="6091238" y="3767138"/>
            <a:ext cx="153987" cy="2535237"/>
          </a:xfrm>
          <a:custGeom>
            <a:avLst/>
            <a:gdLst>
              <a:gd name="T0" fmla="*/ 0 w 97"/>
              <a:gd name="T1" fmla="*/ 0 h 1537"/>
              <a:gd name="T2" fmla="*/ 76164 w 97"/>
              <a:gd name="T3" fmla="*/ 2532813 h 1537"/>
              <a:gd name="T4" fmla="*/ 152327 w 97"/>
              <a:gd name="T5" fmla="*/ 493041 h 1537"/>
              <a:gd name="T6" fmla="*/ 0 w 97"/>
              <a:gd name="T7" fmla="*/ 0 h 15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" h="1537">
                <a:moveTo>
                  <a:pt x="0" y="0"/>
                </a:moveTo>
                <a:lnTo>
                  <a:pt x="48" y="1536"/>
                </a:lnTo>
                <a:lnTo>
                  <a:pt x="96" y="299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3015" name="Rectangle 23"/>
          <p:cNvSpPr>
            <a:spLocks noChangeArrowheads="1"/>
          </p:cNvSpPr>
          <p:nvPr/>
        </p:nvSpPr>
        <p:spPr bwMode="auto">
          <a:xfrm>
            <a:off x="6161088" y="3217863"/>
            <a:ext cx="25638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884" tIns="45136" rIns="91884" bIns="45136">
            <a:spAutoFit/>
          </a:bodyPr>
          <a:lstStyle>
            <a:lvl1pPr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4888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4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4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2401" b="1">
                <a:latin typeface="Helvetica" panose="020B0604020202020204" pitchFamily="34" charset="0"/>
              </a:rPr>
              <a:t>product metrics</a:t>
            </a:r>
            <a:endParaRPr lang="en-US" sz="2401" b="1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5621338" y="3429000"/>
            <a:ext cx="569912" cy="39688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17" name="Rectangle 25"/>
          <p:cNvSpPr>
            <a:spLocks noChangeArrowheads="1"/>
          </p:cNvSpPr>
          <p:nvPr/>
        </p:nvSpPr>
        <p:spPr bwMode="auto">
          <a:xfrm>
            <a:off x="1406525" y="4733925"/>
            <a:ext cx="42926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100000"/>
              <a:buFont typeface="Monotype Sorts" pitchFamily="2" charset="2"/>
              <a:buNone/>
              <a:defRPr/>
            </a:pPr>
            <a:r>
              <a:rPr lang="en-US" sz="2216" b="1">
                <a:latin typeface="Times New Roman" panose="02020603050405020304" pitchFamily="18" charset="0"/>
              </a:rPr>
              <a:t>“</a:t>
            </a:r>
            <a:r>
              <a:rPr lang="en-US" sz="2216" b="1" i="1">
                <a:latin typeface="Times New Roman" panose="02020603050405020304" pitchFamily="18" charset="0"/>
              </a:rPr>
              <a:t>Not everything that can be counted counts, and not everything that counts can be counted</a:t>
            </a:r>
            <a:r>
              <a:rPr lang="en-US" sz="2216" b="1">
                <a:latin typeface="Times New Roman" panose="02020603050405020304" pitchFamily="18" charset="0"/>
              </a:rPr>
              <a:t>.” - Einstein</a:t>
            </a:r>
            <a:endParaRPr lang="en-GB" sz="2216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762001" y="861675"/>
            <a:ext cx="3507499" cy="391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lang="en-US" sz="4800" spc="-98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994" y="2113133"/>
            <a:ext cx="28705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4630" y="2122303"/>
            <a:ext cx="6918769" cy="1303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ess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1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plaine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2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"A</a:t>
            </a:r>
            <a:r>
              <a:rPr sz="2000" spc="1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asu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17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2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quan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11397" marR="5690">
              <a:lnSpc>
                <a:spcPct val="99562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indica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1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t,</a:t>
            </a:r>
            <a:r>
              <a:rPr sz="2000" spc="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oun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mension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capaci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siz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te</a:t>
            </a:r>
            <a:r>
              <a:rPr sz="2000" spc="-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oduc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”.</a:t>
            </a:r>
            <a:endParaRPr sz="2000" dirty="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  <a:spcBef>
                <a:spcPts val="1208"/>
              </a:spcBef>
            </a:pP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easu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re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-1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-2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6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eas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994" y="3148556"/>
            <a:ext cx="287053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1397">
              <a:spcBef>
                <a:spcPts val="1283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4630" y="3601479"/>
            <a:ext cx="61775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spc="109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2000" spc="9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2000" spc="143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2000" spc="1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quan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spc="72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easu</a:t>
            </a:r>
            <a:r>
              <a:rPr sz="2000" spc="13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spc="8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2000" spc="14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spc="13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</a:t>
            </a:r>
            <a:r>
              <a:rPr sz="2000" spc="-8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spc="9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11464" y="3601479"/>
            <a:ext cx="710550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</a:t>
            </a:r>
          </a:p>
          <a:p>
            <a:pPr marL="53793" marR="1">
              <a:lnSpc>
                <a:spcPct val="95825"/>
              </a:lnSpc>
            </a:pP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gi</a:t>
            </a:r>
            <a:r>
              <a:rPr sz="20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04631" y="3897314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52379" y="3897314"/>
            <a:ext cx="93516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34419" y="3897314"/>
            <a:ext cx="138959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pone</a:t>
            </a:r>
            <a:r>
              <a:rPr sz="2000" spc="13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69500" y="3897314"/>
            <a:ext cx="2868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1762" y="3897314"/>
            <a:ext cx="270698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oc</a:t>
            </a:r>
            <a:r>
              <a:rPr sz="2000" spc="13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 </a:t>
            </a:r>
            <a:r>
              <a:rPr sz="2000" spc="446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posse</a:t>
            </a:r>
            <a:r>
              <a:rPr sz="20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ss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 </a:t>
            </a:r>
            <a:r>
              <a:rPr sz="2000" spc="422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04630" y="4191804"/>
            <a:ext cx="6184134" cy="713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ttr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11397">
              <a:lnSpc>
                <a:spcPct val="95825"/>
              </a:lnSpc>
              <a:spcBef>
                <a:spcPts val="1192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13" dirty="0">
                <a:latin typeface="Arial"/>
                <a:cs typeface="Arial"/>
              </a:rPr>
              <a:t>i</a:t>
            </a:r>
            <a:r>
              <a:rPr sz="2000" spc="4" dirty="0">
                <a:latin typeface="Arial"/>
                <a:cs typeface="Arial"/>
              </a:rPr>
              <a:t>ne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6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easu</a:t>
            </a:r>
            <a:r>
              <a:rPr sz="2000" spc="13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</a:t>
            </a:r>
            <a:r>
              <a:rPr sz="2000" spc="63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0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p</a:t>
            </a:r>
            <a:r>
              <a:rPr sz="2000" spc="13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oces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994" y="4627733"/>
            <a:ext cx="28705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1464" y="4636902"/>
            <a:ext cx="7119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4" dirty="0">
                <a:latin typeface="Arial"/>
                <a:cs typeface="Arial"/>
              </a:rPr>
              <a:t>hi</a:t>
            </a:r>
            <a:r>
              <a:rPr sz="2000" spc="17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4630" y="4931392"/>
            <a:ext cx="6920155" cy="860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nu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b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116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79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-4" dirty="0">
                <a:latin typeface="Arial"/>
                <a:cs typeface="Arial"/>
              </a:rPr>
              <a:t>y</a:t>
            </a:r>
            <a:r>
              <a:rPr sz="2000" spc="4" dirty="0">
                <a:latin typeface="Arial"/>
                <a:cs typeface="Arial"/>
              </a:rPr>
              <a:t>mbol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assigne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10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7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ttr</a:t>
            </a:r>
            <a:r>
              <a:rPr sz="2000" spc="4" dirty="0">
                <a:latin typeface="Arial"/>
                <a:cs typeface="Arial"/>
              </a:rPr>
              <a:t>ibu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36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186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4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</a:p>
          <a:p>
            <a:pPr marL="11397" marR="7058">
              <a:lnSpc>
                <a:spcPct val="100041"/>
              </a:lnSpc>
            </a:pP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6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13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14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163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suc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14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6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144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7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7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desc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ib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4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acco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din</a:t>
            </a:r>
            <a:r>
              <a:rPr sz="2000" dirty="0">
                <a:latin typeface="Arial"/>
                <a:cs typeface="Arial"/>
              </a:rPr>
              <a:t>g to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clea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d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ine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ules</a:t>
            </a:r>
            <a:r>
              <a:rPr sz="2000" dirty="0">
                <a:latin typeface="Arial"/>
                <a:cs typeface="Arial"/>
              </a:rPr>
              <a:t>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5157" y="6211548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lang="en-US" sz="1300" dirty="0">
              <a:latin typeface="Arial"/>
              <a:cs typeface="Arial"/>
            </a:endParaRPr>
          </a:p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13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833576" y="779814"/>
            <a:ext cx="340960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3576" y="2296635"/>
            <a:ext cx="205737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  <a:spcBef>
                <a:spcPts val="124"/>
              </a:spcBef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9212" y="2307508"/>
            <a:ext cx="1321541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0448" y="2996362"/>
            <a:ext cx="614257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18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8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2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9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23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"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i="1" spc="16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con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inuou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35114" y="2996362"/>
            <a:ext cx="1571472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33"/>
              </a:lnSpc>
              <a:spcBef>
                <a:spcPts val="101"/>
              </a:spcBef>
            </a:pP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appl</a:t>
            </a:r>
            <a:r>
              <a:rPr sz="2000" i="1" spc="-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i="1" spc="1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 dirty="0">
              <a:latin typeface="Arial"/>
              <a:cs typeface="Arial"/>
            </a:endParaRPr>
          </a:p>
          <a:p>
            <a:pPr marL="52345" marR="1366" algn="ctr">
              <a:lnSpc>
                <a:spcPct val="95825"/>
              </a:lnSpc>
            </a:pP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develo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i="1"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448" y="3292197"/>
            <a:ext cx="16168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easu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i="1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5517" y="3292197"/>
            <a:ext cx="75349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base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17447" y="3292197"/>
            <a:ext cx="12907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echnique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5548" y="3292197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6726" y="3292197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3267" y="3292197"/>
            <a:ext cx="1285725" cy="56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20" marR="106507" algn="ctr">
              <a:lnSpc>
                <a:spcPts val="2033"/>
              </a:lnSpc>
              <a:spcBef>
                <a:spcPts val="101"/>
              </a:spcBef>
            </a:pP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000" i="1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ning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449" y="3586688"/>
            <a:ext cx="9512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oces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8208" y="3586688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9069" y="3586688"/>
            <a:ext cx="3153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0906" y="3586688"/>
            <a:ext cx="103578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oduc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3177" y="3586688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2064" y="3586688"/>
            <a:ext cx="7947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uppl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4316" y="3586688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3792" y="3586688"/>
            <a:ext cx="7240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i="1"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el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49" y="3882522"/>
            <a:ext cx="4955579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ana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ge</a:t>
            </a:r>
            <a:r>
              <a:rPr sz="2000" i="1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i="1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i="1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oge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i="1" spc="5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th</a:t>
            </a:r>
            <a:r>
              <a:rPr sz="2000" i="1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i="1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i="1"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ov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i="1" spc="-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oces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i="1" spc="-5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i="1" spc="-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r>
              <a:rPr sz="2000" i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oduc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”.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1155" y="3882522"/>
            <a:ext cx="4708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us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8532" y="3882522"/>
            <a:ext cx="2743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7789" y="3882522"/>
            <a:ext cx="68284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hos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5759" y="3882522"/>
            <a:ext cx="129209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ec</a:t>
            </a:r>
            <a:r>
              <a:rPr sz="2000" i="1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i="1" spc="4" dirty="0">
                <a:solidFill>
                  <a:srgbClr val="003265"/>
                </a:solidFill>
                <a:latin typeface="Arial"/>
                <a:cs typeface="Arial"/>
              </a:rPr>
              <a:t>nique</a:t>
            </a:r>
            <a:r>
              <a:rPr sz="2000" i="1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211548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9407" y="6232425"/>
            <a:ext cx="4532119" cy="112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794"/>
              </a:lnSpc>
              <a:spcBef>
                <a:spcPts val="39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06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808638" y="779814"/>
            <a:ext cx="306046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8637" y="1825988"/>
            <a:ext cx="3311136" cy="325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  <a:spcBef>
                <a:spcPts val="124"/>
              </a:spcBef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• </a:t>
            </a:r>
            <a:r>
              <a:rPr sz="2300" spc="6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spc="-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4125" y="2391244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04629" y="2391244"/>
            <a:ext cx="20405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5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ablishe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24374" y="2391244"/>
            <a:ext cx="56923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74151" y="2391244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27442" y="2391244"/>
            <a:ext cx="102227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31649" y="2391244"/>
            <a:ext cx="8806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93153" y="2391244"/>
            <a:ext cx="2446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18735" y="2391244"/>
            <a:ext cx="5278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25566" y="2391244"/>
            <a:ext cx="4833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88060" y="2391244"/>
            <a:ext cx="5138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siz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4125" y="2687079"/>
            <a:ext cx="259217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7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echniques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4125" y="3211515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26797" y="3211515"/>
            <a:ext cx="116359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edic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4487" y="3211515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1330" y="3211515"/>
            <a:ext cx="79471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qual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9104" y="3211515"/>
            <a:ext cx="7102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2365" y="3211515"/>
            <a:ext cx="35752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2337" y="3211515"/>
            <a:ext cx="10917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7983" y="3211515"/>
            <a:ext cx="98764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2000" spc="14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28337" y="3211515"/>
            <a:ext cx="6949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6359" y="3211515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125" y="3507350"/>
            <a:ext cx="6631979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eliabili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7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2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pla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78460" y="3507350"/>
            <a:ext cx="11208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125" y="4354514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4027" y="4354514"/>
            <a:ext cx="4708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6219" y="4354514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0291" y="4354514"/>
            <a:ext cx="20028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 </a:t>
            </a:r>
            <a:r>
              <a:rPr sz="2000" spc="10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4795" y="4354514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7482" y="4354514"/>
            <a:ext cx="8934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2237" y="4354514"/>
            <a:ext cx="136171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q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5279" y="4354514"/>
            <a:ext cx="85290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check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8470" y="4354514"/>
            <a:ext cx="3434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125" y="4650349"/>
            <a:ext cx="5358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-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sig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ishe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9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211548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9407" y="6232425"/>
            <a:ext cx="4532119" cy="112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794"/>
              </a:lnSpc>
              <a:spcBef>
                <a:spcPts val="39"/>
              </a:spcBef>
            </a:pPr>
            <a:r>
              <a:rPr sz="700" dirty="0">
                <a:latin typeface="Times New Roman"/>
                <a:cs typeface="Times New Roman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4346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797899" y="566006"/>
            <a:ext cx="341595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5031" y="1422576"/>
            <a:ext cx="205737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  <a:spcBef>
                <a:spcPts val="124"/>
              </a:spcBef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10666" y="1433449"/>
            <a:ext cx="2907675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ego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-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6090" y="1857430"/>
            <a:ext cx="2178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81726" y="1857214"/>
            <a:ext cx="6922962" cy="291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b="1"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roduct</a:t>
            </a:r>
            <a:r>
              <a:rPr sz="2200" b="1" spc="59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me</a:t>
            </a:r>
            <a:r>
              <a:rPr sz="2200"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b="1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cs:</a:t>
            </a:r>
            <a:r>
              <a:rPr sz="2200" b="1" spc="59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desc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spc="-4" dirty="0">
                <a:latin typeface="Arial"/>
                <a:cs typeface="Arial"/>
              </a:rPr>
              <a:t>i</a:t>
            </a:r>
            <a:r>
              <a:rPr sz="2200" spc="8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587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</a:t>
            </a:r>
            <a:r>
              <a:rPr sz="2200" spc="587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cha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ac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8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spc="-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-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cs</a:t>
            </a:r>
            <a:r>
              <a:rPr sz="2200" spc="587" dirty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of</a:t>
            </a:r>
            <a:r>
              <a:rPr lang="en-US" sz="2200" dirty="0" smtClean="0">
                <a:latin typeface="Arial"/>
                <a:cs typeface="Arial"/>
              </a:rPr>
              <a:t> the</a:t>
            </a:r>
            <a:r>
              <a:rPr sz="2200" spc="582" dirty="0" smtClean="0">
                <a:latin typeface="Arial"/>
                <a:cs typeface="Arial"/>
              </a:rPr>
              <a:t> </a:t>
            </a:r>
            <a:endParaRPr lang="en-US" sz="2200" spc="582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582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1727" y="2178599"/>
            <a:ext cx="98819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oduct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08100" y="2178599"/>
            <a:ext cx="64820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8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uch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93653" y="2178599"/>
            <a:ext cx="3569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88260" y="2178599"/>
            <a:ext cx="63352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ze,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58572" y="2178599"/>
            <a:ext cx="145093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co</a:t>
            </a:r>
            <a:r>
              <a:rPr sz="2200" spc="4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ex</a:t>
            </a:r>
            <a:r>
              <a:rPr sz="2200" spc="-4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y,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4917" y="2178599"/>
            <a:ext cx="88096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des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gn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61840" y="2178599"/>
            <a:ext cx="114336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ea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es,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1727" y="2501328"/>
            <a:ext cx="6921576" cy="764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1061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pe</a:t>
            </a:r>
            <a:r>
              <a:rPr sz="2200" spc="4" dirty="0">
                <a:latin typeface="Arial"/>
                <a:cs typeface="Arial"/>
              </a:rPr>
              <a:t>rf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4" dirty="0">
                <a:latin typeface="Arial"/>
                <a:cs typeface="Arial"/>
              </a:rPr>
              <a:t>rm</a:t>
            </a:r>
            <a:r>
              <a:rPr sz="2200" dirty="0">
                <a:latin typeface="Arial"/>
                <a:cs typeface="Arial"/>
              </a:rPr>
              <a:t>ance,</a:t>
            </a:r>
            <a:r>
              <a:rPr sz="2200" spc="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4" dirty="0">
                <a:latin typeface="Arial"/>
                <a:cs typeface="Arial"/>
              </a:rPr>
              <a:t>f</a:t>
            </a:r>
            <a:r>
              <a:rPr sz="2200" spc="4" dirty="0">
                <a:latin typeface="Arial"/>
                <a:cs typeface="Arial"/>
              </a:rPr>
              <a:t>f</a:t>
            </a:r>
            <a:r>
              <a:rPr sz="2200" spc="-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en</a:t>
            </a:r>
            <a:r>
              <a:rPr sz="2200" spc="8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y, 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4" dirty="0">
                <a:latin typeface="Arial"/>
                <a:cs typeface="Arial"/>
              </a:rPr>
              <a:t>l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8" dirty="0">
                <a:latin typeface="Arial"/>
                <a:cs typeface="Arial"/>
              </a:rPr>
              <a:t>b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-4" dirty="0">
                <a:latin typeface="Arial"/>
                <a:cs typeface="Arial"/>
              </a:rPr>
              <a:t>li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8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, po</a:t>
            </a:r>
            <a:r>
              <a:rPr sz="2200" spc="4" dirty="0">
                <a:latin typeface="Arial"/>
                <a:cs typeface="Arial"/>
              </a:rPr>
              <a:t>rt</a:t>
            </a:r>
            <a:r>
              <a:rPr sz="2200" dirty="0">
                <a:latin typeface="Arial"/>
                <a:cs typeface="Arial"/>
              </a:rPr>
              <a:t>ab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-4" dirty="0">
                <a:latin typeface="Arial"/>
                <a:cs typeface="Arial"/>
              </a:rPr>
              <a:t>li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y,</a:t>
            </a:r>
            <a:r>
              <a:rPr sz="2200" spc="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-8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.</a:t>
            </a:r>
          </a:p>
          <a:p>
            <a:pPr marL="11397">
              <a:lnSpc>
                <a:spcPct val="95825"/>
              </a:lnSpc>
              <a:spcBef>
                <a:spcPts val="1203"/>
              </a:spcBef>
            </a:pPr>
            <a:r>
              <a:rPr sz="2200" b="1" spc="-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roc</a:t>
            </a:r>
            <a:r>
              <a:rPr sz="2200" b="1" spc="8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ss  </a:t>
            </a:r>
            <a:r>
              <a:rPr sz="2200" b="1" spc="5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me</a:t>
            </a:r>
            <a:r>
              <a:rPr sz="2200" b="1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2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cs:  </a:t>
            </a:r>
            <a:r>
              <a:rPr sz="2200" b="1" spc="5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desc</a:t>
            </a:r>
            <a:r>
              <a:rPr sz="2200" spc="4" dirty="0">
                <a:latin typeface="Arial"/>
                <a:cs typeface="Arial"/>
              </a:rPr>
              <a:t>ri</a:t>
            </a:r>
            <a:r>
              <a:rPr sz="2200" dirty="0">
                <a:latin typeface="Arial"/>
                <a:cs typeface="Arial"/>
              </a:rPr>
              <a:t>be  </a:t>
            </a:r>
            <a:r>
              <a:rPr sz="2200" spc="5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 </a:t>
            </a:r>
            <a:r>
              <a:rPr sz="2200" spc="57" dirty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ff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sz="2200" spc="-8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-4" dirty="0" smtClean="0">
                <a:latin typeface="Arial"/>
                <a:cs typeface="Arial"/>
              </a:rPr>
              <a:t>i</a:t>
            </a:r>
            <a:r>
              <a:rPr sz="2200" dirty="0" smtClean="0">
                <a:latin typeface="Arial"/>
                <a:cs typeface="Arial"/>
              </a:rPr>
              <a:t>veness</a:t>
            </a:r>
            <a:r>
              <a:rPr lang="en-US" sz="2200" dirty="0" smtClean="0">
                <a:latin typeface="Arial"/>
                <a:cs typeface="Arial"/>
              </a:rPr>
              <a:t> and</a:t>
            </a:r>
          </a:p>
          <a:p>
            <a:pPr marL="11397">
              <a:lnSpc>
                <a:spcPct val="95825"/>
              </a:lnSpc>
              <a:spcBef>
                <a:spcPts val="1203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6090" y="2974881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4865" y="3296048"/>
            <a:ext cx="86683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lang="en-US" sz="2200" dirty="0">
                <a:latin typeface="Arial"/>
                <a:cs typeface="Arial"/>
              </a:rPr>
              <a:t>q</a:t>
            </a:r>
            <a:r>
              <a:rPr sz="2200" dirty="0" smtClean="0">
                <a:latin typeface="Arial"/>
                <a:cs typeface="Arial"/>
              </a:rPr>
              <a:t>u</a:t>
            </a:r>
            <a:r>
              <a:rPr lang="en-US" sz="2200" dirty="0" smtClean="0">
                <a:latin typeface="Arial"/>
                <a:cs typeface="Arial"/>
              </a:rPr>
              <a:t>ality</a:t>
            </a: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8" dirty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8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8" dirty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8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8" dirty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8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8" dirty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8" dirty="0" smtClean="0"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lang="en-US" sz="2200" spc="8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8169" y="3296048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1035" y="3296048"/>
            <a:ext cx="4500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0457" y="3296048"/>
            <a:ext cx="132680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ocesses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5484" y="3296048"/>
            <a:ext cx="52684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9721" y="3296048"/>
            <a:ext cx="106522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oduce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2899" y="3296048"/>
            <a:ext cx="4500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2320" y="3296048"/>
            <a:ext cx="111094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so</a:t>
            </a:r>
            <a:r>
              <a:rPr sz="2200" spc="-4" dirty="0">
                <a:latin typeface="Arial"/>
                <a:cs typeface="Arial"/>
              </a:rPr>
              <a:t>f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-4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1727" y="3618778"/>
            <a:ext cx="291536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oduc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.</a:t>
            </a:r>
            <a:r>
              <a:rPr sz="2200" spc="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E</a:t>
            </a:r>
            <a:r>
              <a:rPr sz="2200" spc="-8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spc="8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000" y="4097675"/>
            <a:ext cx="149859" cy="1953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933"/>
              </a:spcBef>
            </a:pP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08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14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154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6634" y="4097675"/>
            <a:ext cx="3575445" cy="1953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1851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r>
              <a:rPr sz="2000" spc="-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equ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ir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7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270"/>
              </a:lnSpc>
              <a:spcBef>
                <a:spcPts val="933"/>
              </a:spcBef>
            </a:pP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000" spc="-3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6500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uc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000" spc="-7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uc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270"/>
              </a:lnSpc>
              <a:spcBef>
                <a:spcPts val="1110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enes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-9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-4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l 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270"/>
              </a:lnSpc>
              <a:spcBef>
                <a:spcPts val="1110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ts</a:t>
            </a:r>
            <a:r>
              <a:rPr sz="2000" spc="-4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oun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-4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du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1397" marR="31851">
              <a:lnSpc>
                <a:spcPct val="95825"/>
              </a:lnSpc>
              <a:spcBef>
                <a:spcPts val="1186"/>
              </a:spcBef>
            </a:pP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ty</a:t>
            </a:r>
            <a:r>
              <a:rPr sz="2000" spc="-5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1104" y="4944840"/>
            <a:ext cx="2294298" cy="678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du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sz="2000" spc="-5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elo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7808" marR="37541">
              <a:lnSpc>
                <a:spcPct val="95825"/>
              </a:lnSpc>
              <a:spcBef>
                <a:spcPts val="912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211548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9407" y="6232425"/>
            <a:ext cx="4532119" cy="112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794"/>
              </a:lnSpc>
              <a:spcBef>
                <a:spcPts val="39"/>
              </a:spcBef>
            </a:pPr>
            <a:r>
              <a:rPr sz="700" dirty="0">
                <a:latin typeface="Times New Roman"/>
                <a:cs typeface="Times New Roman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075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838201" y="782504"/>
            <a:ext cx="333848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8266" y="1830536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spc="-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en-US" sz="2200" b="1" spc="-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3903" y="1830536"/>
            <a:ext cx="100343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spc="-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ro</a:t>
            </a:r>
            <a:r>
              <a:rPr sz="2200" b="1" spc="4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ect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3953" y="1830320"/>
            <a:ext cx="5822640" cy="291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me</a:t>
            </a:r>
            <a:r>
              <a:rPr sz="2200" b="1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2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cs: </a:t>
            </a:r>
            <a:r>
              <a:rPr sz="2200" b="1" spc="5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8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sc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spc="-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be </a:t>
            </a:r>
            <a:r>
              <a:rPr sz="2200" spc="53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</a:t>
            </a:r>
            <a:r>
              <a:rPr sz="2200" spc="6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4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ect </a:t>
            </a:r>
            <a:r>
              <a:rPr lang="en-US" sz="2200" dirty="0" smtClean="0">
                <a:latin typeface="Arial"/>
                <a:cs typeface="Arial"/>
              </a:rPr>
              <a:t>characteristics</a:t>
            </a:r>
            <a:r>
              <a:rPr sz="2200" spc="48" dirty="0" smtClean="0"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908" y="2151705"/>
            <a:ext cx="379374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spcBef>
                <a:spcPts val="123"/>
              </a:spcBef>
            </a:pP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spc="9" dirty="0">
                <a:latin typeface="Arial"/>
                <a:cs typeface="Arial"/>
              </a:rPr>
              <a:t>e</a:t>
            </a:r>
            <a:r>
              <a:rPr lang="en-US" sz="2000" spc="-9" dirty="0">
                <a:latin typeface="Arial"/>
                <a:cs typeface="Arial"/>
              </a:rPr>
              <a:t>x</a:t>
            </a:r>
            <a:r>
              <a:rPr lang="en-US" sz="2000" dirty="0">
                <a:latin typeface="Arial"/>
                <a:cs typeface="Arial"/>
              </a:rPr>
              <a:t>e</a:t>
            </a:r>
            <a:r>
              <a:rPr lang="en-US" sz="2000" spc="9" dirty="0"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u</a:t>
            </a:r>
            <a:r>
              <a:rPr lang="en-US" sz="2000" spc="4" dirty="0">
                <a:latin typeface="Arial"/>
                <a:cs typeface="Arial"/>
              </a:rPr>
              <a:t>t</a:t>
            </a:r>
            <a:r>
              <a:rPr lang="en-US" sz="2000" spc="-4" dirty="0">
                <a:latin typeface="Arial"/>
                <a:cs typeface="Arial"/>
              </a:rPr>
              <a:t>i</a:t>
            </a:r>
            <a:r>
              <a:rPr lang="en-US" sz="2000" spc="9" dirty="0">
                <a:latin typeface="Arial"/>
                <a:cs typeface="Arial"/>
              </a:rPr>
              <a:t>o</a:t>
            </a:r>
            <a:r>
              <a:rPr lang="en-US" sz="2000" dirty="0">
                <a:latin typeface="Arial"/>
                <a:cs typeface="Arial"/>
              </a:rPr>
              <a:t>n.</a:t>
            </a:r>
            <a:r>
              <a:rPr lang="en-US" sz="2000" spc="9" dirty="0">
                <a:latin typeface="Arial"/>
                <a:cs typeface="Arial"/>
              </a:rPr>
              <a:t> </a:t>
            </a:r>
            <a:r>
              <a:rPr lang="en-US" sz="2000" spc="-4" dirty="0">
                <a:latin typeface="Arial"/>
                <a:cs typeface="Arial"/>
              </a:rPr>
              <a:t>E</a:t>
            </a:r>
            <a:r>
              <a:rPr lang="en-US" sz="2000" spc="-9" dirty="0">
                <a:latin typeface="Arial"/>
                <a:cs typeface="Arial"/>
              </a:rPr>
              <a:t>x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4" dirty="0">
                <a:latin typeface="Arial"/>
                <a:cs typeface="Arial"/>
              </a:rPr>
              <a:t>m</a:t>
            </a:r>
            <a:r>
              <a:rPr lang="en-US" sz="2000" spc="9" dirty="0">
                <a:latin typeface="Arial"/>
                <a:cs typeface="Arial"/>
              </a:rPr>
              <a:t>p</a:t>
            </a:r>
            <a:r>
              <a:rPr lang="en-US" sz="2000" spc="-4" dirty="0">
                <a:latin typeface="Arial"/>
                <a:cs typeface="Arial"/>
              </a:rPr>
              <a:t>l</a:t>
            </a:r>
            <a:r>
              <a:rPr lang="en-US" sz="2000" dirty="0">
                <a:latin typeface="Arial"/>
                <a:cs typeface="Arial"/>
              </a:rPr>
              <a:t>es</a:t>
            </a:r>
            <a:r>
              <a:rPr lang="en-US" sz="2000" spc="4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4" dirty="0">
                <a:latin typeface="Arial"/>
                <a:cs typeface="Arial"/>
              </a:rPr>
              <a:t>r</a:t>
            </a:r>
            <a:r>
              <a:rPr lang="en-US" sz="2000" dirty="0">
                <a:latin typeface="Arial"/>
                <a:cs typeface="Arial"/>
              </a:rPr>
              <a:t>e 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43181" y="2767762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8816" y="2767762"/>
            <a:ext cx="355315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7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-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velope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3181" y="3366156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8816" y="3366156"/>
            <a:ext cx="230824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ff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g</a:t>
            </a:r>
            <a:r>
              <a:rPr sz="2000" spc="-47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pa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tt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rn</a:t>
            </a:r>
            <a:r>
              <a:rPr sz="2000" spc="-5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650065"/>
                </a:solidFill>
                <a:latin typeface="Arial"/>
                <a:cs typeface="Arial"/>
              </a:rPr>
              <a:t>v</a:t>
            </a:r>
            <a:r>
              <a:rPr sz="2000" spc="13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6680" y="3366156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2014" y="3366156"/>
            <a:ext cx="38635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fe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8254" y="3366156"/>
            <a:ext cx="639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2000" spc="-4" dirty="0">
                <a:solidFill>
                  <a:srgbClr val="650065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cl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8031" y="3366156"/>
            <a:ext cx="27292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9279" y="3366156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3228" y="3366156"/>
            <a:ext cx="10208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3181" y="3951102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8816" y="3951102"/>
            <a:ext cx="210985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cos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-3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hedul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3181" y="4583114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8816" y="4583114"/>
            <a:ext cx="134612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oduc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46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Metrics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metrics are measures of the software development process, such as </a:t>
            </a:r>
          </a:p>
          <a:p>
            <a:pPr lvl="1"/>
            <a:r>
              <a:rPr lang="en-US" sz="2400" smtClean="0"/>
              <a:t>Overall development time</a:t>
            </a:r>
          </a:p>
          <a:p>
            <a:pPr lvl="1"/>
            <a:r>
              <a:rPr lang="en-US" sz="2400" smtClean="0"/>
              <a:t>Type of methodology used</a:t>
            </a:r>
          </a:p>
          <a:p>
            <a:r>
              <a:rPr lang="en-US" smtClean="0"/>
              <a:t>Process metrics are collected across all projects and over long periods of time. </a:t>
            </a:r>
          </a:p>
          <a:p>
            <a:r>
              <a:rPr lang="en-US" smtClean="0"/>
              <a:t>Their intent is to provide indicators that lead to long-term software process improvement.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Metrics &amp; Software Process Improvement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To improve any process, the rational way is:</a:t>
            </a:r>
          </a:p>
          <a:p>
            <a:pPr lvl="1"/>
            <a:r>
              <a:rPr lang="en-US" sz="2400" smtClean="0"/>
              <a:t>Measure Specific attributes of the process</a:t>
            </a:r>
          </a:p>
          <a:p>
            <a:pPr lvl="1"/>
            <a:r>
              <a:rPr lang="en-US" sz="2400" smtClean="0"/>
              <a:t>Derive meaningful metrics from  these attributes.</a:t>
            </a:r>
          </a:p>
          <a:p>
            <a:pPr lvl="1"/>
            <a:r>
              <a:rPr lang="en-US" sz="2400" smtClean="0"/>
              <a:t>Use these metrics to provide indicators.</a:t>
            </a:r>
          </a:p>
          <a:p>
            <a:pPr lvl="1"/>
            <a:r>
              <a:rPr lang="en-US" sz="2400" smtClean="0"/>
              <a:t>The indicators lead to a strategy for improvement.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Metrics</a:t>
            </a:r>
          </a:p>
        </p:txBody>
      </p:sp>
      <p:sp>
        <p:nvSpPr>
          <p:cNvPr id="8540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2542" indent="-492542">
              <a:lnSpc>
                <a:spcPct val="90000"/>
              </a:lnSpc>
              <a:defRPr/>
            </a:pPr>
            <a:r>
              <a:rPr lang="en-US" sz="2216" dirty="0"/>
              <a:t>Focus on quality achieved as a consequence of a repeatable or managed process. Strategic and Long Term.</a:t>
            </a:r>
          </a:p>
          <a:p>
            <a:pPr marL="492542" indent="-492542">
              <a:lnSpc>
                <a:spcPct val="90000"/>
              </a:lnSpc>
              <a:defRPr/>
            </a:pPr>
            <a:r>
              <a:rPr lang="en-US" sz="2216" dirty="0"/>
              <a:t>Statistical Software Process Improvement (SSPI). Error Categorization and Analysis:</a:t>
            </a:r>
          </a:p>
          <a:p>
            <a:pPr marL="949902" lvl="1" indent="-422178">
              <a:lnSpc>
                <a:spcPct val="90000"/>
              </a:lnSpc>
              <a:buFont typeface="Monotype Sorts" pitchFamily="2" charset="2"/>
              <a:buChar char="l"/>
              <a:defRPr/>
            </a:pPr>
            <a:r>
              <a:rPr lang="en-US" sz="1847" dirty="0"/>
              <a:t>All errors and defects are categorized by origin</a:t>
            </a:r>
          </a:p>
          <a:p>
            <a:pPr marL="949902" lvl="1" indent="-422178">
              <a:lnSpc>
                <a:spcPct val="90000"/>
              </a:lnSpc>
              <a:buFont typeface="Monotype Sorts" pitchFamily="2" charset="2"/>
              <a:buChar char="l"/>
              <a:defRPr/>
            </a:pPr>
            <a:r>
              <a:rPr lang="en-US" sz="1847" dirty="0"/>
              <a:t>The cost to correct each error and defect is recorded</a:t>
            </a:r>
          </a:p>
          <a:p>
            <a:pPr marL="949902" lvl="1" indent="-422178">
              <a:lnSpc>
                <a:spcPct val="90000"/>
              </a:lnSpc>
              <a:buFont typeface="Monotype Sorts" pitchFamily="2" charset="2"/>
              <a:buChar char="l"/>
              <a:defRPr/>
            </a:pPr>
            <a:r>
              <a:rPr lang="en-US" sz="1847" dirty="0"/>
              <a:t>The number of errors and defects in each category is computed</a:t>
            </a:r>
          </a:p>
          <a:p>
            <a:pPr marL="949902" lvl="1" indent="-422178">
              <a:lnSpc>
                <a:spcPct val="90000"/>
              </a:lnSpc>
              <a:buFont typeface="Monotype Sorts" pitchFamily="2" charset="2"/>
              <a:buChar char="l"/>
              <a:defRPr/>
            </a:pPr>
            <a:r>
              <a:rPr lang="en-US" sz="1847" dirty="0"/>
              <a:t>Data is analyzed to find categories that result in the highest cost to the organization</a:t>
            </a:r>
          </a:p>
          <a:p>
            <a:pPr marL="949902" lvl="1" indent="-422178">
              <a:lnSpc>
                <a:spcPct val="90000"/>
              </a:lnSpc>
              <a:buFont typeface="Monotype Sorts" pitchFamily="2" charset="2"/>
              <a:buChar char="l"/>
              <a:defRPr/>
            </a:pPr>
            <a:r>
              <a:rPr lang="en-US" sz="1847" dirty="0"/>
              <a:t>Plans are developed to modify the process</a:t>
            </a:r>
          </a:p>
          <a:p>
            <a:pPr marL="492542" indent="-492542">
              <a:lnSpc>
                <a:spcPct val="90000"/>
              </a:lnSpc>
              <a:defRPr/>
            </a:pPr>
            <a:r>
              <a:rPr lang="en-US" sz="2216" dirty="0"/>
              <a:t>Defect Removal Efficiency (DRE). Relationship between errors (E) and defects (D). The ideal is a DRE of 1:</a:t>
            </a:r>
          </a:p>
          <a:p>
            <a:pPr marL="949901" lvl="2" indent="0">
              <a:lnSpc>
                <a:spcPct val="90000"/>
              </a:lnSpc>
              <a:buFontTx/>
              <a:buNone/>
              <a:defRPr/>
            </a:pPr>
            <a:r>
              <a:rPr lang="en-US" sz="1477" dirty="0"/>
              <a:t> </a:t>
            </a: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3263900" y="5680075"/>
          <a:ext cx="26463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3" imgW="1155700" imgH="203200" progId="Equation.3">
                  <p:embed/>
                </p:oleObj>
              </mc:Choice>
              <mc:Fallback>
                <p:oleObj name="Equation" r:id="rId3" imgW="1155700" imgH="203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680075"/>
                        <a:ext cx="2646363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Factors Affecting Software Quality 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 l="30000" t="23958" r="32500" b="17708"/>
          <a:stretch>
            <a:fillRect/>
          </a:stretch>
        </p:blipFill>
        <p:spPr bwMode="auto">
          <a:xfrm>
            <a:off x="1752600" y="1447800"/>
            <a:ext cx="51657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big is the program?</a:t>
            </a:r>
          </a:p>
          <a:p>
            <a:pPr lvl="1"/>
            <a:r>
              <a:rPr lang="en-US">
                <a:solidFill>
                  <a:srgbClr val="FF3300"/>
                </a:solidFill>
              </a:rPr>
              <a:t>Huge!!</a:t>
            </a:r>
            <a:endParaRPr lang="en-US"/>
          </a:p>
          <a:p>
            <a:r>
              <a:rPr lang="en-US"/>
              <a:t>How close are you to finishing?</a:t>
            </a:r>
          </a:p>
          <a:p>
            <a:pPr lvl="1"/>
            <a:r>
              <a:rPr lang="en-US">
                <a:solidFill>
                  <a:srgbClr val="FF3300"/>
                </a:solidFill>
              </a:rPr>
              <a:t>We are almost there!!</a:t>
            </a:r>
          </a:p>
          <a:p>
            <a:r>
              <a:rPr lang="en-US"/>
              <a:t>Can you, as a manager, make any useful decisions from such </a:t>
            </a:r>
            <a:r>
              <a:rPr lang="en-US">
                <a:solidFill>
                  <a:srgbClr val="009900"/>
                </a:solidFill>
              </a:rPr>
              <a:t>subjective</a:t>
            </a:r>
            <a:r>
              <a:rPr lang="en-US"/>
              <a:t> information?</a:t>
            </a:r>
          </a:p>
          <a:p>
            <a:r>
              <a:rPr lang="en-US"/>
              <a:t>Need information like, cost, effort, size of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Measure Effectiveness of a Software Process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measure the effectiveness of a software process indirectly</a:t>
            </a:r>
          </a:p>
          <a:p>
            <a:r>
              <a:rPr lang="en-US" dirty="0" smtClean="0"/>
              <a:t>We derive a set of metrics based on the outcomes that can be derived from the process.</a:t>
            </a:r>
          </a:p>
          <a:p>
            <a:r>
              <a:rPr lang="en-US" dirty="0" smtClean="0"/>
              <a:t>Outcomes include</a:t>
            </a:r>
          </a:p>
          <a:p>
            <a:pPr lvl="1"/>
            <a:r>
              <a:rPr lang="en-US" sz="2000" dirty="0" smtClean="0"/>
              <a:t>Errors uncovered before release of the software</a:t>
            </a:r>
          </a:p>
          <a:p>
            <a:pPr lvl="1"/>
            <a:r>
              <a:rPr lang="en-US" sz="2000" dirty="0" smtClean="0"/>
              <a:t>Defects delivered to and reported by end-users</a:t>
            </a:r>
          </a:p>
          <a:p>
            <a:pPr lvl="1"/>
            <a:r>
              <a:rPr lang="en-US" sz="2000" dirty="0" smtClean="0"/>
              <a:t>Work products delivered (productivity)</a:t>
            </a:r>
          </a:p>
          <a:p>
            <a:pPr lvl="1"/>
            <a:r>
              <a:rPr lang="en-US" sz="2000" dirty="0" smtClean="0"/>
              <a:t>Human effort</a:t>
            </a:r>
          </a:p>
          <a:p>
            <a:pPr lvl="1"/>
            <a:r>
              <a:rPr lang="en-US" sz="2000" dirty="0" smtClean="0"/>
              <a:t>Calendar time etc.</a:t>
            </a:r>
          </a:p>
          <a:p>
            <a:pPr lvl="1"/>
            <a:r>
              <a:rPr lang="en-US" sz="2000" dirty="0" smtClean="0"/>
              <a:t>Conformance to schedule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Metrics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Project Metrics are the measures of Software Project and are used to monitor and control the project. They enable a software project manager to:</a:t>
            </a:r>
          </a:p>
          <a:p>
            <a:pPr lvl="1">
              <a:buFont typeface="Wingdings" pitchFamily="2" charset="2"/>
              <a:buChar char="§"/>
            </a:pPr>
            <a:endParaRPr lang="en-US" sz="2200" smtClean="0"/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Minimize the </a:t>
            </a:r>
            <a:r>
              <a:rPr lang="en-US" sz="2200" b="1" smtClean="0"/>
              <a:t>development time </a:t>
            </a:r>
            <a:r>
              <a:rPr lang="en-US" sz="2200" smtClean="0"/>
              <a:t>by making the adjustments necessary to avoid delays and potential  problems and risks.</a:t>
            </a:r>
            <a:br>
              <a:rPr lang="en-US" sz="2200" smtClean="0"/>
            </a:br>
            <a:endParaRPr lang="en-US" sz="2200" smtClean="0"/>
          </a:p>
          <a:p>
            <a:pPr lvl="1">
              <a:buFont typeface="Wingdings" pitchFamily="2" charset="2"/>
              <a:buChar char="§"/>
            </a:pPr>
            <a:r>
              <a:rPr lang="en-US" sz="2200" smtClean="0"/>
              <a:t>Assess </a:t>
            </a:r>
            <a:r>
              <a:rPr lang="en-US" sz="2200" b="1" smtClean="0"/>
              <a:t>product quality</a:t>
            </a:r>
            <a:r>
              <a:rPr lang="en-US" sz="2200" smtClean="0"/>
              <a:t> on an ongoing basis &amp; modify the technical approach to improve quality.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Metrics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in estimation techniques &amp; other technical work.</a:t>
            </a:r>
          </a:p>
          <a:p>
            <a:r>
              <a:rPr lang="en-US" smtClean="0"/>
              <a:t>Metrics collected from past projects are used as a basis from which effort and time estimates are made for current software project.</a:t>
            </a:r>
          </a:p>
          <a:p>
            <a:r>
              <a:rPr lang="en-US" smtClean="0"/>
              <a:t>As a project proceeds, actual values of human effort &amp; calendar time expended are compared to the original estimates.</a:t>
            </a:r>
          </a:p>
          <a:p>
            <a:r>
              <a:rPr lang="en-US" smtClean="0"/>
              <a:t>This data is used by the project manager to monitor &amp; control the project.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Metrics</a:t>
            </a:r>
          </a:p>
        </p:txBody>
      </p:sp>
      <p:sp>
        <p:nvSpPr>
          <p:cNvPr id="8550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216" dirty="0"/>
              <a:t>Used by a project manager and software team to adapt project work flow and technical activities. </a:t>
            </a:r>
            <a:endParaRPr lang="en-US" sz="2216" dirty="0" smtClean="0"/>
          </a:p>
          <a:p>
            <a:pPr>
              <a:lnSpc>
                <a:spcPct val="90000"/>
              </a:lnSpc>
              <a:defRPr/>
            </a:pPr>
            <a:endParaRPr lang="en-US" sz="2216" dirty="0"/>
          </a:p>
          <a:p>
            <a:pPr>
              <a:lnSpc>
                <a:spcPct val="90000"/>
              </a:lnSpc>
              <a:defRPr/>
            </a:pPr>
            <a:r>
              <a:rPr lang="en-US" sz="2216" dirty="0" smtClean="0"/>
              <a:t>Metrics</a:t>
            </a:r>
            <a:r>
              <a:rPr lang="en-US" sz="2216" dirty="0"/>
              <a:t>: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-"/>
              <a:defRPr/>
            </a:pPr>
            <a:r>
              <a:rPr lang="en-US" sz="1847" dirty="0"/>
              <a:t>Effort or time per SE task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-"/>
              <a:defRPr/>
            </a:pPr>
            <a:r>
              <a:rPr lang="en-US" sz="1847" dirty="0"/>
              <a:t>Errors uncovered per review hour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-"/>
              <a:defRPr/>
            </a:pPr>
            <a:r>
              <a:rPr lang="en-US" sz="1847" dirty="0"/>
              <a:t>Scheduled vs. actual milestone dates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-"/>
              <a:defRPr/>
            </a:pPr>
            <a:r>
              <a:rPr lang="en-US" sz="1847" dirty="0"/>
              <a:t>Number of changes and their characteristics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-"/>
              <a:defRPr/>
            </a:pPr>
            <a:r>
              <a:rPr lang="en-US" sz="1847" dirty="0"/>
              <a:t>Distribution of effort on SE tasks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metrics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Product metrics are measures of the software product at any stage of its development, from requirements to installed system.  Product metrics may measure: </a:t>
            </a:r>
          </a:p>
          <a:p>
            <a:pPr lvl="1"/>
            <a:r>
              <a:rPr lang="en-US" sz="2400" smtClean="0"/>
              <a:t>the complexity of the software design</a:t>
            </a:r>
          </a:p>
          <a:p>
            <a:pPr lvl="1"/>
            <a:r>
              <a:rPr lang="en-US" sz="2400" smtClean="0"/>
              <a:t>the size of the final program</a:t>
            </a:r>
          </a:p>
          <a:p>
            <a:pPr lvl="1"/>
            <a:r>
              <a:rPr lang="en-US" sz="2400" smtClean="0"/>
              <a:t>the number of pages of documentation produced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Software Measurements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Direct measures</a:t>
            </a:r>
          </a:p>
          <a:p>
            <a:pPr lvl="1"/>
            <a:r>
              <a:rPr lang="en-US" sz="2400" smtClean="0"/>
              <a:t>Easy to collect</a:t>
            </a:r>
          </a:p>
          <a:p>
            <a:pPr lvl="1"/>
            <a:r>
              <a:rPr lang="en-US" sz="2400" smtClean="0"/>
              <a:t>E.g. Cost, Effort, Lines of codes (LOC), Execution Speed, Memory size, Defects etc.</a:t>
            </a:r>
          </a:p>
          <a:p>
            <a:r>
              <a:rPr lang="en-US" b="1" smtClean="0"/>
              <a:t>Indirect measures</a:t>
            </a:r>
          </a:p>
          <a:p>
            <a:pPr lvl="1"/>
            <a:r>
              <a:rPr lang="en-US" sz="2400" smtClean="0"/>
              <a:t>More difficult to assess &amp; can be measured indirectly only.</a:t>
            </a:r>
          </a:p>
          <a:p>
            <a:pPr lvl="1"/>
            <a:r>
              <a:rPr lang="en-US" sz="2400" smtClean="0"/>
              <a:t>Quality, Functionality, Complexity, Reliability, Efficiency, Maintainability etc.</a:t>
            </a:r>
          </a:p>
          <a:p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2 different project teams are working to record errors in a software process</a:t>
            </a:r>
          </a:p>
          <a:p>
            <a:r>
              <a:rPr lang="en-US" smtClean="0"/>
              <a:t>Team A – Finds 342 errors during software process before release</a:t>
            </a:r>
          </a:p>
          <a:p>
            <a:r>
              <a:rPr lang="en-US" smtClean="0"/>
              <a:t>Team B- Finds 184 errors</a:t>
            </a:r>
          </a:p>
        </p:txBody>
      </p:sp>
      <p:sp>
        <p:nvSpPr>
          <p:cNvPr id="2867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smtClean="0"/>
              <a:t>Which team do you think is more effective in finding errors?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of Metrics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answer this we need to know the size &amp; complexity of the projects.</a:t>
            </a:r>
          </a:p>
          <a:p>
            <a:r>
              <a:rPr lang="en-US" smtClean="0"/>
              <a:t>But if we normalize the measures, it is possible to compare the two</a:t>
            </a:r>
          </a:p>
          <a:p>
            <a:r>
              <a:rPr lang="en-US" smtClean="0"/>
              <a:t>Normalization: compensate for complexity aspects particular to a product</a:t>
            </a:r>
          </a:p>
          <a:p>
            <a:r>
              <a:rPr lang="en-US" smtClean="0"/>
              <a:t>For normalization we have 2 ways-</a:t>
            </a:r>
          </a:p>
          <a:p>
            <a:pPr lvl="1"/>
            <a:r>
              <a:rPr lang="en-US" smtClean="0"/>
              <a:t>Size-Oriented Metrics</a:t>
            </a:r>
          </a:p>
          <a:p>
            <a:pPr lvl="1"/>
            <a:r>
              <a:rPr lang="en-US" smtClean="0"/>
              <a:t>Function Oriented Metrics</a:t>
            </a:r>
          </a:p>
          <a:p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 Guidelines</a:t>
            </a:r>
          </a:p>
        </p:txBody>
      </p:sp>
      <p:sp>
        <p:nvSpPr>
          <p:cNvPr id="8570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216" dirty="0"/>
              <a:t>Use common sense and organizational sensitivity when interpreting metrics data</a:t>
            </a:r>
          </a:p>
          <a:p>
            <a:pPr>
              <a:lnSpc>
                <a:spcPct val="90000"/>
              </a:lnSpc>
              <a:defRPr/>
            </a:pPr>
            <a:r>
              <a:rPr lang="en-US" sz="2216" dirty="0"/>
              <a:t>Provide regular feedback to the individuals and teams who have worked to collect measures and metrics.</a:t>
            </a:r>
          </a:p>
          <a:p>
            <a:pPr>
              <a:lnSpc>
                <a:spcPct val="90000"/>
              </a:lnSpc>
              <a:defRPr/>
            </a:pPr>
            <a:r>
              <a:rPr lang="en-US" sz="2216" dirty="0"/>
              <a:t>Don’t use metrics to appraise individuals</a:t>
            </a:r>
          </a:p>
          <a:p>
            <a:pPr>
              <a:lnSpc>
                <a:spcPct val="90000"/>
              </a:lnSpc>
              <a:defRPr/>
            </a:pPr>
            <a:r>
              <a:rPr lang="en-US" sz="2216" dirty="0"/>
              <a:t>Work with practitioners and teams to set clear goals and metrics that will be used to achieve them</a:t>
            </a:r>
          </a:p>
          <a:p>
            <a:pPr>
              <a:lnSpc>
                <a:spcPct val="90000"/>
              </a:lnSpc>
              <a:defRPr/>
            </a:pPr>
            <a:r>
              <a:rPr lang="en-US" sz="2216" dirty="0"/>
              <a:t>Never use metrics to threaten individuals or teams</a:t>
            </a:r>
          </a:p>
          <a:p>
            <a:pPr>
              <a:lnSpc>
                <a:spcPct val="90000"/>
              </a:lnSpc>
              <a:defRPr/>
            </a:pPr>
            <a:r>
              <a:rPr lang="en-US" sz="2216" dirty="0"/>
              <a:t>Metrics data that indicate a problem area should not be considered “negative.” These data are merely an indicator for process improvement</a:t>
            </a:r>
          </a:p>
          <a:p>
            <a:pPr>
              <a:lnSpc>
                <a:spcPct val="90000"/>
              </a:lnSpc>
              <a:defRPr/>
            </a:pPr>
            <a:r>
              <a:rPr lang="en-US" sz="2216" dirty="0"/>
              <a:t>Don’t obsess on a single metric to the exclusion of other important metrics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Normalized Metrics</a:t>
            </a:r>
          </a:p>
        </p:txBody>
      </p:sp>
      <p:sp>
        <p:nvSpPr>
          <p:cNvPr id="8591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endParaRPr lang="en-US" sz="2216" dirty="0"/>
          </a:p>
          <a:p>
            <a:pPr>
              <a:lnSpc>
                <a:spcPct val="90000"/>
              </a:lnSpc>
              <a:defRPr/>
            </a:pPr>
            <a:endParaRPr lang="en-US" sz="2216" dirty="0"/>
          </a:p>
          <a:p>
            <a:pPr>
              <a:lnSpc>
                <a:spcPct val="90000"/>
              </a:lnSpc>
              <a:defRPr/>
            </a:pPr>
            <a:endParaRPr lang="en-US" sz="2216" dirty="0"/>
          </a:p>
          <a:p>
            <a:pPr>
              <a:lnSpc>
                <a:spcPct val="90000"/>
              </a:lnSpc>
              <a:defRPr/>
            </a:pPr>
            <a:endParaRPr lang="en-US" sz="2216" dirty="0"/>
          </a:p>
          <a:p>
            <a:pPr>
              <a:lnSpc>
                <a:spcPct val="90000"/>
              </a:lnSpc>
              <a:defRPr/>
            </a:pPr>
            <a:endParaRPr lang="en-US" sz="2216" dirty="0"/>
          </a:p>
          <a:p>
            <a:pPr>
              <a:lnSpc>
                <a:spcPct val="90000"/>
              </a:lnSpc>
              <a:defRPr/>
            </a:pPr>
            <a:endParaRPr lang="en-US" sz="2216" dirty="0"/>
          </a:p>
          <a:p>
            <a:pPr>
              <a:lnSpc>
                <a:spcPct val="90000"/>
              </a:lnSpc>
              <a:defRPr/>
            </a:pPr>
            <a:endParaRPr lang="en-US" sz="2216" dirty="0" smtClean="0"/>
          </a:p>
          <a:p>
            <a:pPr>
              <a:lnSpc>
                <a:spcPct val="90000"/>
              </a:lnSpc>
              <a:defRPr/>
            </a:pPr>
            <a:r>
              <a:rPr lang="en-US" sz="2216" dirty="0" smtClean="0"/>
              <a:t>Size-Oriented</a:t>
            </a:r>
            <a:r>
              <a:rPr lang="en-US" sz="2216" dirty="0"/>
              <a:t>: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-"/>
              <a:defRPr/>
            </a:pPr>
            <a:r>
              <a:rPr lang="en-US" sz="1847" dirty="0"/>
              <a:t>errors per KLOC (thousand lines of code), defects per KLOC, R per LOC, page of documentation per KLOC, errors / person-month, LOC per person-month, R / page of documentation</a:t>
            </a:r>
          </a:p>
          <a:p>
            <a:pPr>
              <a:lnSpc>
                <a:spcPct val="90000"/>
              </a:lnSpc>
              <a:defRPr/>
            </a:pPr>
            <a:r>
              <a:rPr lang="en-US" sz="2216" dirty="0"/>
              <a:t>Function-Oriented: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-"/>
              <a:defRPr/>
            </a:pPr>
            <a:r>
              <a:rPr lang="en-US" sz="1847" dirty="0"/>
              <a:t>errors per FP, defects per FP, R per FP, pages of documentation per FP, FP per person-month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-"/>
              <a:defRPr/>
            </a:pPr>
            <a:endParaRPr lang="en-US" sz="1847" dirty="0"/>
          </a:p>
        </p:txBody>
      </p:sp>
      <p:graphicFrame>
        <p:nvGraphicFramePr>
          <p:cNvPr id="85921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34444"/>
              </p:ext>
            </p:extLst>
          </p:nvPr>
        </p:nvGraphicFramePr>
        <p:xfrm>
          <a:off x="609599" y="1458913"/>
          <a:ext cx="8255704" cy="2431979"/>
        </p:xfrm>
        <a:graphic>
          <a:graphicData uri="http://schemas.openxmlformats.org/drawingml/2006/table">
            <a:tbl>
              <a:tblPr/>
              <a:tblGrid>
                <a:gridCol w="111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6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8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9103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Project</a:t>
                      </a:r>
                      <a:endParaRPr kumimoji="0" lang="en-GB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LOC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FP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Effort (P/M)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R(000)</a:t>
                      </a:r>
                      <a:endParaRPr kumimoji="0" lang="en-GB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Pp. doc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Errors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Defects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People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alpha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12100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189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168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365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134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9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beta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27200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388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62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440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1224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321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79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gamma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20200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631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314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1050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256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64</a:t>
                      </a:r>
                      <a:endParaRPr kumimoji="0" lang="en-GB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00000"/>
                        <a:buFont typeface="Symbol" panose="05050102010706020507" pitchFamily="18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28700"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defRPr sz="1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GB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33" marR="84433" marT="42217" marB="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Quantifiable</a:t>
            </a:r>
            <a:r>
              <a:rPr lang="en-US" dirty="0"/>
              <a:t> measures that could be used to measure characteristics of a software system or the software development process </a:t>
            </a:r>
          </a:p>
          <a:p>
            <a:pPr>
              <a:lnSpc>
                <a:spcPct val="90000"/>
              </a:lnSpc>
            </a:pPr>
            <a:r>
              <a:rPr lang="en-US" dirty="0"/>
              <a:t>Required in all phases</a:t>
            </a:r>
          </a:p>
          <a:p>
            <a:pPr>
              <a:lnSpc>
                <a:spcPct val="90000"/>
              </a:lnSpc>
            </a:pPr>
            <a:r>
              <a:rPr lang="en-US" dirty="0"/>
              <a:t>Required for effective management</a:t>
            </a:r>
          </a:p>
          <a:p>
            <a:pPr>
              <a:lnSpc>
                <a:spcPct val="90000"/>
              </a:lnSpc>
            </a:pPr>
            <a:r>
              <a:rPr lang="en-US" dirty="0"/>
              <a:t>Managers need </a:t>
            </a:r>
            <a:r>
              <a:rPr lang="en-US" dirty="0">
                <a:solidFill>
                  <a:srgbClr val="009900"/>
                </a:solidFill>
              </a:rPr>
              <a:t>quantifiable</a:t>
            </a:r>
            <a:r>
              <a:rPr lang="en-US" dirty="0"/>
              <a:t> information, and not </a:t>
            </a:r>
            <a:r>
              <a:rPr lang="en-US" i="1" dirty="0">
                <a:solidFill>
                  <a:srgbClr val="009900"/>
                </a:solidFill>
              </a:rPr>
              <a:t>subjective</a:t>
            </a:r>
            <a:r>
              <a:rPr lang="en-US" dirty="0"/>
              <a:t> information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Subjective information goes against the fundamental goal of </a:t>
            </a:r>
            <a:r>
              <a:rPr lang="en-US" i="1" dirty="0" smtClean="0">
                <a:solidFill>
                  <a:srgbClr val="FF3300"/>
                </a:solidFill>
              </a:rPr>
              <a:t>engineering</a:t>
            </a:r>
            <a:endParaRPr lang="en-US" i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Size-Oriented Metrics</a:t>
            </a:r>
            <a:br>
              <a:rPr lang="en-US" smtClean="0"/>
            </a:br>
            <a:endParaRPr lang="en-US" smtClean="0"/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25000"/>
              <a:buFontTx/>
              <a:buChar char="•"/>
            </a:pPr>
            <a:r>
              <a:rPr lang="en-US" dirty="0" smtClean="0"/>
              <a:t>Based on the “size” of the software produced</a:t>
            </a:r>
          </a:p>
          <a:p>
            <a:pPr eaLnBrk="1" hangingPunct="1"/>
            <a:r>
              <a:rPr lang="en-US" altLang="en-US" sz="2800" i="1" dirty="0"/>
              <a:t>LOC - </a:t>
            </a:r>
            <a:r>
              <a:rPr lang="en-US" altLang="en-US" sz="2800" dirty="0"/>
              <a:t>Lines Of Code  </a:t>
            </a:r>
          </a:p>
          <a:p>
            <a:pPr eaLnBrk="1" hangingPunct="1"/>
            <a:r>
              <a:rPr lang="en-US" altLang="en-US" sz="2800" i="1" dirty="0"/>
              <a:t>KLOC - </a:t>
            </a:r>
            <a:r>
              <a:rPr lang="en-US" altLang="en-US" sz="2800" dirty="0"/>
              <a:t>1000 Lines Of Code</a:t>
            </a:r>
          </a:p>
          <a:p>
            <a:pPr eaLnBrk="1" hangingPunct="1"/>
            <a:r>
              <a:rPr lang="en-US" altLang="en-US" sz="2800" i="1" dirty="0"/>
              <a:t>SLOC </a:t>
            </a:r>
            <a:r>
              <a:rPr lang="en-US" altLang="en-US" sz="2800" dirty="0"/>
              <a:t>–</a:t>
            </a:r>
            <a:r>
              <a:rPr lang="en-US" altLang="en-US" sz="2800" i="1" dirty="0"/>
              <a:t> </a:t>
            </a:r>
            <a:r>
              <a:rPr lang="en-US" altLang="en-US" sz="2800" dirty="0"/>
              <a:t>Statement Lines of Code  (ignore whitespace)</a:t>
            </a:r>
            <a:endParaRPr lang="en-US" altLang="en-US" sz="2800" i="1" dirty="0"/>
          </a:p>
          <a:p>
            <a:pPr eaLnBrk="1" hangingPunct="1"/>
            <a:r>
              <a:rPr lang="en-US" altLang="en-US" sz="2800" dirty="0"/>
              <a:t>Typical Measures: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Errors/KLOC, Defects/KLOC, Cost/LOC, Documentation Pages/KLOC</a:t>
            </a:r>
          </a:p>
          <a:p>
            <a:pPr marL="342900" lvl="1" indent="-342900">
              <a:buSzPct val="125000"/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Size-Oriented Metrics</a:t>
            </a: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03734"/>
              </p:ext>
            </p:extLst>
          </p:nvPr>
        </p:nvGraphicFramePr>
        <p:xfrm>
          <a:off x="461963" y="1622425"/>
          <a:ext cx="8288337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Document" r:id="rId3" imgW="9033974" imgH="3961545" progId="Word.Document.8">
                  <p:embed/>
                </p:oleObj>
              </mc:Choice>
              <mc:Fallback>
                <p:oleObj name="Document" r:id="rId3" imgW="9033974" imgH="3961545" progId="Word.Document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622425"/>
                        <a:ext cx="8288337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above data, simple size oriented metrics can be developed for each Project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Errors per KLOC</a:t>
            </a:r>
          </a:p>
          <a:p>
            <a:r>
              <a:rPr lang="en-US" sz="1800" smtClean="0"/>
              <a:t>$ per KLOC</a:t>
            </a:r>
          </a:p>
          <a:p>
            <a:r>
              <a:rPr lang="en-US" sz="1800" smtClean="0"/>
              <a:t>Pages of documentation per KLOC</a:t>
            </a:r>
          </a:p>
          <a:p>
            <a:r>
              <a:rPr lang="en-US" sz="1800" smtClean="0"/>
              <a:t>Errors per person-month</a:t>
            </a:r>
          </a:p>
          <a:p>
            <a:r>
              <a:rPr lang="en-US" sz="1800" smtClean="0"/>
              <a:t>LOC per person-month</a:t>
            </a:r>
          </a:p>
          <a:p>
            <a:r>
              <a:rPr lang="en-US" sz="1800" b="1" smtClean="0"/>
              <a:t>Advantages of Size Oriented Metrics</a:t>
            </a:r>
          </a:p>
          <a:p>
            <a:pPr lvl="1"/>
            <a:r>
              <a:rPr lang="en-US" sz="1800" smtClean="0"/>
              <a:t>LOC can be easily counted</a:t>
            </a:r>
          </a:p>
          <a:p>
            <a:pPr lvl="1"/>
            <a:r>
              <a:rPr lang="en-US" sz="1800" smtClean="0"/>
              <a:t>Many software estimation models use LOC or KLOC as input.</a:t>
            </a:r>
          </a:p>
          <a:p>
            <a:r>
              <a:rPr lang="en-US" sz="1800" b="1" smtClean="0"/>
              <a:t>Disadvantages of Size Oriented Metrics</a:t>
            </a:r>
          </a:p>
          <a:p>
            <a:pPr lvl="1"/>
            <a:r>
              <a:rPr lang="en-US" sz="1800" smtClean="0"/>
              <a:t>LOC measures are language dependent, programmer dependent</a:t>
            </a:r>
          </a:p>
          <a:p>
            <a:pPr lvl="1"/>
            <a:r>
              <a:rPr lang="en-US" sz="1800" smtClean="0"/>
              <a:t>Their use in estimation requires a lot of detail which can be difficult to achieve.</a:t>
            </a:r>
          </a:p>
          <a:p>
            <a:r>
              <a:rPr lang="en-US" sz="1800" smtClean="0"/>
              <a:t>Useful for projects with similar environment</a:t>
            </a:r>
          </a:p>
          <a:p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Complexity Metrics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 - a function of complexity</a:t>
            </a:r>
          </a:p>
          <a:p>
            <a:pPr eaLnBrk="1" hangingPunct="1"/>
            <a:r>
              <a:rPr lang="en-US" altLang="en-US" smtClean="0"/>
              <a:t>Language and programmer dependent</a:t>
            </a:r>
          </a:p>
          <a:p>
            <a:pPr eaLnBrk="1" hangingPunct="1"/>
            <a:r>
              <a:rPr lang="en-US" altLang="en-US" smtClean="0"/>
              <a:t>Halstead’s Software Science (entropy measures)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- number of distinct operators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 - number of distinct operands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- total number of operators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N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 - total number of operands</a:t>
            </a:r>
          </a:p>
        </p:txBody>
      </p:sp>
    </p:spTree>
    <p:extLst>
      <p:ext uri="{BB962C8B-B14F-4D97-AF65-F5344CB8AC3E}">
        <p14:creationId xmlns:p14="http://schemas.microsoft.com/office/powerpoint/2010/main" val="287288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if (k &lt; 2)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  if (k &gt; 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    x = x*k;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Distinct operators: if ( ) { } &gt; &lt; = * 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Distinct operands: k 2 3 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n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= 10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n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=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N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= 13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N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406525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Halstead’s Metrics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Amenable to experimental verification [1970s]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Program length:  N = N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+ N</a:t>
            </a:r>
            <a:r>
              <a:rPr lang="en-US" altLang="en-US" sz="2400" baseline="-25000" dirty="0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Program vocabulary:  n = n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+ n</a:t>
            </a:r>
            <a:r>
              <a:rPr lang="en-US" altLang="en-US" sz="2400" baseline="-25000" dirty="0" smtClean="0"/>
              <a:t>2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Estimated length:     = n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n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+ n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n</a:t>
            </a:r>
            <a:r>
              <a:rPr lang="en-US" altLang="en-US" sz="2400" baseline="-25000" dirty="0" smtClean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Close estimate of length for well structured programs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Purity ratio: PR =    /N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38011"/>
              </p:ext>
            </p:extLst>
          </p:nvPr>
        </p:nvGraphicFramePr>
        <p:xfrm>
          <a:off x="3602295" y="3478108"/>
          <a:ext cx="276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4" imgW="279400" imgH="368300" progId="Equation.3">
                  <p:embed/>
                </p:oleObj>
              </mc:Choice>
              <mc:Fallback>
                <p:oleObj name="Equation" r:id="rId4" imgW="279400" imgH="3683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295" y="3478108"/>
                        <a:ext cx="2762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7929"/>
              </p:ext>
            </p:extLst>
          </p:nvPr>
        </p:nvGraphicFramePr>
        <p:xfrm>
          <a:off x="3490912" y="4511886"/>
          <a:ext cx="276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6" imgW="279400" imgH="368300" progId="Equation.3">
                  <p:embed/>
                </p:oleObj>
              </mc:Choice>
              <mc:Fallback>
                <p:oleObj name="Equation" r:id="rId6" imgW="279400" imgH="3683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2" y="4511886"/>
                        <a:ext cx="2762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54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Complexity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Volume: V = N log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Number of bits to provide a unique designator for each of the n items in the program vocabulary.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Difficulty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Program effort: E=D*V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This is a good measure of program understandability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49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McCabe’s Complexity Measures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McCabe’s metrics are based on a control flow representation of the program.</a:t>
            </a:r>
          </a:p>
          <a:p>
            <a:pPr eaLnBrk="1" hangingPunct="1"/>
            <a:r>
              <a:rPr lang="en-US" altLang="en-US" smtClean="0"/>
              <a:t>A program graph is used to depict control flow.</a:t>
            </a:r>
          </a:p>
          <a:p>
            <a:pPr eaLnBrk="1" hangingPunct="1"/>
            <a:r>
              <a:rPr lang="en-US" altLang="en-US" smtClean="0"/>
              <a:t>Nodes represent processing tasks (one or more code statements)</a:t>
            </a:r>
          </a:p>
          <a:p>
            <a:pPr eaLnBrk="1" hangingPunct="1"/>
            <a:r>
              <a:rPr lang="en-US" altLang="en-US" smtClean="0"/>
              <a:t>Edges represent control flow between nodes</a:t>
            </a:r>
          </a:p>
        </p:txBody>
      </p:sp>
    </p:spTree>
    <p:extLst>
      <p:ext uri="{BB962C8B-B14F-4D97-AF65-F5344CB8AC3E}">
        <p14:creationId xmlns:p14="http://schemas.microsoft.com/office/powerpoint/2010/main" val="174545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Cyclomatic Complexity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Set of independent paths through the graph (basis set)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V(G) = E – N + 2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E is the number of flow graph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N is the number of nodes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V(G) = P + 1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P is the number of predicate nodes</a:t>
            </a:r>
          </a:p>
        </p:txBody>
      </p:sp>
    </p:spTree>
    <p:extLst>
      <p:ext uri="{BB962C8B-B14F-4D97-AF65-F5344CB8AC3E}">
        <p14:creationId xmlns:p14="http://schemas.microsoft.com/office/powerpoint/2010/main" val="265276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V(G) is the number of (enclosed) regions/areas of the planar graph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Number of regions increases with the number of decision paths and loops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quantitative measure of testing difficulty and an indication of ultimate reliability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Experimental data shows value of V(G) should be no more then 10 - testing is very difficulty above this value</a:t>
            </a:r>
          </a:p>
        </p:txBody>
      </p:sp>
    </p:spTree>
    <p:extLst>
      <p:ext uri="{BB962C8B-B14F-4D97-AF65-F5344CB8AC3E}">
        <p14:creationId xmlns:p14="http://schemas.microsoft.com/office/powerpoint/2010/main" val="255377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01000" cy="914400"/>
          </a:xfrm>
        </p:spPr>
        <p:txBody>
          <a:bodyPr/>
          <a:lstStyle/>
          <a:p>
            <a:r>
              <a:rPr lang="en-US" smtClean="0"/>
              <a:t>Measurement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Measurement is fundamental to any engineering discipline</a:t>
            </a:r>
          </a:p>
          <a:p>
            <a:r>
              <a:rPr lang="en-US" smtClean="0"/>
              <a:t>Software Metrics - Broad range of measurements for computer software</a:t>
            </a:r>
          </a:p>
          <a:p>
            <a:r>
              <a:rPr lang="en-US" smtClean="0"/>
              <a:t>Software Process - Measurement can be applied to improve it on a continuous basis</a:t>
            </a:r>
          </a:p>
          <a:p>
            <a:r>
              <a:rPr lang="en-US" smtClean="0"/>
              <a:t>Software Project - Measurement can be applied in estimation, quality control, productivity assessment &amp; project control</a:t>
            </a:r>
          </a:p>
          <a:p>
            <a:r>
              <a:rPr lang="en-US" smtClean="0"/>
              <a:t>Measurement can be used by software engineers in decision making.</a:t>
            </a:r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McClure’s Complexity Metric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Complexity = C + V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 is the number of comparisons in a module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V is the number of control variables referenced in the module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decisional complexity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Similar to McCabe’s but with regard to 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13669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Function-Oriented Metrics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Based on “functionality” delivered by the software</a:t>
            </a:r>
          </a:p>
          <a:p>
            <a:r>
              <a:rPr lang="en-US" sz="3200" smtClean="0"/>
              <a:t>Functionality is measured indirectly using a measure called </a:t>
            </a:r>
            <a:r>
              <a:rPr lang="en-US" sz="3200" i="1" smtClean="0"/>
              <a:t>function point</a:t>
            </a:r>
            <a:r>
              <a:rPr lang="en-US" sz="3200" smtClean="0"/>
              <a:t>.</a:t>
            </a:r>
          </a:p>
          <a:p>
            <a:r>
              <a:rPr lang="en-US" sz="3200" smtClean="0"/>
              <a:t>Function points (FP) - derived using an empirical relationship based on countable measures of software &amp; assessments of software complexity</a:t>
            </a:r>
          </a:p>
          <a:p>
            <a:endParaRPr lang="en-US" sz="32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In Calculating FP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1. Count the measurement parameters.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2. Assess the complexity of the values.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3. Calculate the raw FP (see next table).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4. Rate the complexity factors to produce the complexity adjustment value (CAV)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5. Calculate the adjusted FP as follows: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</a:t>
            </a:r>
            <a:r>
              <a:rPr lang="en-US" b="1" smtClean="0"/>
              <a:t>FP = raw FP x [0.65 + 0.01 x CAV]</a:t>
            </a:r>
          </a:p>
          <a:p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Point Metrics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u="sng" smtClean="0"/>
              <a:t>Parameter</a:t>
            </a:r>
            <a:r>
              <a:rPr lang="en-US" smtClean="0"/>
              <a:t>  </a:t>
            </a:r>
            <a:r>
              <a:rPr lang="en-US" u="sng" smtClean="0"/>
              <a:t>Count</a:t>
            </a:r>
            <a:r>
              <a:rPr lang="en-US" smtClean="0"/>
              <a:t>  </a:t>
            </a:r>
            <a:r>
              <a:rPr lang="en-US" u="sng" smtClean="0"/>
              <a:t>Simple</a:t>
            </a:r>
            <a:r>
              <a:rPr lang="en-US" smtClean="0"/>
              <a:t>  </a:t>
            </a:r>
            <a:r>
              <a:rPr lang="en-US" u="sng" smtClean="0"/>
              <a:t>Average</a:t>
            </a:r>
            <a:r>
              <a:rPr lang="en-US" smtClean="0"/>
              <a:t>  </a:t>
            </a:r>
            <a:r>
              <a:rPr lang="en-US" u="sng" smtClean="0"/>
              <a:t>Complex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Inputs		      x	 3	    4		6	=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Outputs	      x	 4	    5		7	=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Inquiries	      x	 3	    4		6	=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Files		      x	 7	   10		15	=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Interfaces	      x	 5	    7		10	=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			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			Count-total (raw FP)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00" y="1905000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00" y="2362200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00" y="2819400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20000" y="3276600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20000" y="3733800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0000" y="4495800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Rate Complexity Factors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	For each </a:t>
            </a:r>
            <a:r>
              <a:rPr lang="en-US" b="1" smtClean="0"/>
              <a:t>complexity adjustment factor</a:t>
            </a:r>
            <a:r>
              <a:rPr lang="en-US" smtClean="0"/>
              <a:t>, give a rating on a scale of 0 to 5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	0 - No influence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	1 - Incidental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	2 - Moderate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	3 - Average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	4 - Significant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	5 - Essential</a:t>
            </a:r>
          </a:p>
          <a:p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Adjustment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  <a:defRPr/>
            </a:pPr>
            <a:r>
              <a:rPr lang="en-US" dirty="0" smtClean="0"/>
              <a:t>Does the system require reliable backup and recovery?</a:t>
            </a:r>
          </a:p>
          <a:p>
            <a:pPr marL="609600" indent="-609600">
              <a:buFont typeface="Monotype Sorts" pitchFamily="2" charset="2"/>
              <a:buAutoNum type="arabicPeriod"/>
              <a:defRPr/>
            </a:pPr>
            <a:r>
              <a:rPr lang="en-US" dirty="0" smtClean="0"/>
              <a:t>Are data communications required?</a:t>
            </a:r>
          </a:p>
          <a:p>
            <a:pPr marL="609600" indent="-609600">
              <a:buFont typeface="Monotype Sorts" pitchFamily="2" charset="2"/>
              <a:buAutoNum type="arabicPeriod"/>
              <a:defRPr/>
            </a:pPr>
            <a:r>
              <a:rPr lang="en-US" dirty="0" smtClean="0"/>
              <a:t>Are there distributed processing functions?</a:t>
            </a:r>
          </a:p>
          <a:p>
            <a:pPr marL="609600" indent="-609600">
              <a:buFont typeface="Monotype Sorts" pitchFamily="2" charset="2"/>
              <a:buAutoNum type="arabicPeriod"/>
              <a:defRPr/>
            </a:pPr>
            <a:r>
              <a:rPr lang="en-US" dirty="0" smtClean="0"/>
              <a:t>Is performance critical?</a:t>
            </a:r>
          </a:p>
          <a:p>
            <a:pPr marL="609600" indent="-609600">
              <a:buFont typeface="Monotype Sorts" pitchFamily="2" charset="2"/>
              <a:buAutoNum type="arabicPeriod"/>
              <a:defRPr/>
            </a:pPr>
            <a:r>
              <a:rPr lang="en-US" dirty="0" smtClean="0"/>
              <a:t>Will the system run in an existing, heavily utilized operational environment?</a:t>
            </a:r>
          </a:p>
          <a:p>
            <a:pPr marL="609600" indent="-609600">
              <a:buFont typeface="Monotype Sorts" pitchFamily="2" charset="2"/>
              <a:buAutoNum type="arabicPeriod" startAt="6"/>
              <a:defRPr/>
            </a:pPr>
            <a:r>
              <a:rPr lang="en-US" dirty="0" smtClean="0"/>
              <a:t>Does the system require on-line data entry?</a:t>
            </a:r>
          </a:p>
          <a:p>
            <a:pPr marL="609600" indent="-609600">
              <a:buFont typeface="Monotype Sorts" pitchFamily="2" charset="2"/>
              <a:buAutoNum type="arabicPeriod" startAt="6"/>
              <a:defRPr/>
            </a:pPr>
            <a:r>
              <a:rPr lang="en-US" dirty="0" smtClean="0"/>
              <a:t>Does the on-line data entry require the input transaction to be built over multiple screens or operations?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Adjustment Factors(Continue…)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8"/>
            </a:pPr>
            <a:r>
              <a:rPr lang="en-US" smtClean="0"/>
              <a:t>Are the master files updated on-line?</a:t>
            </a:r>
          </a:p>
          <a:p>
            <a:pPr marL="609600" indent="-609600">
              <a:buFontTx/>
              <a:buAutoNum type="arabicPeriod" startAt="8"/>
            </a:pPr>
            <a:r>
              <a:rPr lang="en-US" smtClean="0"/>
              <a:t>Are the inputs, outputs, files, or inquiries complex?</a:t>
            </a:r>
          </a:p>
          <a:p>
            <a:pPr marL="609600" indent="-609600">
              <a:buFontTx/>
              <a:buAutoNum type="arabicPeriod" startAt="8"/>
            </a:pPr>
            <a:r>
              <a:rPr lang="en-US" smtClean="0"/>
              <a:t>Is the internal processing complex?</a:t>
            </a:r>
          </a:p>
          <a:p>
            <a:pPr marL="609600" indent="-609600">
              <a:buFontTx/>
              <a:buAutoNum type="arabicPeriod" startAt="8"/>
            </a:pPr>
            <a:r>
              <a:rPr lang="en-US" smtClean="0"/>
              <a:t>Is the code designed to be reusable?</a:t>
            </a:r>
          </a:p>
          <a:p>
            <a:pPr marL="609600" indent="-609600">
              <a:buFontTx/>
              <a:buAutoNum type="arabicPeriod" startAt="8"/>
            </a:pPr>
            <a:r>
              <a:rPr lang="en-US" smtClean="0"/>
              <a:t>Are conversion and installation included in the design?</a:t>
            </a:r>
          </a:p>
          <a:p>
            <a:pPr marL="609600" indent="-609600">
              <a:buFontTx/>
              <a:buAutoNum type="arabicPeriod" startAt="8"/>
            </a:pPr>
            <a:r>
              <a:rPr lang="en-US" smtClean="0"/>
              <a:t>Is the system designed for multiple installations in different organizations?</a:t>
            </a:r>
          </a:p>
          <a:p>
            <a:pPr marL="609600" indent="-609600">
              <a:buFontTx/>
              <a:buAutoNum type="arabicPeriod" startAt="8"/>
            </a:pPr>
            <a:r>
              <a:rPr lang="en-US" smtClean="0"/>
              <a:t>Is the application designed to facilitate change and ease of use by the user?</a:t>
            </a:r>
          </a:p>
          <a:p>
            <a:pPr marL="609600" indent="-609600">
              <a:buFontTx/>
              <a:buAutoNum type="arabicPeriod" startAt="8"/>
            </a:pP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Adjustment Value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rating for all the factors, F</a:t>
            </a:r>
            <a:r>
              <a:rPr lang="en-US" baseline="-25000" smtClean="0"/>
              <a:t>1</a:t>
            </a:r>
            <a:r>
              <a:rPr lang="en-US" smtClean="0"/>
              <a:t> to F</a:t>
            </a:r>
            <a:r>
              <a:rPr lang="en-US" baseline="-25000" smtClean="0"/>
              <a:t>14</a:t>
            </a:r>
            <a:r>
              <a:rPr lang="en-US" smtClean="0"/>
              <a:t>, are summed to produce the complexity adjustment value (CAV)</a:t>
            </a:r>
          </a:p>
          <a:p>
            <a:r>
              <a:rPr lang="en-US" smtClean="0"/>
              <a:t>CAV is then used in the calculation of the function point (FP) of the software</a:t>
            </a:r>
          </a:p>
          <a:p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Function-Oriented Metrics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Errors per FP</a:t>
            </a:r>
          </a:p>
          <a:p>
            <a:r>
              <a:rPr lang="en-US" smtClean="0">
                <a:latin typeface="Geneva"/>
              </a:rPr>
              <a:t>Defects per FP</a:t>
            </a:r>
          </a:p>
          <a:p>
            <a:r>
              <a:rPr lang="en-US" smtClean="0">
                <a:latin typeface="Geneva"/>
              </a:rPr>
              <a:t>$ per FP</a:t>
            </a:r>
          </a:p>
          <a:p>
            <a:r>
              <a:rPr lang="en-US" smtClean="0">
                <a:latin typeface="Geneva"/>
              </a:rPr>
              <a:t>Pages of documentation per FP</a:t>
            </a:r>
          </a:p>
          <a:p>
            <a:r>
              <a:rPr lang="en-US" smtClean="0">
                <a:latin typeface="Geneva"/>
              </a:rPr>
              <a:t>FP per person month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010400" cy="1143000"/>
          </a:xfrm>
        </p:spPr>
        <p:txBody>
          <a:bodyPr/>
          <a:lstStyle/>
          <a:p>
            <a:r>
              <a:rPr lang="en-US" smtClean="0"/>
              <a:t>FP Characteristics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125000"/>
              <a:buFontTx/>
              <a:buChar char="•"/>
              <a:defRPr/>
            </a:pPr>
            <a:r>
              <a:rPr lang="en-US" sz="2400" kern="0">
                <a:solidFill>
                  <a:srgbClr val="5F5F5F"/>
                </a:solidFill>
                <a:latin typeface="+mn-lt"/>
              </a:rPr>
              <a:t>Advantages: language independent, based on data known early in project, good for estimation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125000"/>
              <a:buFontTx/>
              <a:buChar char="•"/>
              <a:defRPr/>
            </a:pPr>
            <a:r>
              <a:rPr lang="en-US" sz="2400" kern="0">
                <a:solidFill>
                  <a:srgbClr val="5F5F5F"/>
                </a:solidFill>
                <a:latin typeface="+mn-lt"/>
              </a:rPr>
              <a:t>Disadvantages: calculation complexity, subjective assessments, FP has no physical meaning (just a number)</a:t>
            </a:r>
            <a:endParaRPr lang="en-US" sz="2400" kern="0" dirty="0">
              <a:solidFill>
                <a:srgbClr val="5F5F5F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Measure Software?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Determine the quality of the current product or process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Predict qualities of a product/process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Improve quality of a product/process</a:t>
            </a:r>
          </a:p>
        </p:txBody>
      </p:sp>
    </p:spTree>
    <p:extLst>
      <p:ext uri="{BB962C8B-B14F-4D97-AF65-F5344CB8AC3E}">
        <p14:creationId xmlns:p14="http://schemas.microsoft.com/office/powerpoint/2010/main" val="36108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854363" y="782504"/>
            <a:ext cx="327905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030" y="1840659"/>
            <a:ext cx="204798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8"/>
              </a:lnSpc>
              <a:spcBef>
                <a:spcPts val="127"/>
              </a:spcBef>
            </a:pPr>
            <a:r>
              <a:rPr sz="2500" b="1" spc="-4" dirty="0">
                <a:latin typeface="Arial"/>
                <a:cs typeface="Arial"/>
              </a:rPr>
              <a:t>T</a:t>
            </a:r>
            <a:r>
              <a:rPr sz="2500" b="1" spc="8" dirty="0">
                <a:latin typeface="Arial"/>
                <a:cs typeface="Arial"/>
              </a:rPr>
              <a:t>o</a:t>
            </a:r>
            <a:r>
              <a:rPr sz="2500" b="1" spc="4" dirty="0">
                <a:latin typeface="Arial"/>
                <a:cs typeface="Arial"/>
              </a:rPr>
              <a:t>k</a:t>
            </a:r>
            <a:r>
              <a:rPr sz="2500" b="1" spc="13" dirty="0">
                <a:latin typeface="Arial"/>
                <a:cs typeface="Arial"/>
              </a:rPr>
              <a:t>e</a:t>
            </a:r>
            <a:r>
              <a:rPr sz="2500" b="1" dirty="0">
                <a:latin typeface="Arial"/>
                <a:cs typeface="Arial"/>
              </a:rPr>
              <a:t>n</a:t>
            </a:r>
            <a:r>
              <a:rPr sz="2500" b="1" spc="-28" dirty="0">
                <a:latin typeface="Arial"/>
                <a:cs typeface="Arial"/>
              </a:rPr>
              <a:t> </a:t>
            </a:r>
            <a:r>
              <a:rPr sz="2500" b="1" spc="8" dirty="0">
                <a:latin typeface="Arial"/>
                <a:cs typeface="Arial"/>
              </a:rPr>
              <a:t>C</a:t>
            </a:r>
            <a:r>
              <a:rPr sz="2500" b="1" spc="-4" dirty="0">
                <a:latin typeface="Arial"/>
                <a:cs typeface="Arial"/>
              </a:rPr>
              <a:t>o</a:t>
            </a:r>
            <a:r>
              <a:rPr sz="2500" b="1" spc="8" dirty="0">
                <a:latin typeface="Arial"/>
                <a:cs typeface="Arial"/>
              </a:rPr>
              <a:t>u</a:t>
            </a:r>
            <a:r>
              <a:rPr sz="2500" b="1" spc="-4" dirty="0">
                <a:latin typeface="Arial"/>
                <a:cs typeface="Arial"/>
              </a:rPr>
              <a:t>n</a:t>
            </a:r>
            <a:r>
              <a:rPr sz="2500" b="1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4125" y="2445032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0474" y="2445032"/>
            <a:ext cx="5138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siz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2062" y="2445032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2582" y="2445032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4417" y="2445032"/>
            <a:ext cx="16403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oca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ula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ry</a:t>
            </a:r>
            <a:r>
              <a:rPr sz="2000" spc="4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2381" y="2445032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3628" y="2445032"/>
            <a:ext cx="107787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0481" y="2445032"/>
            <a:ext cx="7119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0190" y="2445032"/>
            <a:ext cx="97760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cons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5908" y="2445032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86427" y="2445032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125" y="2740868"/>
            <a:ext cx="92278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6535" y="2740868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9168" y="2740868"/>
            <a:ext cx="438850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niqu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oken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-4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-4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buil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6598" y="2740868"/>
            <a:ext cx="2446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1523" y="2740868"/>
            <a:ext cx="8948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7609" y="2740868"/>
            <a:ext cx="4003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1039" y="3409338"/>
            <a:ext cx="202127" cy="713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η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188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3014" y="3409338"/>
            <a:ext cx="3016902" cy="722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2508"/>
              </a:lnSpc>
              <a:spcBef>
                <a:spcPts val="125"/>
              </a:spcBef>
            </a:pP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3000" spc="-11" baseline="92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003265"/>
                </a:solidFill>
                <a:latin typeface="Times New Roman"/>
                <a:cs typeface="Times New Roman"/>
              </a:rPr>
              <a:t>η</a:t>
            </a:r>
            <a:r>
              <a:rPr sz="2000" spc="4" baseline="-9662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+</a:t>
            </a:r>
            <a:r>
              <a:rPr sz="3000" spc="50" baseline="92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003265"/>
                </a:solidFill>
                <a:latin typeface="Times New Roman"/>
                <a:cs typeface="Times New Roman"/>
              </a:rPr>
              <a:t>η</a:t>
            </a:r>
            <a:r>
              <a:rPr sz="2000" baseline="-9662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  <a:p>
            <a:pPr marL="81146">
              <a:lnSpc>
                <a:spcPct val="95825"/>
              </a:lnSpc>
              <a:spcBef>
                <a:spcPts val="763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ocabu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ry</a:t>
            </a:r>
            <a:r>
              <a:rPr sz="2000" spc="-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363" y="4164910"/>
            <a:ext cx="7521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1040" y="4298188"/>
            <a:ext cx="3643981" cy="771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08"/>
              </a:lnSpc>
              <a:spcBef>
                <a:spcPts val="125"/>
              </a:spcBef>
            </a:pPr>
            <a:r>
              <a:rPr sz="3000" spc="4" baseline="9223" dirty="0">
                <a:solidFill>
                  <a:srgbClr val="003265"/>
                </a:solidFill>
                <a:latin typeface="Times New Roman"/>
                <a:cs typeface="Times New Roman"/>
              </a:rPr>
              <a:t>η</a:t>
            </a:r>
            <a:r>
              <a:rPr sz="2000" baseline="-9662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000" spc="241" baseline="-96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nu</a:t>
            </a:r>
            <a:r>
              <a:rPr sz="3000" spc="-4" baseline="922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3000" spc="13" baseline="922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000" spc="-53" baseline="92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3000" spc="-11" baseline="92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uniqu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000" spc="-59" baseline="92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ope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 marL="11397" marR="13676">
              <a:lnSpc>
                <a:spcPts val="2121"/>
              </a:lnSpc>
              <a:spcBef>
                <a:spcPts val="752"/>
              </a:spcBef>
            </a:pPr>
            <a:r>
              <a:rPr sz="2000" spc="4" dirty="0">
                <a:solidFill>
                  <a:srgbClr val="003265"/>
                </a:solidFill>
                <a:latin typeface="Times New Roman"/>
                <a:cs typeface="Times New Roman"/>
              </a:rPr>
              <a:t>η</a:t>
            </a:r>
            <a:r>
              <a:rPr sz="2000" baseline="-23190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000" spc="241" baseline="-23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uniqu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5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ope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lang="en-US" sz="1300" dirty="0">
              <a:latin typeface="Arial"/>
              <a:cs typeface="Arial"/>
            </a:endParaRPr>
          </a:p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28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854359" y="782504"/>
            <a:ext cx="328611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125" y="1987832"/>
            <a:ext cx="3722525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leng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th</a:t>
            </a:r>
            <a:r>
              <a:rPr sz="2000" spc="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-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use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3464" y="1987832"/>
            <a:ext cx="14185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er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8795" y="1987832"/>
            <a:ext cx="5427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518" y="1987832"/>
            <a:ext cx="92278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9241" y="1987832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8801" y="1987832"/>
            <a:ext cx="80996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oken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1761" y="3198067"/>
            <a:ext cx="1248486" cy="31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36"/>
              </a:lnSpc>
              <a:spcBef>
                <a:spcPts val="121"/>
              </a:spcBef>
            </a:pP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000" spc="-13" baseline="92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3000" spc="-11" baseline="92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" baseline="-9662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+N</a:t>
            </a:r>
            <a:r>
              <a:rPr sz="2000" baseline="-9662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1767" y="3641820"/>
            <a:ext cx="2441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5962" y="3641820"/>
            <a:ext cx="191450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-6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leng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358" y="3909416"/>
            <a:ext cx="7521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1766" y="4085572"/>
            <a:ext cx="2496780" cy="761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36"/>
              </a:lnSpc>
              <a:spcBef>
                <a:spcPts val="121"/>
              </a:spcBef>
            </a:pP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baseline="-9662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000" spc="165" baseline="-96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: t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000" spc="-22" baseline="92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occu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rr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ence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098"/>
              </a:lnSpc>
              <a:spcBef>
                <a:spcPts val="756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baseline="-23190" dirty="0">
                <a:solidFill>
                  <a:srgbClr val="965025"/>
                </a:solidFill>
                <a:latin typeface="Arial"/>
                <a:cs typeface="Arial"/>
              </a:rPr>
              <a:t>2</a:t>
            </a:r>
            <a:r>
              <a:rPr sz="2000" spc="165" baseline="-2319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: 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sz="2000" spc="-2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occu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ence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1125" y="4085573"/>
            <a:ext cx="1416787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ope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 marL="11397" marR="13676">
              <a:lnSpc>
                <a:spcPct val="95825"/>
              </a:lnSpc>
              <a:spcBef>
                <a:spcPts val="118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ope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9407" y="6232425"/>
            <a:ext cx="4532119" cy="112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794"/>
              </a:lnSpc>
              <a:spcBef>
                <a:spcPts val="39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534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/>
          <p:nvPr/>
        </p:nvSpPr>
        <p:spPr>
          <a:xfrm>
            <a:off x="819727" y="782504"/>
            <a:ext cx="349134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0454" y="1736190"/>
            <a:ext cx="100426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0934" y="2330550"/>
            <a:ext cx="5411399" cy="772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6745" marR="41028">
              <a:lnSpc>
                <a:spcPts val="2598"/>
              </a:lnSpc>
              <a:spcBef>
                <a:spcPts val="129"/>
              </a:spcBef>
            </a:pPr>
            <a:r>
              <a:rPr sz="3200" baseline="8454" dirty="0">
                <a:solidFill>
                  <a:srgbClr val="003265"/>
                </a:solidFill>
                <a:latin typeface="Arial"/>
                <a:cs typeface="Arial"/>
              </a:rPr>
              <a:t>V = N *</a:t>
            </a:r>
            <a:r>
              <a:rPr sz="3200" spc="8" baseline="84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4" baseline="845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baseline="8454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200" baseline="-9058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200" spc="197" baseline="-90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003265"/>
                </a:solidFill>
                <a:latin typeface="Times New Roman"/>
                <a:cs typeface="Times New Roman"/>
              </a:rPr>
              <a:t>η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862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r>
              <a:rPr sz="2200" spc="27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2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2200" spc="2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easu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r>
              <a:rPr sz="2200" spc="2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2200" spc="2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200" spc="-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28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28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42393" y="2811954"/>
            <a:ext cx="212288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200" spc="27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2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0934" y="3134684"/>
            <a:ext cx="55676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ze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8243" y="3134684"/>
            <a:ext cx="7582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"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”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55057" y="3134684"/>
            <a:ext cx="2192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54315" y="3134684"/>
            <a:ext cx="79368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5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7152" y="3134684"/>
            <a:ext cx="80365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1071" y="3134684"/>
            <a:ext cx="55815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z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1150" y="3134684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5223" y="3134684"/>
            <a:ext cx="2187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23094" y="3134684"/>
            <a:ext cx="109626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99346" y="3134684"/>
            <a:ext cx="2026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80593" y="3134684"/>
            <a:ext cx="2187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78465" y="3134684"/>
            <a:ext cx="9868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0934" y="3456068"/>
            <a:ext cx="43055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na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g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or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 vocab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9394" y="3456068"/>
            <a:ext cx="101867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used.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453" y="4022190"/>
            <a:ext cx="1867684" cy="748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Lev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  <a:p>
            <a:pPr marL="626833" marR="1367">
              <a:lnSpc>
                <a:spcPct val="95825"/>
              </a:lnSpc>
              <a:spcBef>
                <a:spcPts val="1073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L =</a:t>
            </a:r>
            <a:r>
              <a:rPr sz="2200" spc="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2200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200" spc="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727" y="4924486"/>
            <a:ext cx="54152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035" y="4924486"/>
            <a:ext cx="72856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1380" y="4924486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2078" y="4924486"/>
            <a:ext cx="2187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5192" y="4924486"/>
            <a:ext cx="91116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1031" y="4924486"/>
            <a:ext cx="111372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ee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9146" y="4924486"/>
            <a:ext cx="60387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ze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7415" y="4924486"/>
            <a:ext cx="52767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9484" y="4924486"/>
            <a:ext cx="60304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one,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7753" y="4924486"/>
            <a:ext cx="55815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0302" y="4924486"/>
            <a:ext cx="53460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L=1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6" y="5245871"/>
            <a:ext cx="4274495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ep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200" spc="2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2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r>
              <a:rPr sz="2200" spc="25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it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200" spc="24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at</a:t>
            </a:r>
            <a:endParaRPr sz="2200">
              <a:latin typeface="Arial"/>
              <a:cs typeface="Arial"/>
            </a:endParaRPr>
          </a:p>
          <a:p>
            <a:pPr marL="11397" marR="41028">
              <a:lnSpc>
                <a:spcPct val="95825"/>
              </a:lnSpc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, 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wi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 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mi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um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z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)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9572" y="5245871"/>
            <a:ext cx="326422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200" spc="26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est</a:t>
            </a:r>
            <a:r>
              <a:rPr sz="2200" spc="26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poss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26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ev</a:t>
            </a:r>
            <a:r>
              <a:rPr sz="2200" spc="17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9407" y="6232425"/>
            <a:ext cx="4532119" cy="112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794"/>
              </a:lnSpc>
              <a:spcBef>
                <a:spcPts val="39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09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780929" y="782504"/>
            <a:ext cx="361640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448" y="1596341"/>
            <a:ext cx="4567656" cy="1217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1028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cu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marL="670604" marR="41028">
              <a:lnSpc>
                <a:spcPct val="95825"/>
              </a:lnSpc>
              <a:spcBef>
                <a:spcPts val="1063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 =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/ L</a:t>
            </a:r>
            <a:endParaRPr sz="2200">
              <a:latin typeface="Arial"/>
              <a:cs typeface="Arial"/>
            </a:endParaRPr>
          </a:p>
          <a:p>
            <a:pPr marL="41484">
              <a:lnSpc>
                <a:spcPct val="95825"/>
              </a:lnSpc>
              <a:spcBef>
                <a:spcPts val="1292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10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200" spc="10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vo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10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2200" spc="10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200" spc="1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25217" y="2522844"/>
            <a:ext cx="1683695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43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2200" spc="11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11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endParaRPr sz="2200">
              <a:latin typeface="Arial"/>
              <a:cs typeface="Arial"/>
            </a:endParaRPr>
          </a:p>
          <a:p>
            <a:pPr marL="11397" marR="41028">
              <a:lnSpc>
                <a:spcPct val="95825"/>
              </a:lnSpc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he </a:t>
            </a:r>
            <a:r>
              <a:rPr sz="2200" spc="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cu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36252" y="2522844"/>
            <a:ext cx="1327635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nc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eases,</a:t>
            </a:r>
            <a:endParaRPr sz="22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nc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eases.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0928" y="2845572"/>
            <a:ext cx="4500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9569" y="2845572"/>
            <a:ext cx="109764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26600" y="2845572"/>
            <a:ext cx="63463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ev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59506" y="2845572"/>
            <a:ext cx="1343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ec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eases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32490" y="2845572"/>
            <a:ext cx="628811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867" marR="53337" algn="ctr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such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0928" y="3168301"/>
            <a:ext cx="75682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Thus,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2200" y="3168301"/>
            <a:ext cx="29450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mm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2200" spc="47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7082" y="3168301"/>
            <a:ext cx="3569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89345" y="3168301"/>
            <a:ext cx="131100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-13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un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6183" y="3168301"/>
            <a:ext cx="81861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usage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69801" y="3168301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0928" y="3489686"/>
            <a:ext cx="379457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ope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nds,</a:t>
            </a:r>
            <a:r>
              <a:rPr sz="2200"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z="2200"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200" spc="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853" y="3489686"/>
            <a:ext cx="377074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ghe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r-l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ev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spc="8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con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ol</a:t>
            </a:r>
            <a:r>
              <a:rPr sz="2200"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uc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929" y="3812415"/>
            <a:ext cx="68445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end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nc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ase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he vo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 as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 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he d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cu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448" y="4391984"/>
            <a:ext cx="2441262" cy="82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1028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353305">
              <a:lnSpc>
                <a:spcPct val="95825"/>
              </a:lnSpc>
              <a:spcBef>
                <a:spcPts val="1719"/>
              </a:spcBef>
            </a:pP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E = V</a:t>
            </a:r>
            <a:r>
              <a:rPr sz="2200"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/ L =</a:t>
            </a:r>
            <a:r>
              <a:rPr sz="2200" spc="-1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D *</a:t>
            </a:r>
            <a:r>
              <a:rPr sz="2200" spc="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448" y="5413959"/>
            <a:ext cx="54152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2269" y="5413959"/>
            <a:ext cx="51160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3611" y="5413959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8822" y="5413959"/>
            <a:ext cx="175851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easu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457" y="5413959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3668" y="5413959"/>
            <a:ext cx="24947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0389" y="5413959"/>
            <a:ext cx="26415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3734" y="5413959"/>
            <a:ext cx="143486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6402" y="5413959"/>
            <a:ext cx="89786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49" y="5736689"/>
            <a:ext cx="5851077" cy="608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3745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sc</a:t>
            </a:r>
            <a:r>
              <a:rPr sz="22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na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ons.</a:t>
            </a:r>
            <a:endParaRPr sz="2200" dirty="0">
              <a:latin typeface="Arial"/>
              <a:cs typeface="Arial"/>
            </a:endParaRPr>
          </a:p>
          <a:p>
            <a:pPr marL="1313392">
              <a:lnSpc>
                <a:spcPts val="825"/>
              </a:lnSpc>
              <a:spcBef>
                <a:spcPts val="1616"/>
              </a:spcBef>
            </a:pPr>
            <a:endParaRPr lang="en-US" sz="700" spc="-4" dirty="0">
              <a:latin typeface="Times New Roman"/>
              <a:cs typeface="Times New Roman"/>
            </a:endParaRPr>
          </a:p>
          <a:p>
            <a:pPr marL="1313392">
              <a:lnSpc>
                <a:spcPts val="825"/>
              </a:lnSpc>
              <a:spcBef>
                <a:spcPts val="1616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34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790746" y="782504"/>
            <a:ext cx="330558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031" y="1644142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0667" y="1654163"/>
            <a:ext cx="3360926" cy="654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ed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am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Leng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200">
              <a:latin typeface="Arial"/>
              <a:cs typeface="Arial"/>
            </a:endParaRPr>
          </a:p>
          <a:p>
            <a:pPr marL="202872" marR="41028">
              <a:lnSpc>
                <a:spcPts val="2046"/>
              </a:lnSpc>
              <a:spcBef>
                <a:spcPts val="981"/>
              </a:spcBef>
            </a:pPr>
            <a:r>
              <a:rPr sz="2300" baseline="1453" dirty="0">
                <a:latin typeface="Palatino Linotype"/>
                <a:cs typeface="Palatino Linotype"/>
              </a:rPr>
              <a:t>∧</a:t>
            </a:r>
            <a:endParaRPr sz="15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7050" y="2274019"/>
            <a:ext cx="1059852" cy="1240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9">
              <a:lnSpc>
                <a:spcPts val="3231"/>
              </a:lnSpc>
              <a:spcBef>
                <a:spcPts val="162"/>
              </a:spcBef>
            </a:pPr>
            <a:r>
              <a:rPr sz="3900" baseline="6815" dirty="0">
                <a:latin typeface="Palatino Linotype"/>
                <a:cs typeface="Palatino Linotype"/>
              </a:rPr>
              <a:t>Ν</a:t>
            </a:r>
            <a:r>
              <a:rPr sz="3900" spc="171" baseline="6815" dirty="0">
                <a:latin typeface="Palatino Linotype"/>
                <a:cs typeface="Palatino Linotype"/>
              </a:rPr>
              <a:t> </a:t>
            </a:r>
            <a:r>
              <a:rPr sz="3900" baseline="6815" dirty="0">
                <a:latin typeface="Palatino Linotype"/>
                <a:cs typeface="Palatino Linotype"/>
              </a:rPr>
              <a:t>=</a:t>
            </a:r>
            <a:r>
              <a:rPr sz="3900" spc="39" baseline="6815" dirty="0">
                <a:latin typeface="Palatino Linotype"/>
                <a:cs typeface="Palatino Linotype"/>
              </a:rPr>
              <a:t> </a:t>
            </a:r>
            <a:r>
              <a:rPr sz="4200" baseline="6376" dirty="0">
                <a:latin typeface="Palatino Linotype"/>
                <a:cs typeface="Palatino Linotype"/>
              </a:rPr>
              <a:t>η</a:t>
            </a:r>
            <a:r>
              <a:rPr sz="4200" spc="-502" baseline="6376" dirty="0">
                <a:latin typeface="Palatino Linotype"/>
                <a:cs typeface="Palatino Linotype"/>
              </a:rPr>
              <a:t> </a:t>
            </a:r>
            <a:r>
              <a:rPr sz="2300" baseline="-11936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79778" marR="60284">
              <a:lnSpc>
                <a:spcPts val="2194"/>
              </a:lnSpc>
              <a:spcBef>
                <a:spcPts val="1542"/>
              </a:spcBef>
            </a:pPr>
            <a:r>
              <a:rPr sz="1700" dirty="0">
                <a:latin typeface="Palatino Linotype"/>
                <a:cs typeface="Palatino Linotype"/>
              </a:rPr>
              <a:t>∧</a:t>
            </a:r>
            <a:endParaRPr sz="1700">
              <a:latin typeface="Palatino Linotype"/>
              <a:cs typeface="Palatino Linotype"/>
            </a:endParaRPr>
          </a:p>
          <a:p>
            <a:pPr marL="11397" marR="8311">
              <a:lnSpc>
                <a:spcPts val="2920"/>
              </a:lnSpc>
              <a:spcBef>
                <a:spcPts val="36"/>
              </a:spcBef>
            </a:pPr>
            <a:r>
              <a:rPr sz="4200" baseline="3137" dirty="0">
                <a:latin typeface="Palatino Linotype"/>
                <a:cs typeface="Palatino Linotype"/>
              </a:rPr>
              <a:t>Ν</a:t>
            </a:r>
            <a:r>
              <a:rPr sz="4200" spc="-269" baseline="3137" dirty="0">
                <a:latin typeface="Palatino Linotype"/>
                <a:cs typeface="Palatino Linotype"/>
              </a:rPr>
              <a:t> </a:t>
            </a:r>
            <a:r>
              <a:rPr sz="4200" baseline="3137" dirty="0">
                <a:latin typeface="Palatino Linotype"/>
                <a:cs typeface="Palatino Linotype"/>
              </a:rPr>
              <a:t>=</a:t>
            </a:r>
            <a:r>
              <a:rPr sz="4200" spc="-213" baseline="3137" dirty="0">
                <a:latin typeface="Palatino Linotype"/>
                <a:cs typeface="Palatino Linotype"/>
              </a:rPr>
              <a:t> </a:t>
            </a:r>
            <a:r>
              <a:rPr sz="4200" baseline="3681" dirty="0">
                <a:latin typeface="Times New Roman"/>
                <a:cs typeface="Times New Roman"/>
              </a:rPr>
              <a:t>14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8307" y="2274018"/>
            <a:ext cx="1640418" cy="417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31"/>
              </a:lnSpc>
              <a:spcBef>
                <a:spcPts val="162"/>
              </a:spcBef>
            </a:pPr>
            <a:r>
              <a:rPr sz="3900" baseline="7996" dirty="0">
                <a:latin typeface="Times New Roman"/>
                <a:cs typeface="Times New Roman"/>
              </a:rPr>
              <a:t>log  </a:t>
            </a:r>
            <a:r>
              <a:rPr sz="3900" spc="20" baseline="7996" dirty="0">
                <a:latin typeface="Times New Roman"/>
                <a:cs typeface="Times New Roman"/>
              </a:rPr>
              <a:t> </a:t>
            </a:r>
            <a:r>
              <a:rPr sz="4200" baseline="6376" dirty="0">
                <a:latin typeface="Palatino Linotype"/>
                <a:cs typeface="Palatino Linotype"/>
              </a:rPr>
              <a:t>η</a:t>
            </a:r>
            <a:r>
              <a:rPr sz="4200" spc="-494" baseline="6376" dirty="0">
                <a:latin typeface="Palatino Linotype"/>
                <a:cs typeface="Palatino Linotype"/>
              </a:rPr>
              <a:t> </a:t>
            </a:r>
            <a:r>
              <a:rPr sz="2300" baseline="-11936" dirty="0">
                <a:latin typeface="Times New Roman"/>
                <a:cs typeface="Times New Roman"/>
              </a:rPr>
              <a:t>1 </a:t>
            </a:r>
            <a:r>
              <a:rPr sz="2300" spc="39" baseline="-11936" dirty="0">
                <a:latin typeface="Times New Roman"/>
                <a:cs typeface="Times New Roman"/>
              </a:rPr>
              <a:t> </a:t>
            </a:r>
            <a:r>
              <a:rPr sz="3900" baseline="6815" dirty="0">
                <a:latin typeface="Palatino Linotype"/>
                <a:cs typeface="Palatino Linotype"/>
              </a:rPr>
              <a:t>+</a:t>
            </a:r>
            <a:r>
              <a:rPr sz="3900" spc="-111" baseline="6815" dirty="0">
                <a:latin typeface="Palatino Linotype"/>
                <a:cs typeface="Palatino Linotype"/>
              </a:rPr>
              <a:t> </a:t>
            </a:r>
            <a:r>
              <a:rPr sz="4200" baseline="6376" dirty="0">
                <a:latin typeface="Palatino Linotype"/>
                <a:cs typeface="Palatino Linotype"/>
              </a:rPr>
              <a:t>η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6326" y="2274019"/>
            <a:ext cx="963827" cy="36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61"/>
              </a:lnSpc>
              <a:spcBef>
                <a:spcPts val="148"/>
              </a:spcBef>
            </a:pPr>
            <a:r>
              <a:rPr sz="3900" baseline="2998" dirty="0">
                <a:latin typeface="Times New Roman"/>
                <a:cs typeface="Times New Roman"/>
              </a:rPr>
              <a:t>log  </a:t>
            </a:r>
            <a:r>
              <a:rPr sz="3900" spc="33" baseline="2998" dirty="0">
                <a:latin typeface="Times New Roman"/>
                <a:cs typeface="Times New Roman"/>
              </a:rPr>
              <a:t> </a:t>
            </a:r>
            <a:r>
              <a:rPr sz="4200" baseline="2391" dirty="0">
                <a:latin typeface="Palatino Linotype"/>
                <a:cs typeface="Palatino Linotype"/>
              </a:rPr>
              <a:t>η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2009" y="2477580"/>
            <a:ext cx="151400" cy="214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83"/>
              </a:lnSpc>
              <a:spcBef>
                <a:spcPts val="79"/>
              </a:spcBef>
            </a:pP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5435" y="2477580"/>
            <a:ext cx="151400" cy="214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83"/>
              </a:lnSpc>
              <a:spcBef>
                <a:spcPts val="79"/>
              </a:spcBef>
            </a:pP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21412" y="2477580"/>
            <a:ext cx="151400" cy="214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83"/>
              </a:lnSpc>
              <a:spcBef>
                <a:spcPts val="79"/>
              </a:spcBef>
            </a:pP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2892" y="2477580"/>
            <a:ext cx="151400" cy="214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83"/>
              </a:lnSpc>
              <a:spcBef>
                <a:spcPts val="79"/>
              </a:spcBef>
            </a:pP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2340" y="3133557"/>
            <a:ext cx="2899523" cy="434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356"/>
              </a:lnSpc>
              <a:spcBef>
                <a:spcPts val="168"/>
              </a:spcBef>
            </a:pPr>
            <a:r>
              <a:rPr sz="4200" spc="-4" baseline="8282" dirty="0">
                <a:latin typeface="Times New Roman"/>
                <a:cs typeface="Times New Roman"/>
              </a:rPr>
              <a:t>l</a:t>
            </a:r>
            <a:r>
              <a:rPr sz="4200" baseline="8282" dirty="0">
                <a:latin typeface="Times New Roman"/>
                <a:cs typeface="Times New Roman"/>
              </a:rPr>
              <a:t>o</a:t>
            </a:r>
            <a:r>
              <a:rPr sz="4200" spc="170" baseline="8282" dirty="0">
                <a:latin typeface="Times New Roman"/>
                <a:cs typeface="Times New Roman"/>
              </a:rPr>
              <a:t>g</a:t>
            </a:r>
            <a:r>
              <a:rPr sz="2500" baseline="-10968" dirty="0">
                <a:latin typeface="Times New Roman"/>
                <a:cs typeface="Times New Roman"/>
              </a:rPr>
              <a:t>2</a:t>
            </a:r>
            <a:r>
              <a:rPr sz="2500" spc="-41" baseline="-10968" dirty="0">
                <a:latin typeface="Times New Roman"/>
                <a:cs typeface="Times New Roman"/>
              </a:rPr>
              <a:t> </a:t>
            </a:r>
            <a:r>
              <a:rPr sz="4200" baseline="8282" dirty="0">
                <a:latin typeface="Times New Roman"/>
                <a:cs typeface="Times New Roman"/>
              </a:rPr>
              <a:t>14</a:t>
            </a:r>
            <a:r>
              <a:rPr sz="4200" spc="-255" baseline="8282" dirty="0">
                <a:latin typeface="Times New Roman"/>
                <a:cs typeface="Times New Roman"/>
              </a:rPr>
              <a:t> </a:t>
            </a:r>
            <a:r>
              <a:rPr sz="4200" baseline="7059" dirty="0">
                <a:latin typeface="Palatino Linotype"/>
                <a:cs typeface="Palatino Linotype"/>
              </a:rPr>
              <a:t>+</a:t>
            </a:r>
            <a:r>
              <a:rPr sz="4200" spc="-494" baseline="7059" dirty="0">
                <a:latin typeface="Palatino Linotype"/>
                <a:cs typeface="Palatino Linotype"/>
              </a:rPr>
              <a:t> </a:t>
            </a:r>
            <a:r>
              <a:rPr sz="4200" baseline="8282" dirty="0">
                <a:latin typeface="Times New Roman"/>
                <a:cs typeface="Times New Roman"/>
              </a:rPr>
              <a:t>10</a:t>
            </a:r>
            <a:r>
              <a:rPr sz="4200" spc="401" baseline="8282" dirty="0">
                <a:latin typeface="Times New Roman"/>
                <a:cs typeface="Times New Roman"/>
              </a:rPr>
              <a:t> </a:t>
            </a:r>
            <a:r>
              <a:rPr sz="4200" spc="-4" baseline="8282" dirty="0">
                <a:latin typeface="Times New Roman"/>
                <a:cs typeface="Times New Roman"/>
              </a:rPr>
              <a:t>l</a:t>
            </a:r>
            <a:r>
              <a:rPr sz="4200" baseline="8282" dirty="0">
                <a:latin typeface="Times New Roman"/>
                <a:cs typeface="Times New Roman"/>
              </a:rPr>
              <a:t>o</a:t>
            </a:r>
            <a:r>
              <a:rPr sz="4200" spc="170" baseline="8282" dirty="0">
                <a:latin typeface="Times New Roman"/>
                <a:cs typeface="Times New Roman"/>
              </a:rPr>
              <a:t>g</a:t>
            </a:r>
            <a:r>
              <a:rPr sz="2500" baseline="-10968" dirty="0">
                <a:latin typeface="Times New Roman"/>
                <a:cs typeface="Times New Roman"/>
              </a:rPr>
              <a:t>2</a:t>
            </a:r>
            <a:r>
              <a:rPr sz="2500" spc="-41" baseline="-10968" dirty="0">
                <a:latin typeface="Times New Roman"/>
                <a:cs typeface="Times New Roman"/>
              </a:rPr>
              <a:t> </a:t>
            </a:r>
            <a:r>
              <a:rPr sz="4200" baseline="8282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5363" y="3846033"/>
            <a:ext cx="301317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53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34 + </a:t>
            </a:r>
            <a:r>
              <a:rPr sz="2200" spc="-13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22 =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86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200" spc="-13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303" y="4586249"/>
            <a:ext cx="52573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spc="-4" baseline="1207" dirty="0">
                <a:latin typeface="Times New Roman"/>
                <a:cs typeface="Times New Roman"/>
              </a:rPr>
              <a:t>T</a:t>
            </a:r>
            <a:r>
              <a:rPr sz="3200" b="1" baseline="1207" dirty="0">
                <a:latin typeface="Times New Roman"/>
                <a:cs typeface="Times New Roman"/>
              </a:rPr>
              <a:t>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6674" y="4586249"/>
            <a:ext cx="115777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spc="4" baseline="1207" dirty="0">
                <a:latin typeface="Times New Roman"/>
                <a:cs typeface="Times New Roman"/>
              </a:rPr>
              <a:t>f</a:t>
            </a:r>
            <a:r>
              <a:rPr sz="3200" b="1" baseline="1207" dirty="0">
                <a:latin typeface="Times New Roman"/>
                <a:cs typeface="Times New Roman"/>
              </a:rPr>
              <a:t>o</a:t>
            </a:r>
            <a:r>
              <a:rPr sz="3200" b="1" spc="4" baseline="1207" dirty="0">
                <a:latin typeface="Times New Roman"/>
                <a:cs typeface="Times New Roman"/>
              </a:rPr>
              <a:t>ll</a:t>
            </a:r>
            <a:r>
              <a:rPr sz="3200" b="1" baseline="1207" dirty="0">
                <a:latin typeface="Times New Roman"/>
                <a:cs typeface="Times New Roman"/>
              </a:rPr>
              <a:t>o</a:t>
            </a:r>
            <a:r>
              <a:rPr sz="3200" b="1" spc="-13" baseline="1207" dirty="0">
                <a:latin typeface="Times New Roman"/>
                <a:cs typeface="Times New Roman"/>
              </a:rPr>
              <a:t>w</a:t>
            </a:r>
            <a:r>
              <a:rPr sz="3200" b="1" spc="4" baseline="1207" dirty="0">
                <a:latin typeface="Times New Roman"/>
                <a:cs typeface="Times New Roman"/>
              </a:rPr>
              <a:t>i</a:t>
            </a:r>
            <a:r>
              <a:rPr sz="3200" b="1" baseline="1207" dirty="0">
                <a:latin typeface="Times New Roman"/>
                <a:cs typeface="Times New Roman"/>
              </a:rPr>
              <a:t>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0811" y="4586249"/>
            <a:ext cx="263162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baseline="1207" dirty="0">
                <a:latin typeface="Times New Roman"/>
                <a:cs typeface="Times New Roman"/>
              </a:rPr>
              <a:t>a</a:t>
            </a:r>
            <a:r>
              <a:rPr sz="3200" b="1" spc="4" baseline="1207" dirty="0">
                <a:latin typeface="Times New Roman"/>
                <a:cs typeface="Times New Roman"/>
              </a:rPr>
              <a:t>lt</a:t>
            </a:r>
            <a:r>
              <a:rPr sz="3200" b="1" baseline="1207" dirty="0">
                <a:latin typeface="Times New Roman"/>
                <a:cs typeface="Times New Roman"/>
              </a:rPr>
              <a:t>erna</a:t>
            </a:r>
            <a:r>
              <a:rPr sz="3200" b="1" spc="-4" baseline="1207" dirty="0">
                <a:latin typeface="Times New Roman"/>
                <a:cs typeface="Times New Roman"/>
              </a:rPr>
              <a:t>t</a:t>
            </a:r>
            <a:r>
              <a:rPr sz="3200" b="1" baseline="1207" dirty="0">
                <a:latin typeface="Times New Roman"/>
                <a:cs typeface="Times New Roman"/>
              </a:rPr>
              <a:t>e </a:t>
            </a:r>
            <a:r>
              <a:rPr sz="3200" b="1" spc="98" baseline="1207" dirty="0">
                <a:latin typeface="Times New Roman"/>
                <a:cs typeface="Times New Roman"/>
              </a:rPr>
              <a:t> </a:t>
            </a:r>
            <a:r>
              <a:rPr sz="3200" b="1" baseline="1207" dirty="0">
                <a:latin typeface="Times New Roman"/>
                <a:cs typeface="Times New Roman"/>
              </a:rPr>
              <a:t>expres</a:t>
            </a:r>
            <a:r>
              <a:rPr sz="3200" b="1" spc="-8" baseline="1207" dirty="0">
                <a:latin typeface="Times New Roman"/>
                <a:cs typeface="Times New Roman"/>
              </a:rPr>
              <a:t>s</a:t>
            </a:r>
            <a:r>
              <a:rPr sz="3200" b="1" spc="4" baseline="1207" dirty="0">
                <a:latin typeface="Times New Roman"/>
                <a:cs typeface="Times New Roman"/>
              </a:rPr>
              <a:t>i</a:t>
            </a:r>
            <a:r>
              <a:rPr sz="3200" b="1" spc="-8" baseline="1207" dirty="0">
                <a:latin typeface="Times New Roman"/>
                <a:cs typeface="Times New Roman"/>
              </a:rPr>
              <a:t>o</a:t>
            </a:r>
            <a:r>
              <a:rPr sz="3200" b="1" baseline="1207" dirty="0">
                <a:latin typeface="Times New Roman"/>
                <a:cs typeface="Times New Roman"/>
              </a:rPr>
              <a:t>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9071" y="4586249"/>
            <a:ext cx="61855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baseline="1207" dirty="0">
                <a:latin typeface="Times New Roman"/>
                <a:cs typeface="Times New Roman"/>
              </a:rPr>
              <a:t>have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4267" y="4586249"/>
            <a:ext cx="6191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baseline="1207" dirty="0">
                <a:latin typeface="Times New Roman"/>
                <a:cs typeface="Times New Roman"/>
              </a:rPr>
              <a:t>been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8078" y="4586249"/>
            <a:ext cx="12217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baseline="1207" dirty="0">
                <a:latin typeface="Times New Roman"/>
                <a:cs typeface="Times New Roman"/>
              </a:rPr>
              <a:t>p</a:t>
            </a:r>
            <a:r>
              <a:rPr sz="3200" b="1" spc="8" baseline="1207" dirty="0">
                <a:latin typeface="Times New Roman"/>
                <a:cs typeface="Times New Roman"/>
              </a:rPr>
              <a:t>u</a:t>
            </a:r>
            <a:r>
              <a:rPr sz="3200" b="1" baseline="1207" dirty="0">
                <a:latin typeface="Times New Roman"/>
                <a:cs typeface="Times New Roman"/>
              </a:rPr>
              <a:t>b</a:t>
            </a:r>
            <a:r>
              <a:rPr sz="3200" b="1" spc="4" baseline="1207" dirty="0">
                <a:latin typeface="Times New Roman"/>
                <a:cs typeface="Times New Roman"/>
              </a:rPr>
              <a:t>li</a:t>
            </a:r>
            <a:r>
              <a:rPr sz="3200" b="1" baseline="1207" dirty="0">
                <a:latin typeface="Times New Roman"/>
                <a:cs typeface="Times New Roman"/>
              </a:rPr>
              <a:t>shed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4561" y="4586249"/>
            <a:ext cx="2960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spc="4" baseline="1207" dirty="0">
                <a:latin typeface="Times New Roman"/>
                <a:cs typeface="Times New Roman"/>
              </a:rPr>
              <a:t>t</a:t>
            </a:r>
            <a:r>
              <a:rPr sz="3200" b="1" baseline="1207" dirty="0">
                <a:latin typeface="Times New Roman"/>
                <a:cs typeface="Times New Roman"/>
              </a:rPr>
              <a:t>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303" y="4907634"/>
            <a:ext cx="5837223" cy="1437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3745">
              <a:lnSpc>
                <a:spcPts val="2217"/>
              </a:lnSpc>
              <a:spcBef>
                <a:spcPts val="110"/>
              </a:spcBef>
            </a:pPr>
            <a:r>
              <a:rPr sz="3200" b="1" baseline="1207" dirty="0">
                <a:latin typeface="Times New Roman"/>
                <a:cs typeface="Times New Roman"/>
              </a:rPr>
              <a:t>es</a:t>
            </a:r>
            <a:r>
              <a:rPr sz="3200" b="1" spc="4" baseline="1207" dirty="0">
                <a:latin typeface="Times New Roman"/>
                <a:cs typeface="Times New Roman"/>
              </a:rPr>
              <a:t>t</a:t>
            </a:r>
            <a:r>
              <a:rPr sz="3200" b="1" spc="-4" baseline="1207" dirty="0">
                <a:latin typeface="Times New Roman"/>
                <a:cs typeface="Times New Roman"/>
              </a:rPr>
              <a:t>i</a:t>
            </a:r>
            <a:r>
              <a:rPr sz="3200" b="1" spc="4" baseline="1207" dirty="0">
                <a:latin typeface="Times New Roman"/>
                <a:cs typeface="Times New Roman"/>
              </a:rPr>
              <a:t>m</a:t>
            </a:r>
            <a:r>
              <a:rPr sz="3200" b="1" baseline="1207" dirty="0">
                <a:latin typeface="Times New Roman"/>
                <a:cs typeface="Times New Roman"/>
              </a:rPr>
              <a:t>a</a:t>
            </a:r>
            <a:r>
              <a:rPr sz="3200" b="1" spc="-4" baseline="1207" dirty="0">
                <a:latin typeface="Times New Roman"/>
                <a:cs typeface="Times New Roman"/>
              </a:rPr>
              <a:t>t</a:t>
            </a:r>
            <a:r>
              <a:rPr sz="3200" b="1" baseline="1207" dirty="0">
                <a:latin typeface="Times New Roman"/>
                <a:cs typeface="Times New Roman"/>
              </a:rPr>
              <a:t>e p</a:t>
            </a:r>
            <a:r>
              <a:rPr sz="3200" b="1" spc="-8" baseline="1207" dirty="0">
                <a:latin typeface="Times New Roman"/>
                <a:cs typeface="Times New Roman"/>
              </a:rPr>
              <a:t>r</a:t>
            </a:r>
            <a:r>
              <a:rPr sz="3200" b="1" baseline="1207" dirty="0">
                <a:latin typeface="Times New Roman"/>
                <a:cs typeface="Times New Roman"/>
              </a:rPr>
              <a:t>ogram</a:t>
            </a:r>
            <a:r>
              <a:rPr sz="3200" b="1" spc="-4" baseline="1207" dirty="0">
                <a:latin typeface="Times New Roman"/>
                <a:cs typeface="Times New Roman"/>
              </a:rPr>
              <a:t> </a:t>
            </a:r>
            <a:r>
              <a:rPr sz="3200" b="1" spc="4" baseline="1207" dirty="0">
                <a:latin typeface="Times New Roman"/>
                <a:cs typeface="Times New Roman"/>
              </a:rPr>
              <a:t>l</a:t>
            </a:r>
            <a:r>
              <a:rPr sz="3200" b="1" baseline="1207" dirty="0">
                <a:latin typeface="Times New Roman"/>
                <a:cs typeface="Times New Roman"/>
              </a:rPr>
              <a:t>en</a:t>
            </a:r>
            <a:r>
              <a:rPr sz="3200" b="1" spc="-8" baseline="1207" dirty="0">
                <a:latin typeface="Times New Roman"/>
                <a:cs typeface="Times New Roman"/>
              </a:rPr>
              <a:t>g</a:t>
            </a:r>
            <a:r>
              <a:rPr sz="3200" b="1" spc="4" baseline="1207" dirty="0">
                <a:latin typeface="Times New Roman"/>
                <a:cs typeface="Times New Roman"/>
              </a:rPr>
              <a:t>t</a:t>
            </a:r>
            <a:r>
              <a:rPr sz="3200" b="1" baseline="1207" dirty="0">
                <a:latin typeface="Times New Roman"/>
                <a:cs typeface="Times New Roman"/>
              </a:rPr>
              <a:t>h.</a:t>
            </a:r>
            <a:endParaRPr sz="2200" dirty="0">
              <a:latin typeface="Times New Roman"/>
              <a:cs typeface="Times New Roman"/>
            </a:endParaRPr>
          </a:p>
          <a:p>
            <a:pPr marL="1444686" marR="13745">
              <a:lnSpc>
                <a:spcPts val="4142"/>
              </a:lnSpc>
              <a:spcBef>
                <a:spcPts val="1105"/>
              </a:spcBef>
            </a:pPr>
            <a:r>
              <a:rPr sz="3300" dirty="0">
                <a:latin typeface="Palatino Linotype"/>
                <a:cs typeface="Palatino Linotype"/>
              </a:rPr>
              <a:t>=</a:t>
            </a:r>
            <a:r>
              <a:rPr sz="3300" spc="188" dirty="0">
                <a:latin typeface="Palatino Linotype"/>
                <a:cs typeface="Palatino Linotype"/>
              </a:rPr>
              <a:t> </a:t>
            </a:r>
            <a:r>
              <a:rPr sz="3300" i="1" spc="4" dirty="0">
                <a:latin typeface="Times New Roman"/>
                <a:cs typeface="Times New Roman"/>
              </a:rPr>
              <a:t>L</a:t>
            </a:r>
            <a:r>
              <a:rPr sz="3300" i="1" spc="8" dirty="0">
                <a:latin typeface="Times New Roman"/>
                <a:cs typeface="Times New Roman"/>
              </a:rPr>
              <a:t>o</a:t>
            </a:r>
            <a:r>
              <a:rPr sz="3300" i="1" spc="202" dirty="0">
                <a:latin typeface="Times New Roman"/>
                <a:cs typeface="Times New Roman"/>
              </a:rPr>
              <a:t>g</a:t>
            </a:r>
            <a:r>
              <a:rPr sz="2800" baseline="-24846" dirty="0">
                <a:latin typeface="Times New Roman"/>
                <a:cs typeface="Times New Roman"/>
              </a:rPr>
              <a:t>2</a:t>
            </a:r>
            <a:r>
              <a:rPr sz="2800" spc="-93" baseline="-24846" dirty="0">
                <a:latin typeface="Times New Roman"/>
                <a:cs typeface="Times New Roman"/>
              </a:rPr>
              <a:t> </a:t>
            </a:r>
            <a:r>
              <a:rPr sz="3300" spc="-327" dirty="0">
                <a:latin typeface="Times New Roman"/>
                <a:cs typeface="Times New Roman"/>
              </a:rPr>
              <a:t>(</a:t>
            </a:r>
            <a:r>
              <a:rPr sz="3500" spc="197" dirty="0">
                <a:latin typeface="Palatino Linotype"/>
                <a:cs typeface="Palatino Linotype"/>
              </a:rPr>
              <a:t>η</a:t>
            </a:r>
            <a:r>
              <a:rPr sz="2800" spc="-31" baseline="-24846" dirty="0">
                <a:latin typeface="Times New Roman"/>
                <a:cs typeface="Times New Roman"/>
              </a:rPr>
              <a:t>1</a:t>
            </a:r>
            <a:r>
              <a:rPr sz="3300" spc="26" dirty="0">
                <a:latin typeface="Times New Roman"/>
                <a:cs typeface="Times New Roman"/>
              </a:rPr>
              <a:t>!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-316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Palatino Linotype"/>
                <a:cs typeface="Palatino Linotype"/>
              </a:rPr>
              <a:t>+</a:t>
            </a:r>
            <a:r>
              <a:rPr sz="3300" spc="-126" dirty="0">
                <a:latin typeface="Palatino Linotype"/>
                <a:cs typeface="Palatino Linotype"/>
              </a:rPr>
              <a:t> </a:t>
            </a:r>
            <a:r>
              <a:rPr sz="3300" spc="4" dirty="0">
                <a:latin typeface="Times New Roman"/>
                <a:cs typeface="Times New Roman"/>
              </a:rPr>
              <a:t>l</a:t>
            </a:r>
            <a:r>
              <a:rPr sz="3300" spc="8" dirty="0">
                <a:latin typeface="Times New Roman"/>
                <a:cs typeface="Times New Roman"/>
              </a:rPr>
              <a:t>o</a:t>
            </a:r>
            <a:r>
              <a:rPr sz="3300" spc="179" dirty="0">
                <a:latin typeface="Times New Roman"/>
                <a:cs typeface="Times New Roman"/>
              </a:rPr>
              <a:t>g</a:t>
            </a:r>
            <a:r>
              <a:rPr sz="2800" baseline="-24846" dirty="0">
                <a:latin typeface="Times New Roman"/>
                <a:cs typeface="Times New Roman"/>
              </a:rPr>
              <a:t>2</a:t>
            </a:r>
            <a:r>
              <a:rPr sz="2800" spc="-93" baseline="-24846" dirty="0">
                <a:latin typeface="Times New Roman"/>
                <a:cs typeface="Times New Roman"/>
              </a:rPr>
              <a:t> </a:t>
            </a:r>
            <a:r>
              <a:rPr sz="3300" spc="-318" dirty="0">
                <a:latin typeface="Times New Roman"/>
                <a:cs typeface="Times New Roman"/>
              </a:rPr>
              <a:t>(</a:t>
            </a:r>
            <a:r>
              <a:rPr sz="3500" spc="143" dirty="0">
                <a:latin typeface="Palatino Linotype"/>
                <a:cs typeface="Palatino Linotype"/>
              </a:rPr>
              <a:t>η</a:t>
            </a:r>
            <a:r>
              <a:rPr sz="2800" spc="107" baseline="-24846" dirty="0">
                <a:latin typeface="Times New Roman"/>
                <a:cs typeface="Times New Roman"/>
              </a:rPr>
              <a:t>2</a:t>
            </a:r>
            <a:r>
              <a:rPr sz="3300" spc="39" dirty="0">
                <a:latin typeface="Times New Roman"/>
                <a:cs typeface="Times New Roman"/>
              </a:rPr>
              <a:t>!</a:t>
            </a:r>
            <a:r>
              <a:rPr sz="3300" dirty="0">
                <a:latin typeface="Times New Roman"/>
                <a:cs typeface="Times New Roman"/>
              </a:rPr>
              <a:t>)</a:t>
            </a:r>
          </a:p>
          <a:p>
            <a:pPr marL="1299716">
              <a:lnSpc>
                <a:spcPts val="825"/>
              </a:lnSpc>
              <a:spcBef>
                <a:spcPts val="3110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112" y="5462609"/>
            <a:ext cx="555989" cy="49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27"/>
              </a:lnSpc>
              <a:spcBef>
                <a:spcPts val="191"/>
              </a:spcBef>
            </a:pPr>
            <a:r>
              <a:rPr sz="4900" baseline="6769" dirty="0">
                <a:latin typeface="Palatino Linotype"/>
                <a:cs typeface="Palatino Linotype"/>
              </a:rPr>
              <a:t>Ν</a:t>
            </a:r>
            <a:r>
              <a:rPr sz="4900" spc="-461" baseline="6769" dirty="0">
                <a:latin typeface="Palatino Linotype"/>
                <a:cs typeface="Palatino Linotype"/>
              </a:rPr>
              <a:t> </a:t>
            </a:r>
            <a:r>
              <a:rPr sz="2800" i="1" baseline="-11043" dirty="0">
                <a:latin typeface="Times New Roman"/>
                <a:cs typeface="Times New Roman"/>
              </a:rPr>
              <a:t>J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81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2543695" y="3217880"/>
            <a:ext cx="51261" cy="28239"/>
          </a:xfrm>
          <a:custGeom>
            <a:avLst/>
            <a:gdLst/>
            <a:ahLst/>
            <a:cxnLst/>
            <a:rect l="l" t="t" r="r" b="b"/>
            <a:pathLst>
              <a:path w="56387" h="32004">
                <a:moveTo>
                  <a:pt x="0" y="32004"/>
                </a:moveTo>
                <a:lnTo>
                  <a:pt x="56387" y="0"/>
                </a:lnTo>
              </a:path>
            </a:pathLst>
          </a:custGeom>
          <a:ln w="184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4957" y="3225950"/>
            <a:ext cx="74814" cy="168088"/>
          </a:xfrm>
          <a:custGeom>
            <a:avLst/>
            <a:gdLst/>
            <a:ahLst/>
            <a:cxnLst/>
            <a:rect l="l" t="t" r="r" b="b"/>
            <a:pathLst>
              <a:path w="82295" h="190500">
                <a:moveTo>
                  <a:pt x="0" y="0"/>
                </a:moveTo>
                <a:lnTo>
                  <a:pt x="82295" y="190500"/>
                </a:lnTo>
              </a:path>
            </a:pathLst>
          </a:custGeom>
          <a:ln w="36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78084" y="2907254"/>
            <a:ext cx="99753" cy="486784"/>
          </a:xfrm>
          <a:custGeom>
            <a:avLst/>
            <a:gdLst/>
            <a:ahLst/>
            <a:cxnLst/>
            <a:rect l="l" t="t" r="r" b="b"/>
            <a:pathLst>
              <a:path w="109728" h="551688">
                <a:moveTo>
                  <a:pt x="0" y="551688"/>
                </a:moveTo>
                <a:lnTo>
                  <a:pt x="109728" y="0"/>
                </a:lnTo>
              </a:path>
            </a:pathLst>
          </a:custGeom>
          <a:ln w="184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7837" y="2907254"/>
            <a:ext cx="368530" cy="0"/>
          </a:xfrm>
          <a:custGeom>
            <a:avLst/>
            <a:gdLst/>
            <a:ahLst/>
            <a:cxnLst/>
            <a:rect l="l" t="t" r="r" b="b"/>
            <a:pathLst>
              <a:path w="405383">
                <a:moveTo>
                  <a:pt x="0" y="0"/>
                </a:moveTo>
                <a:lnTo>
                  <a:pt x="405383" y="0"/>
                </a:lnTo>
              </a:path>
            </a:pathLst>
          </a:custGeom>
          <a:ln w="184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9450" y="3217880"/>
            <a:ext cx="51261" cy="28239"/>
          </a:xfrm>
          <a:custGeom>
            <a:avLst/>
            <a:gdLst/>
            <a:ahLst/>
            <a:cxnLst/>
            <a:rect l="l" t="t" r="r" b="b"/>
            <a:pathLst>
              <a:path w="56387" h="32004">
                <a:moveTo>
                  <a:pt x="0" y="32004"/>
                </a:moveTo>
                <a:lnTo>
                  <a:pt x="56387" y="0"/>
                </a:lnTo>
              </a:path>
            </a:pathLst>
          </a:custGeom>
          <a:ln w="184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712" y="3225950"/>
            <a:ext cx="74815" cy="168088"/>
          </a:xfrm>
          <a:custGeom>
            <a:avLst/>
            <a:gdLst/>
            <a:ahLst/>
            <a:cxnLst/>
            <a:rect l="l" t="t" r="r" b="b"/>
            <a:pathLst>
              <a:path w="82296" h="190500">
                <a:moveTo>
                  <a:pt x="0" y="0"/>
                </a:moveTo>
                <a:lnTo>
                  <a:pt x="82296" y="190500"/>
                </a:lnTo>
              </a:path>
            </a:pathLst>
          </a:custGeom>
          <a:ln w="36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3840" y="2907254"/>
            <a:ext cx="99752" cy="486784"/>
          </a:xfrm>
          <a:custGeom>
            <a:avLst/>
            <a:gdLst/>
            <a:ahLst/>
            <a:cxnLst/>
            <a:rect l="l" t="t" r="r" b="b"/>
            <a:pathLst>
              <a:path w="109727" h="551688">
                <a:moveTo>
                  <a:pt x="0" y="551688"/>
                </a:moveTo>
                <a:lnTo>
                  <a:pt x="109727" y="0"/>
                </a:lnTo>
              </a:path>
            </a:pathLst>
          </a:custGeom>
          <a:ln w="184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3593" y="2907254"/>
            <a:ext cx="412865" cy="0"/>
          </a:xfrm>
          <a:custGeom>
            <a:avLst/>
            <a:gdLst/>
            <a:ahLst/>
            <a:cxnLst/>
            <a:rect l="l" t="t" r="r" b="b"/>
            <a:pathLst>
              <a:path w="454151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184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4303" y="782504"/>
            <a:ext cx="324381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3562" y="2032295"/>
            <a:ext cx="4539177" cy="514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967"/>
              </a:lnSpc>
              <a:spcBef>
                <a:spcPts val="198"/>
              </a:spcBef>
            </a:pPr>
            <a:r>
              <a:rPr sz="4900" baseline="6092" dirty="0">
                <a:latin typeface="Palatino Linotype"/>
                <a:cs typeface="Palatino Linotype"/>
              </a:rPr>
              <a:t>Ν</a:t>
            </a:r>
            <a:r>
              <a:rPr sz="4900" spc="-494" baseline="6092" dirty="0">
                <a:latin typeface="Palatino Linotype"/>
                <a:cs typeface="Palatino Linotype"/>
              </a:rPr>
              <a:t> </a:t>
            </a:r>
            <a:r>
              <a:rPr sz="2800" i="1" baseline="-12423" dirty="0">
                <a:latin typeface="Times New Roman"/>
                <a:cs typeface="Times New Roman"/>
              </a:rPr>
              <a:t>B </a:t>
            </a:r>
            <a:r>
              <a:rPr sz="2800" i="1" spc="217" baseline="-12423" dirty="0">
                <a:latin typeface="Times New Roman"/>
                <a:cs typeface="Times New Roman"/>
              </a:rPr>
              <a:t> </a:t>
            </a:r>
            <a:r>
              <a:rPr sz="4900" baseline="6092" dirty="0">
                <a:latin typeface="Palatino Linotype"/>
                <a:cs typeface="Palatino Linotype"/>
              </a:rPr>
              <a:t>=</a:t>
            </a:r>
            <a:r>
              <a:rPr sz="4900" spc="-475" baseline="6092" dirty="0">
                <a:latin typeface="Palatino Linotype"/>
                <a:cs typeface="Palatino Linotype"/>
              </a:rPr>
              <a:t> </a:t>
            </a:r>
            <a:r>
              <a:rPr sz="5200" spc="-57" baseline="5775" dirty="0">
                <a:latin typeface="Palatino Linotype"/>
                <a:cs typeface="Palatino Linotype"/>
              </a:rPr>
              <a:t>η</a:t>
            </a:r>
            <a:r>
              <a:rPr sz="2800" baseline="-12423" dirty="0">
                <a:latin typeface="Times New Roman"/>
                <a:cs typeface="Times New Roman"/>
              </a:rPr>
              <a:t>1</a:t>
            </a:r>
            <a:r>
              <a:rPr sz="2800" spc="-349" baseline="-12423" dirty="0">
                <a:latin typeface="Times New Roman"/>
                <a:cs typeface="Times New Roman"/>
              </a:rPr>
              <a:t> </a:t>
            </a:r>
            <a:r>
              <a:rPr sz="4900" i="1" baseline="7147" dirty="0">
                <a:latin typeface="Times New Roman"/>
                <a:cs typeface="Times New Roman"/>
              </a:rPr>
              <a:t>Log</a:t>
            </a:r>
            <a:r>
              <a:rPr sz="4900" i="1" spc="-591" baseline="7147" dirty="0">
                <a:latin typeface="Times New Roman"/>
                <a:cs typeface="Times New Roman"/>
              </a:rPr>
              <a:t> </a:t>
            </a:r>
            <a:r>
              <a:rPr sz="2800" spc="-247" baseline="-12423" dirty="0">
                <a:latin typeface="Times New Roman"/>
                <a:cs typeface="Times New Roman"/>
              </a:rPr>
              <a:t>2</a:t>
            </a:r>
            <a:r>
              <a:rPr sz="5200" spc="147" baseline="5775" dirty="0">
                <a:latin typeface="Palatino Linotype"/>
                <a:cs typeface="Palatino Linotype"/>
              </a:rPr>
              <a:t>η</a:t>
            </a:r>
            <a:r>
              <a:rPr sz="2800" baseline="-12423" dirty="0">
                <a:latin typeface="Times New Roman"/>
                <a:cs typeface="Times New Roman"/>
              </a:rPr>
              <a:t>2</a:t>
            </a:r>
            <a:r>
              <a:rPr sz="2800" spc="371" baseline="-12423" dirty="0">
                <a:latin typeface="Times New Roman"/>
                <a:cs typeface="Times New Roman"/>
              </a:rPr>
              <a:t> </a:t>
            </a:r>
            <a:r>
              <a:rPr sz="4900" spc="192" baseline="6092" dirty="0">
                <a:latin typeface="Palatino Linotype"/>
                <a:cs typeface="Palatino Linotype"/>
              </a:rPr>
              <a:t>+</a:t>
            </a:r>
            <a:r>
              <a:rPr sz="5200" spc="157" baseline="5775" dirty="0">
                <a:latin typeface="Palatino Linotype"/>
                <a:cs typeface="Palatino Linotype"/>
              </a:rPr>
              <a:t>η</a:t>
            </a:r>
            <a:r>
              <a:rPr sz="2800" baseline="-12423" dirty="0">
                <a:latin typeface="Times New Roman"/>
                <a:cs typeface="Times New Roman"/>
              </a:rPr>
              <a:t>2</a:t>
            </a:r>
            <a:r>
              <a:rPr sz="2800" spc="347" baseline="-12423" dirty="0">
                <a:latin typeface="Times New Roman"/>
                <a:cs typeface="Times New Roman"/>
              </a:rPr>
              <a:t> </a:t>
            </a:r>
            <a:r>
              <a:rPr sz="4900" spc="-4" baseline="7147" dirty="0">
                <a:latin typeface="Times New Roman"/>
                <a:cs typeface="Times New Roman"/>
              </a:rPr>
              <a:t>l</a:t>
            </a:r>
            <a:r>
              <a:rPr sz="4900" baseline="7147" dirty="0">
                <a:latin typeface="Times New Roman"/>
                <a:cs typeface="Times New Roman"/>
              </a:rPr>
              <a:t>o</a:t>
            </a:r>
            <a:r>
              <a:rPr sz="4900" spc="202" baseline="7147" dirty="0">
                <a:latin typeface="Times New Roman"/>
                <a:cs typeface="Times New Roman"/>
              </a:rPr>
              <a:t>g</a:t>
            </a:r>
            <a:r>
              <a:rPr sz="2800" baseline="-12423" dirty="0">
                <a:latin typeface="Times New Roman"/>
                <a:cs typeface="Times New Roman"/>
              </a:rPr>
              <a:t>2</a:t>
            </a:r>
            <a:r>
              <a:rPr sz="2800" spc="-93" baseline="-12423" dirty="0">
                <a:latin typeface="Times New Roman"/>
                <a:cs typeface="Times New Roman"/>
              </a:rPr>
              <a:t> </a:t>
            </a:r>
            <a:r>
              <a:rPr sz="5200" spc="-67" baseline="5775" dirty="0">
                <a:latin typeface="Palatino Linotype"/>
                <a:cs typeface="Palatino Linotype"/>
              </a:rPr>
              <a:t>η</a:t>
            </a:r>
            <a:r>
              <a:rPr sz="2800" baseline="-12423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3250" y="2951750"/>
            <a:ext cx="1275940" cy="492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87"/>
              </a:lnSpc>
              <a:spcBef>
                <a:spcPts val="189"/>
              </a:spcBef>
            </a:pPr>
            <a:r>
              <a:rPr sz="4700" baseline="6353" dirty="0">
                <a:latin typeface="Palatino Linotype"/>
                <a:cs typeface="Palatino Linotype"/>
              </a:rPr>
              <a:t>Ν</a:t>
            </a:r>
            <a:r>
              <a:rPr sz="4700" spc="-561" baseline="6353" dirty="0">
                <a:latin typeface="Palatino Linotype"/>
                <a:cs typeface="Palatino Linotype"/>
              </a:rPr>
              <a:t> </a:t>
            </a:r>
            <a:r>
              <a:rPr sz="2700" i="1" baseline="-13044" dirty="0">
                <a:latin typeface="Times New Roman"/>
                <a:cs typeface="Times New Roman"/>
              </a:rPr>
              <a:t>c </a:t>
            </a:r>
            <a:r>
              <a:rPr sz="2700" i="1" spc="204" baseline="-13044" dirty="0">
                <a:latin typeface="Times New Roman"/>
                <a:cs typeface="Times New Roman"/>
              </a:rPr>
              <a:t> </a:t>
            </a:r>
            <a:r>
              <a:rPr sz="4700" baseline="6353" dirty="0">
                <a:latin typeface="Palatino Linotype"/>
                <a:cs typeface="Palatino Linotype"/>
              </a:rPr>
              <a:t>=</a:t>
            </a:r>
            <a:r>
              <a:rPr sz="4700" spc="-307" baseline="6353" dirty="0">
                <a:latin typeface="Palatino Linotype"/>
                <a:cs typeface="Palatino Linotype"/>
              </a:rPr>
              <a:t> </a:t>
            </a:r>
            <a:r>
              <a:rPr sz="5000" spc="-71" baseline="6009" dirty="0">
                <a:latin typeface="Palatino Linotype"/>
                <a:cs typeface="Palatino Linotype"/>
              </a:rPr>
              <a:t>η</a:t>
            </a:r>
            <a:r>
              <a:rPr sz="2700" baseline="-13044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9967" y="2951750"/>
            <a:ext cx="1198354" cy="492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87"/>
              </a:lnSpc>
              <a:spcBef>
                <a:spcPts val="189"/>
              </a:spcBef>
            </a:pPr>
            <a:r>
              <a:rPr sz="5000" spc="-57" baseline="6009" dirty="0">
                <a:latin typeface="Palatino Linotype"/>
                <a:cs typeface="Palatino Linotype"/>
              </a:rPr>
              <a:t>η</a:t>
            </a:r>
            <a:r>
              <a:rPr sz="2700" baseline="-13044" dirty="0">
                <a:latin typeface="Times New Roman"/>
                <a:cs typeface="Times New Roman"/>
              </a:rPr>
              <a:t>1</a:t>
            </a:r>
            <a:r>
              <a:rPr sz="2700" spc="442" baseline="-13044" dirty="0">
                <a:latin typeface="Times New Roman"/>
                <a:cs typeface="Times New Roman"/>
              </a:rPr>
              <a:t> </a:t>
            </a:r>
            <a:r>
              <a:rPr sz="4700" baseline="6353" dirty="0">
                <a:latin typeface="Palatino Linotype"/>
                <a:cs typeface="Palatino Linotype"/>
              </a:rPr>
              <a:t>+</a:t>
            </a:r>
            <a:r>
              <a:rPr sz="4700" spc="-587" baseline="6353" dirty="0">
                <a:latin typeface="Palatino Linotype"/>
                <a:cs typeface="Palatino Linotype"/>
              </a:rPr>
              <a:t> </a:t>
            </a:r>
            <a:r>
              <a:rPr sz="5000" spc="143" baseline="6009" dirty="0">
                <a:latin typeface="Palatino Linotype"/>
                <a:cs typeface="Palatino Linotype"/>
              </a:rPr>
              <a:t>η</a:t>
            </a:r>
            <a:r>
              <a:rPr sz="2700" baseline="-13044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5722" y="2951750"/>
            <a:ext cx="475147" cy="492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87"/>
              </a:lnSpc>
              <a:spcBef>
                <a:spcPts val="189"/>
              </a:spcBef>
            </a:pPr>
            <a:r>
              <a:rPr sz="5000" spc="143" baseline="6009" dirty="0">
                <a:latin typeface="Palatino Linotype"/>
                <a:cs typeface="Palatino Linotype"/>
              </a:rPr>
              <a:t>η</a:t>
            </a:r>
            <a:r>
              <a:rPr sz="2700" baseline="-13044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5264" y="3899784"/>
            <a:ext cx="780353" cy="463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15"/>
              </a:lnSpc>
              <a:spcBef>
                <a:spcPts val="185"/>
              </a:spcBef>
            </a:pPr>
            <a:r>
              <a:rPr sz="5000" baseline="2671" dirty="0">
                <a:latin typeface="Palatino Linotype"/>
                <a:cs typeface="Palatino Linotype"/>
              </a:rPr>
              <a:t>=</a:t>
            </a:r>
            <a:r>
              <a:rPr sz="5000" spc="48" baseline="2671" dirty="0">
                <a:latin typeface="Palatino Linotype"/>
                <a:cs typeface="Palatino Linotype"/>
              </a:rPr>
              <a:t> </a:t>
            </a:r>
            <a:r>
              <a:rPr sz="5000" spc="-327" baseline="3133" dirty="0">
                <a:latin typeface="Times New Roman"/>
                <a:cs typeface="Times New Roman"/>
              </a:rPr>
              <a:t>(</a:t>
            </a:r>
            <a:r>
              <a:rPr sz="5200" baseline="2534" dirty="0">
                <a:latin typeface="Palatino Linotype"/>
                <a:cs typeface="Palatino Linotype"/>
              </a:rPr>
              <a:t>η</a:t>
            </a:r>
            <a:endParaRPr sz="35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6962" y="3899784"/>
            <a:ext cx="1471360" cy="52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4034"/>
              </a:lnSpc>
              <a:spcBef>
                <a:spcPts val="201"/>
              </a:spcBef>
            </a:pPr>
            <a:r>
              <a:rPr sz="5000" spc="-4" baseline="7051" dirty="0">
                <a:latin typeface="Times New Roman"/>
                <a:cs typeface="Times New Roman"/>
              </a:rPr>
              <a:t>l</a:t>
            </a:r>
            <a:r>
              <a:rPr sz="5000" spc="8" baseline="7051" dirty="0">
                <a:latin typeface="Times New Roman"/>
                <a:cs typeface="Times New Roman"/>
              </a:rPr>
              <a:t>o</a:t>
            </a:r>
            <a:r>
              <a:rPr sz="5000" spc="179" baseline="7051" dirty="0">
                <a:latin typeface="Times New Roman"/>
                <a:cs typeface="Times New Roman"/>
              </a:rPr>
              <a:t>g</a:t>
            </a:r>
            <a:r>
              <a:rPr sz="2900" baseline="-12134" dirty="0">
                <a:latin typeface="Times New Roman"/>
                <a:cs typeface="Times New Roman"/>
              </a:rPr>
              <a:t>2</a:t>
            </a:r>
            <a:r>
              <a:rPr sz="2900" spc="-83" baseline="-12134" dirty="0">
                <a:latin typeface="Times New Roman"/>
                <a:cs typeface="Times New Roman"/>
              </a:rPr>
              <a:t> </a:t>
            </a:r>
            <a:r>
              <a:rPr sz="5200" baseline="5701" dirty="0">
                <a:latin typeface="Palatino Linotype"/>
                <a:cs typeface="Palatino Linotype"/>
              </a:rPr>
              <a:t>η</a:t>
            </a:r>
            <a:r>
              <a:rPr sz="5200" spc="-596" baseline="5701" dirty="0">
                <a:latin typeface="Palatino Linotype"/>
                <a:cs typeface="Palatino Linotype"/>
              </a:rPr>
              <a:t> </a:t>
            </a:r>
            <a:r>
              <a:rPr sz="5000" baseline="7051" dirty="0">
                <a:latin typeface="Times New Roman"/>
                <a:cs typeface="Times New Roman"/>
              </a:rPr>
              <a:t>)</a:t>
            </a:r>
            <a:r>
              <a:rPr sz="5000" spc="-327" baseline="7051" dirty="0">
                <a:latin typeface="Times New Roman"/>
                <a:cs typeface="Times New Roman"/>
              </a:rPr>
              <a:t> </a:t>
            </a:r>
            <a:r>
              <a:rPr sz="5000" baseline="7051" dirty="0">
                <a:latin typeface="Times New Roman"/>
                <a:cs typeface="Times New Roman"/>
              </a:rPr>
              <a:t>/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8134" y="3918060"/>
            <a:ext cx="544283" cy="503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90"/>
              </a:lnSpc>
              <a:spcBef>
                <a:spcPts val="194"/>
              </a:spcBef>
            </a:pPr>
            <a:r>
              <a:rPr sz="5000" baseline="6677" dirty="0">
                <a:latin typeface="Palatino Linotype"/>
                <a:cs typeface="Palatino Linotype"/>
              </a:rPr>
              <a:t>Ν</a:t>
            </a:r>
            <a:r>
              <a:rPr sz="5000" spc="-533" baseline="6677" dirty="0">
                <a:latin typeface="Palatino Linotype"/>
                <a:cs typeface="Palatino Linotype"/>
              </a:rPr>
              <a:t> </a:t>
            </a:r>
            <a:r>
              <a:rPr sz="2900" i="1" baseline="-12134" dirty="0"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3377" y="3922175"/>
            <a:ext cx="1335110" cy="955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1028">
              <a:lnSpc>
                <a:spcPts val="3346"/>
              </a:lnSpc>
              <a:spcBef>
                <a:spcPts val="167"/>
              </a:spcBef>
            </a:pPr>
            <a:r>
              <a:rPr sz="3300" dirty="0">
                <a:latin typeface="Times New Roman"/>
                <a:cs typeface="Times New Roman"/>
              </a:rPr>
              <a:t>2</a:t>
            </a:r>
            <a:endParaRPr sz="3300">
              <a:latin typeface="Times New Roman"/>
              <a:cs typeface="Times New Roman"/>
            </a:endParaRPr>
          </a:p>
          <a:p>
            <a:pPr marL="71567">
              <a:lnSpc>
                <a:spcPct val="95825"/>
              </a:lnSpc>
              <a:spcBef>
                <a:spcPts val="1540"/>
              </a:spcBef>
            </a:pPr>
            <a:r>
              <a:rPr sz="2200" b="1" dirty="0">
                <a:latin typeface="Times New Roman"/>
                <a:cs typeface="Times New Roman"/>
              </a:rPr>
              <a:t>opera</a:t>
            </a:r>
            <a:r>
              <a:rPr sz="2200" b="1" spc="4" dirty="0">
                <a:latin typeface="Times New Roman"/>
                <a:cs typeface="Times New Roman"/>
              </a:rPr>
              <a:t>t</a:t>
            </a:r>
            <a:r>
              <a:rPr sz="2200" b="1" dirty="0">
                <a:latin typeface="Times New Roman"/>
                <a:cs typeface="Times New Roman"/>
              </a:rPr>
              <a:t>ors,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303" y="4586249"/>
            <a:ext cx="52573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spc="-4" baseline="1207" dirty="0">
                <a:latin typeface="Times New Roman"/>
                <a:cs typeface="Times New Roman"/>
              </a:rPr>
              <a:t>T</a:t>
            </a:r>
            <a:r>
              <a:rPr sz="3200" b="1" baseline="1207" dirty="0">
                <a:latin typeface="Times New Roman"/>
                <a:cs typeface="Times New Roman"/>
              </a:rPr>
              <a:t>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3903" y="4586249"/>
            <a:ext cx="13126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baseline="1207" dirty="0">
                <a:latin typeface="Times New Roman"/>
                <a:cs typeface="Times New Roman"/>
              </a:rPr>
              <a:t>de</a:t>
            </a:r>
            <a:r>
              <a:rPr sz="3200" b="1" spc="4" baseline="1207" dirty="0">
                <a:latin typeface="Times New Roman"/>
                <a:cs typeface="Times New Roman"/>
              </a:rPr>
              <a:t>fi</a:t>
            </a:r>
            <a:r>
              <a:rPr sz="3200" b="1" baseline="1207" dirty="0">
                <a:latin typeface="Times New Roman"/>
                <a:cs typeface="Times New Roman"/>
              </a:rPr>
              <a:t>n</a:t>
            </a:r>
            <a:r>
              <a:rPr sz="3200" b="1" spc="4" baseline="1207" dirty="0">
                <a:latin typeface="Times New Roman"/>
                <a:cs typeface="Times New Roman"/>
              </a:rPr>
              <a:t>i</a:t>
            </a:r>
            <a:r>
              <a:rPr sz="3200" b="1" spc="-4" baseline="1207" dirty="0">
                <a:latin typeface="Times New Roman"/>
                <a:cs typeface="Times New Roman"/>
              </a:rPr>
              <a:t>t</a:t>
            </a:r>
            <a:r>
              <a:rPr sz="3200" b="1" spc="4" baseline="1207" dirty="0">
                <a:latin typeface="Times New Roman"/>
                <a:cs typeface="Times New Roman"/>
              </a:rPr>
              <a:t>i</a:t>
            </a:r>
            <a:r>
              <a:rPr sz="3200" b="1" baseline="1207" dirty="0">
                <a:latin typeface="Times New Roman"/>
                <a:cs typeface="Times New Roman"/>
              </a:rPr>
              <a:t>ons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440" y="4586249"/>
            <a:ext cx="126002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baseline="1207" dirty="0">
                <a:latin typeface="Times New Roman"/>
                <a:cs typeface="Times New Roman"/>
              </a:rPr>
              <a:t>of </a:t>
            </a:r>
            <a:r>
              <a:rPr sz="3200" b="1" spc="80" baseline="1207" dirty="0">
                <a:latin typeface="Times New Roman"/>
                <a:cs typeface="Times New Roman"/>
              </a:rPr>
              <a:t> </a:t>
            </a:r>
            <a:r>
              <a:rPr sz="3200" b="1" baseline="1207" dirty="0">
                <a:latin typeface="Times New Roman"/>
                <a:cs typeface="Times New Roman"/>
              </a:rPr>
              <a:t>un</a:t>
            </a:r>
            <a:r>
              <a:rPr sz="3200" b="1" spc="4" baseline="1207" dirty="0">
                <a:latin typeface="Times New Roman"/>
                <a:cs typeface="Times New Roman"/>
              </a:rPr>
              <a:t>i</a:t>
            </a:r>
            <a:r>
              <a:rPr sz="3200" b="1" baseline="1207" dirty="0">
                <a:latin typeface="Times New Roman"/>
                <a:cs typeface="Times New Roman"/>
              </a:rPr>
              <a:t>que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076" y="4586249"/>
            <a:ext cx="88041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baseline="1207" dirty="0">
                <a:latin typeface="Times New Roman"/>
                <a:cs typeface="Times New Roman"/>
              </a:rPr>
              <a:t>un</a:t>
            </a:r>
            <a:r>
              <a:rPr sz="3200" b="1" spc="4" baseline="1207" dirty="0">
                <a:latin typeface="Times New Roman"/>
                <a:cs typeface="Times New Roman"/>
              </a:rPr>
              <a:t>i</a:t>
            </a:r>
            <a:r>
              <a:rPr sz="3200" b="1" baseline="1207" dirty="0">
                <a:latin typeface="Times New Roman"/>
                <a:cs typeface="Times New Roman"/>
              </a:rPr>
              <a:t>que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7738" y="4586249"/>
            <a:ext cx="122705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baseline="1207" dirty="0">
                <a:latin typeface="Times New Roman"/>
                <a:cs typeface="Times New Roman"/>
              </a:rPr>
              <a:t>operands,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8376" y="4586249"/>
            <a:ext cx="60304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spc="4" baseline="1207" dirty="0">
                <a:latin typeface="Times New Roman"/>
                <a:cs typeface="Times New Roman"/>
              </a:rPr>
              <a:t>t</a:t>
            </a:r>
            <a:r>
              <a:rPr sz="3200" b="1" baseline="1207" dirty="0">
                <a:latin typeface="Times New Roman"/>
                <a:cs typeface="Times New Roman"/>
              </a:rPr>
              <a:t>o</a:t>
            </a:r>
            <a:r>
              <a:rPr sz="3200" b="1" spc="4" baseline="1207" dirty="0">
                <a:latin typeface="Times New Roman"/>
                <a:cs typeface="Times New Roman"/>
              </a:rPr>
              <a:t>t</a:t>
            </a:r>
            <a:r>
              <a:rPr sz="3200" b="1" spc="-8" baseline="1207" dirty="0">
                <a:latin typeface="Times New Roman"/>
                <a:cs typeface="Times New Roman"/>
              </a:rPr>
              <a:t>a</a:t>
            </a:r>
            <a:r>
              <a:rPr sz="3200" b="1" baseline="1207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303" y="4907633"/>
            <a:ext cx="71263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7"/>
              </a:lnSpc>
              <a:spcBef>
                <a:spcPts val="110"/>
              </a:spcBef>
            </a:pPr>
            <a:r>
              <a:rPr sz="3200" b="1" baseline="1207" dirty="0">
                <a:latin typeface="Times New Roman"/>
                <a:cs typeface="Times New Roman"/>
              </a:rPr>
              <a:t>opera</a:t>
            </a:r>
            <a:r>
              <a:rPr sz="3200" b="1" spc="4" baseline="1207" dirty="0">
                <a:latin typeface="Times New Roman"/>
                <a:cs typeface="Times New Roman"/>
              </a:rPr>
              <a:t>t</a:t>
            </a:r>
            <a:r>
              <a:rPr sz="3200" b="1" baseline="1207" dirty="0">
                <a:latin typeface="Times New Roman"/>
                <a:cs typeface="Times New Roman"/>
              </a:rPr>
              <a:t>ors </a:t>
            </a:r>
            <a:r>
              <a:rPr sz="3200" b="1" spc="-8" baseline="1207" dirty="0">
                <a:latin typeface="Times New Roman"/>
                <a:cs typeface="Times New Roman"/>
              </a:rPr>
              <a:t>a</a:t>
            </a:r>
            <a:r>
              <a:rPr sz="3200" b="1" baseline="1207" dirty="0">
                <a:latin typeface="Times New Roman"/>
                <a:cs typeface="Times New Roman"/>
              </a:rPr>
              <a:t>nd </a:t>
            </a:r>
            <a:r>
              <a:rPr sz="3200" b="1" spc="4" baseline="1207" dirty="0">
                <a:latin typeface="Times New Roman"/>
                <a:cs typeface="Times New Roman"/>
              </a:rPr>
              <a:t>t</a:t>
            </a:r>
            <a:r>
              <a:rPr sz="3200" b="1" baseline="1207" dirty="0">
                <a:latin typeface="Times New Roman"/>
                <a:cs typeface="Times New Roman"/>
              </a:rPr>
              <a:t>o</a:t>
            </a:r>
            <a:r>
              <a:rPr sz="3200" b="1" spc="4" baseline="1207" dirty="0">
                <a:latin typeface="Times New Roman"/>
                <a:cs typeface="Times New Roman"/>
              </a:rPr>
              <a:t>t</a:t>
            </a:r>
            <a:r>
              <a:rPr sz="3200" b="1" baseline="1207" dirty="0">
                <a:latin typeface="Times New Roman"/>
                <a:cs typeface="Times New Roman"/>
              </a:rPr>
              <a:t>al op</a:t>
            </a:r>
            <a:r>
              <a:rPr sz="3200" b="1" spc="-8" baseline="1207" dirty="0">
                <a:latin typeface="Times New Roman"/>
                <a:cs typeface="Times New Roman"/>
              </a:rPr>
              <a:t>e</a:t>
            </a:r>
            <a:r>
              <a:rPr sz="3200" b="1" baseline="1207" dirty="0">
                <a:latin typeface="Times New Roman"/>
                <a:cs typeface="Times New Roman"/>
              </a:rPr>
              <a:t>rands are not spec</a:t>
            </a:r>
            <a:r>
              <a:rPr sz="3200" b="1" spc="-4" baseline="1207" dirty="0">
                <a:latin typeface="Times New Roman"/>
                <a:cs typeface="Times New Roman"/>
              </a:rPr>
              <a:t>if</a:t>
            </a:r>
            <a:r>
              <a:rPr sz="3200" b="1" spc="4" baseline="1207" dirty="0">
                <a:latin typeface="Times New Roman"/>
                <a:cs typeface="Times New Roman"/>
              </a:rPr>
              <a:t>i</a:t>
            </a:r>
            <a:r>
              <a:rPr sz="3200" b="1" baseline="1207" dirty="0">
                <a:latin typeface="Times New Roman"/>
                <a:cs typeface="Times New Roman"/>
              </a:rPr>
              <a:t>c</a:t>
            </a:r>
            <a:r>
              <a:rPr sz="3200" b="1" spc="-8" baseline="1207" dirty="0">
                <a:latin typeface="Times New Roman"/>
                <a:cs typeface="Times New Roman"/>
              </a:rPr>
              <a:t>a</a:t>
            </a:r>
            <a:r>
              <a:rPr sz="3200" b="1" spc="-4" baseline="1207" dirty="0">
                <a:latin typeface="Times New Roman"/>
                <a:cs typeface="Times New Roman"/>
              </a:rPr>
              <a:t>l</a:t>
            </a:r>
            <a:r>
              <a:rPr sz="3200" b="1" spc="4" baseline="1207" dirty="0">
                <a:latin typeface="Times New Roman"/>
                <a:cs typeface="Times New Roman"/>
              </a:rPr>
              <a:t>l</a:t>
            </a:r>
            <a:r>
              <a:rPr sz="3200" b="1" baseline="1207" dirty="0">
                <a:latin typeface="Times New Roman"/>
                <a:cs typeface="Times New Roman"/>
              </a:rPr>
              <a:t>y d</a:t>
            </a:r>
            <a:r>
              <a:rPr sz="3200" b="1" spc="-8" baseline="1207" dirty="0">
                <a:latin typeface="Times New Roman"/>
                <a:cs typeface="Times New Roman"/>
              </a:rPr>
              <a:t>e</a:t>
            </a:r>
            <a:r>
              <a:rPr sz="3200" b="1" spc="4" baseline="1207" dirty="0">
                <a:latin typeface="Times New Roman"/>
                <a:cs typeface="Times New Roman"/>
              </a:rPr>
              <a:t>li</a:t>
            </a:r>
            <a:r>
              <a:rPr sz="3200" b="1" baseline="1207" dirty="0">
                <a:latin typeface="Times New Roman"/>
                <a:cs typeface="Times New Roman"/>
              </a:rPr>
              <a:t>ne</a:t>
            </a:r>
            <a:r>
              <a:rPr sz="3200" b="1" spc="-8" baseline="1207" dirty="0">
                <a:latin typeface="Times New Roman"/>
                <a:cs typeface="Times New Roman"/>
              </a:rPr>
              <a:t>a</a:t>
            </a:r>
            <a:r>
              <a:rPr sz="3200" b="1" spc="4" baseline="1207" dirty="0">
                <a:latin typeface="Times New Roman"/>
                <a:cs typeface="Times New Roman"/>
              </a:rPr>
              <a:t>t</a:t>
            </a:r>
            <a:r>
              <a:rPr sz="3200" b="1" spc="-8" baseline="1207" dirty="0">
                <a:latin typeface="Times New Roman"/>
                <a:cs typeface="Times New Roman"/>
              </a:rPr>
              <a:t>e</a:t>
            </a:r>
            <a:r>
              <a:rPr sz="3200" b="1" baseline="1207" dirty="0">
                <a:latin typeface="Times New Roman"/>
                <a:cs typeface="Times New Roman"/>
              </a:rPr>
              <a:t>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9407" y="6232425"/>
            <a:ext cx="4532119" cy="112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794"/>
              </a:lnSpc>
              <a:spcBef>
                <a:spcPts val="39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603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177631" y="3496235"/>
            <a:ext cx="6666806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7636" y="779814"/>
            <a:ext cx="33083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175" y="1812540"/>
            <a:ext cx="5448893" cy="833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72">
              <a:lnSpc>
                <a:spcPts val="2486"/>
              </a:lnSpc>
              <a:spcBef>
                <a:spcPts val="124"/>
              </a:spcBef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• </a:t>
            </a:r>
            <a:r>
              <a:rPr sz="2300" spc="6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Sha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spc="-13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Amon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2300" spc="-8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odu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  <a:p>
            <a:pPr marL="11397" marR="34619">
              <a:lnSpc>
                <a:spcPct val="95825"/>
              </a:lnSpc>
              <a:spcBef>
                <a:spcPts val="1675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2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2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all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2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24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odule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5406" y="2377797"/>
            <a:ext cx="228719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27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2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7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oupli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176" y="2673632"/>
            <a:ext cx="8366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5698" y="2673632"/>
            <a:ext cx="45247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ules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4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eve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r,</a:t>
            </a:r>
            <a:r>
              <a:rPr sz="2000" spc="4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10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1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desi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8301" y="2673632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7558" y="2673632"/>
            <a:ext cx="65427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kno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7817" y="2673632"/>
            <a:ext cx="41544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1162" y="2673632"/>
            <a:ext cx="9088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oun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76" y="2969468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3809" y="2969468"/>
            <a:ext cx="55537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9073" y="2969468"/>
            <a:ext cx="6828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1800" y="2969468"/>
            <a:ext cx="83801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9697" y="2969468"/>
            <a:ext cx="83939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8980" y="2969468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4315" y="2969468"/>
            <a:ext cx="109311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ules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0188" y="5408088"/>
            <a:ext cx="4716273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 smtClean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dirty="0" smtClean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-4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odu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f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ina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41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177630" y="1882588"/>
            <a:ext cx="6504709" cy="125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6727" y="3966882"/>
            <a:ext cx="4465320" cy="1477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8201" y="779814"/>
            <a:ext cx="327659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lang="en-US"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Metrics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5482" y="779814"/>
            <a:ext cx="134040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5003" y="3256560"/>
            <a:ext cx="4705259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 smtClean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dirty="0" smtClean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”P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ipe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s”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a 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g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m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dule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824" y="5569453"/>
            <a:ext cx="4025555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 smtClean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dirty="0" smtClean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-4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a 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bb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833575" y="779814"/>
            <a:ext cx="338309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3575" y="1706189"/>
            <a:ext cx="184955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8"/>
              </a:lnSpc>
              <a:spcBef>
                <a:spcPts val="127"/>
              </a:spcBef>
            </a:pPr>
            <a:r>
              <a:rPr sz="2500" b="1" spc="4" dirty="0">
                <a:latin typeface="Arial"/>
                <a:cs typeface="Arial"/>
              </a:rPr>
              <a:t>I</a:t>
            </a:r>
            <a:r>
              <a:rPr sz="2500" b="1" spc="-4" dirty="0">
                <a:latin typeface="Arial"/>
                <a:cs typeface="Arial"/>
              </a:rPr>
              <a:t>n</a:t>
            </a:r>
            <a:r>
              <a:rPr sz="2500" b="1" spc="4" dirty="0">
                <a:latin typeface="Arial"/>
                <a:cs typeface="Arial"/>
              </a:rPr>
              <a:t>f</a:t>
            </a:r>
            <a:r>
              <a:rPr sz="2500" b="1" spc="-4" dirty="0">
                <a:latin typeface="Arial"/>
                <a:cs typeface="Arial"/>
              </a:rPr>
              <a:t>o</a:t>
            </a:r>
            <a:r>
              <a:rPr sz="2500" b="1" spc="4" dirty="0">
                <a:latin typeface="Arial"/>
                <a:cs typeface="Arial"/>
              </a:rPr>
              <a:t>r</a:t>
            </a:r>
            <a:r>
              <a:rPr sz="2500" b="1" dirty="0">
                <a:latin typeface="Arial"/>
                <a:cs typeface="Arial"/>
              </a:rPr>
              <a:t>m</a:t>
            </a:r>
            <a:r>
              <a:rPr sz="2500" b="1" spc="4" dirty="0">
                <a:latin typeface="Arial"/>
                <a:cs typeface="Arial"/>
              </a:rPr>
              <a:t>at</a:t>
            </a:r>
            <a:r>
              <a:rPr sz="2500" b="1" spc="13" dirty="0">
                <a:latin typeface="Arial"/>
                <a:cs typeface="Arial"/>
              </a:rPr>
              <a:t>i</a:t>
            </a:r>
            <a:r>
              <a:rPr sz="2500" b="1" spc="-4" dirty="0">
                <a:latin typeface="Arial"/>
                <a:cs typeface="Arial"/>
              </a:rPr>
              <a:t>o</a:t>
            </a:r>
            <a:r>
              <a:rPr sz="2500" b="1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2553" y="1706189"/>
            <a:ext cx="80618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8"/>
              </a:lnSpc>
              <a:spcBef>
                <a:spcPts val="127"/>
              </a:spcBef>
            </a:pPr>
            <a:r>
              <a:rPr sz="2500" b="1" spc="-4" dirty="0">
                <a:latin typeface="Arial"/>
                <a:cs typeface="Arial"/>
              </a:rPr>
              <a:t>F</a:t>
            </a:r>
            <a:r>
              <a:rPr sz="2500" b="1" spc="4" dirty="0">
                <a:latin typeface="Arial"/>
                <a:cs typeface="Arial"/>
              </a:rPr>
              <a:t>l</a:t>
            </a:r>
            <a:r>
              <a:rPr sz="2500" b="1" spc="-4" dirty="0">
                <a:latin typeface="Arial"/>
                <a:cs typeface="Arial"/>
              </a:rPr>
              <a:t>o</a:t>
            </a:r>
            <a:r>
              <a:rPr sz="2500" b="1" dirty="0">
                <a:latin typeface="Arial"/>
                <a:cs typeface="Arial"/>
              </a:rPr>
              <a:t>w</a:t>
            </a:r>
            <a:endParaRPr sz="2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8284" y="1706189"/>
            <a:ext cx="120418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8"/>
              </a:lnSpc>
              <a:spcBef>
                <a:spcPts val="127"/>
              </a:spcBef>
            </a:pPr>
            <a:r>
              <a:rPr sz="2500" b="1" dirty="0">
                <a:latin typeface="Arial"/>
                <a:cs typeface="Arial"/>
              </a:rPr>
              <a:t>M</a:t>
            </a:r>
            <a:r>
              <a:rPr sz="2500" b="1" spc="4" dirty="0">
                <a:latin typeface="Arial"/>
                <a:cs typeface="Arial"/>
              </a:rPr>
              <a:t>etric</a:t>
            </a:r>
            <a:r>
              <a:rPr sz="2500" b="1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2957" y="2350903"/>
            <a:ext cx="137435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omponen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6775" y="2350903"/>
            <a:ext cx="1316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9175" y="2350903"/>
            <a:ext cx="29352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spc="5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el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2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iden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5733" y="2350903"/>
            <a:ext cx="1802463" cy="56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908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dec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48323">
              <a:lnSpc>
                <a:spcPct val="95825"/>
              </a:lnSpc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ts  </a:t>
            </a:r>
            <a:r>
              <a:rPr sz="2000" spc="5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cons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uen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18091" y="2645394"/>
            <a:ext cx="1191567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8908" y="2645393"/>
            <a:ext cx="8666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759" y="2645393"/>
            <a:ext cx="4722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2958" y="3453562"/>
            <a:ext cx="113449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ohesio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6774" y="3453562"/>
            <a:ext cx="1316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8091" y="3453562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7869" y="3453562"/>
            <a:ext cx="85463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de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gr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3708" y="3453562"/>
            <a:ext cx="11358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to </a:t>
            </a:r>
            <a:r>
              <a:rPr sz="2000" spc="54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1452" y="3453562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4743" y="3453562"/>
            <a:ext cx="13189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componen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8091" y="3778980"/>
            <a:ext cx="304382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-6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singl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-5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unc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2958" y="4341067"/>
            <a:ext cx="10638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ouplin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6775" y="4341067"/>
            <a:ext cx="1316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0258" y="4341067"/>
            <a:ext cx="47451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use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1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8748" y="4636902"/>
            <a:ext cx="273885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linkag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  </a:t>
            </a:r>
            <a:r>
              <a:rPr sz="2000" spc="19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  </a:t>
            </a:r>
            <a:r>
              <a:rPr sz="2000" spc="18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0671" y="4636902"/>
            <a:ext cx="131893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2503" y="4636902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8749" y="4931393"/>
            <a:ext cx="30992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r>
              <a:rPr sz="2000"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7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ys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59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797900" y="566006"/>
            <a:ext cx="323528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5031" y="1422576"/>
            <a:ext cx="205737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  <a:spcBef>
                <a:spcPts val="124"/>
              </a:spcBef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0667" y="1433449"/>
            <a:ext cx="4612715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00" spc="-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ic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300" spc="-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2300" spc="-8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ode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1176" y="1987832"/>
            <a:ext cx="13326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23433" y="1987832"/>
            <a:ext cx="5974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28629" y="1987832"/>
            <a:ext cx="8820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19229" y="1987832"/>
            <a:ext cx="4279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4014" y="1987832"/>
            <a:ext cx="879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plie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40457" y="1987832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0072" y="1987832"/>
            <a:ext cx="41267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9616" y="1987832"/>
            <a:ext cx="150268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9515" y="1987832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9129" y="1987832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176" y="2283667"/>
            <a:ext cx="7750306" cy="858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8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design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7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11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000" spc="1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sho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ws</a:t>
            </a:r>
            <a:r>
              <a:rPr sz="2000" spc="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7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suc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design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10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1397" marR="7148">
              <a:lnSpc>
                <a:spcPct val="100041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ponen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2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‘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A’</a:t>
            </a:r>
            <a:r>
              <a:rPr sz="2000" spc="3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we</a:t>
            </a:r>
            <a:r>
              <a:rPr sz="2000" spc="30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2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7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30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asu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2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3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24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 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-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ples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odel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449" y="3270682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6085" y="3270682"/>
            <a:ext cx="7334061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‘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FAN</a:t>
            </a:r>
            <a:r>
              <a:rPr sz="2000" spc="16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IN’</a:t>
            </a:r>
            <a:r>
              <a:rPr sz="2000" spc="19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18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si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r>
              <a:rPr sz="2000" spc="14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19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coun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16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19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19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15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20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17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nen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-2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-3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cal</a:t>
            </a:r>
            <a:r>
              <a:rPr sz="2000" spc="-8"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,</a:t>
            </a:r>
            <a:r>
              <a:rPr sz="2000" spc="-2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pas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-3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con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,</a:t>
            </a:r>
            <a:r>
              <a:rPr sz="2000" spc="-5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-9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449" y="402371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6084" y="4023716"/>
            <a:ext cx="121720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FAN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1182" y="4023716"/>
            <a:ext cx="2446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3691" y="4023716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5224" y="4023716"/>
            <a:ext cx="9241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6607" y="402371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8210" y="4023716"/>
            <a:ext cx="150268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onen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8711" y="4023716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2289" y="4023716"/>
            <a:ext cx="4279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7676" y="4023716"/>
            <a:ext cx="72579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calle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0940" y="4023716"/>
            <a:ext cx="3292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085" y="4319551"/>
            <a:ext cx="7330200" cy="1769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5582930" algn="just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omponen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-8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  <a:p>
            <a:pPr marL="11397" algn="just">
              <a:lnSpc>
                <a:spcPct val="99754"/>
              </a:lnSpc>
              <a:spcBef>
                <a:spcPts val="1547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3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ive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 fr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3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6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two</a:t>
            </a:r>
            <a:r>
              <a:rPr sz="2000" spc="3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spc="5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usin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sz="2000" spc="1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4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sz="2000" spc="1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mula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7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spc="8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cal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spc="7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9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measu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re</a:t>
            </a:r>
            <a:r>
              <a:rPr sz="2000" spc="4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10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spc="8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spc="8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spc="8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 F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6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x</a:t>
            </a:r>
            <a:r>
              <a:rPr sz="2000" spc="6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 C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omponen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-8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A,</a:t>
            </a:r>
            <a:r>
              <a:rPr sz="2000" spc="-1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abb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ia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-9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-1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IF(A).</a:t>
            </a:r>
            <a:endParaRPr sz="2000">
              <a:latin typeface="Arial"/>
              <a:cs typeface="Arial"/>
            </a:endParaRPr>
          </a:p>
          <a:p>
            <a:pPr marL="1084992" marR="31851">
              <a:lnSpc>
                <a:spcPts val="2270"/>
              </a:lnSpc>
              <a:spcBef>
                <a:spcPts val="97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IF(A)</a:t>
            </a:r>
            <a:r>
              <a:rPr sz="2000" spc="-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[F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3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IN(A)</a:t>
            </a:r>
            <a:r>
              <a:rPr sz="2000" spc="-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x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spc="-3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4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]</a:t>
            </a:r>
            <a:r>
              <a:rPr sz="2000" baseline="27055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449" y="4809024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32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32737" cy="4683125"/>
          </a:xfrm>
        </p:spPr>
        <p:txBody>
          <a:bodyPr/>
          <a:lstStyle/>
          <a:p>
            <a:pPr marL="342900" lvl="1" indent="-342900">
              <a:buSzPct val="125000"/>
              <a:buFontTx/>
              <a:buChar char="•"/>
            </a:pPr>
            <a:r>
              <a:rPr lang="en-US" b="1" dirty="0" smtClean="0"/>
              <a:t>Measure</a:t>
            </a:r>
            <a:r>
              <a:rPr lang="en-US" dirty="0" smtClean="0"/>
              <a:t> - Quantitative indication of the extent, amount, dimension, capacity or size of some attribute of a product or process. </a:t>
            </a:r>
          </a:p>
          <a:p>
            <a:pPr marL="742950" lvl="2" indent="-342900">
              <a:buSzPct val="125000"/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E.g</a:t>
            </a:r>
            <a:r>
              <a:rPr lang="en-US" altLang="en-US" sz="1800" dirty="0">
                <a:ea typeface="ＭＳ Ｐゴシック" panose="020B0600070205080204" pitchFamily="34" charset="-128"/>
              </a:rPr>
              <a:t>., Number of errors</a:t>
            </a:r>
          </a:p>
          <a:p>
            <a:endParaRPr lang="en-US" dirty="0" smtClean="0"/>
          </a:p>
          <a:p>
            <a:r>
              <a:rPr lang="en-US" b="1" dirty="0" smtClean="0"/>
              <a:t>Measurement</a:t>
            </a:r>
            <a:r>
              <a:rPr lang="en-US" dirty="0" smtClean="0"/>
              <a:t> - The act of determining a measure</a:t>
            </a:r>
          </a:p>
          <a:p>
            <a:endParaRPr lang="en-US" dirty="0" smtClean="0"/>
          </a:p>
          <a:p>
            <a:r>
              <a:rPr lang="en-US" b="1" dirty="0" smtClean="0"/>
              <a:t>Metric</a:t>
            </a:r>
            <a:r>
              <a:rPr lang="en-US" dirty="0" smtClean="0"/>
              <a:t> - A quantitative measure of the degree to which a system, component, or process possesses a given attribute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E.g</a:t>
            </a:r>
            <a:r>
              <a:rPr lang="en-US" altLang="en-US" sz="2000" dirty="0">
                <a:ea typeface="ＭＳ Ｐゴシック" panose="020B0600070205080204" pitchFamily="34" charset="-128"/>
              </a:rPr>
              <a:t>., Number of errors found per person hours expended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355273" y="2084294"/>
            <a:ext cx="4232564" cy="2957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782504"/>
            <a:ext cx="327660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lang="en-US"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Metrics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5482" y="782504"/>
            <a:ext cx="134040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3078" y="5408088"/>
            <a:ext cx="2790560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 smtClean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dirty="0" smtClean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As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pl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-8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92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 txBox="1"/>
          <p:nvPr/>
        </p:nvSpPr>
        <p:spPr>
          <a:xfrm>
            <a:off x="750450" y="782504"/>
            <a:ext cx="317405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0449" y="1651657"/>
            <a:ext cx="45898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ollo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4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-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-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6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gui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70936" y="1651657"/>
            <a:ext cx="313093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9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0449" y="1947491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33081" y="1947491"/>
            <a:ext cx="12482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IF</a:t>
            </a:r>
            <a:r>
              <a:rPr sz="2000" spc="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0449" y="2458479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66085" y="2458479"/>
            <a:ext cx="417279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te</a:t>
            </a:r>
            <a:r>
              <a:rPr sz="2000" spc="-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leve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-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9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8768" y="2458479"/>
            <a:ext cx="21820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design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0449" y="2957365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66085" y="2957365"/>
            <a:ext cx="4420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38277" y="2957365"/>
            <a:ext cx="6121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79494" y="2957365"/>
            <a:ext cx="14450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omponen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53369" y="2957365"/>
            <a:ext cx="122455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coun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000" spc="32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06957" y="2957365"/>
            <a:ext cx="92278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58518" y="2957365"/>
            <a:ext cx="2743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60299" y="2957365"/>
            <a:ext cx="5702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call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58568" y="2957365"/>
            <a:ext cx="32955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15770" y="2957365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66085" y="3251856"/>
            <a:ext cx="137435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omponen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24968" y="325185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10370" y="3251856"/>
            <a:ext cx="7850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79050" y="3251856"/>
            <a:ext cx="10643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26206" y="3251856"/>
            <a:ext cx="31483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23831" y="325185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78508" y="3251856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45157" y="3251856"/>
            <a:ext cx="144640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73313" y="3251856"/>
            <a:ext cx="7257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om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6085" y="3547691"/>
            <a:ext cx="7334580" cy="860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ganiza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allo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spc="3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35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3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3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pone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30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39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0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hi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hes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1397" marR="5863">
              <a:lnSpc>
                <a:spcPct val="100041"/>
              </a:lnSpc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 design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spc="-3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r>
              <a:rPr sz="2000" spc="-7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2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highes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 w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shoul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ha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2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3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FAN</a:t>
            </a:r>
            <a:r>
              <a:rPr sz="2000" spc="27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30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3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ze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spc="2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assig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26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3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FAN</a:t>
            </a:r>
            <a:r>
              <a:rPr sz="2000" spc="28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30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3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spc="29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6085" y="4435196"/>
            <a:ext cx="55537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9717" y="4435196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22691" y="443519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1647" y="4435196"/>
            <a:ext cx="795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3577" y="4435196"/>
            <a:ext cx="75332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mode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3944" y="443519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3559" y="4435196"/>
            <a:ext cx="56837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48275" y="4435196"/>
            <a:ext cx="31483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9452" y="4435196"/>
            <a:ext cx="4708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7186" y="4435196"/>
            <a:ext cx="100842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penaliz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62476" y="4435196"/>
            <a:ext cx="8380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euse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6084" y="4729687"/>
            <a:ext cx="157386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omponen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449" y="5233951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6085" y="5233951"/>
            <a:ext cx="4420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0568" y="5233951"/>
            <a:ext cx="6121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5462" y="5233951"/>
            <a:ext cx="14450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omponen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4399" y="5233951"/>
            <a:ext cx="6830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coun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9951" y="5233951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5339" y="5233951"/>
            <a:ext cx="92278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190" y="5233951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3262" y="5233951"/>
            <a:ext cx="56888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cal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3821" y="5233951"/>
            <a:ext cx="56880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4384" y="5233951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085" y="5529787"/>
            <a:ext cx="7262885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omponen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t.</a:t>
            </a:r>
            <a:r>
              <a:rPr sz="2000" spc="2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28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20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2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7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28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2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r,</a:t>
            </a:r>
            <a:r>
              <a:rPr sz="2000" spc="28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assig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2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30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FAN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UT</a:t>
            </a:r>
            <a:r>
              <a:rPr sz="2000" spc="-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alu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7397" y="6021949"/>
            <a:ext cx="79541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con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26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817637" y="782504"/>
            <a:ext cx="329716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176" y="178612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6812" y="1786127"/>
            <a:ext cx="1120645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alcula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ula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313" y="1786126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32" y="1786126"/>
            <a:ext cx="149221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IF </a:t>
            </a:r>
            <a:r>
              <a:rPr sz="2000" spc="6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alu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 </a:t>
            </a:r>
            <a:r>
              <a:rPr sz="2000" spc="3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0035" y="1786126"/>
            <a:ext cx="6121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2461" y="1786126"/>
            <a:ext cx="137435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omponen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6885" y="1786126"/>
            <a:ext cx="6689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usin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3342" y="1786126"/>
            <a:ext cx="4140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6264" y="1786126"/>
            <a:ext cx="7521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abo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7321" y="2575469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5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2957" y="2575469"/>
            <a:ext cx="4396898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22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25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26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alu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22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25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spc="26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calle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-5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-1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EVEL</a:t>
            </a:r>
            <a:r>
              <a:rPr sz="2000" spc="-6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SU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6107" y="2575469"/>
            <a:ext cx="304469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24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spc="24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spc="24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spc="23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176" y="338632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812" y="3386326"/>
            <a:ext cx="4400970" cy="1055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IF</a:t>
            </a:r>
            <a:r>
              <a:rPr sz="2000" spc="9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alue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SYSTEM</a:t>
            </a:r>
            <a:r>
              <a:rPr sz="2000" spc="-8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  <a:spcBef>
                <a:spcPts val="166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35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spc="32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spc="33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0" spc="3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35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7795" y="3386326"/>
            <a:ext cx="29826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desig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7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176" y="4172978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9783" y="4172978"/>
            <a:ext cx="29993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35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acco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di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spc="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6812" y="4468814"/>
            <a:ext cx="7401949" cy="1344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FAN</a:t>
            </a:r>
            <a:r>
              <a:rPr sz="2000" spc="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IN,</a:t>
            </a:r>
            <a:r>
              <a:rPr sz="2000" spc="1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UT</a:t>
            </a:r>
            <a:r>
              <a:rPr sz="2000" spc="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9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000" spc="1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alues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his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og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3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10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10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plo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  <a:p>
            <a:pPr marL="11397" marR="36941">
              <a:lnSpc>
                <a:spcPct val="95825"/>
              </a:lnSpc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shoul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-5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epa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-7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spc="-4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397" marR="5090">
              <a:lnSpc>
                <a:spcPct val="100041"/>
              </a:lnSpc>
              <a:spcBef>
                <a:spcPts val="1617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VEL</a:t>
            </a:r>
            <a:r>
              <a:rPr sz="2000" spc="10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SUM</a:t>
            </a:r>
            <a:r>
              <a:rPr sz="2000" spc="1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value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1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1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1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his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6" y="5248743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75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08432" y="566006"/>
            <a:ext cx="328330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30" y="1629660"/>
            <a:ext cx="226804" cy="1272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1851">
              <a:lnSpc>
                <a:spcPts val="2486"/>
              </a:lnSpc>
              <a:spcBef>
                <a:spcPts val="124"/>
              </a:spcBef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41484">
              <a:lnSpc>
                <a:spcPct val="149621"/>
              </a:lnSpc>
              <a:spcBef>
                <a:spcPts val="897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7485" y="1640533"/>
            <a:ext cx="6308512" cy="817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351">
              <a:lnSpc>
                <a:spcPts val="2392"/>
              </a:lnSpc>
              <a:spcBef>
                <a:spcPts val="119"/>
              </a:spcBef>
            </a:pP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300" spc="-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oph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00" spc="-13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300"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Mode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  <a:p>
            <a:pPr marL="11397" marR="44516">
              <a:lnSpc>
                <a:spcPct val="95825"/>
              </a:lnSpc>
              <a:spcBef>
                <a:spcPts val="1648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mbe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r>
              <a:rPr sz="2000" spc="-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2121" y="2633291"/>
            <a:ext cx="4357064" cy="1008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06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2000" spc="36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37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31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37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pa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rs</a:t>
            </a:r>
            <a:r>
              <a:rPr sz="2000" spc="29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sse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78249" marR="37541">
              <a:lnSpc>
                <a:spcPct val="95825"/>
              </a:lnSpc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highe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-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hie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ch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397" marR="5470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=</a:t>
            </a:r>
            <a:r>
              <a:rPr sz="2000" spc="37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38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32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39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pa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rs</a:t>
            </a:r>
            <a:r>
              <a:rPr sz="2000" spc="3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sse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7561" y="2633291"/>
            <a:ext cx="26955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r>
              <a:rPr sz="2000" spc="37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36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34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nen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510" y="3372879"/>
            <a:ext cx="18789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3406" y="3372879"/>
            <a:ext cx="26997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to</a:t>
            </a:r>
            <a:r>
              <a:rPr sz="2000" spc="38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37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35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nen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485" y="3668715"/>
            <a:ext cx="1567025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439" marR="2996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-4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18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mbe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2746" y="3668715"/>
            <a:ext cx="2861815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hie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ch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64">
              <a:lnSpc>
                <a:spcPct val="95825"/>
              </a:lnSpc>
              <a:spcBef>
                <a:spcPts val="118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ta</a:t>
            </a:r>
            <a:r>
              <a:rPr sz="2000" spc="-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r>
              <a:rPr sz="2000" spc="-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3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511" y="4112467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3405" y="4112467"/>
            <a:ext cx="163066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510" y="4677243"/>
            <a:ext cx="7107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hen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566" y="5120996"/>
            <a:ext cx="244063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FAN</a:t>
            </a:r>
            <a:r>
              <a:rPr sz="2000" spc="-3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IN(</a:t>
            </a: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)=</a:t>
            </a:r>
            <a:r>
              <a:rPr sz="2000" spc="-3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9433" y="5120996"/>
            <a:ext cx="4223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000" spc="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82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50450" y="566006"/>
            <a:ext cx="344055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f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-9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449" y="1651657"/>
            <a:ext cx="5412557" cy="1451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1851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3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t:</a:t>
            </a:r>
            <a:endParaRPr sz="2000">
              <a:latin typeface="Arial"/>
              <a:cs typeface="Arial"/>
            </a:endParaRPr>
          </a:p>
          <a:p>
            <a:pPr marL="11397" marR="31851">
              <a:lnSpc>
                <a:spcPct val="95825"/>
              </a:lnSpc>
              <a:spcBef>
                <a:spcPts val="118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mbe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r>
              <a:rPr sz="2000" spc="-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call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5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-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A;</a:t>
            </a:r>
            <a:endParaRPr sz="2000">
              <a:latin typeface="Arial"/>
              <a:cs typeface="Arial"/>
            </a:endParaRPr>
          </a:p>
          <a:p>
            <a:pPr marL="421687" indent="-410290">
              <a:lnSpc>
                <a:spcPct val="100041"/>
              </a:lnSpc>
              <a:spcBef>
                <a:spcPts val="1283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5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=</a:t>
            </a:r>
            <a:r>
              <a:rPr sz="2000" spc="5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4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nu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mbe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5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rs</a:t>
            </a:r>
            <a:r>
              <a:rPr sz="2000" spc="-2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passe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fr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2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6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to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hie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ch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8355" y="2539162"/>
            <a:ext cx="144726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3136" y="2539162"/>
            <a:ext cx="76761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highe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448" y="3278750"/>
            <a:ext cx="5579034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000" spc="12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2000" spc="12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11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mbe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8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14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rs</a:t>
            </a:r>
            <a:r>
              <a:rPr sz="2000" spc="6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passe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spc="9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11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13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421687" marR="37541">
              <a:lnSpc>
                <a:spcPct val="95825"/>
              </a:lnSpc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hie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ch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8764" y="3278750"/>
            <a:ext cx="144588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4274" y="3278750"/>
            <a:ext cx="6678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449" y="4018337"/>
            <a:ext cx="8449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5273" y="4018337"/>
            <a:ext cx="462740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mbe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ta</a:t>
            </a:r>
            <a:r>
              <a:rPr sz="2000" spc="-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r>
              <a:rPr sz="2000" spc="-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4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-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510" y="4677243"/>
            <a:ext cx="7107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hen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4959" y="5120996"/>
            <a:ext cx="310045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FAN</a:t>
            </a:r>
            <a:r>
              <a:rPr sz="2000" spc="-3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)=</a:t>
            </a:r>
            <a:r>
              <a:rPr sz="2000" spc="-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spc="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2770909" y="1613647"/>
            <a:ext cx="4941916" cy="322729"/>
          </a:xfrm>
          <a:custGeom>
            <a:avLst/>
            <a:gdLst/>
            <a:ahLst/>
            <a:cxnLst/>
            <a:rect l="l" t="t" r="r" b="b"/>
            <a:pathLst>
              <a:path w="5436108" h="365759">
                <a:moveTo>
                  <a:pt x="0" y="0"/>
                </a:moveTo>
                <a:lnTo>
                  <a:pt x="0" y="365759"/>
                </a:lnTo>
                <a:lnTo>
                  <a:pt x="5436108" y="365759"/>
                </a:lnTo>
                <a:lnTo>
                  <a:pt x="5436108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42011" y="1613647"/>
            <a:ext cx="1228898" cy="322729"/>
          </a:xfrm>
          <a:custGeom>
            <a:avLst/>
            <a:gdLst/>
            <a:ahLst/>
            <a:cxnLst/>
            <a:rect l="l" t="t" r="r" b="b"/>
            <a:pathLst>
              <a:path w="1351788" h="365760">
                <a:moveTo>
                  <a:pt x="0" y="0"/>
                </a:moveTo>
                <a:lnTo>
                  <a:pt x="0" y="365759"/>
                </a:lnTo>
                <a:lnTo>
                  <a:pt x="1351788" y="365759"/>
                </a:lnTo>
                <a:lnTo>
                  <a:pt x="1351788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0539" y="1613647"/>
            <a:ext cx="641465" cy="322729"/>
          </a:xfrm>
          <a:custGeom>
            <a:avLst/>
            <a:gdLst/>
            <a:ahLst/>
            <a:cxnLst/>
            <a:rect l="l" t="t" r="r" b="b"/>
            <a:pathLst>
              <a:path w="705612" h="365759">
                <a:moveTo>
                  <a:pt x="0" y="0"/>
                </a:moveTo>
                <a:lnTo>
                  <a:pt x="0" y="365759"/>
                </a:lnTo>
                <a:lnTo>
                  <a:pt x="705612" y="365759"/>
                </a:lnTo>
                <a:lnTo>
                  <a:pt x="705612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0539" y="1613647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0539" y="1936376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0539" y="2743199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539" y="3306631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539" y="4356846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0539" y="4920278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0539" y="5485054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0539" y="6049832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0539" y="1613647"/>
            <a:ext cx="0" cy="4436185"/>
          </a:xfrm>
          <a:custGeom>
            <a:avLst/>
            <a:gdLst/>
            <a:ahLst/>
            <a:cxnLst/>
            <a:rect l="l" t="t" r="r" b="b"/>
            <a:pathLst>
              <a:path h="5027676">
                <a:moveTo>
                  <a:pt x="0" y="0"/>
                </a:moveTo>
                <a:lnTo>
                  <a:pt x="0" y="50276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40625" y="1613647"/>
            <a:ext cx="0" cy="4436185"/>
          </a:xfrm>
          <a:custGeom>
            <a:avLst/>
            <a:gdLst/>
            <a:ahLst/>
            <a:cxnLst/>
            <a:rect l="l" t="t" r="r" b="b"/>
            <a:pathLst>
              <a:path h="5027676">
                <a:moveTo>
                  <a:pt x="0" y="0"/>
                </a:moveTo>
                <a:lnTo>
                  <a:pt x="0" y="502767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70909" y="1613647"/>
            <a:ext cx="0" cy="4436185"/>
          </a:xfrm>
          <a:custGeom>
            <a:avLst/>
            <a:gdLst/>
            <a:ahLst/>
            <a:cxnLst/>
            <a:rect l="l" t="t" r="r" b="b"/>
            <a:pathLst>
              <a:path h="5027676">
                <a:moveTo>
                  <a:pt x="0" y="0"/>
                </a:moveTo>
                <a:lnTo>
                  <a:pt x="0" y="502767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12825" y="1613647"/>
            <a:ext cx="0" cy="4436185"/>
          </a:xfrm>
          <a:custGeom>
            <a:avLst/>
            <a:gdLst/>
            <a:ahLst/>
            <a:cxnLst/>
            <a:rect l="l" t="t" r="r" b="b"/>
            <a:pathLst>
              <a:path h="5027676">
                <a:moveTo>
                  <a:pt x="0" y="0"/>
                </a:moveTo>
                <a:lnTo>
                  <a:pt x="0" y="50276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0539" y="498771"/>
            <a:ext cx="458586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r>
              <a:rPr lang="en-US"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Oriented Metrics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4364" y="498771"/>
            <a:ext cx="185407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3576" y="1225418"/>
            <a:ext cx="195746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dirty="0" smtClean="0">
                <a:solidFill>
                  <a:srgbClr val="003265"/>
                </a:solidFill>
                <a:latin typeface="Arial"/>
                <a:cs typeface="Arial"/>
              </a:rPr>
              <a:t>Term</a:t>
            </a:r>
            <a:r>
              <a:rPr sz="2200" b="1" spc="4" dirty="0" smtClean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b="1" dirty="0" smtClean="0">
                <a:solidFill>
                  <a:srgbClr val="003265"/>
                </a:solidFill>
                <a:latin typeface="Arial"/>
                <a:cs typeface="Arial"/>
              </a:rPr>
              <a:t>no</a:t>
            </a:r>
            <a:r>
              <a:rPr sz="2200" b="1" spc="4" dirty="0" smtClean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b="1" spc="-13" dirty="0" smtClean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b="1" dirty="0" smtClean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200" b="1" spc="4" dirty="0" smtClean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b="1" dirty="0" smtClean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endParaRPr lang="en-US" sz="2200" b="1" dirty="0" smtClean="0">
              <a:solidFill>
                <a:srgbClr val="003265"/>
              </a:solidFill>
              <a:latin typeface="Arial"/>
              <a:cs typeface="Arial"/>
            </a:endParaRPr>
          </a:p>
          <a:p>
            <a:pPr marL="11397">
              <a:lnSpc>
                <a:spcPts val="2208"/>
              </a:lnSpc>
              <a:spcBef>
                <a:spcPts val="110"/>
              </a:spcBef>
            </a:pPr>
            <a:endParaRPr lang="en-US" sz="2200" b="1" dirty="0">
              <a:solidFill>
                <a:srgbClr val="003265"/>
              </a:solidFill>
              <a:latin typeface="Arial"/>
              <a:cs typeface="Arial"/>
            </a:endParaRPr>
          </a:p>
          <a:p>
            <a:pPr marL="11397">
              <a:lnSpc>
                <a:spcPts val="2208"/>
              </a:lnSpc>
              <a:spcBef>
                <a:spcPts val="110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539" y="1613647"/>
            <a:ext cx="64008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7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0625" y="1613647"/>
            <a:ext cx="1230284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6953">
              <a:lnSpc>
                <a:spcPct val="95825"/>
              </a:lnSpc>
              <a:spcBef>
                <a:spcPts val="377"/>
              </a:spcBef>
            </a:pP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70909" y="1613647"/>
            <a:ext cx="4941916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9193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ea</a:t>
            </a: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ning/</a:t>
            </a:r>
            <a:r>
              <a:rPr sz="1600" b="1" spc="-8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600" b="1" spc="-8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539" y="1936375"/>
            <a:ext cx="640085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05" marR="232521" algn="ctr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0625" y="1936375"/>
            <a:ext cx="1230284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bje</a:t>
            </a:r>
            <a:r>
              <a:rPr sz="1600" dirty="0">
                <a:latin typeface="Arial"/>
                <a:cs typeface="Arial"/>
              </a:rPr>
              <a:t>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0909" y="1936375"/>
            <a:ext cx="4941916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6" algn="just">
              <a:lnSpc>
                <a:spcPct val="100041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bje</a:t>
            </a:r>
            <a:r>
              <a:rPr sz="1600" dirty="0">
                <a:latin typeface="Arial"/>
                <a:cs typeface="Arial"/>
              </a:rPr>
              <a:t>ct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nt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)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r)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ei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539" y="2743200"/>
            <a:ext cx="64008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05" marR="232521" algn="ctr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0625" y="2743200"/>
            <a:ext cx="1230284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4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0909" y="2743200"/>
            <a:ext cx="4941916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6">
              <a:lnSpc>
                <a:spcPct val="100041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5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eque</a:t>
            </a:r>
            <a:r>
              <a:rPr sz="1600" dirty="0">
                <a:latin typeface="Arial"/>
                <a:cs typeface="Arial"/>
              </a:rPr>
              <a:t>st</a:t>
            </a:r>
            <a:r>
              <a:rPr sz="1600" spc="6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6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je</a:t>
            </a:r>
            <a:r>
              <a:rPr sz="1600" dirty="0">
                <a:latin typeface="Arial"/>
                <a:cs typeface="Arial"/>
              </a:rPr>
              <a:t>ct</a:t>
            </a:r>
            <a:r>
              <a:rPr sz="1600" spc="7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k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6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7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bje</a:t>
            </a:r>
            <a:r>
              <a:rPr sz="1600" dirty="0">
                <a:latin typeface="Arial"/>
                <a:cs typeface="Arial"/>
              </a:rPr>
              <a:t>ct</a:t>
            </a:r>
            <a:r>
              <a:rPr sz="1600" spc="7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0539" y="3306631"/>
            <a:ext cx="640085" cy="1050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05" marR="232521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0625" y="3306631"/>
            <a:ext cx="1230284" cy="1050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Cla</a:t>
            </a:r>
            <a:r>
              <a:rPr sz="1600" dirty="0">
                <a:latin typeface="Arial"/>
                <a:cs typeface="Arial"/>
              </a:rPr>
              <a:t>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0909" y="3306631"/>
            <a:ext cx="4941916" cy="1050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7" algn="just">
              <a:lnSpc>
                <a:spcPct val="100041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A 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obje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mm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mm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eh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 a</a:t>
            </a:r>
            <a:r>
              <a:rPr sz="1600" spc="8" dirty="0">
                <a:latin typeface="Arial"/>
                <a:cs typeface="Arial"/>
              </a:rPr>
              <a:t> 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hod</a:t>
            </a:r>
            <a:r>
              <a:rPr sz="1600" dirty="0">
                <a:latin typeface="Arial"/>
                <a:cs typeface="Arial"/>
              </a:rPr>
              <a:t>s;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hi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8" dirty="0">
                <a:latin typeface="Arial"/>
                <a:cs typeface="Arial"/>
              </a:rPr>
              <a:t>j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ct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 cr</a:t>
            </a:r>
            <a:r>
              <a:rPr sz="1600" spc="-4" dirty="0">
                <a:latin typeface="Arial"/>
                <a:cs typeface="Arial"/>
              </a:rPr>
              <a:t>ea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539" y="4356847"/>
            <a:ext cx="64008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05" marR="232521" algn="ctr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0625" y="4356847"/>
            <a:ext cx="1230284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ho</a:t>
            </a:r>
            <a:r>
              <a:rPr sz="160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909" y="4356847"/>
            <a:ext cx="4941916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041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spc="-4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je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1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c</a:t>
            </a:r>
            <a:r>
              <a:rPr sz="1600" spc="-4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539" y="4920278"/>
            <a:ext cx="64008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05" marR="232521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0625" y="4920278"/>
            <a:ext cx="1230284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ibu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0909" y="4920278"/>
            <a:ext cx="4941916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041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De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ine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 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8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ss </a:t>
            </a:r>
            <a:r>
              <a:rPr sz="1600" spc="9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uni</a:t>
            </a:r>
            <a:r>
              <a:rPr sz="1600" spc="4" dirty="0">
                <a:latin typeface="Arial"/>
                <a:cs typeface="Arial"/>
              </a:rPr>
              <a:t>q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a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539" y="5485055"/>
            <a:ext cx="64008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05" marR="232521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0625" y="5485055"/>
            <a:ext cx="1230284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70909" y="5522014"/>
            <a:ext cx="4941916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2">
              <a:lnSpc>
                <a:spcPct val="100041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An</a:t>
            </a:r>
            <a:r>
              <a:rPr sz="1600" spc="17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7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17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5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8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8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37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obje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92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ail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al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ss,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nee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que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26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2770909" y="2017059"/>
            <a:ext cx="4872644" cy="322729"/>
          </a:xfrm>
          <a:custGeom>
            <a:avLst/>
            <a:gdLst/>
            <a:ahLst/>
            <a:cxnLst/>
            <a:rect l="l" t="t" r="r" b="b"/>
            <a:pathLst>
              <a:path w="5359908" h="365759">
                <a:moveTo>
                  <a:pt x="0" y="0"/>
                </a:moveTo>
                <a:lnTo>
                  <a:pt x="0" y="365759"/>
                </a:lnTo>
                <a:lnTo>
                  <a:pt x="5359908" y="365759"/>
                </a:lnTo>
                <a:lnTo>
                  <a:pt x="5359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2739" y="2017059"/>
            <a:ext cx="1298170" cy="322729"/>
          </a:xfrm>
          <a:custGeom>
            <a:avLst/>
            <a:gdLst/>
            <a:ahLst/>
            <a:cxnLst/>
            <a:rect l="l" t="t" r="r" b="b"/>
            <a:pathLst>
              <a:path w="1427987" h="365760">
                <a:moveTo>
                  <a:pt x="0" y="0"/>
                </a:moveTo>
                <a:lnTo>
                  <a:pt x="0" y="365759"/>
                </a:lnTo>
                <a:lnTo>
                  <a:pt x="1427987" y="365759"/>
                </a:lnTo>
                <a:lnTo>
                  <a:pt x="1427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1267" y="2017059"/>
            <a:ext cx="641465" cy="322729"/>
          </a:xfrm>
          <a:custGeom>
            <a:avLst/>
            <a:gdLst/>
            <a:ahLst/>
            <a:cxnLst/>
            <a:rect l="l" t="t" r="r" b="b"/>
            <a:pathLst>
              <a:path w="705612" h="365759">
                <a:moveTo>
                  <a:pt x="0" y="0"/>
                </a:moveTo>
                <a:lnTo>
                  <a:pt x="0" y="365759"/>
                </a:lnTo>
                <a:lnTo>
                  <a:pt x="705612" y="365759"/>
                </a:lnTo>
                <a:lnTo>
                  <a:pt x="705612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1267" y="2017059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1267" y="2339787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1267" y="2903219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1267" y="3710043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1267" y="4274819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1267" y="4839596"/>
            <a:ext cx="6812285" cy="0"/>
          </a:xfrm>
          <a:custGeom>
            <a:avLst/>
            <a:gdLst/>
            <a:ahLst/>
            <a:cxnLst/>
            <a:rect l="l" t="t" r="r" b="b"/>
            <a:pathLst>
              <a:path w="7493514">
                <a:moveTo>
                  <a:pt x="0" y="0"/>
                </a:moveTo>
                <a:lnTo>
                  <a:pt x="749351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1266" y="2017059"/>
            <a:ext cx="0" cy="2822538"/>
          </a:xfrm>
          <a:custGeom>
            <a:avLst/>
            <a:gdLst/>
            <a:ahLst/>
            <a:cxnLst/>
            <a:rect l="l" t="t" r="r" b="b"/>
            <a:pathLst>
              <a:path h="3198876">
                <a:moveTo>
                  <a:pt x="0" y="0"/>
                </a:moveTo>
                <a:lnTo>
                  <a:pt x="0" y="31988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71353" y="2017059"/>
            <a:ext cx="0" cy="2822538"/>
          </a:xfrm>
          <a:custGeom>
            <a:avLst/>
            <a:gdLst/>
            <a:ahLst/>
            <a:cxnLst/>
            <a:rect l="l" t="t" r="r" b="b"/>
            <a:pathLst>
              <a:path h="3198876">
                <a:moveTo>
                  <a:pt x="0" y="0"/>
                </a:moveTo>
                <a:lnTo>
                  <a:pt x="0" y="319887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0909" y="2017059"/>
            <a:ext cx="0" cy="2822538"/>
          </a:xfrm>
          <a:custGeom>
            <a:avLst/>
            <a:gdLst/>
            <a:ahLst/>
            <a:cxnLst/>
            <a:rect l="l" t="t" r="r" b="b"/>
            <a:pathLst>
              <a:path h="3198876">
                <a:moveTo>
                  <a:pt x="0" y="0"/>
                </a:moveTo>
                <a:lnTo>
                  <a:pt x="0" y="319887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3553" y="2017059"/>
            <a:ext cx="0" cy="2822537"/>
          </a:xfrm>
          <a:custGeom>
            <a:avLst/>
            <a:gdLst/>
            <a:ahLst/>
            <a:cxnLst/>
            <a:rect l="l" t="t" r="r" b="b"/>
            <a:pathLst>
              <a:path h="3198876">
                <a:moveTo>
                  <a:pt x="0" y="0"/>
                </a:moveTo>
                <a:lnTo>
                  <a:pt x="0" y="31988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1265" y="566006"/>
            <a:ext cx="457893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lang="en-US"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lang="en-US"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lang="en-US"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lang="en-US"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 Oriented Metrics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50199" y="566006"/>
            <a:ext cx="149824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576" y="1494360"/>
            <a:ext cx="195746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Term</a:t>
            </a:r>
            <a:r>
              <a:rPr sz="2200" b="1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no</a:t>
            </a:r>
            <a:r>
              <a:rPr sz="2200" b="1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b="1" spc="-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200" b="1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267" y="2017059"/>
            <a:ext cx="64008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7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1353" y="2017059"/>
            <a:ext cx="129955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1143">
              <a:lnSpc>
                <a:spcPct val="95825"/>
              </a:lnSpc>
              <a:spcBef>
                <a:spcPts val="377"/>
              </a:spcBef>
            </a:pP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0909" y="2017059"/>
            <a:ext cx="4872644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5002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ea</a:t>
            </a: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ning/</a:t>
            </a:r>
            <a:r>
              <a:rPr sz="1600" b="1" spc="-8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600" b="1" spc="-8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267" y="2339788"/>
            <a:ext cx="64008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05" marR="232521" algn="ctr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1353" y="2339788"/>
            <a:ext cx="129955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0909" y="2339788"/>
            <a:ext cx="4872644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819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21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22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cr</a:t>
            </a:r>
            <a:r>
              <a:rPr sz="1600" spc="-4" dirty="0">
                <a:latin typeface="Arial"/>
                <a:cs typeface="Arial"/>
              </a:rPr>
              <a:t>ea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ce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23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obje</a:t>
            </a:r>
            <a:r>
              <a:rPr sz="1600" dirty="0">
                <a:latin typeface="Arial"/>
                <a:cs typeface="Arial"/>
              </a:rPr>
              <a:t>ct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nd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add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67" y="2903219"/>
            <a:ext cx="640085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05" marR="232521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353" y="2903219"/>
            <a:ext cx="1299555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nhe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909" y="2903219"/>
            <a:ext cx="4872644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479" algn="just">
              <a:lnSpc>
                <a:spcPct val="100041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23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23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245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obje</a:t>
            </a:r>
            <a:r>
              <a:rPr sz="1600" dirty="0">
                <a:latin typeface="Arial"/>
                <a:cs typeface="Arial"/>
              </a:rPr>
              <a:t>ct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ss 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cs </a:t>
            </a:r>
            <a:r>
              <a:rPr sz="1600" spc="4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 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 m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67" y="3710043"/>
            <a:ext cx="64008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705" marR="232521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1353" y="3710043"/>
            <a:ext cx="129955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Cohe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0909" y="3710043"/>
            <a:ext cx="4872644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041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1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1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31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21" dirty="0">
                <a:latin typeface="Arial"/>
                <a:cs typeface="Arial"/>
              </a:rPr>
              <a:t> </a:t>
            </a:r>
            <a:r>
              <a:rPr sz="1600" spc="13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et</a:t>
            </a:r>
            <a:r>
              <a:rPr sz="1600" spc="-4" dirty="0">
                <a:latin typeface="Arial"/>
                <a:cs typeface="Arial"/>
              </a:rPr>
              <a:t>hod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348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2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ss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ano</a:t>
            </a:r>
            <a:r>
              <a:rPr sz="1600" spc="4" dirty="0">
                <a:latin typeface="Arial"/>
                <a:cs typeface="Arial"/>
              </a:rPr>
              <a:t>th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7" y="4274819"/>
            <a:ext cx="64008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15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1353" y="4274819"/>
            <a:ext cx="129955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Cou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70909" y="4274819"/>
            <a:ext cx="4872644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bje</a:t>
            </a:r>
            <a:r>
              <a:rPr sz="1600" dirty="0">
                <a:latin typeface="Arial"/>
                <a:cs typeface="Arial"/>
              </a:rPr>
              <a:t>ct</a:t>
            </a:r>
            <a:r>
              <a:rPr sz="1600" spc="32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31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31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oupl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2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32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ob</a:t>
            </a:r>
            <a:r>
              <a:rPr sz="1600" spc="8" dirty="0">
                <a:latin typeface="Arial"/>
                <a:cs typeface="Arial"/>
              </a:rPr>
              <a:t>j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2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31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82056">
              <a:lnSpc>
                <a:spcPct val="95825"/>
              </a:lnSpc>
              <a:spcBef>
                <a:spcPts val="81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end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m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B.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1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62000" y="566006"/>
            <a:ext cx="516564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r>
              <a:rPr lang="en-US"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lang="en-US"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Oriented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Metrics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56747" y="566006"/>
            <a:ext cx="134178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994" y="1767300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4628" y="1767300"/>
            <a:ext cx="225221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easu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000" spc="-9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-2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clas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5690" y="1767300"/>
            <a:ext cx="5829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6734" y="2180125"/>
            <a:ext cx="202088" cy="1921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933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36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46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36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3399" y="2180125"/>
            <a:ext cx="1299145" cy="1921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1851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couplin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270"/>
              </a:lnSpc>
              <a:spcBef>
                <a:spcPts val="933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inhe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anc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e 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270"/>
              </a:lnSpc>
              <a:spcBef>
                <a:spcPts val="1042"/>
              </a:spcBef>
            </a:pP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hod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 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270"/>
              </a:lnSpc>
              <a:spcBef>
                <a:spcPts val="1042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ttr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 marR="31851">
              <a:lnSpc>
                <a:spcPct val="95825"/>
              </a:lnSpc>
              <a:spcBef>
                <a:spcPts val="1064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cohesio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994" y="4245593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628" y="4245593"/>
            <a:ext cx="160139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easu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000" spc="-9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5911" y="4245593"/>
            <a:ext cx="86529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0133" y="4245593"/>
            <a:ext cx="58569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ve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21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750449" y="566006"/>
            <a:ext cx="468845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en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ed</a:t>
            </a:r>
            <a:r>
              <a:rPr sz="4800" spc="-116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448" y="1651657"/>
            <a:ext cx="151567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iz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3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448" y="1996144"/>
            <a:ext cx="1771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6085" y="2005313"/>
            <a:ext cx="427281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7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hod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-6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1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las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-4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(N</a:t>
            </a:r>
            <a:r>
              <a:rPr sz="2000" spc="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448" y="2704804"/>
            <a:ext cx="1771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6085" y="2713973"/>
            <a:ext cx="432684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Attr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-5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-2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las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449" y="3423978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6083" y="3423978"/>
            <a:ext cx="52176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Weigh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spc="-7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-5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od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-6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las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-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8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8189" y="377763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9916" y="3777636"/>
            <a:ext cx="10344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hod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7675" y="3777636"/>
            <a:ext cx="151549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imple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7572" y="3777636"/>
            <a:ext cx="71055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9750" y="377763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3465" y="3777636"/>
            <a:ext cx="6409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clas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6371" y="3777636"/>
            <a:ext cx="2868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4600" y="3777636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0292" y="3777636"/>
            <a:ext cx="5410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su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2058" y="377763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5046" y="3777636"/>
            <a:ext cx="41545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916" y="4073470"/>
            <a:ext cx="31125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ple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-93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sz="2000" spc="-1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25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750449" y="566006"/>
            <a:ext cx="473595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en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ed</a:t>
            </a:r>
            <a:r>
              <a:rPr sz="4800" spc="-116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448" y="1449951"/>
            <a:ext cx="20255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ouplin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-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449" y="1893703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6083" y="1893703"/>
            <a:ext cx="33251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espons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8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las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-4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RFC</a:t>
            </a:r>
            <a:r>
              <a:rPr sz="2000" spc="-3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8189" y="233745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9916" y="2337456"/>
            <a:ext cx="48380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2000" spc="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hod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-5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(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na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sz="2000" spc="-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ex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nal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7619" y="2337456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6397" y="233745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8370" y="2337456"/>
            <a:ext cx="71211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class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448" y="3217136"/>
            <a:ext cx="1771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6084" y="3226306"/>
            <a:ext cx="37186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ta</a:t>
            </a:r>
            <a:r>
              <a:rPr sz="2000" spc="-3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tr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8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oupl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(DA</a:t>
            </a:r>
            <a:r>
              <a:rPr sz="2000" spc="8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8188" y="3670059"/>
            <a:ext cx="14554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916" y="3670059"/>
            <a:ext cx="48241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2000" spc="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bs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-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ta</a:t>
            </a:r>
            <a:r>
              <a:rPr sz="2000" spc="-3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-4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spc="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class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448" y="4548395"/>
            <a:ext cx="1771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085" y="4557564"/>
            <a:ext cx="381838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ouplin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z="2000" spc="-7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tw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-6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bje</a:t>
            </a:r>
            <a:r>
              <a:rPr sz="2000" spc="17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ts</a:t>
            </a:r>
            <a:r>
              <a:rPr sz="2000" spc="-5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(CB</a:t>
            </a:r>
            <a:r>
              <a:rPr sz="2000" spc="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189" y="5001317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915" y="5001317"/>
            <a:ext cx="530350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-3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classe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-6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coupled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36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Indicator</a:t>
            </a:r>
            <a:r>
              <a:rPr lang="en-US" dirty="0" smtClean="0"/>
              <a:t> – An indicator is a metric or combination of metrics that provide insight into the software process, a software project or the product itself.</a:t>
            </a:r>
          </a:p>
          <a:p>
            <a:r>
              <a:rPr lang="en-US" b="1" dirty="0" smtClean="0"/>
              <a:t>Direct Metrics: </a:t>
            </a:r>
            <a:r>
              <a:rPr lang="en-US" dirty="0" smtClean="0"/>
              <a:t>Immediately measurable attributes (e.g. line of code, execution speed, defects reported)</a:t>
            </a:r>
          </a:p>
          <a:p>
            <a:r>
              <a:rPr lang="en-US" b="1" dirty="0" smtClean="0"/>
              <a:t>Indirect Metrics: </a:t>
            </a:r>
            <a:r>
              <a:rPr lang="en-US" dirty="0" smtClean="0"/>
              <a:t>Aspects that are not immediately quantifiable (e.g. functionality, quantity, reliability)</a:t>
            </a:r>
          </a:p>
          <a:p>
            <a:r>
              <a:rPr lang="en-US" dirty="0" smtClean="0"/>
              <a:t>Faults:</a:t>
            </a:r>
          </a:p>
          <a:p>
            <a:pPr lvl="1">
              <a:buFont typeface="Symbol" pitchFamily="18" charset="2"/>
              <a:buChar char="-"/>
            </a:pPr>
            <a:r>
              <a:rPr lang="en-US" sz="1800" dirty="0" smtClean="0"/>
              <a:t>Errors: Faults found by the practitioners during software development</a:t>
            </a:r>
          </a:p>
          <a:p>
            <a:pPr lvl="1">
              <a:buFont typeface="Symbol" pitchFamily="18" charset="2"/>
              <a:buChar char="-"/>
            </a:pPr>
            <a:r>
              <a:rPr lang="en-US" sz="1800" dirty="0" smtClean="0"/>
              <a:t>Defects: Faults found by the customers after release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764304" y="566006"/>
            <a:ext cx="472209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en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ed</a:t>
            </a:r>
            <a:r>
              <a:rPr sz="4800" spc="-116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303" y="1893703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4768" y="1893703"/>
            <a:ext cx="39444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essag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ssin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oupl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spc="-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3854" y="233745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6046" y="2337456"/>
            <a:ext cx="52924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17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2000" spc="-4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ts</a:t>
            </a:r>
            <a:r>
              <a:rPr sz="2000" spc="-7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ine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2000" spc="-5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class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303" y="3226306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4768" y="3226306"/>
            <a:ext cx="24357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ouplin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z="2000" spc="-7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5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(</a:t>
            </a:r>
            <a:r>
              <a:rPr sz="2000" spc="8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3854" y="3670059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6047" y="3670059"/>
            <a:ext cx="3920645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ua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sz="2000" spc="-4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-53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couplin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r>
              <a:rPr sz="2000" spc="-37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ssibl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spc="-7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coupl</a:t>
            </a:r>
            <a:r>
              <a:rPr sz="2000" spc="-8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ng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6579" y="3670059"/>
            <a:ext cx="2575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8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971" y="3670059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919" y="3670059"/>
            <a:ext cx="86529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2141" y="3670059"/>
            <a:ext cx="27274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36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39008" y="566006"/>
            <a:ext cx="457119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en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ed</a:t>
            </a:r>
            <a:r>
              <a:rPr sz="4800" spc="-116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448" y="1517186"/>
            <a:ext cx="20961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ohesio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448" y="1951769"/>
            <a:ext cx="1771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6085" y="1960938"/>
            <a:ext cx="415860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:</a:t>
            </a:r>
            <a:r>
              <a:rPr sz="2000" spc="-5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Lac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k</a:t>
            </a:r>
            <a:r>
              <a:rPr sz="2000" spc="-2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cohesio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-7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hod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8189" y="2404691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9916" y="2404691"/>
            <a:ext cx="5348563" cy="31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36"/>
              </a:lnSpc>
              <a:spcBef>
                <a:spcPts val="121"/>
              </a:spcBef>
            </a:pP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onside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3000" spc="-43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000" spc="47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clas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2000" baseline="-9662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2000" spc="210" baseline="-9662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w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000" spc="-8" baseline="9223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z="3000" spc="19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3000" spc="47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-4" baseline="9223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hod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3000" spc="-7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-4" baseline="9223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2000" spc="4" baseline="-9662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3000" spc="41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-4" baseline="9223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2000" spc="17" baseline="-9662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….,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7465" y="2404691"/>
            <a:ext cx="1233855" cy="31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36"/>
              </a:lnSpc>
              <a:spcBef>
                <a:spcPts val="121"/>
              </a:spcBef>
            </a:pPr>
            <a:r>
              <a:rPr sz="3000" spc="-4" baseline="9223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2000" spc="4" baseline="-9662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.</a:t>
            </a:r>
            <a:r>
              <a:rPr sz="3000" spc="28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Le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000" spc="36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(I</a:t>
            </a:r>
            <a:r>
              <a:rPr sz="2000" spc="13" baseline="-9662" dirty="0">
                <a:solidFill>
                  <a:srgbClr val="650065"/>
                </a:solidFill>
                <a:latin typeface="Arial"/>
                <a:cs typeface="Arial"/>
              </a:rPr>
              <a:t>j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9915" y="2700526"/>
            <a:ext cx="6589755" cy="103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36"/>
              </a:lnSpc>
              <a:spcBef>
                <a:spcPts val="121"/>
              </a:spcBef>
            </a:pP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=</a:t>
            </a:r>
            <a:r>
              <a:rPr sz="3000" spc="177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se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000" spc="167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sz="3000" spc="186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al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3000" spc="168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-8" baseline="9223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ns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anc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3000" spc="129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-4" baseline="9223" dirty="0">
                <a:solidFill>
                  <a:srgbClr val="650065"/>
                </a:solidFill>
                <a:latin typeface="Arial"/>
                <a:cs typeface="Arial"/>
              </a:rPr>
              <a:t>v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iable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3000" spc="122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use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3000" spc="145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y</a:t>
            </a:r>
            <a:r>
              <a:rPr sz="3000" spc="180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-4" baseline="9223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ho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3000" spc="150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-4" baseline="9223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2000" spc="4" baseline="-9662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.</a:t>
            </a:r>
            <a:r>
              <a:rPr sz="3000" spc="189" baseline="922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000" spc="4" baseline="9223" dirty="0">
                <a:solidFill>
                  <a:srgbClr val="650065"/>
                </a:solidFill>
                <a:latin typeface="Arial"/>
                <a:cs typeface="Arial"/>
              </a:rPr>
              <a:t>he</a:t>
            </a:r>
            <a:r>
              <a:rPr sz="3000" baseline="9223" dirty="0">
                <a:solidFill>
                  <a:srgbClr val="6500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  <a:p>
            <a:pPr marL="11397" marR="45093">
              <a:lnSpc>
                <a:spcPts val="2369"/>
              </a:lnSpc>
            </a:pPr>
            <a:r>
              <a:rPr sz="3000" spc="4" baseline="10541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000" baseline="10541" dirty="0">
                <a:solidFill>
                  <a:srgbClr val="650065"/>
                </a:solidFill>
                <a:latin typeface="Arial"/>
                <a:cs typeface="Arial"/>
              </a:rPr>
              <a:t>re</a:t>
            </a:r>
            <a:r>
              <a:rPr sz="3000" spc="-28" baseline="1054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baseline="10541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3000" spc="-11" baseline="1054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4" baseline="10541" dirty="0">
                <a:solidFill>
                  <a:srgbClr val="650065"/>
                </a:solidFill>
                <a:latin typeface="Arial"/>
                <a:cs typeface="Arial"/>
              </a:rPr>
              <a:t>suc</a:t>
            </a:r>
            <a:r>
              <a:rPr sz="3000" baseline="10541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z="3000" spc="-41" baseline="1054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4" baseline="10541" dirty="0">
                <a:solidFill>
                  <a:srgbClr val="650065"/>
                </a:solidFill>
                <a:latin typeface="Arial"/>
                <a:cs typeface="Arial"/>
              </a:rPr>
              <a:t>se</a:t>
            </a:r>
            <a:r>
              <a:rPr sz="3000" baseline="10541" dirty="0">
                <a:solidFill>
                  <a:srgbClr val="650065"/>
                </a:solidFill>
                <a:latin typeface="Arial"/>
                <a:cs typeface="Arial"/>
              </a:rPr>
              <a:t>ts</a:t>
            </a:r>
            <a:r>
              <a:rPr sz="3000" spc="-22" baseline="1054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baseline="10541" dirty="0">
                <a:solidFill>
                  <a:srgbClr val="650065"/>
                </a:solidFill>
                <a:latin typeface="Arial"/>
                <a:cs typeface="Arial"/>
              </a:rPr>
              <a:t>{I</a:t>
            </a:r>
            <a:r>
              <a:rPr sz="2000" spc="4" baseline="-7730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3000" baseline="10541" dirty="0">
                <a:solidFill>
                  <a:srgbClr val="650065"/>
                </a:solidFill>
                <a:latin typeface="Arial"/>
                <a:cs typeface="Arial"/>
              </a:rPr>
              <a:t>},……</a:t>
            </a:r>
            <a:r>
              <a:rPr sz="3000" spc="13" baseline="10541" dirty="0">
                <a:solidFill>
                  <a:srgbClr val="650065"/>
                </a:solidFill>
                <a:latin typeface="Arial"/>
                <a:cs typeface="Arial"/>
              </a:rPr>
              <a:t>.</a:t>
            </a:r>
            <a:r>
              <a:rPr sz="3000" baseline="10541" dirty="0">
                <a:solidFill>
                  <a:srgbClr val="650065"/>
                </a:solidFill>
                <a:latin typeface="Arial"/>
                <a:cs typeface="Arial"/>
              </a:rPr>
              <a:t>{I</a:t>
            </a:r>
            <a:r>
              <a:rPr sz="2000" spc="4" baseline="-7730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3000" baseline="10541" dirty="0">
                <a:solidFill>
                  <a:srgbClr val="650065"/>
                </a:solidFill>
                <a:latin typeface="Arial"/>
                <a:cs typeface="Arial"/>
              </a:rPr>
              <a:t>}.</a:t>
            </a:r>
            <a:r>
              <a:rPr sz="3000" spc="-39" baseline="1054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spc="4" baseline="10541" dirty="0">
                <a:solidFill>
                  <a:srgbClr val="650065"/>
                </a:solidFill>
                <a:latin typeface="Arial"/>
                <a:cs typeface="Arial"/>
              </a:rPr>
              <a:t>Le</a:t>
            </a:r>
            <a:r>
              <a:rPr sz="3000" baseline="10541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645" marR="45093">
              <a:lnSpc>
                <a:spcPts val="2500"/>
              </a:lnSpc>
              <a:spcBef>
                <a:spcPts val="281"/>
              </a:spcBef>
            </a:pP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2100" spc="-15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Palatino Linotype"/>
                <a:cs typeface="Palatino Linotype"/>
              </a:rPr>
              <a:t>=</a:t>
            </a:r>
            <a:r>
              <a:rPr sz="2100" spc="-349" dirty="0">
                <a:latin typeface="Palatino Linotype"/>
                <a:cs typeface="Palatino Linotype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{</a:t>
            </a:r>
            <a:r>
              <a:rPr sz="2100" spc="-75" dirty="0">
                <a:latin typeface="Times New Roman"/>
                <a:cs typeface="Times New Roman"/>
              </a:rPr>
              <a:t>(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i="1" baseline="-25767" dirty="0">
                <a:latin typeface="Times New Roman"/>
                <a:cs typeface="Times New Roman"/>
              </a:rPr>
              <a:t>i</a:t>
            </a:r>
            <a:r>
              <a:rPr i="1" spc="-67" baseline="-2576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6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-376" dirty="0">
                <a:latin typeface="Times New Roman"/>
                <a:cs typeface="Times New Roman"/>
              </a:rPr>
              <a:t> </a:t>
            </a:r>
            <a:r>
              <a:rPr baseline="-25767" dirty="0">
                <a:latin typeface="Times New Roman"/>
                <a:cs typeface="Times New Roman"/>
              </a:rPr>
              <a:t>j</a:t>
            </a:r>
            <a:r>
              <a:rPr spc="-35" baseline="-2576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24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250" dirty="0">
                <a:latin typeface="Times New Roman"/>
                <a:cs typeface="Times New Roman"/>
              </a:rPr>
              <a:t> </a:t>
            </a:r>
            <a:r>
              <a:rPr sz="2100" spc="8" dirty="0">
                <a:latin typeface="Times New Roman"/>
                <a:cs typeface="Times New Roman"/>
              </a:rPr>
              <a:t>I</a:t>
            </a:r>
            <a:r>
              <a:rPr baseline="-25767" dirty="0">
                <a:latin typeface="Times New Roman"/>
                <a:cs typeface="Times New Roman"/>
              </a:rPr>
              <a:t>i</a:t>
            </a:r>
            <a:r>
              <a:rPr spc="168" baseline="-2576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Palatino Linotype"/>
                <a:cs typeface="Palatino Linotype"/>
              </a:rPr>
              <a:t>∩</a:t>
            </a:r>
            <a:r>
              <a:rPr sz="2100" spc="-354" dirty="0">
                <a:latin typeface="Palatino Linotype"/>
                <a:cs typeface="Palatino Linotype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-376" dirty="0">
                <a:latin typeface="Times New Roman"/>
                <a:cs typeface="Times New Roman"/>
              </a:rPr>
              <a:t> </a:t>
            </a:r>
            <a:r>
              <a:rPr baseline="-25767" dirty="0">
                <a:latin typeface="Times New Roman"/>
                <a:cs typeface="Times New Roman"/>
              </a:rPr>
              <a:t>j</a:t>
            </a:r>
            <a:r>
              <a:rPr spc="253" baseline="-2576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Palatino Linotype"/>
                <a:cs typeface="Palatino Linotype"/>
              </a:rPr>
              <a:t>=</a:t>
            </a:r>
            <a:r>
              <a:rPr sz="2100" spc="-84" dirty="0">
                <a:latin typeface="Palatino Linotype"/>
                <a:cs typeface="Palatino Linotype"/>
              </a:rPr>
              <a:t> </a:t>
            </a:r>
            <a:r>
              <a:rPr sz="2100" spc="-206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Times New Roman"/>
                <a:cs typeface="Times New Roman"/>
              </a:rPr>
              <a:t>}</a:t>
            </a:r>
            <a:r>
              <a:rPr sz="2100" spc="-381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a</a:t>
            </a:r>
            <a:r>
              <a:rPr sz="2100" spc="8" dirty="0">
                <a:latin typeface="Times New Roman"/>
                <a:cs typeface="Times New Roman"/>
              </a:rPr>
              <a:t>n</a:t>
            </a:r>
            <a:r>
              <a:rPr sz="2100" spc="116" dirty="0">
                <a:latin typeface="Times New Roman"/>
                <a:cs typeface="Times New Roman"/>
              </a:rPr>
              <a:t>d</a:t>
            </a:r>
            <a:r>
              <a:rPr sz="2100" dirty="0">
                <a:latin typeface="Times New Roman"/>
                <a:cs typeface="Times New Roman"/>
              </a:rPr>
              <a:t>Q</a:t>
            </a:r>
            <a:r>
              <a:rPr sz="2100" spc="-19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Palatino Linotype"/>
                <a:cs typeface="Palatino Linotype"/>
              </a:rPr>
              <a:t>=</a:t>
            </a:r>
            <a:r>
              <a:rPr sz="2100" spc="-340" dirty="0">
                <a:latin typeface="Palatino Linotype"/>
                <a:cs typeface="Palatino Linotype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{</a:t>
            </a:r>
            <a:r>
              <a:rPr sz="2100" spc="-120" dirty="0">
                <a:latin typeface="Times New Roman"/>
                <a:cs typeface="Times New Roman"/>
              </a:rPr>
              <a:t>(</a:t>
            </a:r>
            <a:r>
              <a:rPr sz="2100" dirty="0">
                <a:latin typeface="Times New Roman"/>
                <a:cs typeface="Times New Roman"/>
              </a:rPr>
              <a:t>(I</a:t>
            </a:r>
            <a:r>
              <a:rPr i="1" baseline="-25767" dirty="0">
                <a:latin typeface="Times New Roman"/>
                <a:cs typeface="Times New Roman"/>
              </a:rPr>
              <a:t>i</a:t>
            </a:r>
            <a:r>
              <a:rPr i="1" spc="-67" baseline="-2576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6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-376" dirty="0">
                <a:latin typeface="Times New Roman"/>
                <a:cs typeface="Times New Roman"/>
              </a:rPr>
              <a:t> </a:t>
            </a:r>
            <a:r>
              <a:rPr baseline="-25767" dirty="0">
                <a:latin typeface="Times New Roman"/>
                <a:cs typeface="Times New Roman"/>
              </a:rPr>
              <a:t>j</a:t>
            </a:r>
            <a:r>
              <a:rPr spc="-35" baseline="-2576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3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24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baseline="-25767" dirty="0">
                <a:latin typeface="Times New Roman"/>
                <a:cs typeface="Times New Roman"/>
              </a:rPr>
              <a:t>i</a:t>
            </a:r>
            <a:r>
              <a:rPr spc="177" baseline="-2576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Palatino Linotype"/>
                <a:cs typeface="Palatino Linotype"/>
              </a:rPr>
              <a:t>∩</a:t>
            </a:r>
            <a:r>
              <a:rPr sz="2100" spc="-354" dirty="0">
                <a:latin typeface="Palatino Linotype"/>
                <a:cs typeface="Palatino Linotype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-376" dirty="0">
                <a:latin typeface="Times New Roman"/>
                <a:cs typeface="Times New Roman"/>
              </a:rPr>
              <a:t> </a:t>
            </a:r>
            <a:r>
              <a:rPr baseline="-25767" dirty="0">
                <a:latin typeface="Times New Roman"/>
                <a:cs typeface="Times New Roman"/>
              </a:rPr>
              <a:t>j</a:t>
            </a:r>
            <a:r>
              <a:rPr spc="253" baseline="-2576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Palatino Linotype"/>
                <a:cs typeface="Palatino Linotype"/>
              </a:rPr>
              <a:t>≠</a:t>
            </a:r>
            <a:r>
              <a:rPr sz="2100" spc="-66" dirty="0">
                <a:latin typeface="Palatino Linotype"/>
                <a:cs typeface="Palatino Linotype"/>
              </a:rPr>
              <a:t> </a:t>
            </a:r>
            <a:r>
              <a:rPr sz="2100" spc="-206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6101" y="3861029"/>
            <a:ext cx="2880933" cy="284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76"/>
              </a:lnSpc>
              <a:spcBef>
                <a:spcPts val="109"/>
              </a:spcBef>
            </a:pPr>
            <a:r>
              <a:rPr sz="3000" spc="4" baseline="2635" dirty="0">
                <a:solidFill>
                  <a:srgbClr val="650065"/>
                </a:solidFill>
                <a:latin typeface="Arial"/>
                <a:cs typeface="Arial"/>
              </a:rPr>
              <a:t>al</a:t>
            </a:r>
            <a:r>
              <a:rPr sz="3000" baseline="2635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3000" spc="-14" baseline="26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baseline="2635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3000" spc="-404" baseline="26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000" baseline="3865" dirty="0">
                <a:latin typeface="Times New Roman"/>
                <a:cs typeface="Times New Roman"/>
              </a:rPr>
              <a:t>{(</a:t>
            </a:r>
            <a:r>
              <a:rPr sz="3000" spc="-143" baseline="3865" dirty="0">
                <a:latin typeface="Times New Roman"/>
                <a:cs typeface="Times New Roman"/>
              </a:rPr>
              <a:t> </a:t>
            </a:r>
            <a:r>
              <a:rPr sz="3000" spc="71" baseline="3865" dirty="0">
                <a:latin typeface="Times New Roman"/>
                <a:cs typeface="Times New Roman"/>
              </a:rPr>
              <a:t>I</a:t>
            </a:r>
            <a:r>
              <a:rPr sz="1700" baseline="6689" dirty="0">
                <a:latin typeface="Times New Roman"/>
                <a:cs typeface="Times New Roman"/>
              </a:rPr>
              <a:t>1</a:t>
            </a:r>
            <a:r>
              <a:rPr sz="1700" spc="-179" baseline="6689" dirty="0">
                <a:latin typeface="Times New Roman"/>
                <a:cs typeface="Times New Roman"/>
              </a:rPr>
              <a:t> </a:t>
            </a:r>
            <a:r>
              <a:rPr sz="3000" baseline="3865" dirty="0">
                <a:latin typeface="Times New Roman"/>
                <a:cs typeface="Times New Roman"/>
              </a:rPr>
              <a:t>},........</a:t>
            </a:r>
            <a:r>
              <a:rPr sz="3000" spc="477" baseline="3865" dirty="0">
                <a:latin typeface="Times New Roman"/>
                <a:cs typeface="Times New Roman"/>
              </a:rPr>
              <a:t> </a:t>
            </a:r>
            <a:r>
              <a:rPr sz="3000" baseline="3865" dirty="0">
                <a:latin typeface="Times New Roman"/>
                <a:cs typeface="Times New Roman"/>
              </a:rPr>
              <a:t>.</a:t>
            </a:r>
            <a:r>
              <a:rPr sz="3000" spc="4" baseline="3865" dirty="0">
                <a:latin typeface="Times New Roman"/>
                <a:cs typeface="Times New Roman"/>
              </a:rPr>
              <a:t>(</a:t>
            </a:r>
            <a:r>
              <a:rPr sz="3000" baseline="3865" dirty="0">
                <a:latin typeface="Times New Roman"/>
                <a:cs typeface="Times New Roman"/>
              </a:rPr>
              <a:t>I</a:t>
            </a:r>
            <a:r>
              <a:rPr sz="3000" spc="-241" baseline="3865" dirty="0">
                <a:latin typeface="Times New Roman"/>
                <a:cs typeface="Times New Roman"/>
              </a:rPr>
              <a:t> </a:t>
            </a:r>
            <a:r>
              <a:rPr sz="1700" baseline="6689" dirty="0">
                <a:latin typeface="Times New Roman"/>
                <a:cs typeface="Times New Roman"/>
              </a:rPr>
              <a:t>n</a:t>
            </a:r>
            <a:r>
              <a:rPr sz="1700" spc="-179" baseline="6689" dirty="0">
                <a:latin typeface="Times New Roman"/>
                <a:cs typeface="Times New Roman"/>
              </a:rPr>
              <a:t> </a:t>
            </a:r>
            <a:r>
              <a:rPr sz="3000" spc="4" baseline="3865" dirty="0">
                <a:latin typeface="Times New Roman"/>
                <a:cs typeface="Times New Roman"/>
              </a:rPr>
              <a:t>)</a:t>
            </a:r>
            <a:r>
              <a:rPr sz="3000" spc="84" baseline="3865" dirty="0">
                <a:latin typeface="Times New Roman"/>
                <a:cs typeface="Times New Roman"/>
              </a:rPr>
              <a:t>}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se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127" y="3867731"/>
            <a:ext cx="2022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4772" y="3877144"/>
            <a:ext cx="4279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2576" y="3877144"/>
            <a:ext cx="129659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0</a:t>
            </a:r>
            <a:r>
              <a:rPr sz="2000" spc="-1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2000" spc="-32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65"/>
                </a:solidFill>
                <a:latin typeface="Arial"/>
                <a:cs typeface="Arial"/>
              </a:rPr>
              <a:t>P=0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7264" y="4402789"/>
            <a:ext cx="2676186" cy="713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45"/>
              </a:lnSpc>
              <a:spcBef>
                <a:spcPts val="122"/>
              </a:spcBef>
            </a:pPr>
            <a:r>
              <a:rPr sz="3300" baseline="4732" dirty="0">
                <a:latin typeface="Times New Roman"/>
                <a:cs typeface="Times New Roman"/>
              </a:rPr>
              <a:t>L</a:t>
            </a:r>
            <a:r>
              <a:rPr sz="3300" spc="4" baseline="4732" dirty="0">
                <a:latin typeface="Times New Roman"/>
                <a:cs typeface="Times New Roman"/>
              </a:rPr>
              <a:t>C</a:t>
            </a:r>
            <a:r>
              <a:rPr sz="3300" baseline="4732" dirty="0">
                <a:latin typeface="Times New Roman"/>
                <a:cs typeface="Times New Roman"/>
              </a:rPr>
              <a:t>OM</a:t>
            </a:r>
            <a:r>
              <a:rPr sz="3300" spc="419" baseline="4732" dirty="0">
                <a:latin typeface="Times New Roman"/>
                <a:cs typeface="Times New Roman"/>
              </a:rPr>
              <a:t> </a:t>
            </a:r>
            <a:r>
              <a:rPr sz="3300" spc="17" baseline="4033" dirty="0">
                <a:latin typeface="Palatino Linotype"/>
                <a:cs typeface="Palatino Linotype"/>
              </a:rPr>
              <a:t>=</a:t>
            </a:r>
            <a:r>
              <a:rPr sz="3300" baseline="4732" dirty="0">
                <a:latin typeface="Times New Roman"/>
                <a:cs typeface="Times New Roman"/>
              </a:rPr>
              <a:t>|</a:t>
            </a:r>
            <a:r>
              <a:rPr sz="3300" spc="47" baseline="4732" dirty="0">
                <a:latin typeface="Times New Roman"/>
                <a:cs typeface="Times New Roman"/>
              </a:rPr>
              <a:t> </a:t>
            </a:r>
            <a:r>
              <a:rPr sz="3300" baseline="4732" dirty="0">
                <a:latin typeface="Times New Roman"/>
                <a:cs typeface="Times New Roman"/>
              </a:rPr>
              <a:t>P</a:t>
            </a:r>
            <a:r>
              <a:rPr sz="3300" spc="-31" baseline="4732" dirty="0">
                <a:latin typeface="Times New Roman"/>
                <a:cs typeface="Times New Roman"/>
              </a:rPr>
              <a:t> </a:t>
            </a:r>
            <a:r>
              <a:rPr sz="3300" baseline="4732" dirty="0">
                <a:latin typeface="Times New Roman"/>
                <a:cs typeface="Times New Roman"/>
              </a:rPr>
              <a:t>|</a:t>
            </a:r>
            <a:r>
              <a:rPr sz="3300" spc="-107" baseline="4732" dirty="0">
                <a:latin typeface="Times New Roman"/>
                <a:cs typeface="Times New Roman"/>
              </a:rPr>
              <a:t> </a:t>
            </a:r>
            <a:r>
              <a:rPr sz="3300" baseline="4732" dirty="0">
                <a:latin typeface="Times New Roman"/>
                <a:cs typeface="Times New Roman"/>
              </a:rPr>
              <a:t>-</a:t>
            </a:r>
            <a:r>
              <a:rPr sz="3300" spc="-129" baseline="4732" dirty="0">
                <a:latin typeface="Times New Roman"/>
                <a:cs typeface="Times New Roman"/>
              </a:rPr>
              <a:t> </a:t>
            </a:r>
            <a:r>
              <a:rPr sz="3300" baseline="4732" dirty="0">
                <a:latin typeface="Times New Roman"/>
                <a:cs typeface="Times New Roman"/>
              </a:rPr>
              <a:t>|</a:t>
            </a:r>
            <a:r>
              <a:rPr sz="3300" spc="-98" baseline="4732" dirty="0">
                <a:latin typeface="Times New Roman"/>
                <a:cs typeface="Times New Roman"/>
              </a:rPr>
              <a:t> </a:t>
            </a:r>
            <a:r>
              <a:rPr sz="3300" baseline="4732" dirty="0">
                <a:latin typeface="Times New Roman"/>
                <a:cs typeface="Times New Roman"/>
              </a:rPr>
              <a:t>Q</a:t>
            </a:r>
            <a:r>
              <a:rPr sz="3300" spc="-31" baseline="4732" dirty="0">
                <a:latin typeface="Times New Roman"/>
                <a:cs typeface="Times New Roman"/>
              </a:rPr>
              <a:t> </a:t>
            </a:r>
            <a:r>
              <a:rPr sz="3300" baseline="4732" dirty="0">
                <a:latin typeface="Times New Roman"/>
                <a:cs typeface="Times New Roman"/>
              </a:rPr>
              <a:t>|,</a:t>
            </a:r>
            <a:r>
              <a:rPr sz="3300" spc="-98" baseline="4732" dirty="0">
                <a:latin typeface="Times New Roman"/>
                <a:cs typeface="Times New Roman"/>
              </a:rPr>
              <a:t> </a:t>
            </a:r>
            <a:r>
              <a:rPr sz="3300" baseline="4732" dirty="0">
                <a:latin typeface="Times New Roman"/>
                <a:cs typeface="Times New Roman"/>
              </a:rPr>
              <a:t>if</a:t>
            </a:r>
            <a:r>
              <a:rPr sz="3300" spc="224" baseline="4732" dirty="0">
                <a:latin typeface="Times New Roman"/>
                <a:cs typeface="Times New Roman"/>
              </a:rPr>
              <a:t> </a:t>
            </a:r>
            <a:r>
              <a:rPr sz="3300" baseline="4732" dirty="0">
                <a:latin typeface="Times New Roman"/>
                <a:cs typeface="Times New Roman"/>
              </a:rPr>
              <a:t>|</a:t>
            </a:r>
            <a:endParaRPr sz="2200">
              <a:latin typeface="Times New Roman"/>
              <a:cs typeface="Times New Roman"/>
            </a:endParaRPr>
          </a:p>
          <a:p>
            <a:pPr marL="916772" marR="42417">
              <a:lnSpc>
                <a:spcPts val="2930"/>
              </a:lnSpc>
              <a:spcBef>
                <a:spcPts val="361"/>
              </a:spcBef>
            </a:pPr>
            <a:r>
              <a:rPr sz="3300" baseline="1008" dirty="0">
                <a:latin typeface="Palatino Linotype"/>
                <a:cs typeface="Palatino Linotype"/>
              </a:rPr>
              <a:t>=</a:t>
            </a:r>
            <a:r>
              <a:rPr sz="3300" spc="159" baseline="1008" dirty="0">
                <a:latin typeface="Palatino Linotype"/>
                <a:cs typeface="Palatino Linotype"/>
              </a:rPr>
              <a:t> </a:t>
            </a:r>
            <a:r>
              <a:rPr sz="3300" baseline="1183" dirty="0">
                <a:latin typeface="Times New Roman"/>
                <a:cs typeface="Times New Roman"/>
              </a:rPr>
              <a:t>0</a:t>
            </a:r>
            <a:r>
              <a:rPr sz="3300" spc="-57" baseline="1183" dirty="0">
                <a:latin typeface="Times New Roman"/>
                <a:cs typeface="Times New Roman"/>
              </a:rPr>
              <a:t> </a:t>
            </a:r>
            <a:r>
              <a:rPr sz="3300" spc="4" baseline="1183" dirty="0">
                <a:latin typeface="Times New Roman"/>
                <a:cs typeface="Times New Roman"/>
              </a:rPr>
              <a:t>o</a:t>
            </a:r>
            <a:r>
              <a:rPr sz="3300" baseline="1183" dirty="0">
                <a:latin typeface="Times New Roman"/>
                <a:cs typeface="Times New Roman"/>
              </a:rPr>
              <a:t>t</a:t>
            </a:r>
            <a:r>
              <a:rPr sz="3300" spc="4" baseline="1183" dirty="0">
                <a:latin typeface="Times New Roman"/>
                <a:cs typeface="Times New Roman"/>
              </a:rPr>
              <a:t>h</a:t>
            </a:r>
            <a:r>
              <a:rPr sz="3300" baseline="1183" dirty="0">
                <a:latin typeface="Times New Roman"/>
                <a:cs typeface="Times New Roman"/>
              </a:rPr>
              <a:t>erwi</a:t>
            </a:r>
            <a:r>
              <a:rPr sz="3300" spc="4" baseline="1183" dirty="0">
                <a:latin typeface="Times New Roman"/>
                <a:cs typeface="Times New Roman"/>
              </a:rPr>
              <a:t>s</a:t>
            </a:r>
            <a:r>
              <a:rPr sz="3300" baseline="1183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9804" y="4402788"/>
            <a:ext cx="1052435" cy="300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5"/>
              </a:lnSpc>
              <a:spcBef>
                <a:spcPts val="120"/>
              </a:spcBef>
            </a:pPr>
            <a:r>
              <a:rPr sz="3300" baseline="3549" dirty="0">
                <a:latin typeface="Times New Roman"/>
                <a:cs typeface="Times New Roman"/>
              </a:rPr>
              <a:t>P</a:t>
            </a:r>
            <a:r>
              <a:rPr sz="3300" spc="-31" baseline="3549" dirty="0">
                <a:latin typeface="Times New Roman"/>
                <a:cs typeface="Times New Roman"/>
              </a:rPr>
              <a:t> </a:t>
            </a:r>
            <a:r>
              <a:rPr sz="3300" baseline="3549" dirty="0">
                <a:latin typeface="Times New Roman"/>
                <a:cs typeface="Times New Roman"/>
              </a:rPr>
              <a:t>|</a:t>
            </a:r>
            <a:r>
              <a:rPr sz="3300" spc="-138" baseline="3549" dirty="0">
                <a:latin typeface="Times New Roman"/>
                <a:cs typeface="Times New Roman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&gt;</a:t>
            </a:r>
            <a:r>
              <a:rPr sz="3300" spc="-24" baseline="3025" dirty="0">
                <a:latin typeface="Palatino Linotype"/>
                <a:cs typeface="Palatino Linotype"/>
              </a:rPr>
              <a:t> </a:t>
            </a:r>
            <a:r>
              <a:rPr sz="3300" baseline="3549" dirty="0">
                <a:latin typeface="Times New Roman"/>
                <a:cs typeface="Times New Roman"/>
              </a:rPr>
              <a:t>|</a:t>
            </a:r>
            <a:r>
              <a:rPr sz="3300" spc="-98" baseline="3549" dirty="0">
                <a:latin typeface="Times New Roman"/>
                <a:cs typeface="Times New Roman"/>
              </a:rPr>
              <a:t> </a:t>
            </a:r>
            <a:r>
              <a:rPr sz="3300" baseline="3549" dirty="0">
                <a:latin typeface="Times New Roman"/>
                <a:cs typeface="Times New Roman"/>
              </a:rPr>
              <a:t>Q</a:t>
            </a:r>
            <a:r>
              <a:rPr sz="3300" spc="-31" baseline="3549" dirty="0">
                <a:latin typeface="Times New Roman"/>
                <a:cs typeface="Times New Roman"/>
              </a:rPr>
              <a:t> </a:t>
            </a:r>
            <a:r>
              <a:rPr sz="3300" baseline="3549" dirty="0">
                <a:latin typeface="Times New Roman"/>
                <a:cs typeface="Times New Roman"/>
              </a:rPr>
              <a:t>|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20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761999" y="566006"/>
            <a:ext cx="450780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en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ed</a:t>
            </a:r>
            <a:r>
              <a:rPr sz="4800" spc="-116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3576" y="1763085"/>
            <a:ext cx="1616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5303" y="1763085"/>
            <a:ext cx="353050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ht</a:t>
            </a:r>
            <a:r>
              <a:rPr sz="2200" spc="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965025"/>
                </a:solidFill>
                <a:latin typeface="Arial"/>
                <a:cs typeface="Arial"/>
              </a:rPr>
              <a:t>Cl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ass</a:t>
            </a:r>
            <a:r>
              <a:rPr sz="2200" spc="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ohe</a:t>
            </a:r>
            <a:r>
              <a:rPr sz="2200" spc="8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on </a:t>
            </a:r>
            <a:r>
              <a:rPr sz="2200" spc="4" dirty="0">
                <a:solidFill>
                  <a:srgbClr val="965025"/>
                </a:solidFill>
                <a:latin typeface="Arial"/>
                <a:cs typeface="Arial"/>
              </a:rPr>
              <a:t>(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965025"/>
                </a:solidFill>
                <a:latin typeface="Arial"/>
                <a:cs typeface="Arial"/>
              </a:rPr>
              <a:t>CC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09683" y="2229879"/>
            <a:ext cx="572766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397" algn="r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96126" y="2229879"/>
            <a:ext cx="4330397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cen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ag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7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pai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rs</a:t>
            </a:r>
            <a:r>
              <a:rPr sz="2000" spc="-3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publi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000" spc="-4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com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-7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te</a:t>
            </a:r>
            <a:r>
              <a:rPr sz="2000" spc="-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usage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36753" y="2229879"/>
            <a:ext cx="6966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43334" y="2229879"/>
            <a:ext cx="64093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clas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3576" y="2985421"/>
            <a:ext cx="1616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5303" y="2985421"/>
            <a:ext cx="365658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Loo</a:t>
            </a:r>
            <a:r>
              <a:rPr sz="2200" spc="8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e </a:t>
            </a:r>
            <a:r>
              <a:rPr sz="2200"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200" spc="-4"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200" spc="8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ohe</a:t>
            </a:r>
            <a:r>
              <a:rPr sz="2200" spc="8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on</a:t>
            </a:r>
            <a:r>
              <a:rPr sz="2200" spc="1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965025"/>
                </a:solidFill>
                <a:latin typeface="Arial"/>
                <a:cs typeface="Arial"/>
              </a:rPr>
              <a:t>(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sz="2200" spc="-4" dirty="0">
                <a:solidFill>
                  <a:srgbClr val="965025"/>
                </a:solidFill>
                <a:latin typeface="Arial"/>
                <a:cs typeface="Arial"/>
              </a:rPr>
              <a:t>CC</a:t>
            </a:r>
            <a:r>
              <a:rPr sz="2200" dirty="0">
                <a:solidFill>
                  <a:srgbClr val="965025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3127" y="3469515"/>
            <a:ext cx="2187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4854" y="3469515"/>
            <a:ext cx="78813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8704" y="3469515"/>
            <a:ext cx="3569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3064" y="3469515"/>
            <a:ext cx="6332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1744" y="3469515"/>
            <a:ext cx="88151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-8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pt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3012" y="3469515"/>
            <a:ext cx="49553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3147" y="3469515"/>
            <a:ext cx="81972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tr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7476" y="3469515"/>
            <a:ext cx="57200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so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9805" y="3487179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303" y="3790900"/>
            <a:ext cx="5377322" cy="775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66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con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er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ec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co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nec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ed 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hods.</a:t>
            </a:r>
            <a:endParaRPr sz="2200">
              <a:latin typeface="Arial"/>
              <a:cs typeface="Arial"/>
            </a:endParaRPr>
          </a:p>
          <a:p>
            <a:pPr marL="11397" marR="41028">
              <a:lnSpc>
                <a:spcPct val="95825"/>
              </a:lnSpc>
              <a:spcBef>
                <a:spcPts val="1289"/>
              </a:spcBef>
            </a:pPr>
            <a:r>
              <a:rPr sz="22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0000FF"/>
                </a:solidFill>
                <a:latin typeface="Arial"/>
                <a:cs typeface="Arial"/>
              </a:rPr>
              <a:t>rm</a:t>
            </a:r>
            <a:r>
              <a:rPr sz="2200" spc="-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200" spc="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based </a:t>
            </a:r>
            <a:r>
              <a:rPr sz="2200" spc="-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he</a:t>
            </a:r>
            <a:r>
              <a:rPr sz="2200" spc="8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200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sz="2200" spc="4" dirty="0">
                <a:solidFill>
                  <a:srgbClr val="0000FF"/>
                </a:solidFill>
                <a:latin typeface="Arial"/>
                <a:cs typeface="Arial"/>
              </a:rPr>
              <a:t>(I</a:t>
            </a:r>
            <a:r>
              <a:rPr sz="2200" spc="-13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200" spc="-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576" y="4274994"/>
            <a:ext cx="1616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3127" y="4757744"/>
            <a:ext cx="2187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9545" y="4757744"/>
            <a:ext cx="65613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er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of 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oca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ons</a:t>
            </a:r>
            <a:r>
              <a:rPr sz="2200" spc="1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of o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her 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hods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of </a:t>
            </a:r>
            <a:r>
              <a:rPr sz="2200" spc="-4" dirty="0" smtClean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he</a:t>
            </a:r>
            <a:r>
              <a:rPr lang="en-US" sz="2200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sa</a:t>
            </a:r>
            <a:r>
              <a:rPr sz="2200" spc="4" dirty="0" smtClean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4853" y="5079128"/>
            <a:ext cx="5782885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200" spc="-4" dirty="0" smtClean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ass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,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ed by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 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he 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nu</a:t>
            </a:r>
            <a:r>
              <a:rPr sz="2200" spc="4" dirty="0" smtClean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ber</a:t>
            </a:r>
            <a:r>
              <a:rPr lang="en-US" sz="2200" spc="8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of</a:t>
            </a:r>
            <a:r>
              <a:rPr lang="en-US" sz="2200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pa</a:t>
            </a:r>
            <a:r>
              <a:rPr sz="2200" spc="4" dirty="0" smtClean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spc="4" dirty="0" smtClean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4" dirty="0" smtClean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4" dirty="0" smtClean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 smtClean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200" dirty="0">
              <a:latin typeface="Arial"/>
              <a:cs typeface="Arial"/>
            </a:endParaRPr>
          </a:p>
          <a:p>
            <a:pPr marL="11397" marR="41028">
              <a:lnSpc>
                <a:spcPct val="95825"/>
              </a:lnSpc>
            </a:pP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ok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d 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hod.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739" y="5079128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0783" y="5079128"/>
            <a:ext cx="4500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65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825379" y="566006"/>
            <a:ext cx="458482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en</a:t>
            </a:r>
            <a:r>
              <a:rPr lang="en-US"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ted Metrics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6747" y="566006"/>
            <a:ext cx="134178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448" y="1651657"/>
            <a:ext cx="228044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8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449" y="2539162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6083" y="2539162"/>
            <a:ext cx="348145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DIT</a:t>
            </a:r>
            <a:r>
              <a:rPr sz="2000" spc="-2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spc="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2000" spc="-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inhe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anc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9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449" y="3428012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6083" y="3428012"/>
            <a:ext cx="29993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-3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-</a:t>
            </a:r>
            <a:r>
              <a:rPr sz="2000" spc="-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mbe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7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child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8189" y="3871765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916" y="3871765"/>
            <a:ext cx="5273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onl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6086" y="3871765"/>
            <a:ext cx="12342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im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dia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0224" y="3871765"/>
            <a:ext cx="13184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subclas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8873" y="3871765"/>
            <a:ext cx="4279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6677" y="3871765"/>
            <a:ext cx="10363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coun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ed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83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825378" y="566006"/>
            <a:ext cx="450862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en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ed</a:t>
            </a:r>
            <a:r>
              <a:rPr sz="4800" spc="-116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0448" y="1651657"/>
            <a:ext cx="228044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8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449" y="2095409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6083" y="2095409"/>
            <a:ext cx="367845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AIF-</a:t>
            </a:r>
            <a:r>
              <a:rPr sz="2000" spc="-3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Attr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ibu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5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nhe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anc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8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28189" y="2539162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39916" y="2539162"/>
            <a:ext cx="480733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spc="15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1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18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16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1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inhe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spc="1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ttr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1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75149" y="2539162"/>
            <a:ext cx="322455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03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 marL="11397" marR="6838">
              <a:lnSpc>
                <a:spcPct val="95825"/>
              </a:lnSpc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00730" y="2539162"/>
            <a:ext cx="979503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221" marR="37541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asse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cl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sses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8861" y="2539162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87818" y="2539162"/>
            <a:ext cx="41267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9915" y="2834996"/>
            <a:ext cx="3340315" cy="876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-5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th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000" spc="-2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L="1105506" marR="37541">
              <a:spcBef>
                <a:spcPts val="757"/>
              </a:spcBef>
            </a:pPr>
            <a:r>
              <a:rPr sz="5200" u="heavy" baseline="-8919" dirty="0">
                <a:latin typeface="Times New Roman"/>
                <a:cs typeface="Times New Roman"/>
              </a:rPr>
              <a:t>∑</a:t>
            </a:r>
            <a:r>
              <a:rPr sz="5200" u="heavy" spc="-1664" baseline="-8919" dirty="0">
                <a:latin typeface="Times New Roman"/>
                <a:cs typeface="Times New Roman"/>
              </a:rPr>
              <a:t> </a:t>
            </a:r>
            <a:r>
              <a:rPr sz="2000" i="1" u="heavy" baseline="-42515" dirty="0">
                <a:latin typeface="Times New Roman"/>
                <a:cs typeface="Times New Roman"/>
              </a:rPr>
              <a:t>i</a:t>
            </a:r>
            <a:r>
              <a:rPr sz="2000" i="1" u="heavy" spc="-152" baseline="-42515" dirty="0">
                <a:latin typeface="Times New Roman"/>
                <a:cs typeface="Times New Roman"/>
              </a:rPr>
              <a:t> </a:t>
            </a:r>
            <a:r>
              <a:rPr sz="2000" u="heavy" spc="53" baseline="-36237" dirty="0">
                <a:latin typeface="Palatino Linotype"/>
                <a:cs typeface="Palatino Linotype"/>
              </a:rPr>
              <a:t>=</a:t>
            </a:r>
            <a:r>
              <a:rPr sz="2000" u="heavy" baseline="-42515" dirty="0">
                <a:latin typeface="Times New Roman"/>
                <a:cs typeface="Times New Roman"/>
              </a:rPr>
              <a:t>1 </a:t>
            </a:r>
            <a:r>
              <a:rPr sz="2000" u="heavy" spc="-71" baseline="-42515" dirty="0">
                <a:latin typeface="Times New Roman"/>
                <a:cs typeface="Times New Roman"/>
              </a:rPr>
              <a:t> </a:t>
            </a:r>
            <a:r>
              <a:rPr sz="2300" i="1" u="heavy" dirty="0">
                <a:latin typeface="Times New Roman"/>
                <a:cs typeface="Times New Roman"/>
              </a:rPr>
              <a:t>A </a:t>
            </a:r>
            <a:r>
              <a:rPr sz="2300" i="1" u="heavy" spc="-367" dirty="0">
                <a:latin typeface="Times New Roman"/>
                <a:cs typeface="Times New Roman"/>
              </a:rPr>
              <a:t> </a:t>
            </a:r>
            <a:r>
              <a:rPr sz="2000" i="1" u="heavy" baseline="-25122" dirty="0">
                <a:latin typeface="Times New Roman"/>
                <a:cs typeface="Times New Roman"/>
              </a:rPr>
              <a:t>d</a:t>
            </a:r>
            <a:r>
              <a:rPr sz="2000" i="1" u="heavy" spc="-67" baseline="-25122" dirty="0">
                <a:latin typeface="Times New Roman"/>
                <a:cs typeface="Times New Roman"/>
              </a:rPr>
              <a:t> </a:t>
            </a:r>
            <a:r>
              <a:rPr sz="2300" i="1" u="heavy" spc="-17" dirty="0">
                <a:latin typeface="Times New Roman"/>
                <a:cs typeface="Times New Roman"/>
              </a:rPr>
              <a:t>(</a:t>
            </a:r>
            <a:r>
              <a:rPr sz="2300" i="1" u="heavy" dirty="0">
                <a:latin typeface="Times New Roman"/>
                <a:cs typeface="Times New Roman"/>
              </a:rPr>
              <a:t>C</a:t>
            </a:r>
            <a:r>
              <a:rPr sz="2300" i="1" u="heavy" spc="-161" dirty="0">
                <a:latin typeface="Times New Roman"/>
                <a:cs typeface="Times New Roman"/>
              </a:rPr>
              <a:t> </a:t>
            </a:r>
            <a:r>
              <a:rPr sz="2000" i="1" u="heavy" baseline="-25122" dirty="0">
                <a:latin typeface="Times New Roman"/>
                <a:cs typeface="Times New Roman"/>
              </a:rPr>
              <a:t>i </a:t>
            </a:r>
            <a:r>
              <a:rPr sz="2000" i="1" u="heavy" spc="-241" baseline="-25122" dirty="0">
                <a:latin typeface="Times New Roman"/>
                <a:cs typeface="Times New Roman"/>
              </a:rPr>
              <a:t> </a:t>
            </a:r>
            <a:r>
              <a:rPr sz="2300" u="heavy" dirty="0">
                <a:latin typeface="Times New Roman"/>
                <a:cs typeface="Times New Roman"/>
              </a:rPr>
              <a:t>) </a:t>
            </a:r>
            <a:r>
              <a:rPr sz="2300" u="heavy" spc="8" dirty="0"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9942" y="2834997"/>
            <a:ext cx="110783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ttr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ibu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08003" y="2834997"/>
            <a:ext cx="35752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2351" y="3209661"/>
            <a:ext cx="265516" cy="193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36"/>
              </a:lnSpc>
              <a:spcBef>
                <a:spcPts val="72"/>
              </a:spcBef>
            </a:pPr>
            <a:r>
              <a:rPr sz="1300" i="1" spc="4" dirty="0">
                <a:latin typeface="Times New Roman"/>
                <a:cs typeface="Times New Roman"/>
              </a:rPr>
              <a:t>T</a:t>
            </a:r>
            <a:r>
              <a:rPr sz="1300" i="1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8941" y="3535010"/>
            <a:ext cx="869367" cy="318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3"/>
              </a:lnSpc>
              <a:spcBef>
                <a:spcPts val="127"/>
              </a:spcBef>
            </a:pPr>
            <a:r>
              <a:rPr sz="3500" spc="-4" baseline="3344" dirty="0">
                <a:latin typeface="Times New Roman"/>
                <a:cs typeface="Times New Roman"/>
              </a:rPr>
              <a:t>A</a:t>
            </a:r>
            <a:r>
              <a:rPr sz="3500" spc="4" baseline="3344" dirty="0">
                <a:latin typeface="Times New Roman"/>
                <a:cs typeface="Times New Roman"/>
              </a:rPr>
              <a:t>I</a:t>
            </a:r>
            <a:r>
              <a:rPr sz="3500" baseline="3344" dirty="0">
                <a:latin typeface="Times New Roman"/>
                <a:cs typeface="Times New Roman"/>
              </a:rPr>
              <a:t>F</a:t>
            </a:r>
            <a:r>
              <a:rPr sz="3500" spc="565" baseline="3344" dirty="0">
                <a:latin typeface="Times New Roman"/>
                <a:cs typeface="Times New Roman"/>
              </a:rPr>
              <a:t> </a:t>
            </a:r>
            <a:r>
              <a:rPr sz="3500" baseline="2850" dirty="0">
                <a:latin typeface="Palatino Linotype"/>
                <a:cs typeface="Palatino Linotype"/>
              </a:rPr>
              <a:t>=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0416" y="3721993"/>
            <a:ext cx="320844" cy="50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6366">
              <a:lnSpc>
                <a:spcPts val="1436"/>
              </a:lnSpc>
              <a:spcBef>
                <a:spcPts val="72"/>
              </a:spcBef>
            </a:pPr>
            <a:r>
              <a:rPr sz="1300" i="1" spc="4" dirty="0">
                <a:latin typeface="Times New Roman"/>
                <a:cs typeface="Times New Roman"/>
              </a:rPr>
              <a:t>T</a:t>
            </a:r>
            <a:r>
              <a:rPr sz="1300" i="1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  <a:p>
            <a:pPr marL="16867">
              <a:lnSpc>
                <a:spcPct val="112426"/>
              </a:lnSpc>
              <a:spcBef>
                <a:spcPts val="678"/>
              </a:spcBef>
            </a:pPr>
            <a:r>
              <a:rPr sz="1300" i="1" dirty="0">
                <a:latin typeface="Times New Roman"/>
                <a:cs typeface="Times New Roman"/>
              </a:rPr>
              <a:t>i</a:t>
            </a:r>
            <a:r>
              <a:rPr sz="1300" i="1" spc="-127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Palatino Linotype"/>
                <a:cs typeface="Palatino Linotype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6344" y="3743786"/>
            <a:ext cx="414340" cy="462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02"/>
              </a:lnSpc>
              <a:spcBef>
                <a:spcPts val="185"/>
              </a:spcBef>
            </a:pPr>
            <a:r>
              <a:rPr sz="3500" dirty="0">
                <a:latin typeface="Times New Roman"/>
                <a:cs typeface="Times New Roman"/>
              </a:rPr>
              <a:t>∑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0937" y="3812298"/>
            <a:ext cx="675906" cy="360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68"/>
              </a:lnSpc>
              <a:spcBef>
                <a:spcPts val="138"/>
              </a:spcBef>
            </a:pPr>
            <a:r>
              <a:rPr sz="3500" i="1" spc="80" baseline="7804" dirty="0">
                <a:latin typeface="Times New Roman"/>
                <a:cs typeface="Times New Roman"/>
              </a:rPr>
              <a:t>A</a:t>
            </a:r>
            <a:r>
              <a:rPr sz="2000" i="1" baseline="-11595" dirty="0">
                <a:latin typeface="Times New Roman"/>
                <a:cs typeface="Times New Roman"/>
              </a:rPr>
              <a:t>a</a:t>
            </a:r>
            <a:r>
              <a:rPr sz="2000" i="1" spc="-202" baseline="-11595" dirty="0">
                <a:latin typeface="Times New Roman"/>
                <a:cs typeface="Times New Roman"/>
              </a:rPr>
              <a:t> </a:t>
            </a:r>
            <a:r>
              <a:rPr sz="3500" i="1" spc="-17" baseline="7804" dirty="0">
                <a:latin typeface="Times New Roman"/>
                <a:cs typeface="Times New Roman"/>
              </a:rPr>
              <a:t>(</a:t>
            </a:r>
            <a:r>
              <a:rPr sz="3500" i="1" baseline="7804" dirty="0">
                <a:latin typeface="Times New Roman"/>
                <a:cs typeface="Times New Roman"/>
              </a:rPr>
              <a:t>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9260" y="3812298"/>
            <a:ext cx="169091" cy="315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1"/>
              </a:lnSpc>
              <a:spcBef>
                <a:spcPts val="119"/>
              </a:spcBef>
            </a:pPr>
            <a:r>
              <a:rPr sz="3500" i="1" baseline="1114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6256" y="3978833"/>
            <a:ext cx="98558" cy="193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36"/>
              </a:lnSpc>
              <a:spcBef>
                <a:spcPts val="72"/>
              </a:spcBef>
            </a:pPr>
            <a:r>
              <a:rPr sz="1300" i="1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4854" y="4296577"/>
            <a:ext cx="3276410" cy="1402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999" marR="37541">
              <a:lnSpc>
                <a:spcPts val="2961"/>
              </a:lnSpc>
              <a:spcBef>
                <a:spcPts val="148"/>
              </a:spcBef>
            </a:pPr>
            <a:r>
              <a:rPr sz="3800" i="1" spc="-273" baseline="8282" dirty="0">
                <a:latin typeface="Times New Roman"/>
                <a:cs typeface="Times New Roman"/>
              </a:rPr>
              <a:t>A</a:t>
            </a:r>
            <a:r>
              <a:rPr sz="2200" i="1" spc="-13" baseline="-10870" dirty="0">
                <a:latin typeface="Times New Roman"/>
                <a:cs typeface="Times New Roman"/>
              </a:rPr>
              <a:t>a</a:t>
            </a:r>
            <a:r>
              <a:rPr sz="3800" i="1" spc="-17" baseline="8282" dirty="0">
                <a:latin typeface="Times New Roman"/>
                <a:cs typeface="Times New Roman"/>
              </a:rPr>
              <a:t>(</a:t>
            </a:r>
            <a:r>
              <a:rPr sz="3800" i="1" spc="-241" baseline="8282" dirty="0">
                <a:latin typeface="Times New Roman"/>
                <a:cs typeface="Times New Roman"/>
              </a:rPr>
              <a:t>C</a:t>
            </a:r>
            <a:r>
              <a:rPr sz="2200" i="1" baseline="-10870" dirty="0">
                <a:latin typeface="Times New Roman"/>
                <a:cs typeface="Times New Roman"/>
              </a:rPr>
              <a:t>i</a:t>
            </a:r>
            <a:r>
              <a:rPr sz="2200" i="1" spc="138" baseline="-10870" dirty="0">
                <a:latin typeface="Times New Roman"/>
                <a:cs typeface="Times New Roman"/>
              </a:rPr>
              <a:t> </a:t>
            </a:r>
            <a:r>
              <a:rPr sz="3800" i="1" baseline="8282" dirty="0">
                <a:latin typeface="Times New Roman"/>
                <a:cs typeface="Times New Roman"/>
              </a:rPr>
              <a:t>)</a:t>
            </a:r>
            <a:r>
              <a:rPr sz="3800" i="1" spc="-269" baseline="8282" dirty="0">
                <a:latin typeface="Times New Roman"/>
                <a:cs typeface="Times New Roman"/>
              </a:rPr>
              <a:t> </a:t>
            </a:r>
            <a:r>
              <a:rPr sz="3800" baseline="7059" dirty="0">
                <a:latin typeface="Palatino Linotype"/>
                <a:cs typeface="Palatino Linotype"/>
              </a:rPr>
              <a:t>=</a:t>
            </a:r>
            <a:r>
              <a:rPr sz="3800" spc="55" baseline="7059" dirty="0">
                <a:latin typeface="Palatino Linotype"/>
                <a:cs typeface="Palatino Linotype"/>
              </a:rPr>
              <a:t> </a:t>
            </a:r>
            <a:r>
              <a:rPr sz="3800" i="1" spc="-309" baseline="8282" dirty="0">
                <a:latin typeface="Times New Roman"/>
                <a:cs typeface="Times New Roman"/>
              </a:rPr>
              <a:t>A</a:t>
            </a:r>
            <a:r>
              <a:rPr sz="2200" i="1" spc="35" baseline="-10870" dirty="0">
                <a:latin typeface="Times New Roman"/>
                <a:cs typeface="Times New Roman"/>
              </a:rPr>
              <a:t>i</a:t>
            </a:r>
            <a:r>
              <a:rPr sz="3800" i="1" spc="-17" baseline="8282" dirty="0">
                <a:latin typeface="Times New Roman"/>
                <a:cs typeface="Times New Roman"/>
              </a:rPr>
              <a:t>(</a:t>
            </a:r>
            <a:r>
              <a:rPr sz="3800" i="1" spc="-241" baseline="8282" dirty="0">
                <a:latin typeface="Times New Roman"/>
                <a:cs typeface="Times New Roman"/>
              </a:rPr>
              <a:t>C</a:t>
            </a:r>
            <a:r>
              <a:rPr sz="2200" i="1" baseline="-10870" dirty="0">
                <a:latin typeface="Times New Roman"/>
                <a:cs typeface="Times New Roman"/>
              </a:rPr>
              <a:t>i</a:t>
            </a:r>
            <a:r>
              <a:rPr sz="2200" i="1" spc="132" baseline="-10870" dirty="0">
                <a:latin typeface="Times New Roman"/>
                <a:cs typeface="Times New Roman"/>
              </a:rPr>
              <a:t> </a:t>
            </a:r>
            <a:r>
              <a:rPr sz="3800" i="1" baseline="8282" dirty="0">
                <a:latin typeface="Times New Roman"/>
                <a:cs typeface="Times New Roman"/>
              </a:rPr>
              <a:t>)</a:t>
            </a:r>
            <a:r>
              <a:rPr sz="3800" i="1" spc="-407" baseline="8282" dirty="0">
                <a:latin typeface="Times New Roman"/>
                <a:cs typeface="Times New Roman"/>
              </a:rPr>
              <a:t> </a:t>
            </a:r>
            <a:r>
              <a:rPr sz="3800" baseline="7059" dirty="0">
                <a:latin typeface="Palatino Linotype"/>
                <a:cs typeface="Palatino Linotype"/>
              </a:rPr>
              <a:t>+</a:t>
            </a:r>
            <a:r>
              <a:rPr sz="3800" spc="-52" baseline="7059" dirty="0">
                <a:latin typeface="Palatino Linotype"/>
                <a:cs typeface="Palatino Linotype"/>
              </a:rPr>
              <a:t> </a:t>
            </a:r>
            <a:r>
              <a:rPr sz="3800" i="1" spc="-273" baseline="8282" dirty="0">
                <a:latin typeface="Times New Roman"/>
                <a:cs typeface="Times New Roman"/>
              </a:rPr>
              <a:t>A</a:t>
            </a:r>
            <a:r>
              <a:rPr sz="2200" i="1" baseline="-10870" dirty="0">
                <a:latin typeface="Times New Roman"/>
                <a:cs typeface="Times New Roman"/>
              </a:rPr>
              <a:t>d</a:t>
            </a:r>
            <a:r>
              <a:rPr sz="2200" i="1" spc="-264" baseline="-10870" dirty="0">
                <a:latin typeface="Times New Roman"/>
                <a:cs typeface="Times New Roman"/>
              </a:rPr>
              <a:t> </a:t>
            </a:r>
            <a:r>
              <a:rPr sz="3800" i="1" spc="-17" baseline="8282" dirty="0">
                <a:latin typeface="Times New Roman"/>
                <a:cs typeface="Times New Roman"/>
              </a:rPr>
              <a:t>(</a:t>
            </a:r>
            <a:r>
              <a:rPr sz="3800" i="1" spc="-241" baseline="8282" dirty="0">
                <a:latin typeface="Times New Roman"/>
                <a:cs typeface="Times New Roman"/>
              </a:rPr>
              <a:t>C</a:t>
            </a:r>
            <a:r>
              <a:rPr sz="2200" i="1" baseline="-10870" dirty="0">
                <a:latin typeface="Times New Roman"/>
                <a:cs typeface="Times New Roman"/>
              </a:rPr>
              <a:t>i</a:t>
            </a:r>
            <a:r>
              <a:rPr sz="2200" i="1" spc="124" baseline="-10870" dirty="0">
                <a:latin typeface="Times New Roman"/>
                <a:cs typeface="Times New Roman"/>
              </a:rPr>
              <a:t> </a:t>
            </a:r>
            <a:r>
              <a:rPr sz="3800" i="1" baseline="8282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1397" marR="37541">
              <a:lnSpc>
                <a:spcPct val="95825"/>
              </a:lnSpc>
              <a:spcBef>
                <a:spcPts val="2176"/>
              </a:spcBef>
            </a:pP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TC=</a:t>
            </a:r>
            <a:r>
              <a:rPr sz="2000" spc="-38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l</a:t>
            </a:r>
            <a:r>
              <a:rPr sz="2000" spc="-22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6500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classe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Ad</a:t>
            </a:r>
            <a:r>
              <a:rPr sz="2000" spc="-23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(C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)</a:t>
            </a:r>
            <a:r>
              <a:rPr sz="2000" spc="-31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=</a:t>
            </a:r>
            <a:r>
              <a:rPr sz="2000" spc="-11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6500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1150" y="5430278"/>
            <a:ext cx="15168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decla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d</a:t>
            </a:r>
            <a:r>
              <a:rPr sz="2000" spc="-7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920" y="5430278"/>
            <a:ext cx="64093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clas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4854" y="5874031"/>
            <a:ext cx="5350472" cy="470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Ai</a:t>
            </a:r>
            <a:r>
              <a:rPr sz="2000" spc="-13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(C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)</a:t>
            </a:r>
            <a:r>
              <a:rPr sz="2000" spc="-31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=</a:t>
            </a:r>
            <a:r>
              <a:rPr sz="2000" spc="-11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6500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te</a:t>
            </a:r>
            <a:r>
              <a:rPr sz="2000" spc="-5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inhe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d</a:t>
            </a:r>
            <a:r>
              <a:rPr sz="2000" spc="-70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clas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  <a:p>
            <a:pPr marL="392477" marR="415351" algn="ctr">
              <a:lnSpc>
                <a:spcPts val="825"/>
              </a:lnSpc>
              <a:spcBef>
                <a:spcPts val="704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9108" y="3413310"/>
            <a:ext cx="10348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4195883" y="3413310"/>
            <a:ext cx="5468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4456526" y="3413310"/>
            <a:ext cx="15150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3083061" y="3480545"/>
            <a:ext cx="5776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299592" y="3485924"/>
            <a:ext cx="5627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3406325" y="3535678"/>
            <a:ext cx="7809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47550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750449" y="566006"/>
            <a:ext cx="450735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Ob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en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ed</a:t>
            </a:r>
            <a:r>
              <a:rPr sz="4800" spc="-116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448" y="1651657"/>
            <a:ext cx="228044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8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449" y="2095409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6083" y="2095409"/>
            <a:ext cx="362442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F-</a:t>
            </a:r>
            <a:r>
              <a:rPr sz="2000" spc="-2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ho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-6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nhe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anc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8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8189" y="2539162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9916" y="2539162"/>
            <a:ext cx="513829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spc="2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2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22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20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2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spc="18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me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od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18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24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0072" y="2539162"/>
            <a:ext cx="979366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25" algn="ctr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asse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R="18635" algn="ctr">
              <a:lnSpc>
                <a:spcPct val="95825"/>
              </a:lnSpc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cl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sses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1935" y="2539162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7819" y="2539162"/>
            <a:ext cx="41267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9916" y="2834997"/>
            <a:ext cx="4754954" cy="900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-5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th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000" spc="-2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-6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998574" marR="37541">
              <a:spcBef>
                <a:spcPts val="1201"/>
              </a:spcBef>
            </a:pPr>
            <a:r>
              <a:rPr sz="4900" u="heavy" spc="75" baseline="-8736" dirty="0">
                <a:latin typeface="Times New Roman"/>
                <a:cs typeface="Times New Roman"/>
              </a:rPr>
              <a:t>∑</a:t>
            </a:r>
            <a:r>
              <a:rPr sz="1900" i="1" u="heavy" baseline="-41411" dirty="0">
                <a:latin typeface="Times New Roman"/>
                <a:cs typeface="Times New Roman"/>
              </a:rPr>
              <a:t>i</a:t>
            </a:r>
            <a:r>
              <a:rPr sz="1900" i="1" u="heavy" spc="-206" baseline="-41411" dirty="0">
                <a:latin typeface="Times New Roman"/>
                <a:cs typeface="Times New Roman"/>
              </a:rPr>
              <a:t> </a:t>
            </a:r>
            <a:r>
              <a:rPr sz="1900" u="heavy" spc="-35" baseline="-35296" dirty="0">
                <a:latin typeface="Palatino Linotype"/>
                <a:cs typeface="Palatino Linotype"/>
              </a:rPr>
              <a:t>=</a:t>
            </a:r>
            <a:r>
              <a:rPr sz="1900" u="heavy" baseline="-41411" dirty="0">
                <a:latin typeface="Times New Roman"/>
                <a:cs typeface="Times New Roman"/>
              </a:rPr>
              <a:t>1</a:t>
            </a:r>
            <a:r>
              <a:rPr sz="1900" u="heavy" spc="-35" baseline="-41411" dirty="0">
                <a:latin typeface="Times New Roman"/>
                <a:cs typeface="Times New Roman"/>
              </a:rPr>
              <a:t> </a:t>
            </a:r>
            <a:r>
              <a:rPr sz="2200" i="1" u="heavy" spc="57" dirty="0">
                <a:latin typeface="Times New Roman"/>
                <a:cs typeface="Times New Roman"/>
              </a:rPr>
              <a:t>M</a:t>
            </a:r>
            <a:r>
              <a:rPr sz="1300" i="1" u="heavy" spc="8" dirty="0">
                <a:latin typeface="Times New Roman"/>
                <a:cs typeface="Times New Roman"/>
              </a:rPr>
              <a:t>i</a:t>
            </a:r>
            <a:r>
              <a:rPr sz="2200" i="1" u="heavy" dirty="0">
                <a:latin typeface="Times New Roman"/>
                <a:cs typeface="Times New Roman"/>
              </a:rPr>
              <a:t>(</a:t>
            </a:r>
            <a:r>
              <a:rPr sz="2200" i="1" u="heavy" spc="80" dirty="0">
                <a:latin typeface="Times New Roman"/>
                <a:cs typeface="Times New Roman"/>
              </a:rPr>
              <a:t>C</a:t>
            </a:r>
            <a:r>
              <a:rPr sz="1300" i="1" u="heavy" spc="17" dirty="0">
                <a:latin typeface="Times New Roman"/>
                <a:cs typeface="Times New Roman"/>
              </a:rPr>
              <a:t>i</a:t>
            </a:r>
            <a:r>
              <a:rPr sz="2200" i="1" u="heavy" dirty="0">
                <a:latin typeface="Times New Roman"/>
                <a:cs typeface="Times New Roman"/>
              </a:rPr>
              <a:t>) </a:t>
            </a:r>
            <a:r>
              <a:rPr sz="2200" i="1" u="heavy" spc="255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4492" y="2834997"/>
            <a:ext cx="3155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0552" y="3264943"/>
            <a:ext cx="249586" cy="182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51"/>
              </a:lnSpc>
              <a:spcBef>
                <a:spcPts val="67"/>
              </a:spcBef>
            </a:pPr>
            <a:r>
              <a:rPr sz="1300" i="1" spc="-4" dirty="0">
                <a:latin typeface="Times New Roman"/>
                <a:cs typeface="Times New Roman"/>
              </a:rPr>
              <a:t>T</a:t>
            </a:r>
            <a:r>
              <a:rPr sz="1300" i="1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3697" y="3577354"/>
            <a:ext cx="809028" cy="300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5"/>
              </a:lnSpc>
              <a:spcBef>
                <a:spcPts val="120"/>
              </a:spcBef>
            </a:pPr>
            <a:r>
              <a:rPr sz="3300" baseline="3549" dirty="0">
                <a:latin typeface="Times New Roman"/>
                <a:cs typeface="Times New Roman"/>
              </a:rPr>
              <a:t>MIF</a:t>
            </a:r>
            <a:r>
              <a:rPr sz="3300" spc="98" baseline="3549" dirty="0">
                <a:latin typeface="Times New Roman"/>
                <a:cs typeface="Times New Roman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053" y="3762484"/>
            <a:ext cx="249586" cy="182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51"/>
              </a:lnSpc>
              <a:spcBef>
                <a:spcPts val="67"/>
              </a:spcBef>
            </a:pPr>
            <a:r>
              <a:rPr sz="1300" i="1" spc="-4" dirty="0">
                <a:latin typeface="Times New Roman"/>
                <a:cs typeface="Times New Roman"/>
              </a:rPr>
              <a:t>T</a:t>
            </a:r>
            <a:r>
              <a:rPr sz="1300" i="1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9482" y="3782494"/>
            <a:ext cx="1433535" cy="452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612"/>
              </a:lnSpc>
              <a:spcBef>
                <a:spcPts val="180"/>
              </a:spcBef>
            </a:pPr>
            <a:r>
              <a:rPr sz="4900" spc="75" baseline="1588" dirty="0">
                <a:latin typeface="Times New Roman"/>
                <a:cs typeface="Times New Roman"/>
              </a:rPr>
              <a:t>∑</a:t>
            </a:r>
            <a:r>
              <a:rPr sz="1900" i="1" baseline="-14493" dirty="0">
                <a:latin typeface="Times New Roman"/>
                <a:cs typeface="Times New Roman"/>
              </a:rPr>
              <a:t>i</a:t>
            </a:r>
            <a:r>
              <a:rPr sz="1900" i="1" spc="-197" baseline="-14493" dirty="0">
                <a:latin typeface="Times New Roman"/>
                <a:cs typeface="Times New Roman"/>
              </a:rPr>
              <a:t> </a:t>
            </a:r>
            <a:r>
              <a:rPr sz="1900" spc="-35" baseline="-12353" dirty="0">
                <a:latin typeface="Palatino Linotype"/>
                <a:cs typeface="Palatino Linotype"/>
              </a:rPr>
              <a:t>=</a:t>
            </a:r>
            <a:r>
              <a:rPr sz="1900" baseline="-14493" dirty="0">
                <a:latin typeface="Times New Roman"/>
                <a:cs typeface="Times New Roman"/>
              </a:rPr>
              <a:t>1</a:t>
            </a:r>
            <a:r>
              <a:rPr sz="1900" spc="56" baseline="-14493" dirty="0">
                <a:latin typeface="Times New Roman"/>
                <a:cs typeface="Times New Roman"/>
              </a:rPr>
              <a:t> </a:t>
            </a:r>
            <a:r>
              <a:rPr sz="3300" i="1" spc="57" baseline="15381" dirty="0">
                <a:latin typeface="Times New Roman"/>
                <a:cs typeface="Times New Roman"/>
              </a:rPr>
              <a:t>M</a:t>
            </a:r>
            <a:r>
              <a:rPr sz="1900" i="1" spc="13" baseline="26917" dirty="0">
                <a:latin typeface="Times New Roman"/>
                <a:cs typeface="Times New Roman"/>
              </a:rPr>
              <a:t>a</a:t>
            </a:r>
            <a:r>
              <a:rPr sz="3300" i="1" baseline="15381" dirty="0">
                <a:latin typeface="Times New Roman"/>
                <a:cs typeface="Times New Roman"/>
              </a:rPr>
              <a:t>(</a:t>
            </a:r>
            <a:r>
              <a:rPr sz="3300" i="1" spc="93" baseline="15381" dirty="0">
                <a:latin typeface="Times New Roman"/>
                <a:cs typeface="Times New Roman"/>
              </a:rPr>
              <a:t>C</a:t>
            </a:r>
            <a:r>
              <a:rPr sz="1900" i="1" spc="8" baseline="26917" dirty="0">
                <a:latin typeface="Times New Roman"/>
                <a:cs typeface="Times New Roman"/>
              </a:rPr>
              <a:t>i</a:t>
            </a:r>
            <a:r>
              <a:rPr sz="3300" i="1" baseline="15381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581" y="4470594"/>
            <a:ext cx="5843551" cy="187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405" marR="1346173" algn="ctr">
              <a:lnSpc>
                <a:spcPts val="2679"/>
              </a:lnSpc>
              <a:spcBef>
                <a:spcPts val="134"/>
              </a:spcBef>
            </a:pPr>
            <a:r>
              <a:rPr sz="3600" i="1" baseline="4294" dirty="0">
                <a:latin typeface="Times New Roman"/>
                <a:cs typeface="Times New Roman"/>
              </a:rPr>
              <a:t>M</a:t>
            </a:r>
            <a:r>
              <a:rPr sz="3600" i="1" spc="-439" baseline="4294" dirty="0">
                <a:latin typeface="Times New Roman"/>
                <a:cs typeface="Times New Roman"/>
              </a:rPr>
              <a:t> </a:t>
            </a:r>
            <a:r>
              <a:rPr sz="2100" i="1" spc="57" baseline="7480" dirty="0">
                <a:latin typeface="Times New Roman"/>
                <a:cs typeface="Times New Roman"/>
              </a:rPr>
              <a:t>a</a:t>
            </a:r>
            <a:r>
              <a:rPr sz="3600" i="1" spc="-22" baseline="4294" dirty="0">
                <a:latin typeface="Times New Roman"/>
                <a:cs typeface="Times New Roman"/>
              </a:rPr>
              <a:t>(</a:t>
            </a:r>
            <a:r>
              <a:rPr sz="3600" i="1" baseline="4294" dirty="0">
                <a:latin typeface="Times New Roman"/>
                <a:cs typeface="Times New Roman"/>
              </a:rPr>
              <a:t>C</a:t>
            </a:r>
            <a:r>
              <a:rPr sz="3600" i="1" spc="-367" baseline="4294" dirty="0">
                <a:latin typeface="Times New Roman"/>
                <a:cs typeface="Times New Roman"/>
              </a:rPr>
              <a:t> </a:t>
            </a:r>
            <a:r>
              <a:rPr sz="2100" i="1" spc="35" baseline="7480" dirty="0">
                <a:latin typeface="Times New Roman"/>
                <a:cs typeface="Times New Roman"/>
              </a:rPr>
              <a:t>i</a:t>
            </a:r>
            <a:r>
              <a:rPr sz="3600" i="1" baseline="4294" dirty="0">
                <a:latin typeface="Times New Roman"/>
                <a:cs typeface="Times New Roman"/>
              </a:rPr>
              <a:t>)</a:t>
            </a:r>
            <a:r>
              <a:rPr sz="3600" i="1" spc="35" baseline="4294" dirty="0">
                <a:latin typeface="Times New Roman"/>
                <a:cs typeface="Times New Roman"/>
              </a:rPr>
              <a:t> </a:t>
            </a:r>
            <a:r>
              <a:rPr sz="3600" baseline="3660" dirty="0">
                <a:latin typeface="Palatino Linotype"/>
                <a:cs typeface="Palatino Linotype"/>
              </a:rPr>
              <a:t>=</a:t>
            </a:r>
            <a:r>
              <a:rPr sz="3600" spc="360" baseline="3660" dirty="0">
                <a:latin typeface="Palatino Linotype"/>
                <a:cs typeface="Palatino Linotype"/>
              </a:rPr>
              <a:t> </a:t>
            </a:r>
            <a:r>
              <a:rPr sz="3600" i="1" baseline="4294" dirty="0">
                <a:latin typeface="Times New Roman"/>
                <a:cs typeface="Times New Roman"/>
              </a:rPr>
              <a:t>M</a:t>
            </a:r>
            <a:r>
              <a:rPr sz="3600" i="1" spc="-439" baseline="4294" dirty="0">
                <a:latin typeface="Times New Roman"/>
                <a:cs typeface="Times New Roman"/>
              </a:rPr>
              <a:t> </a:t>
            </a:r>
            <a:r>
              <a:rPr sz="2100" i="1" spc="35" baseline="7480" dirty="0">
                <a:latin typeface="Times New Roman"/>
                <a:cs typeface="Times New Roman"/>
              </a:rPr>
              <a:t>i</a:t>
            </a:r>
            <a:r>
              <a:rPr sz="3600" i="1" spc="-22" baseline="4294" dirty="0">
                <a:latin typeface="Times New Roman"/>
                <a:cs typeface="Times New Roman"/>
              </a:rPr>
              <a:t>(</a:t>
            </a:r>
            <a:r>
              <a:rPr sz="3600" i="1" baseline="4294" dirty="0">
                <a:latin typeface="Times New Roman"/>
                <a:cs typeface="Times New Roman"/>
              </a:rPr>
              <a:t>C</a:t>
            </a:r>
            <a:r>
              <a:rPr sz="3600" i="1" spc="-367" baseline="4294" dirty="0">
                <a:latin typeface="Times New Roman"/>
                <a:cs typeface="Times New Roman"/>
              </a:rPr>
              <a:t> </a:t>
            </a:r>
            <a:r>
              <a:rPr sz="2100" i="1" spc="48" baseline="7480" dirty="0">
                <a:latin typeface="Times New Roman"/>
                <a:cs typeface="Times New Roman"/>
              </a:rPr>
              <a:t>i</a:t>
            </a:r>
            <a:r>
              <a:rPr sz="3600" i="1" baseline="4294" dirty="0">
                <a:latin typeface="Times New Roman"/>
                <a:cs typeface="Times New Roman"/>
              </a:rPr>
              <a:t>)</a:t>
            </a:r>
            <a:r>
              <a:rPr sz="3600" i="1" spc="-139" baseline="4294" dirty="0">
                <a:latin typeface="Times New Roman"/>
                <a:cs typeface="Times New Roman"/>
              </a:rPr>
              <a:t> </a:t>
            </a:r>
            <a:r>
              <a:rPr sz="3600" baseline="3660" dirty="0">
                <a:latin typeface="Palatino Linotype"/>
                <a:cs typeface="Palatino Linotype"/>
              </a:rPr>
              <a:t>+</a:t>
            </a:r>
            <a:r>
              <a:rPr sz="3600" spc="230" baseline="3660" dirty="0">
                <a:latin typeface="Palatino Linotype"/>
                <a:cs typeface="Palatino Linotype"/>
              </a:rPr>
              <a:t> </a:t>
            </a:r>
            <a:r>
              <a:rPr sz="3600" i="1" baseline="4294" dirty="0">
                <a:latin typeface="Times New Roman"/>
                <a:cs typeface="Times New Roman"/>
              </a:rPr>
              <a:t>M</a:t>
            </a:r>
            <a:r>
              <a:rPr sz="3600" i="1" spc="-439" baseline="4294" dirty="0">
                <a:latin typeface="Times New Roman"/>
                <a:cs typeface="Times New Roman"/>
              </a:rPr>
              <a:t> </a:t>
            </a:r>
            <a:r>
              <a:rPr sz="2100" i="1" spc="57" baseline="7480" dirty="0">
                <a:latin typeface="Times New Roman"/>
                <a:cs typeface="Times New Roman"/>
              </a:rPr>
              <a:t>d</a:t>
            </a:r>
            <a:r>
              <a:rPr sz="3600" i="1" spc="-22" baseline="4294" dirty="0">
                <a:latin typeface="Times New Roman"/>
                <a:cs typeface="Times New Roman"/>
              </a:rPr>
              <a:t>(</a:t>
            </a:r>
            <a:r>
              <a:rPr sz="3600" i="1" baseline="4294" dirty="0">
                <a:latin typeface="Times New Roman"/>
                <a:cs typeface="Times New Roman"/>
              </a:rPr>
              <a:t>C</a:t>
            </a:r>
            <a:r>
              <a:rPr sz="3600" i="1" spc="-367" baseline="4294" dirty="0">
                <a:latin typeface="Times New Roman"/>
                <a:cs typeface="Times New Roman"/>
              </a:rPr>
              <a:t> </a:t>
            </a:r>
            <a:r>
              <a:rPr sz="2100" i="1" spc="48" baseline="7480" dirty="0">
                <a:latin typeface="Times New Roman"/>
                <a:cs typeface="Times New Roman"/>
              </a:rPr>
              <a:t>i</a:t>
            </a:r>
            <a:r>
              <a:rPr sz="3600" i="1" baseline="4294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1397" marR="43248">
              <a:lnSpc>
                <a:spcPct val="95825"/>
              </a:lnSpc>
              <a:spcBef>
                <a:spcPts val="1080"/>
              </a:spcBef>
            </a:pP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TC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2000" spc="-38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000" spc="-22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classe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i="1" spc="-4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2000" i="1" spc="13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(C</a:t>
            </a:r>
            <a:r>
              <a:rPr sz="2000" i="1" spc="4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2000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2000" spc="2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hod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2000" spc="-6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2000" spc="13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cla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2000" spc="-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clas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</a:p>
          <a:p>
            <a:pPr marL="11397" marR="43248">
              <a:lnSpc>
                <a:spcPct val="95825"/>
              </a:lnSpc>
              <a:spcBef>
                <a:spcPts val="1283"/>
              </a:spcBef>
            </a:pPr>
            <a:r>
              <a:rPr sz="2000" i="1" spc="-4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2000" i="1" spc="4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(C</a:t>
            </a:r>
            <a:r>
              <a:rPr sz="2000" i="1" spc="13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2000" spc="-6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2000" spc="2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hod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2000" spc="-6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in</a:t>
            </a:r>
            <a:r>
              <a:rPr sz="2000" spc="13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2000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70C0"/>
                </a:solidFill>
                <a:latin typeface="Arial"/>
                <a:cs typeface="Arial"/>
              </a:rPr>
              <a:t>clas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</a:p>
          <a:p>
            <a:pPr marL="479128" marR="43248">
              <a:lnSpc>
                <a:spcPts val="825"/>
              </a:lnSpc>
              <a:spcBef>
                <a:spcPts val="806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71164" y="3448272"/>
            <a:ext cx="17438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34735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5888182" y="1882588"/>
            <a:ext cx="1316182" cy="345589"/>
          </a:xfrm>
          <a:custGeom>
            <a:avLst/>
            <a:gdLst/>
            <a:ahLst/>
            <a:cxnLst/>
            <a:rect l="l" t="t" r="r" b="b"/>
            <a:pathLst>
              <a:path w="1447800" h="391668">
                <a:moveTo>
                  <a:pt x="0" y="0"/>
                </a:moveTo>
                <a:lnTo>
                  <a:pt x="0" y="391667"/>
                </a:lnTo>
                <a:lnTo>
                  <a:pt x="1447800" y="391667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7273" y="1882588"/>
            <a:ext cx="2770909" cy="345589"/>
          </a:xfrm>
          <a:custGeom>
            <a:avLst/>
            <a:gdLst/>
            <a:ahLst/>
            <a:cxnLst/>
            <a:rect l="l" t="t" r="r" b="b"/>
            <a:pathLst>
              <a:path w="3048000" h="391668">
                <a:moveTo>
                  <a:pt x="0" y="0"/>
                </a:moveTo>
                <a:lnTo>
                  <a:pt x="0" y="391667"/>
                </a:lnTo>
                <a:lnTo>
                  <a:pt x="3048000" y="391667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31818" y="1882588"/>
            <a:ext cx="1385455" cy="345589"/>
          </a:xfrm>
          <a:custGeom>
            <a:avLst/>
            <a:gdLst/>
            <a:ahLst/>
            <a:cxnLst/>
            <a:rect l="l" t="t" r="r" b="b"/>
            <a:pathLst>
              <a:path w="1524000" h="391668">
                <a:moveTo>
                  <a:pt x="0" y="0"/>
                </a:moveTo>
                <a:lnTo>
                  <a:pt x="0" y="391668"/>
                </a:lnTo>
                <a:lnTo>
                  <a:pt x="1524000" y="391667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31818" y="1882588"/>
            <a:ext cx="5472545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31818" y="2228177"/>
            <a:ext cx="5472545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31818" y="3574227"/>
            <a:ext cx="5472545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31818" y="1882589"/>
            <a:ext cx="0" cy="1691639"/>
          </a:xfrm>
          <a:custGeom>
            <a:avLst/>
            <a:gdLst/>
            <a:ahLst/>
            <a:cxnLst/>
            <a:rect l="l" t="t" r="r" b="b"/>
            <a:pathLst>
              <a:path h="1917191">
                <a:moveTo>
                  <a:pt x="0" y="0"/>
                </a:moveTo>
                <a:lnTo>
                  <a:pt x="0" y="19171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7273" y="1882588"/>
            <a:ext cx="0" cy="1691640"/>
          </a:xfrm>
          <a:custGeom>
            <a:avLst/>
            <a:gdLst/>
            <a:ahLst/>
            <a:cxnLst/>
            <a:rect l="l" t="t" r="r" b="b"/>
            <a:pathLst>
              <a:path h="1917192">
                <a:moveTo>
                  <a:pt x="0" y="0"/>
                </a:moveTo>
                <a:lnTo>
                  <a:pt x="0" y="19171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88182" y="1882589"/>
            <a:ext cx="0" cy="1691639"/>
          </a:xfrm>
          <a:custGeom>
            <a:avLst/>
            <a:gdLst/>
            <a:ahLst/>
            <a:cxnLst/>
            <a:rect l="l" t="t" r="r" b="b"/>
            <a:pathLst>
              <a:path h="1917191">
                <a:moveTo>
                  <a:pt x="0" y="0"/>
                </a:moveTo>
                <a:lnTo>
                  <a:pt x="0" y="19171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4364" y="1882589"/>
            <a:ext cx="0" cy="1691639"/>
          </a:xfrm>
          <a:custGeom>
            <a:avLst/>
            <a:gdLst/>
            <a:ahLst/>
            <a:cxnLst/>
            <a:rect l="l" t="t" r="r" b="b"/>
            <a:pathLst>
              <a:path h="1917191">
                <a:moveTo>
                  <a:pt x="0" y="0"/>
                </a:moveTo>
                <a:lnTo>
                  <a:pt x="0" y="19171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31818" y="2564353"/>
            <a:ext cx="5472545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31818" y="3129130"/>
            <a:ext cx="5472545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3991" y="566006"/>
            <a:ext cx="31671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U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-C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14600" y="566006"/>
            <a:ext cx="297358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lang="en-US"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 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13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8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n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ed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67200" y="566006"/>
            <a:ext cx="272934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lang="en-US"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spc="8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0449" y="1425746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6083" y="1425746"/>
            <a:ext cx="10776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oun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3665" y="1425746"/>
            <a:ext cx="75315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7539" y="3846216"/>
            <a:ext cx="6267612" cy="6961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1241" marR="37541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eigh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sz="2000" spc="-7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52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6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:</a:t>
            </a:r>
            <a:r>
              <a:rPr sz="2000" spc="-3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ep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esen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ts</a:t>
            </a:r>
            <a:r>
              <a:rPr sz="2000" spc="-6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ano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-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-48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th</a:t>
            </a:r>
            <a:r>
              <a:rPr sz="2000" spc="-2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ine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903" y="4273831"/>
            <a:ext cx="202088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18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05035" y="4273831"/>
            <a:ext cx="11069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rf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ace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7538" y="4717584"/>
            <a:ext cx="7472956" cy="1008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ag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3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r: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ano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-3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ts</a:t>
            </a:r>
            <a:r>
              <a:rPr sz="2000" spc="-2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oug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spc="2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23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base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1403" marR="37541">
              <a:lnSpc>
                <a:spcPct val="95825"/>
              </a:lnSpc>
            </a:pP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rf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oug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spc="-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oco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sz="2000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suc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spc="-4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-2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TCP/IP.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omple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x</a:t>
            </a:r>
            <a:r>
              <a:rPr sz="2000" spc="-7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ac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r:</a:t>
            </a:r>
            <a:r>
              <a:rPr sz="2000" spc="-3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g</a:t>
            </a:r>
            <a:r>
              <a:rPr sz="2000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oug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sz="2000" spc="-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G</a:t>
            </a:r>
            <a:r>
              <a:rPr sz="2000" spc="8" dirty="0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rf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ace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1903" y="5457173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903" y="5900925"/>
            <a:ext cx="786382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3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rs</a:t>
            </a:r>
            <a:r>
              <a:rPr sz="2000" spc="-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eigh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-5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-3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calcula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spc="-8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spc="-2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addin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000" spc="-4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hes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4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alu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-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oge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1818" y="1882588"/>
            <a:ext cx="1385455" cy="34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4481">
              <a:lnSpc>
                <a:spcPct val="95825"/>
              </a:lnSpc>
              <a:spcBef>
                <a:spcPts val="377"/>
              </a:spcBef>
            </a:pP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600" b="1" spc="-13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7273" y="1882588"/>
            <a:ext cx="2770909" cy="34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1434">
              <a:lnSpc>
                <a:spcPct val="95825"/>
              </a:lnSpc>
              <a:spcBef>
                <a:spcPts val="377"/>
              </a:spcBef>
            </a:pP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Des</a:t>
            </a: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ip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io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8182" y="1882588"/>
            <a:ext cx="1316182" cy="34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069">
              <a:lnSpc>
                <a:spcPct val="95825"/>
              </a:lnSpc>
              <a:spcBef>
                <a:spcPts val="377"/>
              </a:spcBef>
            </a:pP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ac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1818" y="2228178"/>
            <a:ext cx="1385455" cy="33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629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pl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7273" y="2228178"/>
            <a:ext cx="2770909" cy="33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2524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Pr</a:t>
            </a:r>
            <a:r>
              <a:rPr sz="1600" spc="-4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3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8182" y="2228178"/>
            <a:ext cx="1316182" cy="33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5401" marR="566227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1818" y="2564354"/>
            <a:ext cx="138545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247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Av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7273" y="2564354"/>
            <a:ext cx="2770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6038" marR="347144" indent="-284468">
              <a:lnSpc>
                <a:spcPct val="100041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8182" y="2564354"/>
            <a:ext cx="1316182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5401" marR="566227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1818" y="3129131"/>
            <a:ext cx="1385455" cy="445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997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7273" y="3129131"/>
            <a:ext cx="2770909" cy="445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6024">
              <a:lnSpc>
                <a:spcPct val="95825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aphi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3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8182" y="3129131"/>
            <a:ext cx="1316182" cy="445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5401" marR="566227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69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5957454" y="2286000"/>
            <a:ext cx="1316182" cy="345589"/>
          </a:xfrm>
          <a:custGeom>
            <a:avLst/>
            <a:gdLst/>
            <a:ahLst/>
            <a:cxnLst/>
            <a:rect l="l" t="t" r="r" b="b"/>
            <a:pathLst>
              <a:path w="1447800" h="391668">
                <a:moveTo>
                  <a:pt x="0" y="0"/>
                </a:moveTo>
                <a:lnTo>
                  <a:pt x="0" y="391667"/>
                </a:lnTo>
                <a:lnTo>
                  <a:pt x="1447800" y="391667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6546" y="2286000"/>
            <a:ext cx="2770909" cy="345589"/>
          </a:xfrm>
          <a:custGeom>
            <a:avLst/>
            <a:gdLst/>
            <a:ahLst/>
            <a:cxnLst/>
            <a:rect l="l" t="t" r="r" b="b"/>
            <a:pathLst>
              <a:path w="3048000" h="391668">
                <a:moveTo>
                  <a:pt x="0" y="0"/>
                </a:moveTo>
                <a:lnTo>
                  <a:pt x="0" y="391667"/>
                </a:lnTo>
                <a:lnTo>
                  <a:pt x="3048000" y="391667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01091" y="2286000"/>
            <a:ext cx="1385455" cy="345589"/>
          </a:xfrm>
          <a:custGeom>
            <a:avLst/>
            <a:gdLst/>
            <a:ahLst/>
            <a:cxnLst/>
            <a:rect l="l" t="t" r="r" b="b"/>
            <a:pathLst>
              <a:path w="1524000" h="391668">
                <a:moveTo>
                  <a:pt x="0" y="0"/>
                </a:moveTo>
                <a:lnTo>
                  <a:pt x="0" y="391668"/>
                </a:lnTo>
                <a:lnTo>
                  <a:pt x="1524000" y="391667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1091" y="2286000"/>
            <a:ext cx="5472545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01091" y="2631589"/>
            <a:ext cx="5472545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1091" y="3770554"/>
            <a:ext cx="5472545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01091" y="2286001"/>
            <a:ext cx="0" cy="1484554"/>
          </a:xfrm>
          <a:custGeom>
            <a:avLst/>
            <a:gdLst/>
            <a:ahLst/>
            <a:cxnLst/>
            <a:rect l="l" t="t" r="r" b="b"/>
            <a:pathLst>
              <a:path h="1682495">
                <a:moveTo>
                  <a:pt x="0" y="0"/>
                </a:moveTo>
                <a:lnTo>
                  <a:pt x="0" y="16824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86545" y="2286001"/>
            <a:ext cx="0" cy="1484554"/>
          </a:xfrm>
          <a:custGeom>
            <a:avLst/>
            <a:gdLst/>
            <a:ahLst/>
            <a:cxnLst/>
            <a:rect l="l" t="t" r="r" b="b"/>
            <a:pathLst>
              <a:path h="1682496">
                <a:moveTo>
                  <a:pt x="0" y="0"/>
                </a:moveTo>
                <a:lnTo>
                  <a:pt x="0" y="168249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57455" y="2286001"/>
            <a:ext cx="0" cy="1484554"/>
          </a:xfrm>
          <a:custGeom>
            <a:avLst/>
            <a:gdLst/>
            <a:ahLst/>
            <a:cxnLst/>
            <a:rect l="l" t="t" r="r" b="b"/>
            <a:pathLst>
              <a:path h="1682495">
                <a:moveTo>
                  <a:pt x="0" y="0"/>
                </a:moveTo>
                <a:lnTo>
                  <a:pt x="0" y="168249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73636" y="2286001"/>
            <a:ext cx="0" cy="1484554"/>
          </a:xfrm>
          <a:custGeom>
            <a:avLst/>
            <a:gdLst/>
            <a:ahLst/>
            <a:cxnLst/>
            <a:rect l="l" t="t" r="r" b="b"/>
            <a:pathLst>
              <a:path h="1682495">
                <a:moveTo>
                  <a:pt x="0" y="0"/>
                </a:moveTo>
                <a:lnTo>
                  <a:pt x="0" y="16824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01091" y="2967765"/>
            <a:ext cx="5472545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1091" y="3325457"/>
            <a:ext cx="5472545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0" y="0"/>
                </a:moveTo>
                <a:lnTo>
                  <a:pt x="6019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5379" y="566006"/>
            <a:ext cx="315575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U</a:t>
            </a:r>
            <a:r>
              <a:rPr sz="4800" spc="1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-C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3818" y="566006"/>
            <a:ext cx="299437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lang="en-US"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 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13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8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n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ed</a:t>
            </a:r>
            <a:r>
              <a:rPr lang="en-US"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    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5780" y="566006"/>
            <a:ext cx="298228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lang="en-US"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  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</a:t>
            </a:r>
            <a:r>
              <a:rPr sz="4800" spc="13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4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spc="8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</a:t>
            </a:r>
            <a:r>
              <a:rPr sz="4800" baseline="1449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0449" y="1627452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6083" y="1627452"/>
            <a:ext cx="10776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oun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3665" y="1627452"/>
            <a:ext cx="4708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4417" y="1627452"/>
            <a:ext cx="7254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case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3726" y="4182391"/>
            <a:ext cx="216804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ansac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base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1659" y="4182391"/>
            <a:ext cx="196819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eigh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spc="-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7540" y="4744478"/>
            <a:ext cx="59364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-3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us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 cas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 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2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coun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spc="-2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8064" y="4744478"/>
            <a:ext cx="15210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2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7539" y="5040314"/>
            <a:ext cx="7471565" cy="56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7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3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10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mul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iplie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spc="7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9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eigh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000" spc="3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7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wn</a:t>
            </a:r>
            <a:r>
              <a:rPr sz="2000" spc="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abl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3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abo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1091" y="2286000"/>
            <a:ext cx="1385455" cy="34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4481">
              <a:lnSpc>
                <a:spcPct val="95825"/>
              </a:lnSpc>
              <a:spcBef>
                <a:spcPts val="377"/>
              </a:spcBef>
            </a:pP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600" b="1" spc="-13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6546" y="2286000"/>
            <a:ext cx="2770909" cy="34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1434">
              <a:lnSpc>
                <a:spcPct val="95825"/>
              </a:lnSpc>
              <a:spcBef>
                <a:spcPts val="377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Des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c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ip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io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7454" y="2286000"/>
            <a:ext cx="1316182" cy="34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069">
              <a:lnSpc>
                <a:spcPct val="95825"/>
              </a:lnSpc>
              <a:spcBef>
                <a:spcPts val="377"/>
              </a:spcBef>
            </a:pP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ac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1091" y="2631590"/>
            <a:ext cx="1385455" cy="33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629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pl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6546" y="2631590"/>
            <a:ext cx="2770909" cy="33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9599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3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fe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7454" y="2631590"/>
            <a:ext cx="1316182" cy="33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5401" marR="566227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1091" y="2967765"/>
            <a:ext cx="1385455" cy="357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247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Av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6546" y="2967765"/>
            <a:ext cx="2770909" cy="357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9274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4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7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7454" y="2967765"/>
            <a:ext cx="1316182" cy="357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61" marR="510154" algn="ctr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1091" y="3325458"/>
            <a:ext cx="1385455" cy="445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997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546" y="3325458"/>
            <a:ext cx="2770909" cy="445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933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n 7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57454" y="3325458"/>
            <a:ext cx="1316182" cy="445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61" marR="510154" algn="ctr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2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893975" y="566006"/>
            <a:ext cx="387640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4800" spc="7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We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b</a:t>
            </a:r>
            <a:r>
              <a:rPr sz="4800" spc="5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n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g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n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ng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4800" y="566006"/>
            <a:ext cx="18947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P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r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o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j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ct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0" y="566006"/>
            <a:ext cx="206432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48" y="1642486"/>
            <a:ext cx="287053" cy="3376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177"/>
              </a:spcBef>
            </a:pPr>
            <a:r>
              <a:rPr sz="2000" dirty="0">
                <a:solidFill>
                  <a:srgbClr val="329932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94"/>
              </a:spcBef>
            </a:pPr>
            <a:r>
              <a:rPr sz="2000" dirty="0">
                <a:solidFill>
                  <a:srgbClr val="329932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329932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6084" y="1651657"/>
            <a:ext cx="970133" cy="1155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5706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18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1397" marR="5706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0059" y="1651657"/>
            <a:ext cx="272921" cy="1155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L="11397" marR="5690">
              <a:lnSpc>
                <a:spcPct val="149621"/>
              </a:lnSpc>
              <a:spcBef>
                <a:spcPts val="447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2691" y="1651657"/>
            <a:ext cx="2303255" cy="1155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1851">
              <a:lnSpc>
                <a:spcPts val="2033"/>
              </a:lnSpc>
              <a:spcBef>
                <a:spcPts val="101"/>
              </a:spcBef>
            </a:pPr>
            <a:r>
              <a:rPr sz="2000" spc="17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-2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b</a:t>
            </a:r>
            <a:r>
              <a:rPr sz="2000" spc="-3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page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149621"/>
              </a:lnSpc>
              <a:spcBef>
                <a:spcPts val="447"/>
              </a:spcBef>
            </a:pP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000" spc="-6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b</a:t>
            </a:r>
            <a:r>
              <a:rPr sz="2000" spc="-1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page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pag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2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link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085" y="2982914"/>
            <a:ext cx="4040614" cy="2044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1851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Wo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rd</a:t>
            </a:r>
            <a:r>
              <a:rPr sz="2000" spc="-4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coun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1397" marR="31851">
              <a:lnSpc>
                <a:spcPct val="95825"/>
              </a:lnSpc>
              <a:spcBef>
                <a:spcPts val="1192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We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b</a:t>
            </a:r>
            <a:r>
              <a:rPr sz="2000" spc="-4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pag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-4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si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ila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149621"/>
              </a:lnSpc>
              <a:spcBef>
                <a:spcPts val="548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We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pag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4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sea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spc="-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7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17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-2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con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-5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objec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ts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umbe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-7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000" spc="-6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con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-5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objec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14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825379" y="566006"/>
            <a:ext cx="328942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n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l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y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448" y="1651657"/>
            <a:ext cx="25334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echnique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449" y="2095409"/>
            <a:ext cx="149859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18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6083" y="2095409"/>
            <a:ext cx="5514093" cy="1895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um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ry</a:t>
            </a:r>
            <a:r>
              <a:rPr sz="2000" spc="-8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suc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-4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1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median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398" marR="11162" indent="-1">
              <a:lnSpc>
                <a:spcPct val="100041"/>
              </a:lnSpc>
              <a:spcBef>
                <a:spcPts val="1181"/>
              </a:spcBef>
            </a:pP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aphica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sz="2000" spc="31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esen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26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suc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spc="36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38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his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,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bo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x</a:t>
            </a:r>
            <a:r>
              <a:rPr sz="2000" spc="-3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plo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  <a:spcBef>
                <a:spcPts val="1186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incipa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000" spc="-7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-9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al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essio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1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8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anal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1274" y="2095409"/>
            <a:ext cx="484720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55160" marR="37541">
              <a:lnSpc>
                <a:spcPct val="95825"/>
              </a:lnSpc>
              <a:spcBef>
                <a:spcPts val="118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5882" y="2095409"/>
            <a:ext cx="764239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2337">
              <a:lnSpc>
                <a:spcPct val="95825"/>
              </a:lnSpc>
              <a:spcBef>
                <a:spcPts val="118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cha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2998" y="2539162"/>
            <a:ext cx="4861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449" y="3278750"/>
            <a:ext cx="149859" cy="1157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18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94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083" y="4167600"/>
            <a:ext cx="43016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eliabili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ty</a:t>
            </a:r>
            <a:r>
              <a:rPr sz="2000" spc="-7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model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-5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dic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z="2000" spc="-8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7615" y="4167600"/>
            <a:ext cx="11208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eliabili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79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Measure?</a:t>
            </a:r>
          </a:p>
        </p:txBody>
      </p:sp>
      <p:sp>
        <p:nvSpPr>
          <p:cNvPr id="16387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indicate the quality of the product.</a:t>
            </a:r>
          </a:p>
          <a:p>
            <a:pPr algn="just"/>
            <a:r>
              <a:rPr lang="en-US" dirty="0" smtClean="0"/>
              <a:t>To assess the productivity of the people who produce the product</a:t>
            </a:r>
          </a:p>
          <a:p>
            <a:pPr algn="just"/>
            <a:r>
              <a:rPr lang="en-US" dirty="0" smtClean="0"/>
              <a:t>To assess the benefits derived from new software engineering methods and tools</a:t>
            </a:r>
          </a:p>
          <a:p>
            <a:pPr algn="just"/>
            <a:r>
              <a:rPr lang="en-US" dirty="0" smtClean="0"/>
              <a:t>To form a baseline for estimation</a:t>
            </a:r>
          </a:p>
          <a:p>
            <a:pPr algn="just"/>
            <a:r>
              <a:rPr lang="en-US" dirty="0" smtClean="0"/>
              <a:t>To help justify requests for new tools or additional training</a:t>
            </a:r>
          </a:p>
          <a:p>
            <a:pPr algn="just"/>
            <a:r>
              <a:rPr lang="en-US" altLang="en-US" dirty="0"/>
              <a:t>Estimate the cost &amp; schedule of future projects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Forecast future staffing needs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Anticipate </a:t>
            </a:r>
            <a:r>
              <a:rPr lang="en-US" altLang="en-US" dirty="0"/>
              <a:t>and reduce future maintenance needs</a:t>
            </a:r>
          </a:p>
          <a:p>
            <a:pPr algn="just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25379" y="566006"/>
            <a:ext cx="370110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8598" y="566006"/>
            <a:ext cx="374751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n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l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y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449" y="1651657"/>
            <a:ext cx="305629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oble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7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th</a:t>
            </a:r>
            <a:r>
              <a:rPr sz="2000" spc="-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-3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449" y="2095408"/>
            <a:ext cx="149859" cy="1601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18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94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083" y="2095408"/>
            <a:ext cx="2328999" cy="1601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3248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1397" marR="43248">
              <a:lnSpc>
                <a:spcPct val="95825"/>
              </a:lnSpc>
              <a:spcBef>
                <a:spcPts val="1181"/>
              </a:spcBef>
            </a:pP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lie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easu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re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-1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cal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397" marR="43248">
              <a:lnSpc>
                <a:spcPct val="95825"/>
              </a:lnSpc>
              <a:spcBef>
                <a:spcPts val="1294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icolline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18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750449" y="566006"/>
            <a:ext cx="313575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n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l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y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448" y="1651657"/>
            <a:ext cx="256307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ommo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449" y="2095409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6083" y="2095409"/>
            <a:ext cx="7335623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3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selec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2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34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ojec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r>
              <a:rPr sz="2000" spc="2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shoul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3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3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ep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3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3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 marL="11398" marR="37541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-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singl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5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appl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8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10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449" y="2834997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6083" y="2834997"/>
            <a:ext cx="1146968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No</a:t>
            </a:r>
            <a:r>
              <a:rPr sz="2000" spc="18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singl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398" marR="37541">
              <a:lnSpc>
                <a:spcPct val="95825"/>
              </a:lnSpc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pool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9261" y="2834997"/>
            <a:ext cx="61526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ry</a:t>
            </a:r>
            <a:r>
              <a:rPr sz="2000" spc="16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la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16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ojec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15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shoul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13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18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allo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14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to</a:t>
            </a:r>
            <a:r>
              <a:rPr sz="2000" spc="20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do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ina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14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449" y="3574585"/>
            <a:ext cx="1498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6083" y="3574585"/>
            <a:ext cx="4420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7741" y="3574585"/>
            <a:ext cx="6828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0469" y="3574585"/>
            <a:ext cx="102522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ojec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5402" y="3574585"/>
            <a:ext cx="82415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9445" y="3574585"/>
            <a:ext cx="87923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0292" y="3574585"/>
            <a:ext cx="5411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ma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0317" y="3574585"/>
            <a:ext cx="41423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267" y="3574585"/>
            <a:ext cx="6121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721" y="3574585"/>
            <a:ext cx="6260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bee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3646" y="3574585"/>
            <a:ext cx="113467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collec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ed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83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825378" y="566006"/>
            <a:ext cx="313702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M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e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tr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cs</a:t>
            </a:r>
            <a:r>
              <a:rPr sz="4800" spc="-102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 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8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n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a</a:t>
            </a:r>
            <a:r>
              <a:rPr sz="4800" spc="13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l</a:t>
            </a:r>
            <a:r>
              <a:rPr sz="4800" spc="-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y</a:t>
            </a:r>
            <a:r>
              <a:rPr sz="4800" spc="4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si</a:t>
            </a:r>
            <a:r>
              <a:rPr sz="4800" baseline="1449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/>
              </a:rPr>
              <a:t>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448" y="1651657"/>
            <a:ext cx="397485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rn</a:t>
            </a:r>
            <a:r>
              <a:rPr sz="2000" spc="-5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uccess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pplica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ions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449" y="2095408"/>
            <a:ext cx="149859" cy="3376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181"/>
              </a:spcBef>
            </a:pP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94"/>
              </a:spcBef>
            </a:pP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6083" y="2095408"/>
            <a:ext cx="3793184" cy="1601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-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-3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3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none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397" marR="105348">
              <a:lnSpc>
                <a:spcPts val="2270"/>
              </a:lnSpc>
              <a:spcBef>
                <a:spcPts val="1181"/>
              </a:spcBef>
            </a:pP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6500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n</a:t>
            </a:r>
            <a:r>
              <a:rPr sz="2000" spc="-88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essen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ial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. </a:t>
            </a:r>
            <a:endParaRPr sz="2000">
              <a:latin typeface="Arial"/>
              <a:cs typeface="Arial"/>
            </a:endParaRPr>
          </a:p>
          <a:p>
            <a:pPr marL="11397" marR="105348">
              <a:lnSpc>
                <a:spcPts val="2270"/>
              </a:lnSpc>
              <a:spcBef>
                <a:spcPts val="1282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icis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-9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-3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-1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heo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327"/>
              </a:spcBef>
            </a:pP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spc="-35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6500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ul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-74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-46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n</a:t>
            </a:r>
            <a:r>
              <a:rPr sz="2000" spc="-32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singl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9153" y="3428012"/>
            <a:ext cx="9517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me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ics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6083" y="3871765"/>
            <a:ext cx="2972652" cy="1599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on’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-4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con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6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oduc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  <a:p>
            <a:pPr marL="11397" marR="981664">
              <a:lnSpc>
                <a:spcPts val="3554"/>
              </a:lnSpc>
              <a:spcBef>
                <a:spcPts val="367"/>
              </a:spcBef>
            </a:pP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Le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-22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m</a:t>
            </a:r>
            <a:r>
              <a:rPr sz="2000" spc="-29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650032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 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ain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-6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.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Le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-22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6500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m</a:t>
            </a:r>
            <a:r>
              <a:rPr sz="2000" spc="-38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0032"/>
                </a:solidFill>
                <a:latin typeface="Arial"/>
                <a:cs typeface="Arial"/>
              </a:rPr>
              <a:t>die</a:t>
            </a:r>
            <a:r>
              <a:rPr sz="2000" dirty="0">
                <a:solidFill>
                  <a:srgbClr val="650032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8965" y="3871765"/>
            <a:ext cx="87923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8427" y="3871765"/>
            <a:ext cx="5124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0742" y="3871765"/>
            <a:ext cx="12616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ple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2591" y="3871765"/>
            <a:ext cx="95179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ics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211548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7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Qualities of a good metric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precisely definable—so that it is</a:t>
            </a:r>
          </a:p>
          <a:p>
            <a:r>
              <a:rPr lang="en-US" dirty="0" smtClean="0"/>
              <a:t>clear how the metric can be evaluated;</a:t>
            </a:r>
          </a:p>
          <a:p>
            <a:r>
              <a:rPr lang="en-US" dirty="0" smtClean="0"/>
              <a:t>objective, to the greatest extent possible;</a:t>
            </a:r>
          </a:p>
          <a:p>
            <a:r>
              <a:rPr lang="en-US" dirty="0" smtClean="0"/>
              <a:t>easily obtainable (i.e., at reasonable cost);</a:t>
            </a:r>
          </a:p>
          <a:p>
            <a:r>
              <a:rPr lang="en-US" dirty="0" smtClean="0"/>
              <a:t>valid—the metric should measure what it</a:t>
            </a:r>
          </a:p>
          <a:p>
            <a:r>
              <a:rPr lang="en-US" dirty="0" smtClean="0"/>
              <a:t>is intended to measure; and</a:t>
            </a:r>
          </a:p>
          <a:p>
            <a:r>
              <a:rPr lang="en-US" dirty="0" smtClean="0"/>
              <a:t>robust—relatively insensitive to (intuitive-</a:t>
            </a:r>
          </a:p>
          <a:p>
            <a:r>
              <a:rPr lang="en-US" dirty="0" err="1" smtClean="0"/>
              <a:t>ly</a:t>
            </a:r>
            <a:r>
              <a:rPr lang="en-US" dirty="0" smtClean="0"/>
              <a:t>) insignificant changes in the process or</a:t>
            </a:r>
          </a:p>
          <a:p>
            <a:r>
              <a:rPr lang="en-US" dirty="0" smtClean="0"/>
              <a:t>product.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References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</a:t>
            </a:r>
            <a:r>
              <a:rPr lang="en-US" b="1" dirty="0" smtClean="0"/>
              <a:t>Engineering -KK </a:t>
            </a:r>
            <a:r>
              <a:rPr lang="en-US" b="1" dirty="0" err="1"/>
              <a:t>Aggarwal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Yogesh</a:t>
            </a:r>
            <a:r>
              <a:rPr lang="en-US" b="1" dirty="0" smtClean="0"/>
              <a:t> Singh.</a:t>
            </a:r>
          </a:p>
          <a:p>
            <a:r>
              <a:rPr lang="en-US" b="1" dirty="0"/>
              <a:t>Software Engineering: A Practitioner's </a:t>
            </a:r>
            <a:r>
              <a:rPr lang="en-US" b="1" dirty="0" smtClean="0"/>
              <a:t>Approach-</a:t>
            </a:r>
            <a:r>
              <a:rPr lang="en-US" dirty="0"/>
              <a:t> </a:t>
            </a:r>
            <a:r>
              <a:rPr lang="en-US" b="1" dirty="0" smtClean="0"/>
              <a:t>Roger S. Pressman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0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Metrics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Defect rates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Error rates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Measured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individual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during development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Errors should be categorized by origin, type, cost</a:t>
            </a:r>
          </a:p>
        </p:txBody>
      </p:sp>
    </p:spTree>
    <p:extLst>
      <p:ext uri="{BB962C8B-B14F-4D97-AF65-F5344CB8AC3E}">
        <p14:creationId xmlns:p14="http://schemas.microsoft.com/office/powerpoint/2010/main" val="45946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1104157B17E4098767F758DE1F1CF" ma:contentTypeVersion="2" ma:contentTypeDescription="Create a new document." ma:contentTypeScope="" ma:versionID="139bffbb27b1d48a0e84f14a5a24d06b">
  <xsd:schema xmlns:xsd="http://www.w3.org/2001/XMLSchema" xmlns:xs="http://www.w3.org/2001/XMLSchema" xmlns:p="http://schemas.microsoft.com/office/2006/metadata/properties" xmlns:ns2="7fb0542c-c528-425e-9f2f-5afc6b66c396" targetNamespace="http://schemas.microsoft.com/office/2006/metadata/properties" ma:root="true" ma:fieldsID="5084b650b6449a288903485ad2d57a89" ns2:_="">
    <xsd:import namespace="7fb0542c-c528-425e-9f2f-5afc6b66c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0542c-c528-425e-9f2f-5afc6b66c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E0D46E-118C-457F-834C-4A5EE64EF074}"/>
</file>

<file path=customXml/itemProps2.xml><?xml version="1.0" encoding="utf-8"?>
<ds:datastoreItem xmlns:ds="http://schemas.openxmlformats.org/officeDocument/2006/customXml" ds:itemID="{B61C40F3-0C0E-44CF-8231-B4993ADD378E}"/>
</file>

<file path=customXml/itemProps3.xml><?xml version="1.0" encoding="utf-8"?>
<ds:datastoreItem xmlns:ds="http://schemas.openxmlformats.org/officeDocument/2006/customXml" ds:itemID="{69FEFB11-A3E9-4444-A461-17D481ECE96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4832</Words>
  <Application>Microsoft Office PowerPoint</Application>
  <PresentationFormat>On-screen Show (4:3)</PresentationFormat>
  <Paragraphs>1246</Paragraphs>
  <Slides>84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9" baseType="lpstr">
      <vt:lpstr>ＭＳ Ｐゴシック</vt:lpstr>
      <vt:lpstr>Arial</vt:lpstr>
      <vt:lpstr>Calibri</vt:lpstr>
      <vt:lpstr>Calibri Light</vt:lpstr>
      <vt:lpstr>Courier New</vt:lpstr>
      <vt:lpstr>Geneva</vt:lpstr>
      <vt:lpstr>Helvetica</vt:lpstr>
      <vt:lpstr>Monotype Sorts</vt:lpstr>
      <vt:lpstr>Palatino Linotype</vt:lpstr>
      <vt:lpstr>Symbol</vt:lpstr>
      <vt:lpstr>Times New Roman</vt:lpstr>
      <vt:lpstr>Wingdings</vt:lpstr>
      <vt:lpstr>Office Theme</vt:lpstr>
      <vt:lpstr>Equation</vt:lpstr>
      <vt:lpstr>Document</vt:lpstr>
      <vt:lpstr>Software Metrics</vt:lpstr>
      <vt:lpstr>Questions</vt:lpstr>
      <vt:lpstr>Metrics</vt:lpstr>
      <vt:lpstr>Measurement</vt:lpstr>
      <vt:lpstr>Why Measure Software?</vt:lpstr>
      <vt:lpstr>Definitions</vt:lpstr>
      <vt:lpstr>Definitions</vt:lpstr>
      <vt:lpstr>Why Do We Measure?</vt:lpstr>
      <vt:lpstr>Example Metrics</vt:lpstr>
      <vt:lpstr>A Good Manager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Metrics</vt:lpstr>
      <vt:lpstr>Process Metrics &amp; Software Process Improvement</vt:lpstr>
      <vt:lpstr>Process Metrics</vt:lpstr>
      <vt:lpstr>Factors Affecting Software Quality </vt:lpstr>
      <vt:lpstr>How to Measure Effectiveness of a Software Process</vt:lpstr>
      <vt:lpstr>Project Metrics</vt:lpstr>
      <vt:lpstr>Project Metrics</vt:lpstr>
      <vt:lpstr>Project Metrics</vt:lpstr>
      <vt:lpstr>Product metrics</vt:lpstr>
      <vt:lpstr>Types of Software Measurements</vt:lpstr>
      <vt:lpstr>An example</vt:lpstr>
      <vt:lpstr>Normalization of Metrics</vt:lpstr>
      <vt:lpstr>Metrics Guidelines</vt:lpstr>
      <vt:lpstr>Typical Normalized Metrics</vt:lpstr>
      <vt:lpstr>Size-Oriented Metrics </vt:lpstr>
      <vt:lpstr>Size-Oriented Metrics</vt:lpstr>
      <vt:lpstr>From the above data, simple size oriented metrics can be developed for each Project</vt:lpstr>
      <vt:lpstr>Complexity Metrics</vt:lpstr>
      <vt:lpstr>Example</vt:lpstr>
      <vt:lpstr>Halstead’s Metrics</vt:lpstr>
      <vt:lpstr>Program Complexity</vt:lpstr>
      <vt:lpstr>McCabe’s Complexity Measures</vt:lpstr>
      <vt:lpstr>Cyclomatic Complexity</vt:lpstr>
      <vt:lpstr>Meaning</vt:lpstr>
      <vt:lpstr>McClure’s Complexity Metric</vt:lpstr>
      <vt:lpstr>Function-Oriented Metrics</vt:lpstr>
      <vt:lpstr>Steps In Calculating FP</vt:lpstr>
      <vt:lpstr>Function Point Metrics</vt:lpstr>
      <vt:lpstr>Rate Complexity Factors</vt:lpstr>
      <vt:lpstr>Complexity Adjustment Factors</vt:lpstr>
      <vt:lpstr>Complexity Adjustment Factors(Continue…)</vt:lpstr>
      <vt:lpstr>Complexity Adjustment Value</vt:lpstr>
      <vt:lpstr>Example of Function-Oriented Metrics</vt:lpstr>
      <vt:lpstr>FP 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Qualities of a good metric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Metrics</dc:title>
  <dc:creator>Aman</dc:creator>
  <cp:lastModifiedBy>Akanksha Gaur</cp:lastModifiedBy>
  <cp:revision>127</cp:revision>
  <cp:lastPrinted>2020-04-02T14:43:13Z</cp:lastPrinted>
  <dcterms:created xsi:type="dcterms:W3CDTF">2010-08-22T06:46:54Z</dcterms:created>
  <dcterms:modified xsi:type="dcterms:W3CDTF">2021-03-01T07:18:43Z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0x01010094A1104157B17E4098767F758DE1F1CF</vt:lpwstr>
  </property>
</Properties>
</file>