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handoutMasterIdLst>
    <p:handoutMasterId r:id="rId41"/>
  </p:handoutMasterIdLst>
  <p:sldIdLst>
    <p:sldId id="383" r:id="rId2"/>
    <p:sldId id="384" r:id="rId3"/>
    <p:sldId id="346" r:id="rId4"/>
    <p:sldId id="330" r:id="rId5"/>
    <p:sldId id="391" r:id="rId6"/>
    <p:sldId id="393" r:id="rId7"/>
    <p:sldId id="394" r:id="rId8"/>
    <p:sldId id="395" r:id="rId9"/>
    <p:sldId id="396" r:id="rId10"/>
    <p:sldId id="397" r:id="rId11"/>
    <p:sldId id="398" r:id="rId12"/>
    <p:sldId id="400" r:id="rId13"/>
    <p:sldId id="401" r:id="rId14"/>
    <p:sldId id="392" r:id="rId15"/>
    <p:sldId id="402" r:id="rId16"/>
    <p:sldId id="403" r:id="rId17"/>
    <p:sldId id="404" r:id="rId18"/>
    <p:sldId id="405" r:id="rId19"/>
    <p:sldId id="406" r:id="rId20"/>
    <p:sldId id="407" r:id="rId21"/>
    <p:sldId id="335" r:id="rId22"/>
    <p:sldId id="338" r:id="rId23"/>
    <p:sldId id="388" r:id="rId24"/>
    <p:sldId id="387" r:id="rId25"/>
    <p:sldId id="390" r:id="rId26"/>
    <p:sldId id="339" r:id="rId27"/>
    <p:sldId id="340" r:id="rId28"/>
    <p:sldId id="355" r:id="rId29"/>
    <p:sldId id="356" r:id="rId30"/>
    <p:sldId id="358" r:id="rId31"/>
    <p:sldId id="359" r:id="rId32"/>
    <p:sldId id="362" r:id="rId33"/>
    <p:sldId id="363" r:id="rId34"/>
    <p:sldId id="361" r:id="rId35"/>
    <p:sldId id="366" r:id="rId36"/>
    <p:sldId id="368" r:id="rId37"/>
    <p:sldId id="349" r:id="rId38"/>
    <p:sldId id="350" r:id="rId3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CEDF"/>
    <a:srgbClr val="F8BE1A"/>
    <a:srgbClr val="59BBDE"/>
    <a:srgbClr val="AA1949"/>
    <a:srgbClr val="6D111B"/>
    <a:srgbClr val="162210"/>
    <a:srgbClr val="08045C"/>
    <a:srgbClr val="7CD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86501" autoAdjust="0"/>
  </p:normalViewPr>
  <p:slideViewPr>
    <p:cSldViewPr>
      <p:cViewPr>
        <p:scale>
          <a:sx n="66" d="100"/>
          <a:sy n="66" d="100"/>
        </p:scale>
        <p:origin x="-15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vl1pPr>
          </a:lstStyle>
          <a:p>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fld id="{6EEC12CC-E75F-47A5-9111-89A2F12C0008}" type="slidenum">
              <a:rPr lang="en-US"/>
              <a:pPr/>
              <a:t>‹#›</a:t>
            </a:fld>
            <a:endParaRPr lang="en-US"/>
          </a:p>
        </p:txBody>
      </p:sp>
    </p:spTree>
    <p:extLst>
      <p:ext uri="{BB962C8B-B14F-4D97-AF65-F5344CB8AC3E}">
        <p14:creationId xmlns:p14="http://schemas.microsoft.com/office/powerpoint/2010/main" val="1965570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vl1pPr>
          </a:lstStyle>
          <a:p>
            <a:endParaRPr lang="en-US"/>
          </a:p>
        </p:txBody>
      </p:sp>
      <p:sp>
        <p:nvSpPr>
          <p:cNvPr id="2052"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fld id="{3D928DFB-C466-4F3E-9A1A-7CD9B7B2364B}" type="slidenum">
              <a:rPr lang="en-US"/>
              <a:pPr/>
              <a:t>‹#›</a:t>
            </a:fld>
            <a:endParaRPr lang="en-US"/>
          </a:p>
        </p:txBody>
      </p:sp>
    </p:spTree>
    <p:extLst>
      <p:ext uri="{BB962C8B-B14F-4D97-AF65-F5344CB8AC3E}">
        <p14:creationId xmlns:p14="http://schemas.microsoft.com/office/powerpoint/2010/main" val="3181838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Times New Roman" pitchFamily="18" charset="0"/>
        <a:ea typeface="+mn-ea"/>
        <a:cs typeface="+mn-cs"/>
      </a:defRPr>
    </a:lvl1pPr>
    <a:lvl2pPr marL="457200" algn="l" rtl="0" fontAlgn="base">
      <a:spcBef>
        <a:spcPct val="30000"/>
      </a:spcBef>
      <a:spcAft>
        <a:spcPct val="0"/>
      </a:spcAft>
      <a:defRPr sz="16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7F0893-DF0C-4F69-A338-0FEBCB1B0FE1}"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F0EC9-2F82-4952-946F-ED98E1152F3F}" type="slidenum">
              <a:rPr lang="en-US"/>
              <a:pPr/>
              <a:t>30</a:t>
            </a:fld>
            <a:endParaRPr lang="en-US"/>
          </a:p>
        </p:txBody>
      </p:sp>
      <p:sp>
        <p:nvSpPr>
          <p:cNvPr id="164866" name="Rectangle 1026"/>
          <p:cNvSpPr>
            <a:spLocks noGrp="1" noRot="1" noChangeAspect="1" noChangeArrowheads="1"/>
          </p:cNvSpPr>
          <p:nvPr>
            <p:ph type="sldImg"/>
          </p:nvPr>
        </p:nvSpPr>
        <p:spPr bwMode="auto">
          <a:xfrm>
            <a:off x="1144588" y="687388"/>
            <a:ext cx="4568825" cy="3425825"/>
          </a:xfrm>
          <a:prstGeom prst="rect">
            <a:avLst/>
          </a:prstGeom>
          <a:solidFill>
            <a:srgbClr val="FFFFFF"/>
          </a:solidFill>
          <a:ln w="12700" cap="flat">
            <a:solidFill>
              <a:srgbClr val="000000"/>
            </a:solidFill>
            <a:miter lim="800000"/>
            <a:headEnd/>
            <a:tailEnd/>
          </a:ln>
        </p:spPr>
      </p:sp>
      <p:sp>
        <p:nvSpPr>
          <p:cNvPr id="164867" name="Rectangle 102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2B8DE-7B4F-4F79-913C-955966EBEE5B}" type="slidenum">
              <a:rPr lang="en-US"/>
              <a:pPr/>
              <a:t>31</a:t>
            </a:fld>
            <a:endParaRPr lang="en-US"/>
          </a:p>
        </p:txBody>
      </p:sp>
      <p:sp>
        <p:nvSpPr>
          <p:cNvPr id="166914" name="Rectangle 2"/>
          <p:cNvSpPr>
            <a:spLocks noGrp="1" noRot="1" noChangeAspect="1" noChangeArrowheads="1"/>
          </p:cNvSpPr>
          <p:nvPr>
            <p:ph type="sldImg"/>
          </p:nvPr>
        </p:nvSpPr>
        <p:spPr bwMode="auto">
          <a:xfrm>
            <a:off x="1144588" y="687388"/>
            <a:ext cx="4568825" cy="3425825"/>
          </a:xfrm>
          <a:prstGeom prst="rect">
            <a:avLst/>
          </a:prstGeom>
          <a:solidFill>
            <a:srgbClr val="FFFFFF"/>
          </a:solidFill>
          <a:ln w="12700" cap="flat">
            <a:solidFill>
              <a:srgbClr val="000000"/>
            </a:solidFill>
            <a:miter lim="800000"/>
            <a:headEnd/>
            <a:tailEnd/>
          </a:ln>
        </p:spPr>
      </p:sp>
      <p:sp>
        <p:nvSpPr>
          <p:cNvPr id="166915"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CF3D9-99A2-4404-980D-3367207FD38D}" type="slidenum">
              <a:rPr lang="en-US"/>
              <a:pPr/>
              <a:t>32</a:t>
            </a:fld>
            <a:endParaRPr lang="en-US"/>
          </a:p>
        </p:txBody>
      </p:sp>
      <p:sp>
        <p:nvSpPr>
          <p:cNvPr id="171010" name="Rectangle 1026"/>
          <p:cNvSpPr>
            <a:spLocks noGrp="1" noRot="1" noChangeAspect="1" noChangeArrowheads="1"/>
          </p:cNvSpPr>
          <p:nvPr>
            <p:ph type="sldImg"/>
          </p:nvPr>
        </p:nvSpPr>
        <p:spPr bwMode="auto">
          <a:xfrm>
            <a:off x="1144588" y="687388"/>
            <a:ext cx="4568825" cy="3425825"/>
          </a:xfrm>
          <a:prstGeom prst="rect">
            <a:avLst/>
          </a:prstGeom>
          <a:solidFill>
            <a:srgbClr val="FFFFFF"/>
          </a:solidFill>
          <a:ln w="12700" cap="flat">
            <a:solidFill>
              <a:srgbClr val="000000"/>
            </a:solidFill>
            <a:miter lim="800000"/>
            <a:headEnd/>
            <a:tailEnd/>
          </a:ln>
        </p:spPr>
      </p:sp>
      <p:sp>
        <p:nvSpPr>
          <p:cNvPr id="171011" name="Rectangle 102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58DF56-CC5B-463B-881B-336885A8426D}" type="slidenum">
              <a:rPr lang="en-US"/>
              <a:pPr/>
              <a:t>33</a:t>
            </a:fld>
            <a:endParaRPr lang="en-US"/>
          </a:p>
        </p:txBody>
      </p:sp>
      <p:sp>
        <p:nvSpPr>
          <p:cNvPr id="173058" name="Rectangle 2"/>
          <p:cNvSpPr>
            <a:spLocks noGrp="1" noRot="1" noChangeAspect="1" noChangeArrowheads="1"/>
          </p:cNvSpPr>
          <p:nvPr>
            <p:ph type="sldImg"/>
          </p:nvPr>
        </p:nvSpPr>
        <p:spPr bwMode="auto">
          <a:xfrm>
            <a:off x="1144588" y="687388"/>
            <a:ext cx="4568825" cy="3425825"/>
          </a:xfrm>
          <a:prstGeom prst="rect">
            <a:avLst/>
          </a:prstGeom>
          <a:solidFill>
            <a:srgbClr val="FFFFFF"/>
          </a:solidFill>
          <a:ln w="12700" cap="flat">
            <a:solidFill>
              <a:srgbClr val="000000"/>
            </a:solidFill>
            <a:miter lim="800000"/>
            <a:headEnd/>
            <a:tailEnd/>
          </a:ln>
        </p:spPr>
      </p:sp>
      <p:sp>
        <p:nvSpPr>
          <p:cNvPr id="17305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2007 Pearson Education, Inc.</a:t>
            </a:r>
          </a:p>
        </p:txBody>
      </p:sp>
      <p:sp>
        <p:nvSpPr>
          <p:cNvPr id="5" name="Slide Number Placeholder 4"/>
          <p:cNvSpPr>
            <a:spLocks noGrp="1"/>
          </p:cNvSpPr>
          <p:nvPr>
            <p:ph type="sldNum" sz="quarter" idx="11"/>
          </p:nvPr>
        </p:nvSpPr>
        <p:spPr/>
        <p:txBody>
          <a:bodyPr/>
          <a:lstStyle>
            <a:lvl1pPr>
              <a:defRPr/>
            </a:lvl1pPr>
          </a:lstStyle>
          <a:p>
            <a:r>
              <a:rPr lang="en-US"/>
              <a:t>Slide 1-</a:t>
            </a:r>
            <a:fld id="{C9E6A71B-21C7-444F-844F-51DDB78F907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75400" y="1127125"/>
            <a:ext cx="2082800" cy="4968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3825" y="1127125"/>
            <a:ext cx="6099175" cy="4968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2007 Pearson Education, Inc.</a:t>
            </a:r>
          </a:p>
        </p:txBody>
      </p:sp>
      <p:sp>
        <p:nvSpPr>
          <p:cNvPr id="5" name="Slide Number Placeholder 4"/>
          <p:cNvSpPr>
            <a:spLocks noGrp="1"/>
          </p:cNvSpPr>
          <p:nvPr>
            <p:ph type="sldNum" sz="quarter" idx="11"/>
          </p:nvPr>
        </p:nvSpPr>
        <p:spPr/>
        <p:txBody>
          <a:bodyPr/>
          <a:lstStyle>
            <a:lvl1pPr>
              <a:defRPr/>
            </a:lvl1pPr>
          </a:lstStyle>
          <a:p>
            <a:r>
              <a:rPr lang="en-US"/>
              <a:t>Slide 1-</a:t>
            </a:r>
            <a:fld id="{0CFB083F-DADD-40B0-9738-8FE48712262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2007 Pearson Education, Inc.</a:t>
            </a:r>
          </a:p>
        </p:txBody>
      </p:sp>
      <p:sp>
        <p:nvSpPr>
          <p:cNvPr id="5" name="Slide Number Placeholder 4"/>
          <p:cNvSpPr>
            <a:spLocks noGrp="1"/>
          </p:cNvSpPr>
          <p:nvPr>
            <p:ph type="sldNum" sz="quarter" idx="11"/>
          </p:nvPr>
        </p:nvSpPr>
        <p:spPr/>
        <p:txBody>
          <a:bodyPr/>
          <a:lstStyle>
            <a:lvl1pPr>
              <a:defRPr/>
            </a:lvl1pPr>
          </a:lstStyle>
          <a:p>
            <a:r>
              <a:rPr lang="en-US"/>
              <a:t>Slide 1-</a:t>
            </a:r>
            <a:fld id="{73E62432-D913-4A16-B061-BA1196E0ACF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Copyright © 2007 Pearson Education, Inc.</a:t>
            </a:r>
          </a:p>
        </p:txBody>
      </p:sp>
      <p:sp>
        <p:nvSpPr>
          <p:cNvPr id="5" name="Slide Number Placeholder 4"/>
          <p:cNvSpPr>
            <a:spLocks noGrp="1"/>
          </p:cNvSpPr>
          <p:nvPr>
            <p:ph type="sldNum" sz="quarter" idx="11"/>
          </p:nvPr>
        </p:nvSpPr>
        <p:spPr/>
        <p:txBody>
          <a:bodyPr/>
          <a:lstStyle>
            <a:lvl1pPr>
              <a:defRPr/>
            </a:lvl1pPr>
          </a:lstStyle>
          <a:p>
            <a:r>
              <a:rPr lang="en-US"/>
              <a:t>Slide 1-</a:t>
            </a:r>
            <a:fld id="{16A4AB00-2F44-44F3-9D2C-19A5893FC7E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2007 Pearson Education, Inc.</a:t>
            </a:r>
          </a:p>
        </p:txBody>
      </p:sp>
      <p:sp>
        <p:nvSpPr>
          <p:cNvPr id="6" name="Slide Number Placeholder 5"/>
          <p:cNvSpPr>
            <a:spLocks noGrp="1"/>
          </p:cNvSpPr>
          <p:nvPr>
            <p:ph type="sldNum" sz="quarter" idx="11"/>
          </p:nvPr>
        </p:nvSpPr>
        <p:spPr/>
        <p:txBody>
          <a:bodyPr/>
          <a:lstStyle>
            <a:lvl1pPr>
              <a:defRPr/>
            </a:lvl1pPr>
          </a:lstStyle>
          <a:p>
            <a:r>
              <a:rPr lang="en-US"/>
              <a:t>Slide 1-</a:t>
            </a:r>
            <a:fld id="{A272576C-24E5-4AF0-845A-A4968AE04E0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Copyright © 2007 Pearson Education, Inc.</a:t>
            </a:r>
          </a:p>
        </p:txBody>
      </p:sp>
      <p:sp>
        <p:nvSpPr>
          <p:cNvPr id="8" name="Slide Number Placeholder 7"/>
          <p:cNvSpPr>
            <a:spLocks noGrp="1"/>
          </p:cNvSpPr>
          <p:nvPr>
            <p:ph type="sldNum" sz="quarter" idx="11"/>
          </p:nvPr>
        </p:nvSpPr>
        <p:spPr/>
        <p:txBody>
          <a:bodyPr/>
          <a:lstStyle>
            <a:lvl1pPr>
              <a:defRPr/>
            </a:lvl1pPr>
          </a:lstStyle>
          <a:p>
            <a:r>
              <a:rPr lang="en-US"/>
              <a:t>Slide 1-</a:t>
            </a:r>
            <a:fld id="{C1512931-327A-4650-8D0E-B57180C5B83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Copyright © 2007 Pearson Education, Inc.</a:t>
            </a:r>
          </a:p>
        </p:txBody>
      </p:sp>
      <p:sp>
        <p:nvSpPr>
          <p:cNvPr id="4" name="Slide Number Placeholder 3"/>
          <p:cNvSpPr>
            <a:spLocks noGrp="1"/>
          </p:cNvSpPr>
          <p:nvPr>
            <p:ph type="sldNum" sz="quarter" idx="11"/>
          </p:nvPr>
        </p:nvSpPr>
        <p:spPr/>
        <p:txBody>
          <a:bodyPr/>
          <a:lstStyle>
            <a:lvl1pPr>
              <a:defRPr/>
            </a:lvl1pPr>
          </a:lstStyle>
          <a:p>
            <a:r>
              <a:rPr lang="en-US"/>
              <a:t>Slide 1-</a:t>
            </a:r>
            <a:fld id="{5B30917F-3474-450C-AD5B-131A83D8A0A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Copyright © 2007 Pearson Education, Inc.</a:t>
            </a:r>
          </a:p>
        </p:txBody>
      </p:sp>
      <p:sp>
        <p:nvSpPr>
          <p:cNvPr id="3" name="Slide Number Placeholder 2"/>
          <p:cNvSpPr>
            <a:spLocks noGrp="1"/>
          </p:cNvSpPr>
          <p:nvPr>
            <p:ph type="sldNum" sz="quarter" idx="11"/>
          </p:nvPr>
        </p:nvSpPr>
        <p:spPr/>
        <p:txBody>
          <a:bodyPr/>
          <a:lstStyle>
            <a:lvl1pPr>
              <a:defRPr/>
            </a:lvl1pPr>
          </a:lstStyle>
          <a:p>
            <a:r>
              <a:rPr lang="en-US"/>
              <a:t>Slide 1-</a:t>
            </a:r>
            <a:fld id="{7D0F07B6-A319-41BC-9CD6-C2A3FE7E95D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2007 Pearson Education, Inc.</a:t>
            </a:r>
          </a:p>
        </p:txBody>
      </p:sp>
      <p:sp>
        <p:nvSpPr>
          <p:cNvPr id="6" name="Slide Number Placeholder 5"/>
          <p:cNvSpPr>
            <a:spLocks noGrp="1"/>
          </p:cNvSpPr>
          <p:nvPr>
            <p:ph type="sldNum" sz="quarter" idx="11"/>
          </p:nvPr>
        </p:nvSpPr>
        <p:spPr/>
        <p:txBody>
          <a:bodyPr/>
          <a:lstStyle>
            <a:lvl1pPr>
              <a:defRPr/>
            </a:lvl1pPr>
          </a:lstStyle>
          <a:p>
            <a:r>
              <a:rPr lang="en-US"/>
              <a:t>Slide 1-</a:t>
            </a:r>
            <a:fld id="{D352FC05-C9E3-49CB-A57F-5E3135AD758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2007 Pearson Education, Inc.</a:t>
            </a:r>
          </a:p>
        </p:txBody>
      </p:sp>
      <p:sp>
        <p:nvSpPr>
          <p:cNvPr id="6" name="Slide Number Placeholder 5"/>
          <p:cNvSpPr>
            <a:spLocks noGrp="1"/>
          </p:cNvSpPr>
          <p:nvPr>
            <p:ph type="sldNum" sz="quarter" idx="11"/>
          </p:nvPr>
        </p:nvSpPr>
        <p:spPr/>
        <p:txBody>
          <a:bodyPr/>
          <a:lstStyle>
            <a:lvl1pPr>
              <a:defRPr/>
            </a:lvl1pPr>
          </a:lstStyle>
          <a:p>
            <a:r>
              <a:rPr lang="en-US"/>
              <a:t>Slide 1-</a:t>
            </a:r>
            <a:fld id="{7FD7EE0F-49CA-436F-A416-F48AEFA129F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23825" y="1127125"/>
            <a:ext cx="8029575" cy="70167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p>
            <a:pPr lvl="0"/>
            <a:r>
              <a:rPr lang="en-US" smtClean="0"/>
              <a:t>Click to edit Master title style</a:t>
            </a:r>
          </a:p>
        </p:txBody>
      </p:sp>
      <p:sp>
        <p:nvSpPr>
          <p:cNvPr id="1031" name="Rectangle 7"/>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6" name="Rectangle 12"/>
          <p:cNvSpPr>
            <a:spLocks noGrp="1" noChangeArrowheads="1"/>
          </p:cNvSpPr>
          <p:nvPr>
            <p:ph type="ftr" sz="quarter" idx="3"/>
          </p:nvPr>
        </p:nvSpPr>
        <p:spPr bwMode="auto">
          <a:xfrm>
            <a:off x="50800" y="6400800"/>
            <a:ext cx="75692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solidFill>
                  <a:schemeClr val="tx2"/>
                </a:solidFill>
                <a:latin typeface="Times New Roman" pitchFamily="18" charset="0"/>
              </a:defRPr>
            </a:lvl1pPr>
          </a:lstStyle>
          <a:p>
            <a:r>
              <a:rPr lang="en-US"/>
              <a:t>Copyright © 2007 Pearson Education, Inc.</a:t>
            </a:r>
          </a:p>
        </p:txBody>
      </p:sp>
      <p:sp>
        <p:nvSpPr>
          <p:cNvPr id="1037" name="Rectangle 13"/>
          <p:cNvSpPr>
            <a:spLocks noGrp="1" noChangeArrowheads="1"/>
          </p:cNvSpPr>
          <p:nvPr>
            <p:ph type="sldNum" sz="quarter" idx="4"/>
          </p:nvPr>
        </p:nvSpPr>
        <p:spPr bwMode="auto">
          <a:xfrm>
            <a:off x="7010400" y="6400800"/>
            <a:ext cx="19050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800" b="1">
                <a:solidFill>
                  <a:schemeClr val="tx2"/>
                </a:solidFill>
                <a:latin typeface="Times New Roman" pitchFamily="18" charset="0"/>
              </a:defRPr>
            </a:lvl1pPr>
          </a:lstStyle>
          <a:p>
            <a:r>
              <a:rPr lang="en-US"/>
              <a:t>Slide 1-</a:t>
            </a:r>
            <a:fld id="{8ABC6D18-5933-4D08-8CC2-0DFE5DF84EFB}" type="slidenum">
              <a:rPr lang="en-US"/>
              <a:pPr/>
              <a:t>‹#›</a:t>
            </a:fld>
            <a:endParaRPr lang="en-US"/>
          </a:p>
        </p:txBody>
      </p:sp>
      <p:pic>
        <p:nvPicPr>
          <p:cNvPr id="1040" name="Picture 16" descr="PN_curve_70"/>
          <p:cNvPicPr>
            <a:picLocks noChangeAspect="1" noChangeArrowheads="1"/>
          </p:cNvPicPr>
          <p:nvPr userDrawn="1"/>
        </p:nvPicPr>
        <p:blipFill>
          <a:blip r:embed="rId14"/>
          <a:srcRect/>
          <a:stretch>
            <a:fillRect/>
          </a:stretch>
        </p:blipFill>
        <p:spPr bwMode="auto">
          <a:xfrm>
            <a:off x="0" y="0"/>
            <a:ext cx="9144000" cy="63976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1">
                                            <p:txEl>
                                              <p:pRg st="0" end="0"/>
                                            </p:txEl>
                                          </p:spTgt>
                                        </p:tgtEl>
                                        <p:attrNameLst>
                                          <p:attrName>style.visibility</p:attrName>
                                        </p:attrNameLst>
                                      </p:cBhvr>
                                      <p:to>
                                        <p:strVal val="visible"/>
                                      </p:to>
                                    </p:set>
                                    <p:anim calcmode="lin" valueType="num">
                                      <p:cBhvr additive="base">
                                        <p:cTn id="7" dur="500" fill="hold"/>
                                        <p:tgtEl>
                                          <p:spTgt spid="10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3"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031">
                                            <p:txEl>
                                              <p:pRg st="1" end="1"/>
                                            </p:txEl>
                                          </p:spTgt>
                                        </p:tgtEl>
                                        <p:attrNameLst>
                                          <p:attrName>style.visibility</p:attrName>
                                        </p:attrNameLst>
                                      </p:cBhvr>
                                      <p:to>
                                        <p:strVal val="visible"/>
                                      </p:to>
                                    </p:set>
                                    <p:anim calcmode="lin" valueType="num">
                                      <p:cBhvr additive="base">
                                        <p:cTn id="11" dur="500" fill="hold"/>
                                        <p:tgtEl>
                                          <p:spTgt spid="10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3"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031">
                                            <p:txEl>
                                              <p:pRg st="2" end="2"/>
                                            </p:txEl>
                                          </p:spTgt>
                                        </p:tgtEl>
                                        <p:attrNameLst>
                                          <p:attrName>style.visibility</p:attrName>
                                        </p:attrNameLst>
                                      </p:cBhvr>
                                      <p:to>
                                        <p:strVal val="visible"/>
                                      </p:to>
                                    </p:set>
                                    <p:anim calcmode="lin" valueType="num">
                                      <p:cBhvr additive="base">
                                        <p:cTn id="15" dur="500" fill="hold"/>
                                        <p:tgtEl>
                                          <p:spTgt spid="103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13"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031">
                                            <p:txEl>
                                              <p:pRg st="3" end="3"/>
                                            </p:txEl>
                                          </p:spTgt>
                                        </p:tgtEl>
                                        <p:attrNameLst>
                                          <p:attrName>style.visibility</p:attrName>
                                        </p:attrNameLst>
                                      </p:cBhvr>
                                      <p:to>
                                        <p:strVal val="visible"/>
                                      </p:to>
                                    </p:set>
                                    <p:anim calcmode="lin" valueType="num">
                                      <p:cBhvr additive="base">
                                        <p:cTn id="19" dur="500" fill="hold"/>
                                        <p:tgtEl>
                                          <p:spTgt spid="103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3" name="Whoosh"/>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031">
                                            <p:txEl>
                                              <p:pRg st="4" end="4"/>
                                            </p:txEl>
                                          </p:spTgt>
                                        </p:tgtEl>
                                        <p:attrNameLst>
                                          <p:attrName>style.visibility</p:attrName>
                                        </p:attrNameLst>
                                      </p:cBhvr>
                                      <p:to>
                                        <p:strVal val="visible"/>
                                      </p:to>
                                    </p:set>
                                    <p:anim calcmode="lin" valueType="num">
                                      <p:cBhvr additive="base">
                                        <p:cTn id="23" dur="500" fill="hold"/>
                                        <p:tgtEl>
                                          <p:spTgt spid="1031">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3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1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build="p" autoUpdateAnimBg="0">
        <p:tmplLst>
          <p:tmpl lvl="1">
            <p:tnLst>
              <p:par>
                <p:cTn presetID="2" presetClass="entr" presetSubtype="8" fill="hold" nodeType="clickEffect">
                  <p:stCondLst>
                    <p:cond delay="0"/>
                  </p:stCondLst>
                  <p:childTnLst>
                    <p:set>
                      <p:cBhvr>
                        <p:cTn dur="1" fill="hold">
                          <p:stCondLst>
                            <p:cond delay="0"/>
                          </p:stCondLst>
                        </p:cTn>
                        <p:tgtEl>
                          <p:spTgt spid="1031"/>
                        </p:tgtEl>
                        <p:attrNameLst>
                          <p:attrName>style.visibility</p:attrName>
                        </p:attrNameLst>
                      </p:cBhvr>
                      <p:to>
                        <p:strVal val="visible"/>
                      </p:to>
                    </p:set>
                    <p:anim calcmode="lin" valueType="num">
                      <p:cBhvr additive="base">
                        <p:cTn dur="500" fill="hold"/>
                        <p:tgtEl>
                          <p:spTgt spid="1031"/>
                        </p:tgtEl>
                        <p:attrNameLst>
                          <p:attrName>ppt_x</p:attrName>
                        </p:attrNameLst>
                      </p:cBhvr>
                      <p:tavLst>
                        <p:tav tm="0">
                          <p:val>
                            <p:strVal val="0-#ppt_w/2"/>
                          </p:val>
                        </p:tav>
                        <p:tav tm="100000">
                          <p:val>
                            <p:strVal val="#ppt_x"/>
                          </p:val>
                        </p:tav>
                      </p:tavLst>
                    </p:anim>
                    <p:anim calcmode="lin" valueType="num">
                      <p:cBhvr additive="base">
                        <p:cTn dur="500" fill="hold"/>
                        <p:tgtEl>
                          <p:spTgt spid="10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stCondLst>
                          <p:endCondLst>
                            <p:cond evt="onStopAudio" delay="0">
                              <p:tgtEl>
                                <p:sldTgt/>
                              </p:tgtEl>
                            </p:cond>
                          </p:endCondLst>
                        </p:cTn>
                        <p:tgtEl>
                          <p:sndTgt r:embed="rId13" name="Whoosh"/>
                        </p:tgtEl>
                      </p:cMediaNode>
                    </p:audio>
                  </p:subTnLst>
                </p:cTn>
              </p:par>
            </p:tnLst>
          </p:tmpl>
          <p:tmpl lvl="2">
            <p:tnLst>
              <p:par>
                <p:cTn presetID="2" presetClass="entr" presetSubtype="8" fill="hold" nodeType="withEffect">
                  <p:stCondLst>
                    <p:cond delay="0"/>
                  </p:stCondLst>
                  <p:childTnLst>
                    <p:set>
                      <p:cBhvr>
                        <p:cTn dur="1" fill="hold">
                          <p:stCondLst>
                            <p:cond delay="0"/>
                          </p:stCondLst>
                        </p:cTn>
                        <p:tgtEl>
                          <p:spTgt spid="1031"/>
                        </p:tgtEl>
                        <p:attrNameLst>
                          <p:attrName>style.visibility</p:attrName>
                        </p:attrNameLst>
                      </p:cBhvr>
                      <p:to>
                        <p:strVal val="visible"/>
                      </p:to>
                    </p:set>
                    <p:anim calcmode="lin" valueType="num">
                      <p:cBhvr additive="base">
                        <p:cTn dur="500" fill="hold"/>
                        <p:tgtEl>
                          <p:spTgt spid="1031"/>
                        </p:tgtEl>
                        <p:attrNameLst>
                          <p:attrName>ppt_x</p:attrName>
                        </p:attrNameLst>
                      </p:cBhvr>
                      <p:tavLst>
                        <p:tav tm="0">
                          <p:val>
                            <p:strVal val="0-#ppt_w/2"/>
                          </p:val>
                        </p:tav>
                        <p:tav tm="100000">
                          <p:val>
                            <p:strVal val="#ppt_x"/>
                          </p:val>
                        </p:tav>
                      </p:tavLst>
                    </p:anim>
                    <p:anim calcmode="lin" valueType="num">
                      <p:cBhvr additive="base">
                        <p:cTn dur="500" fill="hold"/>
                        <p:tgtEl>
                          <p:spTgt spid="10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stCondLst>
                          <p:endCondLst>
                            <p:cond evt="onStopAudio" delay="0">
                              <p:tgtEl>
                                <p:sldTgt/>
                              </p:tgtEl>
                            </p:cond>
                          </p:endCondLst>
                        </p:cTn>
                        <p:tgtEl>
                          <p:sndTgt r:embed="rId13" name="Whoosh"/>
                        </p:tgtEl>
                      </p:cMediaNode>
                    </p:audio>
                  </p:subTnLst>
                </p:cTn>
              </p:par>
            </p:tnLst>
          </p:tmpl>
          <p:tmpl lvl="3">
            <p:tnLst>
              <p:par>
                <p:cTn presetID="2" presetClass="entr" presetSubtype="8" fill="hold" nodeType="withEffect">
                  <p:stCondLst>
                    <p:cond delay="0"/>
                  </p:stCondLst>
                  <p:childTnLst>
                    <p:set>
                      <p:cBhvr>
                        <p:cTn dur="1" fill="hold">
                          <p:stCondLst>
                            <p:cond delay="0"/>
                          </p:stCondLst>
                        </p:cTn>
                        <p:tgtEl>
                          <p:spTgt spid="1031"/>
                        </p:tgtEl>
                        <p:attrNameLst>
                          <p:attrName>style.visibility</p:attrName>
                        </p:attrNameLst>
                      </p:cBhvr>
                      <p:to>
                        <p:strVal val="visible"/>
                      </p:to>
                    </p:set>
                    <p:anim calcmode="lin" valueType="num">
                      <p:cBhvr additive="base">
                        <p:cTn dur="500" fill="hold"/>
                        <p:tgtEl>
                          <p:spTgt spid="1031"/>
                        </p:tgtEl>
                        <p:attrNameLst>
                          <p:attrName>ppt_x</p:attrName>
                        </p:attrNameLst>
                      </p:cBhvr>
                      <p:tavLst>
                        <p:tav tm="0">
                          <p:val>
                            <p:strVal val="0-#ppt_w/2"/>
                          </p:val>
                        </p:tav>
                        <p:tav tm="100000">
                          <p:val>
                            <p:strVal val="#ppt_x"/>
                          </p:val>
                        </p:tav>
                      </p:tavLst>
                    </p:anim>
                    <p:anim calcmode="lin" valueType="num">
                      <p:cBhvr additive="base">
                        <p:cTn dur="500" fill="hold"/>
                        <p:tgtEl>
                          <p:spTgt spid="10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stCondLst>
                          <p:endCondLst>
                            <p:cond evt="onStopAudio" delay="0">
                              <p:tgtEl>
                                <p:sldTgt/>
                              </p:tgtEl>
                            </p:cond>
                          </p:endCondLst>
                        </p:cTn>
                        <p:tgtEl>
                          <p:sndTgt r:embed="rId13" name="Whoosh"/>
                        </p:tgtEl>
                      </p:cMediaNode>
                    </p:audio>
                  </p:subTnLst>
                </p:cTn>
              </p:par>
            </p:tnLst>
          </p:tmpl>
          <p:tmpl lvl="4">
            <p:tnLst>
              <p:par>
                <p:cTn presetID="2" presetClass="entr" presetSubtype="8" fill="hold" nodeType="withEffect">
                  <p:stCondLst>
                    <p:cond delay="0"/>
                  </p:stCondLst>
                  <p:childTnLst>
                    <p:set>
                      <p:cBhvr>
                        <p:cTn dur="1" fill="hold">
                          <p:stCondLst>
                            <p:cond delay="0"/>
                          </p:stCondLst>
                        </p:cTn>
                        <p:tgtEl>
                          <p:spTgt spid="1031"/>
                        </p:tgtEl>
                        <p:attrNameLst>
                          <p:attrName>style.visibility</p:attrName>
                        </p:attrNameLst>
                      </p:cBhvr>
                      <p:to>
                        <p:strVal val="visible"/>
                      </p:to>
                    </p:set>
                    <p:anim calcmode="lin" valueType="num">
                      <p:cBhvr additive="base">
                        <p:cTn dur="500" fill="hold"/>
                        <p:tgtEl>
                          <p:spTgt spid="1031"/>
                        </p:tgtEl>
                        <p:attrNameLst>
                          <p:attrName>ppt_x</p:attrName>
                        </p:attrNameLst>
                      </p:cBhvr>
                      <p:tavLst>
                        <p:tav tm="0">
                          <p:val>
                            <p:strVal val="0-#ppt_w/2"/>
                          </p:val>
                        </p:tav>
                        <p:tav tm="100000">
                          <p:val>
                            <p:strVal val="#ppt_x"/>
                          </p:val>
                        </p:tav>
                      </p:tavLst>
                    </p:anim>
                    <p:anim calcmode="lin" valueType="num">
                      <p:cBhvr additive="base">
                        <p:cTn dur="500" fill="hold"/>
                        <p:tgtEl>
                          <p:spTgt spid="10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stCondLst>
                          <p:endCondLst>
                            <p:cond evt="onStopAudio" delay="0">
                              <p:tgtEl>
                                <p:sldTgt/>
                              </p:tgtEl>
                            </p:cond>
                          </p:endCondLst>
                        </p:cTn>
                        <p:tgtEl>
                          <p:sndTgt r:embed="rId13" name="Whoosh"/>
                        </p:tgtEl>
                      </p:cMediaNode>
                    </p:audio>
                  </p:subTnLst>
                </p:cTn>
              </p:par>
            </p:tnLst>
          </p:tmpl>
          <p:tmpl lvl="5">
            <p:tnLst>
              <p:par>
                <p:cTn presetID="2" presetClass="entr" presetSubtype="8" fill="hold" nodeType="withEffect">
                  <p:stCondLst>
                    <p:cond delay="0"/>
                  </p:stCondLst>
                  <p:childTnLst>
                    <p:set>
                      <p:cBhvr>
                        <p:cTn dur="1" fill="hold">
                          <p:stCondLst>
                            <p:cond delay="0"/>
                          </p:stCondLst>
                        </p:cTn>
                        <p:tgtEl>
                          <p:spTgt spid="1031"/>
                        </p:tgtEl>
                        <p:attrNameLst>
                          <p:attrName>style.visibility</p:attrName>
                        </p:attrNameLst>
                      </p:cBhvr>
                      <p:to>
                        <p:strVal val="visible"/>
                      </p:to>
                    </p:set>
                    <p:anim calcmode="lin" valueType="num">
                      <p:cBhvr additive="base">
                        <p:cTn dur="500" fill="hold"/>
                        <p:tgtEl>
                          <p:spTgt spid="1031"/>
                        </p:tgtEl>
                        <p:attrNameLst>
                          <p:attrName>ppt_x</p:attrName>
                        </p:attrNameLst>
                      </p:cBhvr>
                      <p:tavLst>
                        <p:tav tm="0">
                          <p:val>
                            <p:strVal val="0-#ppt_w/2"/>
                          </p:val>
                        </p:tav>
                        <p:tav tm="100000">
                          <p:val>
                            <p:strVal val="#ppt_x"/>
                          </p:val>
                        </p:tav>
                      </p:tavLst>
                    </p:anim>
                    <p:anim calcmode="lin" valueType="num">
                      <p:cBhvr additive="base">
                        <p:cTn dur="500" fill="hold"/>
                        <p:tgtEl>
                          <p:spTgt spid="10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stCondLst>
                          <p:endCondLst>
                            <p:cond evt="onStopAudio" delay="0">
                              <p:tgtEl>
                                <p:sldTgt/>
                              </p:tgtEl>
                            </p:cond>
                          </p:endCondLst>
                        </p:cTn>
                        <p:tgtEl>
                          <p:sndTgt r:embed="rId13" name="Whoosh"/>
                        </p:tgtEl>
                      </p:cMediaNode>
                    </p:audio>
                  </p:subTnLst>
                </p:cTn>
              </p:par>
            </p:tnLst>
          </p:tmpl>
        </p:tmplLst>
      </p:bldP>
    </p:bldLst>
  </p:timing>
  <p:hf hdr="0" dt="0"/>
  <p:txStyles>
    <p:titleStyle>
      <a:lvl1pPr algn="l" rtl="0" fontAlgn="base">
        <a:spcBef>
          <a:spcPct val="0"/>
        </a:spcBef>
        <a:spcAft>
          <a:spcPct val="0"/>
        </a:spcAft>
        <a:defRPr sz="4000" b="1">
          <a:solidFill>
            <a:srgbClr val="AA1949"/>
          </a:solidFill>
          <a:latin typeface="+mj-lt"/>
          <a:ea typeface="+mj-ea"/>
          <a:cs typeface="+mj-cs"/>
        </a:defRPr>
      </a:lvl1pPr>
      <a:lvl2pPr algn="l" rtl="0" fontAlgn="base">
        <a:spcBef>
          <a:spcPct val="0"/>
        </a:spcBef>
        <a:spcAft>
          <a:spcPct val="0"/>
        </a:spcAft>
        <a:defRPr sz="4000" b="1">
          <a:solidFill>
            <a:srgbClr val="AA1949"/>
          </a:solidFill>
          <a:latin typeface="Arial" charset="0"/>
        </a:defRPr>
      </a:lvl2pPr>
      <a:lvl3pPr algn="l" rtl="0" fontAlgn="base">
        <a:spcBef>
          <a:spcPct val="0"/>
        </a:spcBef>
        <a:spcAft>
          <a:spcPct val="0"/>
        </a:spcAft>
        <a:defRPr sz="4000" b="1">
          <a:solidFill>
            <a:srgbClr val="AA1949"/>
          </a:solidFill>
          <a:latin typeface="Arial" charset="0"/>
        </a:defRPr>
      </a:lvl3pPr>
      <a:lvl4pPr algn="l" rtl="0" fontAlgn="base">
        <a:spcBef>
          <a:spcPct val="0"/>
        </a:spcBef>
        <a:spcAft>
          <a:spcPct val="0"/>
        </a:spcAft>
        <a:defRPr sz="4000" b="1">
          <a:solidFill>
            <a:srgbClr val="AA1949"/>
          </a:solidFill>
          <a:latin typeface="Arial" charset="0"/>
        </a:defRPr>
      </a:lvl4pPr>
      <a:lvl5pPr algn="l" rtl="0" fontAlgn="base">
        <a:spcBef>
          <a:spcPct val="0"/>
        </a:spcBef>
        <a:spcAft>
          <a:spcPct val="0"/>
        </a:spcAft>
        <a:defRPr sz="4000" b="1">
          <a:solidFill>
            <a:srgbClr val="AA1949"/>
          </a:solidFill>
          <a:latin typeface="Arial" charset="0"/>
        </a:defRPr>
      </a:lvl5pPr>
      <a:lvl6pPr marL="457200" algn="l" rtl="0" fontAlgn="base">
        <a:spcBef>
          <a:spcPct val="0"/>
        </a:spcBef>
        <a:spcAft>
          <a:spcPct val="0"/>
        </a:spcAft>
        <a:defRPr sz="4000" b="1">
          <a:solidFill>
            <a:srgbClr val="AA1949"/>
          </a:solidFill>
          <a:latin typeface="Arial" charset="0"/>
        </a:defRPr>
      </a:lvl6pPr>
      <a:lvl7pPr marL="914400" algn="l" rtl="0" fontAlgn="base">
        <a:spcBef>
          <a:spcPct val="0"/>
        </a:spcBef>
        <a:spcAft>
          <a:spcPct val="0"/>
        </a:spcAft>
        <a:defRPr sz="4000" b="1">
          <a:solidFill>
            <a:srgbClr val="AA1949"/>
          </a:solidFill>
          <a:latin typeface="Arial" charset="0"/>
        </a:defRPr>
      </a:lvl7pPr>
      <a:lvl8pPr marL="1371600" algn="l" rtl="0" fontAlgn="base">
        <a:spcBef>
          <a:spcPct val="0"/>
        </a:spcBef>
        <a:spcAft>
          <a:spcPct val="0"/>
        </a:spcAft>
        <a:defRPr sz="4000" b="1">
          <a:solidFill>
            <a:srgbClr val="AA1949"/>
          </a:solidFill>
          <a:latin typeface="Arial" charset="0"/>
        </a:defRPr>
      </a:lvl8pPr>
      <a:lvl9pPr marL="1828800" algn="l" rtl="0" fontAlgn="base">
        <a:spcBef>
          <a:spcPct val="0"/>
        </a:spcBef>
        <a:spcAft>
          <a:spcPct val="0"/>
        </a:spcAft>
        <a:defRPr sz="4000" b="1">
          <a:solidFill>
            <a:srgbClr val="AA1949"/>
          </a:solidFill>
          <a:latin typeface="Arial" charset="0"/>
        </a:defRPr>
      </a:lvl9pPr>
    </p:titleStyle>
    <p:bodyStyle>
      <a:lvl1pPr marL="342900" indent="-342900" algn="l" rtl="0" fontAlgn="base">
        <a:spcBef>
          <a:spcPct val="20000"/>
        </a:spcBef>
        <a:spcAft>
          <a:spcPct val="0"/>
        </a:spcAft>
        <a:buClr>
          <a:schemeClr val="tx2"/>
        </a:buClr>
        <a:buSzPct val="79000"/>
        <a:buFont typeface="Wingdings" pitchFamily="2" charset="2"/>
        <a:buChar char="n"/>
        <a:defRPr sz="2800">
          <a:solidFill>
            <a:srgbClr val="333399"/>
          </a:solidFill>
          <a:latin typeface="+mn-lt"/>
          <a:ea typeface="+mn-ea"/>
          <a:cs typeface="+mn-cs"/>
        </a:defRPr>
      </a:lvl1pPr>
      <a:lvl2pPr marL="742950" indent="-285750" algn="l" rtl="0" fontAlgn="base">
        <a:spcBef>
          <a:spcPct val="20000"/>
        </a:spcBef>
        <a:spcAft>
          <a:spcPct val="0"/>
        </a:spcAft>
        <a:buClr>
          <a:schemeClr val="tx2"/>
        </a:buClr>
        <a:buSzPct val="79000"/>
        <a:buFont typeface="Wingdings" pitchFamily="2" charset="2"/>
        <a:buChar char="n"/>
        <a:defRPr sz="2800">
          <a:solidFill>
            <a:srgbClr val="333399"/>
          </a:solidFill>
          <a:latin typeface="+mn-lt"/>
        </a:defRPr>
      </a:lvl2pPr>
      <a:lvl3pPr marL="1143000" indent="-228600" algn="l" rtl="0" fontAlgn="base">
        <a:spcBef>
          <a:spcPct val="20000"/>
        </a:spcBef>
        <a:spcAft>
          <a:spcPct val="0"/>
        </a:spcAft>
        <a:buClr>
          <a:schemeClr val="tx2"/>
        </a:buClr>
        <a:buSzPct val="79000"/>
        <a:buFont typeface="Wingdings" pitchFamily="2" charset="2"/>
        <a:buChar char="n"/>
        <a:defRPr sz="2800">
          <a:solidFill>
            <a:srgbClr val="333399"/>
          </a:solidFill>
          <a:latin typeface="+mn-lt"/>
        </a:defRPr>
      </a:lvl3pPr>
      <a:lvl4pPr marL="1600200" indent="-228600" algn="l" rtl="0" fontAlgn="base">
        <a:spcBef>
          <a:spcPct val="20000"/>
        </a:spcBef>
        <a:spcAft>
          <a:spcPct val="0"/>
        </a:spcAft>
        <a:buClr>
          <a:schemeClr val="tx2"/>
        </a:buClr>
        <a:buSzPct val="79000"/>
        <a:buFont typeface="Wingdings" pitchFamily="2" charset="2"/>
        <a:buChar char="n"/>
        <a:defRPr sz="2800">
          <a:solidFill>
            <a:srgbClr val="333399"/>
          </a:solidFill>
          <a:latin typeface="+mn-lt"/>
        </a:defRPr>
      </a:lvl4pPr>
      <a:lvl5pPr marL="2057400" indent="-228600" algn="l" rtl="0" fontAlgn="base">
        <a:spcBef>
          <a:spcPct val="20000"/>
        </a:spcBef>
        <a:spcAft>
          <a:spcPct val="0"/>
        </a:spcAft>
        <a:buClr>
          <a:schemeClr val="tx2"/>
        </a:buClr>
        <a:buSzPct val="79000"/>
        <a:buFont typeface="Wingdings" pitchFamily="2" charset="2"/>
        <a:buChar char="n"/>
        <a:defRPr sz="2800">
          <a:solidFill>
            <a:srgbClr val="333399"/>
          </a:solidFill>
          <a:latin typeface="+mn-lt"/>
        </a:defRPr>
      </a:lvl5pPr>
      <a:lvl6pPr marL="2514600" indent="-228600" algn="l" rtl="0" fontAlgn="base">
        <a:spcBef>
          <a:spcPct val="20000"/>
        </a:spcBef>
        <a:spcAft>
          <a:spcPct val="0"/>
        </a:spcAft>
        <a:buClr>
          <a:schemeClr val="tx2"/>
        </a:buClr>
        <a:buSzPct val="79000"/>
        <a:buFont typeface="Wingdings" pitchFamily="2" charset="2"/>
        <a:buChar char="n"/>
        <a:defRPr sz="2800">
          <a:solidFill>
            <a:srgbClr val="333399"/>
          </a:solidFill>
          <a:latin typeface="+mn-lt"/>
        </a:defRPr>
      </a:lvl6pPr>
      <a:lvl7pPr marL="2971800" indent="-228600" algn="l" rtl="0" fontAlgn="base">
        <a:spcBef>
          <a:spcPct val="20000"/>
        </a:spcBef>
        <a:spcAft>
          <a:spcPct val="0"/>
        </a:spcAft>
        <a:buClr>
          <a:schemeClr val="tx2"/>
        </a:buClr>
        <a:buSzPct val="79000"/>
        <a:buFont typeface="Wingdings" pitchFamily="2" charset="2"/>
        <a:buChar char="n"/>
        <a:defRPr sz="2800">
          <a:solidFill>
            <a:srgbClr val="333399"/>
          </a:solidFill>
          <a:latin typeface="+mn-lt"/>
        </a:defRPr>
      </a:lvl7pPr>
      <a:lvl8pPr marL="3429000" indent="-228600" algn="l" rtl="0" fontAlgn="base">
        <a:spcBef>
          <a:spcPct val="20000"/>
        </a:spcBef>
        <a:spcAft>
          <a:spcPct val="0"/>
        </a:spcAft>
        <a:buClr>
          <a:schemeClr val="tx2"/>
        </a:buClr>
        <a:buSzPct val="79000"/>
        <a:buFont typeface="Wingdings" pitchFamily="2" charset="2"/>
        <a:buChar char="n"/>
        <a:defRPr sz="2800">
          <a:solidFill>
            <a:srgbClr val="333399"/>
          </a:solidFill>
          <a:latin typeface="+mn-lt"/>
        </a:defRPr>
      </a:lvl8pPr>
      <a:lvl9pPr marL="3886200" indent="-228600" algn="l" rtl="0" fontAlgn="base">
        <a:spcBef>
          <a:spcPct val="20000"/>
        </a:spcBef>
        <a:spcAft>
          <a:spcPct val="0"/>
        </a:spcAft>
        <a:buClr>
          <a:schemeClr val="tx2"/>
        </a:buClr>
        <a:buSzPct val="79000"/>
        <a:buFont typeface="Wingdings" pitchFamily="2" charset="2"/>
        <a:buChar char="n"/>
        <a:defRPr sz="2800">
          <a:solidFill>
            <a:srgbClr val="33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r>
              <a:rPr lang="en-US"/>
              <a:t>Copyright © 2007 Pearson Education, Inc.</a:t>
            </a:r>
          </a:p>
        </p:txBody>
      </p:sp>
      <p:sp>
        <p:nvSpPr>
          <p:cNvPr id="9" name="Slide Number Placeholder 2"/>
          <p:cNvSpPr>
            <a:spLocks noGrp="1"/>
          </p:cNvSpPr>
          <p:nvPr>
            <p:ph type="sldNum" sz="quarter" idx="11"/>
          </p:nvPr>
        </p:nvSpPr>
        <p:spPr/>
        <p:txBody>
          <a:bodyPr/>
          <a:lstStyle/>
          <a:p>
            <a:r>
              <a:rPr lang="en-US"/>
              <a:t>Slide 1-</a:t>
            </a:r>
            <a:fld id="{D7016CE2-B09A-4474-9721-BC0B5A118093}" type="slidenum">
              <a:rPr lang="en-US"/>
              <a:pPr/>
              <a:t>1</a:t>
            </a:fld>
            <a:endParaRPr lang="en-US"/>
          </a:p>
        </p:txBody>
      </p:sp>
      <p:sp>
        <p:nvSpPr>
          <p:cNvPr id="211970" name="Rectangle 2"/>
          <p:cNvSpPr>
            <a:spLocks noChangeArrowheads="1"/>
          </p:cNvSpPr>
          <p:nvPr/>
        </p:nvSpPr>
        <p:spPr bwMode="auto">
          <a:xfrm>
            <a:off x="0" y="0"/>
            <a:ext cx="9144000" cy="6858000"/>
          </a:xfrm>
          <a:prstGeom prst="rect">
            <a:avLst/>
          </a:prstGeom>
          <a:solidFill>
            <a:schemeClr val="tx2"/>
          </a:solidFill>
          <a:ln w="12700">
            <a:solidFill>
              <a:schemeClr val="tx1"/>
            </a:solidFill>
            <a:miter lim="800000"/>
            <a:headEnd type="none" w="sm" len="sm"/>
            <a:tailEnd type="none" w="sm" len="sm"/>
          </a:ln>
          <a:effectLst/>
        </p:spPr>
        <p:txBody>
          <a:bodyPr wrap="none" anchor="ctr"/>
          <a:lstStyle/>
          <a:p>
            <a:endParaRPr lang="en-US"/>
          </a:p>
        </p:txBody>
      </p:sp>
      <p:sp>
        <p:nvSpPr>
          <p:cNvPr id="211971" name="Text Box 3"/>
          <p:cNvSpPr txBox="1">
            <a:spLocks noChangeArrowheads="1"/>
          </p:cNvSpPr>
          <p:nvPr/>
        </p:nvSpPr>
        <p:spPr bwMode="auto">
          <a:xfrm>
            <a:off x="4267200" y="1219200"/>
            <a:ext cx="5867400" cy="914400"/>
          </a:xfrm>
          <a:prstGeom prst="rect">
            <a:avLst/>
          </a:prstGeom>
          <a:noFill/>
          <a:ln w="12700">
            <a:noFill/>
            <a:miter lim="800000"/>
            <a:headEnd type="none" w="sm" len="sm"/>
            <a:tailEnd type="none" w="sm" len="sm"/>
          </a:ln>
          <a:effectLst/>
        </p:spPr>
        <p:txBody>
          <a:bodyPr>
            <a:spAutoFit/>
          </a:bodyPr>
          <a:lstStyle/>
          <a:p>
            <a:pPr>
              <a:spcBef>
                <a:spcPct val="50000"/>
              </a:spcBef>
            </a:pPr>
            <a:r>
              <a:rPr lang="en-US" sz="5400" b="1" dirty="0">
                <a:solidFill>
                  <a:schemeClr val="accent2"/>
                </a:solidFill>
                <a:latin typeface="Times New Roman" pitchFamily="18" charset="0"/>
              </a:rPr>
              <a:t>E-commerce   </a:t>
            </a:r>
          </a:p>
        </p:txBody>
      </p:sp>
      <p:sp>
        <p:nvSpPr>
          <p:cNvPr id="211973" name="Text Box 5"/>
          <p:cNvSpPr txBox="1">
            <a:spLocks noChangeArrowheads="1"/>
          </p:cNvSpPr>
          <p:nvPr/>
        </p:nvSpPr>
        <p:spPr bwMode="auto">
          <a:xfrm>
            <a:off x="4308475" y="1995488"/>
            <a:ext cx="4648200" cy="519112"/>
          </a:xfrm>
          <a:prstGeom prst="rect">
            <a:avLst/>
          </a:prstGeom>
          <a:noFill/>
          <a:ln w="12700">
            <a:noFill/>
            <a:miter lim="800000"/>
            <a:headEnd type="none" w="sm" len="sm"/>
            <a:tailEnd type="none" w="sm" len="sm"/>
          </a:ln>
          <a:effectLst/>
        </p:spPr>
        <p:txBody>
          <a:bodyPr>
            <a:spAutoFit/>
          </a:bodyPr>
          <a:lstStyle/>
          <a:p>
            <a:pPr>
              <a:spcBef>
                <a:spcPct val="50000"/>
              </a:spcBef>
            </a:pPr>
            <a:r>
              <a:rPr lang="en-US" sz="2800" b="1" dirty="0">
                <a:solidFill>
                  <a:srgbClr val="66FF33"/>
                </a:solidFill>
                <a:latin typeface="Times New Roman" pitchFamily="18" charset="0"/>
              </a:rPr>
              <a:t>business. technology. society.</a:t>
            </a:r>
          </a:p>
        </p:txBody>
      </p:sp>
      <p:pic>
        <p:nvPicPr>
          <p:cNvPr id="211975" name="Picture 7" descr="C:\Documents and Settings\Carol\My Documents\E-commerceBooks\E-commerce3E\Supplements\PPTs\Cover.tif"/>
          <p:cNvPicPr>
            <a:picLocks noChangeAspect="1" noChangeArrowheads="1"/>
          </p:cNvPicPr>
          <p:nvPr/>
        </p:nvPicPr>
        <p:blipFill>
          <a:blip r:embed="rId2"/>
          <a:srcRect/>
          <a:stretch>
            <a:fillRect/>
          </a:stretch>
        </p:blipFill>
        <p:spPr bwMode="auto">
          <a:xfrm>
            <a:off x="228600" y="1371600"/>
            <a:ext cx="3962400" cy="29845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Introduction of new products</a:t>
            </a:r>
            <a:endParaRPr lang="en-US" dirty="0"/>
          </a:p>
        </p:txBody>
      </p:sp>
      <p:sp>
        <p:nvSpPr>
          <p:cNvPr id="3" name="Content Placeholder 2"/>
          <p:cNvSpPr>
            <a:spLocks noGrp="1"/>
          </p:cNvSpPr>
          <p:nvPr>
            <p:ph idx="1"/>
          </p:nvPr>
        </p:nvSpPr>
        <p:spPr/>
        <p:txBody>
          <a:bodyPr/>
          <a:lstStyle/>
          <a:p>
            <a:r>
              <a:rPr lang="en-US" sz="2400" dirty="0"/>
              <a:t>In traditional commerce, it takes a lot of time and money to introduce a new product and analyze the response of the customers. Initially, cost has to be incurred to carry out pilot surveys to understand the taste of the customers.</a:t>
            </a:r>
          </a:p>
          <a:p>
            <a:r>
              <a:rPr lang="en-US" sz="2400" dirty="0"/>
              <a:t>In e-commerce, it is easy to introduce a product on the website and get the immediate feedback of the customers. Based on the response, the products can be redefined and modified for a successful launch.</a:t>
            </a:r>
          </a:p>
          <a:p>
            <a:endParaRPr lang="en-US" sz="2400"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10</a:t>
            </a:fld>
            <a:endParaRPr lang="en-US"/>
          </a:p>
        </p:txBody>
      </p:sp>
    </p:spTree>
    <p:extLst>
      <p:ext uri="{BB962C8B-B14F-4D97-AF65-F5344CB8AC3E}">
        <p14:creationId xmlns:p14="http://schemas.microsoft.com/office/powerpoint/2010/main" val="168363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Profit</a:t>
            </a:r>
            <a:endParaRPr lang="en-US" dirty="0"/>
          </a:p>
        </p:txBody>
      </p:sp>
      <p:sp>
        <p:nvSpPr>
          <p:cNvPr id="3" name="Content Placeholder 2"/>
          <p:cNvSpPr>
            <a:spLocks noGrp="1"/>
          </p:cNvSpPr>
          <p:nvPr>
            <p:ph idx="1"/>
          </p:nvPr>
        </p:nvSpPr>
        <p:spPr/>
        <p:txBody>
          <a:bodyPr/>
          <a:lstStyle/>
          <a:p>
            <a:r>
              <a:rPr lang="en-US" dirty="0"/>
              <a:t>E-commerce helps to increase the sales of the organization. It helps the organization to enjoy greater profits by increasing sales, cutting cost and streamlining operating processes.</a:t>
            </a:r>
          </a:p>
          <a:p>
            <a:r>
              <a:rPr lang="en-US" dirty="0"/>
              <a:t>The cost incurred on the middlemen, overhead, inventory and limited sales pulls down the profit of the organization in traditional commerce.</a:t>
            </a:r>
          </a:p>
          <a:p>
            <a:endParaRPr lang="en-US"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11</a:t>
            </a:fld>
            <a:endParaRPr lang="en-US"/>
          </a:p>
        </p:txBody>
      </p:sp>
    </p:spTree>
    <p:extLst>
      <p:ext uri="{BB962C8B-B14F-4D97-AF65-F5344CB8AC3E}">
        <p14:creationId xmlns:p14="http://schemas.microsoft.com/office/powerpoint/2010/main" val="3940712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Time Accessibility</a:t>
            </a:r>
            <a:endParaRPr lang="en-US" dirty="0"/>
          </a:p>
        </p:txBody>
      </p:sp>
      <p:sp>
        <p:nvSpPr>
          <p:cNvPr id="3" name="Content Placeholder 2"/>
          <p:cNvSpPr>
            <a:spLocks noGrp="1"/>
          </p:cNvSpPr>
          <p:nvPr>
            <p:ph idx="1"/>
          </p:nvPr>
        </p:nvSpPr>
        <p:spPr/>
        <p:txBody>
          <a:bodyPr/>
          <a:lstStyle/>
          <a:p>
            <a:r>
              <a:rPr lang="en-US" dirty="0"/>
              <a:t>Business is open only for a limited time in traditional commerce. Round the clock (24 x 7) service is available in e-commerce.</a:t>
            </a:r>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12</a:t>
            </a:fld>
            <a:endParaRPr lang="en-US"/>
          </a:p>
        </p:txBody>
      </p:sp>
    </p:spTree>
    <p:extLst>
      <p:ext uri="{BB962C8B-B14F-4D97-AF65-F5344CB8AC3E}">
        <p14:creationId xmlns:p14="http://schemas.microsoft.com/office/powerpoint/2010/main" val="402311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a:t>There is an automated processing of business transactions in electronic commerce. It helps to minimize the clerical errors.</a:t>
            </a:r>
          </a:p>
          <a:p>
            <a:r>
              <a:rPr lang="en-US" dirty="0"/>
              <a:t>There is manual processing of business transactions in traditional commerce. There are chances of clerical errors to occur as human intervention takes place.</a:t>
            </a:r>
          </a:p>
          <a:p>
            <a:endParaRPr lang="en-US"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13</a:t>
            </a:fld>
            <a:endParaRPr lang="en-US"/>
          </a:p>
        </p:txBody>
      </p:sp>
    </p:spTree>
    <p:extLst>
      <p:ext uri="{BB962C8B-B14F-4D97-AF65-F5344CB8AC3E}">
        <p14:creationId xmlns:p14="http://schemas.microsoft.com/office/powerpoint/2010/main" val="335085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867775" cy="523862"/>
          </a:xfrm>
        </p:spPr>
        <p:txBody>
          <a:bodyPr/>
          <a:lstStyle/>
          <a:p>
            <a:r>
              <a:rPr lang="en-US" sz="2800" dirty="0" smtClean="0"/>
              <a:t>Dis-advantages </a:t>
            </a:r>
            <a:r>
              <a:rPr lang="en-US" sz="2800" dirty="0"/>
              <a:t>of E-Commerce over commerce</a:t>
            </a:r>
          </a:p>
        </p:txBody>
      </p:sp>
      <p:sp>
        <p:nvSpPr>
          <p:cNvPr id="3" name="Content Placeholder 2"/>
          <p:cNvSpPr>
            <a:spLocks noGrp="1"/>
          </p:cNvSpPr>
          <p:nvPr>
            <p:ph idx="1"/>
          </p:nvPr>
        </p:nvSpPr>
        <p:spPr>
          <a:xfrm>
            <a:off x="533400" y="1524000"/>
            <a:ext cx="7772400" cy="4114800"/>
          </a:xfrm>
        </p:spPr>
        <p:txBody>
          <a:bodyPr/>
          <a:lstStyle/>
          <a:p>
            <a:r>
              <a:rPr lang="en-US" dirty="0" smtClean="0"/>
              <a:t>Physical Inspection</a:t>
            </a:r>
          </a:p>
          <a:p>
            <a:r>
              <a:rPr lang="en-US" dirty="0" smtClean="0"/>
              <a:t>Product Suitability</a:t>
            </a:r>
          </a:p>
          <a:p>
            <a:r>
              <a:rPr lang="en-US" dirty="0" smtClean="0"/>
              <a:t>Human Resource</a:t>
            </a:r>
          </a:p>
          <a:p>
            <a:r>
              <a:rPr lang="en-US" dirty="0" smtClean="0"/>
              <a:t>Customer Interaction</a:t>
            </a:r>
          </a:p>
          <a:p>
            <a:r>
              <a:rPr lang="en-US" dirty="0" smtClean="0"/>
              <a:t>Business Relationship</a:t>
            </a:r>
          </a:p>
          <a:p>
            <a:r>
              <a:rPr lang="en-US" dirty="0" smtClean="0"/>
              <a:t>Fraud</a:t>
            </a:r>
            <a:endParaRPr lang="en-US"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14</a:t>
            </a:fld>
            <a:endParaRPr lang="en-US"/>
          </a:p>
        </p:txBody>
      </p:sp>
    </p:spTree>
    <p:extLst>
      <p:ext uri="{BB962C8B-B14F-4D97-AF65-F5344CB8AC3E}">
        <p14:creationId xmlns:p14="http://schemas.microsoft.com/office/powerpoint/2010/main" val="343044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Physical Inspection</a:t>
            </a:r>
            <a:endParaRPr lang="en-US" dirty="0"/>
          </a:p>
        </p:txBody>
      </p:sp>
      <p:sp>
        <p:nvSpPr>
          <p:cNvPr id="3" name="Content Placeholder 2"/>
          <p:cNvSpPr>
            <a:spLocks noGrp="1"/>
          </p:cNvSpPr>
          <p:nvPr>
            <p:ph idx="1"/>
          </p:nvPr>
        </p:nvSpPr>
        <p:spPr/>
        <p:txBody>
          <a:bodyPr/>
          <a:lstStyle/>
          <a:p>
            <a:r>
              <a:rPr lang="en-US" dirty="0"/>
              <a:t>E-commerce does not allow physical inspection of goods. In purchasing goods in e-commerce, customers have to rely on electronic images whereas in traditional commerce, it is possible to physically inspect the goods before the purchase.</a:t>
            </a:r>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15</a:t>
            </a:fld>
            <a:endParaRPr lang="en-US"/>
          </a:p>
        </p:txBody>
      </p:sp>
    </p:spTree>
    <p:extLst>
      <p:ext uri="{BB962C8B-B14F-4D97-AF65-F5344CB8AC3E}">
        <p14:creationId xmlns:p14="http://schemas.microsoft.com/office/powerpoint/2010/main" val="4573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Product Suitability</a:t>
            </a:r>
            <a:endParaRPr lang="en-US" dirty="0"/>
          </a:p>
        </p:txBody>
      </p:sp>
      <p:sp>
        <p:nvSpPr>
          <p:cNvPr id="3" name="Content Placeholder 2"/>
          <p:cNvSpPr>
            <a:spLocks noGrp="1"/>
          </p:cNvSpPr>
          <p:nvPr>
            <p:ph idx="1"/>
          </p:nvPr>
        </p:nvSpPr>
        <p:spPr/>
        <p:txBody>
          <a:bodyPr/>
          <a:lstStyle/>
          <a:p>
            <a:r>
              <a:rPr lang="en-US" dirty="0"/>
              <a:t>E-commerce is not suitable for perishable goods and high valuable items such as </a:t>
            </a:r>
            <a:r>
              <a:rPr lang="en-US" dirty="0" err="1"/>
              <a:t>jewellery</a:t>
            </a:r>
            <a:r>
              <a:rPr lang="en-US" dirty="0"/>
              <a:t> and antiques. It is mostly suitable for purchasing tickets, books, music and software. Traditional commerce is suitable for perishables and touch and feel items. Purchasing software, music in traditional commerce may appear </a:t>
            </a:r>
            <a:r>
              <a:rPr lang="en-US" dirty="0" smtClean="0"/>
              <a:t>expensive</a:t>
            </a:r>
            <a:endParaRPr lang="en-US"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16</a:t>
            </a:fld>
            <a:endParaRPr lang="en-US"/>
          </a:p>
        </p:txBody>
      </p:sp>
    </p:spTree>
    <p:extLst>
      <p:ext uri="{BB962C8B-B14F-4D97-AF65-F5344CB8AC3E}">
        <p14:creationId xmlns:p14="http://schemas.microsoft.com/office/powerpoint/2010/main" val="3195306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Human Resource</a:t>
            </a:r>
            <a:endParaRPr lang="en-US" dirty="0"/>
          </a:p>
        </p:txBody>
      </p:sp>
      <p:sp>
        <p:nvSpPr>
          <p:cNvPr id="3" name="Content Placeholder 2"/>
          <p:cNvSpPr>
            <a:spLocks noGrp="1"/>
          </p:cNvSpPr>
          <p:nvPr>
            <p:ph idx="1"/>
          </p:nvPr>
        </p:nvSpPr>
        <p:spPr/>
        <p:txBody>
          <a:bodyPr/>
          <a:lstStyle/>
          <a:p>
            <a:r>
              <a:rPr lang="en-US" dirty="0"/>
              <a:t>To operate in electronic environment, an organization requires technically qualified staff with an aptitude to update themselves in the ever changing world. E-business has difficulty in recruiting and retaining talented people.</a:t>
            </a:r>
          </a:p>
          <a:p>
            <a:r>
              <a:rPr lang="en-US" dirty="0"/>
              <a:t>Traditional commerce does not have such problems associated with human resource in non electronic environment.</a:t>
            </a:r>
          </a:p>
          <a:p>
            <a:endParaRPr lang="en-US"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17</a:t>
            </a:fld>
            <a:endParaRPr lang="en-US"/>
          </a:p>
        </p:txBody>
      </p:sp>
    </p:spTree>
    <p:extLst>
      <p:ext uri="{BB962C8B-B14F-4D97-AF65-F5344CB8AC3E}">
        <p14:creationId xmlns:p14="http://schemas.microsoft.com/office/powerpoint/2010/main" val="404140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Customer Interaction</a:t>
            </a:r>
            <a:endParaRPr lang="en-US" dirty="0"/>
          </a:p>
        </p:txBody>
      </p:sp>
      <p:sp>
        <p:nvSpPr>
          <p:cNvPr id="3" name="Content Placeholder 2"/>
          <p:cNvSpPr>
            <a:spLocks noGrp="1"/>
          </p:cNvSpPr>
          <p:nvPr>
            <p:ph idx="1"/>
          </p:nvPr>
        </p:nvSpPr>
        <p:spPr/>
        <p:txBody>
          <a:bodyPr/>
          <a:lstStyle/>
          <a:p>
            <a:r>
              <a:rPr lang="en-US" dirty="0"/>
              <a:t>In traditional commerce, the interaction between the business and the consumer is a “face-to-face”.</a:t>
            </a:r>
          </a:p>
          <a:p>
            <a:r>
              <a:rPr lang="en-US" dirty="0"/>
              <a:t>In electronic commerce, the interaction between the business and the consumer is “screen-to-face”. Since there is no personal touch in e-business, companies need to have intimate relationship with customers to win over their loyalty.</a:t>
            </a:r>
          </a:p>
          <a:p>
            <a:endParaRPr lang="en-US"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18</a:t>
            </a:fld>
            <a:endParaRPr lang="en-US"/>
          </a:p>
        </p:txBody>
      </p:sp>
    </p:spTree>
    <p:extLst>
      <p:ext uri="{BB962C8B-B14F-4D97-AF65-F5344CB8AC3E}">
        <p14:creationId xmlns:p14="http://schemas.microsoft.com/office/powerpoint/2010/main" val="94371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Business Relationship</a:t>
            </a:r>
            <a:endParaRPr lang="en-US" dirty="0"/>
          </a:p>
        </p:txBody>
      </p:sp>
      <p:sp>
        <p:nvSpPr>
          <p:cNvPr id="3" name="Content Placeholder 2"/>
          <p:cNvSpPr>
            <a:spLocks noGrp="1"/>
          </p:cNvSpPr>
          <p:nvPr>
            <p:ph idx="1"/>
          </p:nvPr>
        </p:nvSpPr>
        <p:spPr/>
        <p:txBody>
          <a:bodyPr/>
          <a:lstStyle/>
          <a:p>
            <a:r>
              <a:rPr lang="en-US" dirty="0"/>
              <a:t>The business relationship in traditional commerce is vertical or linear, whereas in electronic commerce the business relationship is characterized by end-to-end.</a:t>
            </a:r>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19</a:t>
            </a:fld>
            <a:endParaRPr lang="en-US"/>
          </a:p>
        </p:txBody>
      </p:sp>
    </p:spTree>
    <p:extLst>
      <p:ext uri="{BB962C8B-B14F-4D97-AF65-F5344CB8AC3E}">
        <p14:creationId xmlns:p14="http://schemas.microsoft.com/office/powerpoint/2010/main" val="125841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Copyright © 2007 Pearson Education, Inc.</a:t>
            </a:r>
          </a:p>
        </p:txBody>
      </p:sp>
      <p:sp>
        <p:nvSpPr>
          <p:cNvPr id="8" name="Slide Number Placeholder 4"/>
          <p:cNvSpPr>
            <a:spLocks noGrp="1"/>
          </p:cNvSpPr>
          <p:nvPr>
            <p:ph type="sldNum" sz="quarter" idx="11"/>
          </p:nvPr>
        </p:nvSpPr>
        <p:spPr/>
        <p:txBody>
          <a:bodyPr/>
          <a:lstStyle/>
          <a:p>
            <a:r>
              <a:rPr lang="en-US"/>
              <a:t>Slide 1-</a:t>
            </a:r>
            <a:fld id="{E9464A1C-6F4E-49F2-8036-BCA71F1DE3A8}" type="slidenum">
              <a:rPr lang="en-US"/>
              <a:pPr/>
              <a:t>2</a:t>
            </a:fld>
            <a:endParaRPr lang="en-US"/>
          </a:p>
        </p:txBody>
      </p:sp>
      <p:sp>
        <p:nvSpPr>
          <p:cNvPr id="212994" name="Rectangle 3074"/>
          <p:cNvSpPr>
            <a:spLocks noGrp="1" noChangeArrowheads="1"/>
          </p:cNvSpPr>
          <p:nvPr>
            <p:ph type="title"/>
          </p:nvPr>
        </p:nvSpPr>
        <p:spPr/>
        <p:txBody>
          <a:bodyPr/>
          <a:lstStyle/>
          <a:p>
            <a:endParaRPr lang="en-US"/>
          </a:p>
        </p:txBody>
      </p:sp>
      <p:sp>
        <p:nvSpPr>
          <p:cNvPr id="212995" name="Rectangle 3075"/>
          <p:cNvSpPr>
            <a:spLocks noGrp="1" noChangeArrowheads="1"/>
          </p:cNvSpPr>
          <p:nvPr>
            <p:ph type="body" idx="1"/>
          </p:nvPr>
        </p:nvSpPr>
        <p:spPr/>
        <p:txBody>
          <a:bodyPr/>
          <a:lstStyle/>
          <a:p>
            <a:endParaRPr lang="en-US"/>
          </a:p>
        </p:txBody>
      </p:sp>
      <p:sp>
        <p:nvSpPr>
          <p:cNvPr id="212996" name="Rectangle 3076"/>
          <p:cNvSpPr>
            <a:spLocks noChangeArrowheads="1"/>
          </p:cNvSpPr>
          <p:nvPr/>
        </p:nvSpPr>
        <p:spPr bwMode="auto">
          <a:xfrm>
            <a:off x="0" y="498475"/>
            <a:ext cx="9144000" cy="6359525"/>
          </a:xfrm>
          <a:prstGeom prst="rect">
            <a:avLst/>
          </a:prstGeom>
          <a:solidFill>
            <a:schemeClr val="tx2"/>
          </a:solidFill>
          <a:ln w="12700">
            <a:noFill/>
            <a:miter lim="800000"/>
            <a:headEnd type="none" w="sm" len="sm"/>
            <a:tailEnd type="none" w="sm" len="sm"/>
          </a:ln>
          <a:effectLst/>
        </p:spPr>
        <p:txBody>
          <a:bodyPr wrap="none" anchor="ctr"/>
          <a:lstStyle/>
          <a:p>
            <a:endParaRPr lang="en-US"/>
          </a:p>
        </p:txBody>
      </p:sp>
      <p:sp>
        <p:nvSpPr>
          <p:cNvPr id="212997" name="Rectangle 3077"/>
          <p:cNvSpPr>
            <a:spLocks noChangeArrowheads="1"/>
          </p:cNvSpPr>
          <p:nvPr/>
        </p:nvSpPr>
        <p:spPr bwMode="auto">
          <a:xfrm>
            <a:off x="685800" y="2209800"/>
            <a:ext cx="7772400" cy="1143000"/>
          </a:xfrm>
          <a:prstGeom prst="rect">
            <a:avLst/>
          </a:prstGeom>
          <a:solidFill>
            <a:schemeClr val="tx2"/>
          </a:solidFill>
          <a:ln w="12700">
            <a:noFill/>
            <a:miter lim="800000"/>
            <a:headEnd type="none" w="sm" len="sm"/>
            <a:tailEnd type="none" w="sm" len="sm"/>
          </a:ln>
          <a:effectLst/>
        </p:spPr>
        <p:txBody>
          <a:bodyPr/>
          <a:lstStyle/>
          <a:p>
            <a:r>
              <a:rPr lang="en-US" sz="4400" b="1">
                <a:solidFill>
                  <a:srgbClr val="59BBDE"/>
                </a:solidFill>
                <a:latin typeface="Times New Roman" pitchFamily="18" charset="0"/>
              </a:rPr>
              <a:t>Chapter 1</a:t>
            </a:r>
            <a:endParaRPr lang="en-US" sz="4400" b="1">
              <a:solidFill>
                <a:srgbClr val="AA1949"/>
              </a:solidFill>
              <a:latin typeface="Times New Roman" pitchFamily="18" charset="0"/>
            </a:endParaRPr>
          </a:p>
        </p:txBody>
      </p:sp>
      <p:sp>
        <p:nvSpPr>
          <p:cNvPr id="212998" name="Rectangle 3078"/>
          <p:cNvSpPr>
            <a:spLocks noChangeArrowheads="1"/>
          </p:cNvSpPr>
          <p:nvPr/>
        </p:nvSpPr>
        <p:spPr bwMode="auto">
          <a:xfrm>
            <a:off x="762000" y="3200400"/>
            <a:ext cx="7848600" cy="1752600"/>
          </a:xfrm>
          <a:prstGeom prst="rect">
            <a:avLst/>
          </a:prstGeom>
          <a:noFill/>
          <a:ln w="12700">
            <a:noFill/>
            <a:miter lim="800000"/>
            <a:headEnd type="none" w="sm" len="sm"/>
            <a:tailEnd type="none" w="sm" len="sm"/>
          </a:ln>
          <a:effectLst/>
        </p:spPr>
        <p:txBody>
          <a:bodyPr/>
          <a:lstStyle/>
          <a:p>
            <a:pPr marL="342900" indent="-342900">
              <a:spcBef>
                <a:spcPct val="20000"/>
              </a:spcBef>
              <a:buClr>
                <a:schemeClr val="tx2"/>
              </a:buClr>
              <a:buSzPct val="79000"/>
              <a:buFont typeface="Wingdings" pitchFamily="2" charset="2"/>
              <a:buNone/>
            </a:pPr>
            <a:r>
              <a:rPr lang="en-US" sz="4400" b="1">
                <a:solidFill>
                  <a:schemeClr val="bg1"/>
                </a:solidFill>
                <a:latin typeface="Arial" charset="0"/>
              </a:rPr>
              <a:t>The Revolution Is Just Beginning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Fraud</a:t>
            </a:r>
            <a:endParaRPr lang="en-US" dirty="0"/>
          </a:p>
        </p:txBody>
      </p:sp>
      <p:sp>
        <p:nvSpPr>
          <p:cNvPr id="3" name="Content Placeholder 2"/>
          <p:cNvSpPr>
            <a:spLocks noGrp="1"/>
          </p:cNvSpPr>
          <p:nvPr>
            <p:ph idx="1"/>
          </p:nvPr>
        </p:nvSpPr>
        <p:spPr/>
        <p:txBody>
          <a:bodyPr/>
          <a:lstStyle/>
          <a:p>
            <a:r>
              <a:rPr lang="en-US" dirty="0"/>
              <a:t>Lot of cyber frauds take place in electronic commerce transactions. People generally fear to give credit card information. Lack of physical presence in markets and unclear legal issues give loopholes for frauds to take place in e-business transactions.</a:t>
            </a:r>
          </a:p>
          <a:p>
            <a:r>
              <a:rPr lang="en-US" dirty="0"/>
              <a:t>Fraud in traditional commerce is comparatively less as there is personal interaction between the buyer and the seller.</a:t>
            </a:r>
          </a:p>
          <a:p>
            <a:endParaRPr lang="en-US"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20</a:t>
            </a:fld>
            <a:endParaRPr lang="en-US"/>
          </a:p>
        </p:txBody>
      </p:sp>
    </p:spTree>
    <p:extLst>
      <p:ext uri="{BB962C8B-B14F-4D97-AF65-F5344CB8AC3E}">
        <p14:creationId xmlns:p14="http://schemas.microsoft.com/office/powerpoint/2010/main" val="84668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87D6EAFC-F66F-4B25-8888-3F1886335EEE}" type="slidenum">
              <a:rPr lang="en-US"/>
              <a:pPr/>
              <a:t>21</a:t>
            </a:fld>
            <a:endParaRPr lang="en-US"/>
          </a:p>
        </p:txBody>
      </p:sp>
      <p:sp>
        <p:nvSpPr>
          <p:cNvPr id="133122" name="Rectangle 2"/>
          <p:cNvSpPr>
            <a:spLocks noGrp="1" noChangeArrowheads="1"/>
          </p:cNvSpPr>
          <p:nvPr>
            <p:ph type="title"/>
          </p:nvPr>
        </p:nvSpPr>
        <p:spPr>
          <a:xfrm>
            <a:off x="123825" y="884238"/>
            <a:ext cx="8029575" cy="579437"/>
          </a:xfrm>
        </p:spPr>
        <p:txBody>
          <a:bodyPr/>
          <a:lstStyle/>
          <a:p>
            <a:r>
              <a:rPr lang="en-US" sz="3200"/>
              <a:t>E-commerce vs. E-business</a:t>
            </a:r>
          </a:p>
        </p:txBody>
      </p:sp>
      <p:sp>
        <p:nvSpPr>
          <p:cNvPr id="133123" name="Rectangle 3"/>
          <p:cNvSpPr>
            <a:spLocks noGrp="1" noChangeArrowheads="1"/>
          </p:cNvSpPr>
          <p:nvPr>
            <p:ph type="body" idx="1"/>
          </p:nvPr>
        </p:nvSpPr>
        <p:spPr>
          <a:xfrm>
            <a:off x="685800" y="1676400"/>
            <a:ext cx="7772400" cy="4114800"/>
          </a:xfrm>
        </p:spPr>
        <p:txBody>
          <a:bodyPr/>
          <a:lstStyle/>
          <a:p>
            <a:r>
              <a:rPr lang="en-US"/>
              <a:t>We use the term e-business to refer primarily to the digital enablement of transactions and processes </a:t>
            </a:r>
            <a:r>
              <a:rPr lang="en-US" i="1"/>
              <a:t>within </a:t>
            </a:r>
            <a:r>
              <a:rPr lang="en-US"/>
              <a:t>a firm, involving information systems under the control of the firm</a:t>
            </a:r>
          </a:p>
          <a:p>
            <a:r>
              <a:rPr lang="en-US"/>
              <a:t>E-business does not include commercial transactions involving an exchange of value across organizational boundaries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B3F9E689-0563-403E-8314-F0BCFC9617ED}" type="slidenum">
              <a:rPr lang="en-US"/>
              <a:pPr/>
              <a:t>22</a:t>
            </a:fld>
            <a:endParaRPr lang="en-US"/>
          </a:p>
        </p:txBody>
      </p:sp>
      <p:sp>
        <p:nvSpPr>
          <p:cNvPr id="137218" name="Rectangle 2"/>
          <p:cNvSpPr>
            <a:spLocks noGrp="1" noChangeArrowheads="1"/>
          </p:cNvSpPr>
          <p:nvPr>
            <p:ph type="title"/>
          </p:nvPr>
        </p:nvSpPr>
        <p:spPr>
          <a:xfrm>
            <a:off x="123825" y="884238"/>
            <a:ext cx="8029575" cy="579437"/>
          </a:xfrm>
        </p:spPr>
        <p:txBody>
          <a:bodyPr/>
          <a:lstStyle/>
          <a:p>
            <a:r>
              <a:rPr lang="en-US" sz="3200"/>
              <a:t>Why Study E-commerce?</a:t>
            </a:r>
          </a:p>
        </p:txBody>
      </p:sp>
      <p:sp>
        <p:nvSpPr>
          <p:cNvPr id="137219" name="Rectangle 3"/>
          <p:cNvSpPr>
            <a:spLocks noGrp="1" noChangeArrowheads="1"/>
          </p:cNvSpPr>
          <p:nvPr>
            <p:ph type="body" idx="1"/>
          </p:nvPr>
        </p:nvSpPr>
        <p:spPr>
          <a:xfrm>
            <a:off x="685800" y="1676400"/>
            <a:ext cx="7772400" cy="4114800"/>
          </a:xfrm>
        </p:spPr>
        <p:txBody>
          <a:bodyPr/>
          <a:lstStyle/>
          <a:p>
            <a:r>
              <a:rPr lang="en-US" dirty="0"/>
              <a:t>E-commerce technology is different and more powerful than any of the other technologies that we have seen in the past century.</a:t>
            </a:r>
          </a:p>
          <a:p>
            <a:r>
              <a:rPr lang="en-US" dirty="0"/>
              <a:t>E-commerce has challenged much traditional business thinking</a:t>
            </a:r>
          </a:p>
          <a:p>
            <a:r>
              <a:rPr lang="en-US" dirty="0"/>
              <a:t>E-commerce has a number of unique features that help </a:t>
            </a:r>
            <a:r>
              <a:rPr lang="en-US" dirty="0" smtClean="0"/>
              <a:t>to explain </a:t>
            </a:r>
            <a:r>
              <a:rPr lang="en-US" dirty="0"/>
              <a:t>why we have so much interest in </a:t>
            </a:r>
            <a:r>
              <a:rPr lang="en-US" dirty="0" smtClean="0"/>
              <a:t>e-commerce.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The Reinvention of E-Commerce</a:t>
            </a:r>
          </a:p>
        </p:txBody>
      </p:sp>
      <p:sp>
        <p:nvSpPr>
          <p:cNvPr id="4099" name="Content Placeholder 2"/>
          <p:cNvSpPr>
            <a:spLocks noGrp="1"/>
          </p:cNvSpPr>
          <p:nvPr>
            <p:ph idx="1"/>
          </p:nvPr>
        </p:nvSpPr>
        <p:spPr/>
        <p:txBody>
          <a:bodyPr/>
          <a:lstStyle/>
          <a:p>
            <a:pPr eaLnBrk="1" hangingPunct="1"/>
            <a:r>
              <a:rPr lang="en-US" dirty="0" smtClean="0"/>
              <a:t>1995-2000 , Innovation</a:t>
            </a:r>
          </a:p>
          <a:p>
            <a:pPr lvl="1" eaLnBrk="1" hangingPunct="1">
              <a:buFont typeface="Arial" pitchFamily="34" charset="0"/>
              <a:buChar char="•"/>
            </a:pPr>
            <a:r>
              <a:rPr lang="en-US" dirty="0" smtClean="0"/>
              <a:t>Digitize business on the web</a:t>
            </a:r>
          </a:p>
          <a:p>
            <a:pPr lvl="1" eaLnBrk="1" hangingPunct="1">
              <a:buFont typeface="Arial" pitchFamily="34" charset="0"/>
              <a:buChar char="•"/>
            </a:pPr>
            <a:r>
              <a:rPr lang="en-US" dirty="0" smtClean="0"/>
              <a:t>Weak business models</a:t>
            </a:r>
          </a:p>
          <a:p>
            <a:pPr lvl="1" eaLnBrk="1" hangingPunct="1">
              <a:buFont typeface="Arial" pitchFamily="34" charset="0"/>
              <a:buChar char="•"/>
            </a:pPr>
            <a:r>
              <a:rPr lang="en-US" dirty="0" smtClean="0"/>
              <a:t>Liquidity bubble</a:t>
            </a:r>
          </a:p>
          <a:p>
            <a:pPr eaLnBrk="1" hangingPunct="1"/>
            <a:r>
              <a:rPr lang="en-US" dirty="0" smtClean="0"/>
              <a:t>2001-2008, Consolidation</a:t>
            </a:r>
          </a:p>
          <a:p>
            <a:pPr lvl="1" eaLnBrk="1" hangingPunct="1">
              <a:buFont typeface="Arial" pitchFamily="34" charset="0"/>
              <a:buChar char="•"/>
            </a:pPr>
            <a:r>
              <a:rPr lang="en-US" dirty="0" smtClean="0"/>
              <a:t>Honed business models, 25% growth per year</a:t>
            </a:r>
          </a:p>
          <a:p>
            <a:pPr lvl="1" eaLnBrk="1" hangingPunct="1">
              <a:buFont typeface="Arial" pitchFamily="34" charset="0"/>
              <a:buChar char="•"/>
            </a:pPr>
            <a:r>
              <a:rPr lang="en-US" dirty="0" smtClean="0"/>
              <a:t>Success of social networking services</a:t>
            </a:r>
          </a:p>
          <a:p>
            <a:pPr lvl="1" eaLnBrk="1" hangingPunct="1"/>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4800" y="914400"/>
            <a:ext cx="8029575" cy="701675"/>
          </a:xfrm>
        </p:spPr>
        <p:txBody>
          <a:bodyPr/>
          <a:lstStyle/>
          <a:p>
            <a:pPr eaLnBrk="1" hangingPunct="1"/>
            <a:r>
              <a:rPr lang="en-US" dirty="0" smtClean="0"/>
              <a:t>Where is E-Commerce Today</a:t>
            </a:r>
          </a:p>
        </p:txBody>
      </p:sp>
      <p:sp>
        <p:nvSpPr>
          <p:cNvPr id="5123" name="Content Placeholder 2"/>
          <p:cNvSpPr>
            <a:spLocks noGrp="1"/>
          </p:cNvSpPr>
          <p:nvPr>
            <p:ph idx="1"/>
          </p:nvPr>
        </p:nvSpPr>
        <p:spPr>
          <a:xfrm>
            <a:off x="685800" y="1676400"/>
            <a:ext cx="7924800" cy="4724400"/>
          </a:xfrm>
        </p:spPr>
        <p:txBody>
          <a:bodyPr/>
          <a:lstStyle/>
          <a:p>
            <a:pPr eaLnBrk="1" hangingPunct="1"/>
            <a:r>
              <a:rPr lang="en-US" dirty="0" smtClean="0"/>
              <a:t>Trends in 2008-2009</a:t>
            </a:r>
          </a:p>
          <a:p>
            <a:pPr lvl="1" eaLnBrk="1" hangingPunct="1">
              <a:buFont typeface="Wingdings" pitchFamily="2" charset="2"/>
              <a:buChar char="q"/>
            </a:pPr>
            <a:r>
              <a:rPr lang="en-US" dirty="0" smtClean="0"/>
              <a:t>New business models based off social technologies</a:t>
            </a:r>
          </a:p>
          <a:p>
            <a:pPr lvl="1" eaLnBrk="1" hangingPunct="1">
              <a:buFont typeface="Wingdings" pitchFamily="2" charset="2"/>
              <a:buChar char="q"/>
            </a:pPr>
            <a:r>
              <a:rPr lang="en-US" dirty="0" smtClean="0"/>
              <a:t>Growth in search engine marketing &amp; advertising</a:t>
            </a:r>
          </a:p>
          <a:p>
            <a:pPr lvl="1" eaLnBrk="1" hangingPunct="1">
              <a:buFont typeface="Wingdings" pitchFamily="2" charset="2"/>
              <a:buChar char="q"/>
            </a:pPr>
            <a:r>
              <a:rPr lang="en-US" dirty="0" smtClean="0"/>
              <a:t>Retail ecommerce grows in double digit rates</a:t>
            </a:r>
          </a:p>
          <a:p>
            <a:pPr lvl="2" eaLnBrk="1" hangingPunct="1">
              <a:buFont typeface="Arial" pitchFamily="34" charset="0"/>
              <a:buChar char="•"/>
            </a:pPr>
            <a:r>
              <a:rPr lang="en-US" dirty="0" smtClean="0"/>
              <a:t>Online population slows but average purchase expands</a:t>
            </a:r>
          </a:p>
          <a:p>
            <a:pPr lvl="2" eaLnBrk="1" hangingPunct="1">
              <a:buFont typeface="Arial" pitchFamily="34" charset="0"/>
              <a:buChar char="•"/>
            </a:pPr>
            <a:r>
              <a:rPr lang="en-US" dirty="0" smtClean="0"/>
              <a:t>Fastest growth in older shoppers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Ecommerce today (cont.)</a:t>
            </a:r>
          </a:p>
        </p:txBody>
      </p:sp>
      <p:sp>
        <p:nvSpPr>
          <p:cNvPr id="6147" name="Content Placeholder 2"/>
          <p:cNvSpPr>
            <a:spLocks noGrp="1"/>
          </p:cNvSpPr>
          <p:nvPr>
            <p:ph idx="1"/>
          </p:nvPr>
        </p:nvSpPr>
        <p:spPr/>
        <p:txBody>
          <a:bodyPr/>
          <a:lstStyle/>
          <a:p>
            <a:pPr marL="342900" lvl="1" indent="-342900" eaLnBrk="1" hangingPunct="1">
              <a:buFont typeface="Arial" pitchFamily="34" charset="0"/>
              <a:buChar char="•"/>
            </a:pPr>
            <a:r>
              <a:rPr lang="en-US" sz="3200" dirty="0" smtClean="0"/>
              <a:t>Revolution in telecommunications, print media, real estate, hotels, bill payments</a:t>
            </a:r>
          </a:p>
          <a:p>
            <a:pPr eaLnBrk="1" hangingPunct="1">
              <a:buFont typeface="Arial" pitchFamily="34" charset="0"/>
              <a:buChar char="•"/>
            </a:pPr>
            <a:r>
              <a:rPr lang="en-US" dirty="0" smtClean="0"/>
              <a:t>Entrepreneurs flood the net, riding on infrastructures of Amazon, eBay and Google</a:t>
            </a:r>
          </a:p>
          <a:p>
            <a:pPr eaLnBrk="1" hangingPunct="1">
              <a:buFont typeface="Arial" pitchFamily="34" charset="0"/>
              <a:buChar char="•"/>
            </a:pPr>
            <a:r>
              <a:rPr lang="en-US" dirty="0" smtClean="0"/>
              <a:t>Large companies continue to improve multi-channel, bricks &amp; clicks models</a:t>
            </a:r>
          </a:p>
          <a:p>
            <a:pPr eaLnBrk="1" hangingPunct="1">
              <a:buFont typeface="Arial" pitchFamily="34" charset="0"/>
              <a:buChar char="•"/>
            </a:pPr>
            <a:r>
              <a:rPr lang="en-US" dirty="0" smtClean="0"/>
              <a:t>Growth in B2B supply chain use of the web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EA38E07C-E5C4-436F-A8C5-FDCCE4BFFFA3}" type="slidenum">
              <a:rPr lang="en-US"/>
              <a:pPr/>
              <a:t>26</a:t>
            </a:fld>
            <a:endParaRPr lang="en-US"/>
          </a:p>
        </p:txBody>
      </p:sp>
      <p:sp>
        <p:nvSpPr>
          <p:cNvPr id="138242" name="Rectangle 2"/>
          <p:cNvSpPr>
            <a:spLocks noGrp="1" noChangeArrowheads="1"/>
          </p:cNvSpPr>
          <p:nvPr>
            <p:ph type="title"/>
          </p:nvPr>
        </p:nvSpPr>
        <p:spPr>
          <a:xfrm>
            <a:off x="123825" y="762000"/>
            <a:ext cx="9020175" cy="1066800"/>
          </a:xfrm>
        </p:spPr>
        <p:txBody>
          <a:bodyPr/>
          <a:lstStyle/>
          <a:p>
            <a:r>
              <a:rPr lang="en-US" sz="3200"/>
              <a:t>Seven Unique Features of E-commerce Technology and Their Significance</a:t>
            </a:r>
          </a:p>
        </p:txBody>
      </p:sp>
      <p:sp>
        <p:nvSpPr>
          <p:cNvPr id="138243" name="Rectangle 3"/>
          <p:cNvSpPr>
            <a:spLocks noGrp="1" noChangeArrowheads="1"/>
          </p:cNvSpPr>
          <p:nvPr>
            <p:ph type="body" idx="1"/>
          </p:nvPr>
        </p:nvSpPr>
        <p:spPr>
          <a:xfrm>
            <a:off x="381000" y="1981200"/>
            <a:ext cx="8534400" cy="4114800"/>
          </a:xfrm>
        </p:spPr>
        <p:txBody>
          <a:bodyPr/>
          <a:lstStyle/>
          <a:p>
            <a:pPr>
              <a:lnSpc>
                <a:spcPct val="90000"/>
              </a:lnSpc>
            </a:pPr>
            <a:r>
              <a:rPr lang="en-US" sz="2400"/>
              <a:t>Is ubiquitous (available everywhere, all the time) </a:t>
            </a:r>
          </a:p>
          <a:p>
            <a:pPr>
              <a:lnSpc>
                <a:spcPct val="90000"/>
              </a:lnSpc>
            </a:pPr>
            <a:r>
              <a:rPr lang="en-US" sz="2400"/>
              <a:t>Offers global reach  (across cultural/national boundaries)</a:t>
            </a:r>
          </a:p>
          <a:p>
            <a:pPr>
              <a:lnSpc>
                <a:spcPct val="90000"/>
              </a:lnSpc>
            </a:pPr>
            <a:r>
              <a:rPr lang="en-US" sz="2400"/>
              <a:t>Operates according to universal standards (lowers market entry for merchants and search costs for consumers)</a:t>
            </a:r>
          </a:p>
          <a:p>
            <a:pPr>
              <a:lnSpc>
                <a:spcPct val="90000"/>
              </a:lnSpc>
            </a:pPr>
            <a:r>
              <a:rPr lang="en-US" sz="2400"/>
              <a:t>Provides information richness (more powerful selling environment)</a:t>
            </a:r>
          </a:p>
          <a:p>
            <a:pPr>
              <a:lnSpc>
                <a:spcPct val="90000"/>
              </a:lnSpc>
            </a:pPr>
            <a:r>
              <a:rPr lang="en-US" sz="2400"/>
              <a:t>Is interactive (can simulate face-to-face experience, but on a global scale)</a:t>
            </a:r>
          </a:p>
          <a:p>
            <a:pPr>
              <a:lnSpc>
                <a:spcPct val="90000"/>
              </a:lnSpc>
            </a:pPr>
            <a:r>
              <a:rPr lang="en-US" sz="2400"/>
              <a:t>Increases information density (amount and quality of information available to all market participants)</a:t>
            </a:r>
          </a:p>
          <a:p>
            <a:pPr>
              <a:lnSpc>
                <a:spcPct val="90000"/>
              </a:lnSpc>
            </a:pPr>
            <a:r>
              <a:rPr lang="en-US" sz="2400"/>
              <a:t>Permits personalization/customization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935BB8FB-25EC-42AB-A9D1-A1614E177E7C}" type="slidenum">
              <a:rPr lang="en-US"/>
              <a:pPr/>
              <a:t>27</a:t>
            </a:fld>
            <a:endParaRPr lang="en-US"/>
          </a:p>
        </p:txBody>
      </p:sp>
      <p:sp>
        <p:nvSpPr>
          <p:cNvPr id="139266" name="Rectangle 2"/>
          <p:cNvSpPr>
            <a:spLocks noGrp="1" noChangeArrowheads="1"/>
          </p:cNvSpPr>
          <p:nvPr>
            <p:ph type="title"/>
          </p:nvPr>
        </p:nvSpPr>
        <p:spPr>
          <a:xfrm>
            <a:off x="123825" y="884238"/>
            <a:ext cx="8029575" cy="579437"/>
          </a:xfrm>
        </p:spPr>
        <p:txBody>
          <a:bodyPr/>
          <a:lstStyle/>
          <a:p>
            <a:r>
              <a:rPr lang="en-US" sz="3200"/>
              <a:t>Types of E-commerce</a:t>
            </a:r>
          </a:p>
        </p:txBody>
      </p:sp>
      <p:sp>
        <p:nvSpPr>
          <p:cNvPr id="139267" name="Rectangle 3"/>
          <p:cNvSpPr>
            <a:spLocks noGrp="1" noChangeArrowheads="1"/>
          </p:cNvSpPr>
          <p:nvPr>
            <p:ph type="body" idx="1"/>
          </p:nvPr>
        </p:nvSpPr>
        <p:spPr>
          <a:xfrm>
            <a:off x="685800" y="1676400"/>
            <a:ext cx="7772400" cy="4114800"/>
          </a:xfrm>
        </p:spPr>
        <p:txBody>
          <a:bodyPr/>
          <a:lstStyle/>
          <a:p>
            <a:pPr>
              <a:buFont typeface="Wingdings" pitchFamily="2" charset="2"/>
              <a:buNone/>
            </a:pPr>
            <a:r>
              <a:rPr lang="en-US" b="1"/>
              <a:t>Classified by nature of market relationship</a:t>
            </a:r>
          </a:p>
          <a:p>
            <a:r>
              <a:rPr lang="en-US"/>
              <a:t>Business-to-Consumer (B2C)</a:t>
            </a:r>
          </a:p>
          <a:p>
            <a:r>
              <a:rPr lang="en-US"/>
              <a:t>Business-to-Business (B2B)</a:t>
            </a:r>
          </a:p>
          <a:p>
            <a:r>
              <a:rPr lang="en-US"/>
              <a:t>Consumer-to-Consumer (C2C)</a:t>
            </a:r>
          </a:p>
          <a:p>
            <a:pPr>
              <a:buFont typeface="Wingdings" pitchFamily="2" charset="2"/>
              <a:buNone/>
            </a:pPr>
            <a:endParaRPr lang="en-US" b="1"/>
          </a:p>
          <a:p>
            <a:pPr>
              <a:buFont typeface="Wingdings" pitchFamily="2" charset="2"/>
              <a:buNone/>
            </a:pPr>
            <a:r>
              <a:rPr lang="en-US" b="1"/>
              <a:t>Classified by type of technology used</a:t>
            </a:r>
          </a:p>
          <a:p>
            <a:r>
              <a:rPr lang="en-US"/>
              <a:t>Peer-to-Peer (P2P)</a:t>
            </a:r>
          </a:p>
          <a:p>
            <a:r>
              <a:rPr lang="en-US"/>
              <a:t>Mobile commerce (M-commerce)</a:t>
            </a:r>
          </a:p>
          <a:p>
            <a:pPr>
              <a:buFont typeface="Wingdings" pitchFamily="2" charset="2"/>
              <a:buNone/>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C1C269AC-14C0-4119-B025-518174A2A7A6}" type="slidenum">
              <a:rPr lang="en-US"/>
              <a:pPr/>
              <a:t>28</a:t>
            </a:fld>
            <a:endParaRPr lang="en-US"/>
          </a:p>
        </p:txBody>
      </p:sp>
      <p:sp>
        <p:nvSpPr>
          <p:cNvPr id="160770" name="Rectangle 2"/>
          <p:cNvSpPr>
            <a:spLocks noGrp="1" noChangeArrowheads="1"/>
          </p:cNvSpPr>
          <p:nvPr>
            <p:ph type="title"/>
          </p:nvPr>
        </p:nvSpPr>
        <p:spPr>
          <a:xfrm>
            <a:off x="123825" y="884238"/>
            <a:ext cx="9020175" cy="579437"/>
          </a:xfrm>
        </p:spPr>
        <p:txBody>
          <a:bodyPr/>
          <a:lstStyle/>
          <a:p>
            <a:r>
              <a:rPr lang="en-US" sz="3200"/>
              <a:t>Growth of the Internet</a:t>
            </a:r>
          </a:p>
        </p:txBody>
      </p:sp>
      <p:sp>
        <p:nvSpPr>
          <p:cNvPr id="160771" name="Rectangle 3"/>
          <p:cNvSpPr>
            <a:spLocks noGrp="1" noChangeArrowheads="1"/>
          </p:cNvSpPr>
          <p:nvPr>
            <p:ph type="body" idx="1"/>
          </p:nvPr>
        </p:nvSpPr>
        <p:spPr>
          <a:xfrm>
            <a:off x="685800" y="1676400"/>
            <a:ext cx="7772400" cy="4114800"/>
          </a:xfrm>
        </p:spPr>
        <p:txBody>
          <a:bodyPr/>
          <a:lstStyle/>
          <a:p>
            <a:r>
              <a:rPr lang="en-US"/>
              <a:t>A worldwide network of computer networks built on common standards</a:t>
            </a:r>
          </a:p>
          <a:p>
            <a:r>
              <a:rPr lang="en-US"/>
              <a:t>Was created in late 1960s</a:t>
            </a:r>
          </a:p>
          <a:p>
            <a:r>
              <a:rPr lang="en-US"/>
              <a:t>Services include the Web, e-mail, file transfers, etc.</a:t>
            </a:r>
          </a:p>
          <a:p>
            <a:r>
              <a:rPr lang="en-US"/>
              <a:t>Can measure growth of Internet by looking at number of Internet hosts with domain names</a:t>
            </a:r>
          </a:p>
          <a:p>
            <a:pPr>
              <a:buFont typeface="Wingdings" pitchFamily="2" charset="2"/>
              <a:buNone/>
            </a:pPr>
            <a:r>
              <a:rPr lang="en-US"/>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DFDE6928-500E-45E9-81F8-E2CD9DFBE4D8}" type="slidenum">
              <a:rPr lang="en-US"/>
              <a:pPr/>
              <a:t>29</a:t>
            </a:fld>
            <a:endParaRPr lang="en-US"/>
          </a:p>
        </p:txBody>
      </p:sp>
      <p:sp>
        <p:nvSpPr>
          <p:cNvPr id="161794" name="Rectangle 2"/>
          <p:cNvSpPr>
            <a:spLocks noGrp="1" noChangeArrowheads="1"/>
          </p:cNvSpPr>
          <p:nvPr>
            <p:ph type="title"/>
          </p:nvPr>
        </p:nvSpPr>
        <p:spPr>
          <a:xfrm>
            <a:off x="123825" y="884238"/>
            <a:ext cx="8029575" cy="579437"/>
          </a:xfrm>
        </p:spPr>
        <p:txBody>
          <a:bodyPr/>
          <a:lstStyle/>
          <a:p>
            <a:r>
              <a:rPr lang="en-US" sz="3200"/>
              <a:t>Growth of the Web</a:t>
            </a:r>
          </a:p>
        </p:txBody>
      </p:sp>
      <p:sp>
        <p:nvSpPr>
          <p:cNvPr id="161795" name="Rectangle 3"/>
          <p:cNvSpPr>
            <a:spLocks noGrp="1" noChangeArrowheads="1"/>
          </p:cNvSpPr>
          <p:nvPr>
            <p:ph type="body" idx="1"/>
          </p:nvPr>
        </p:nvSpPr>
        <p:spPr>
          <a:xfrm>
            <a:off x="685800" y="1676400"/>
            <a:ext cx="7772400" cy="4114800"/>
          </a:xfrm>
        </p:spPr>
        <p:txBody>
          <a:bodyPr/>
          <a:lstStyle/>
          <a:p>
            <a:pPr>
              <a:lnSpc>
                <a:spcPct val="90000"/>
              </a:lnSpc>
            </a:pPr>
            <a:r>
              <a:rPr lang="en-US" dirty="0"/>
              <a:t>The most popular service on the Internet</a:t>
            </a:r>
          </a:p>
          <a:p>
            <a:pPr>
              <a:lnSpc>
                <a:spcPct val="90000"/>
              </a:lnSpc>
            </a:pPr>
            <a:r>
              <a:rPr lang="en-US" dirty="0"/>
              <a:t>Developed in early 1990s</a:t>
            </a:r>
          </a:p>
          <a:p>
            <a:pPr>
              <a:lnSpc>
                <a:spcPct val="90000"/>
              </a:lnSpc>
            </a:pPr>
            <a:r>
              <a:rPr lang="en-US" dirty="0"/>
              <a:t>Provides access to Web pages (documents created with HTML)</a:t>
            </a:r>
          </a:p>
          <a:p>
            <a:pPr>
              <a:lnSpc>
                <a:spcPct val="90000"/>
              </a:lnSpc>
            </a:pPr>
            <a:r>
              <a:rPr lang="en-US" dirty="0"/>
              <a:t>Can include text, graphics, animations, music, videos</a:t>
            </a:r>
          </a:p>
          <a:p>
            <a:pPr>
              <a:lnSpc>
                <a:spcPct val="90000"/>
              </a:lnSpc>
            </a:pPr>
            <a:r>
              <a:rPr lang="en-US" dirty="0"/>
              <a:t>Web content in form of Web pages has grown </a:t>
            </a:r>
            <a:r>
              <a:rPr lang="en-US" dirty="0" smtClean="0"/>
              <a:t>exponentially</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50E5922C-37FE-4933-BBD1-B9A71EA44244}" type="slidenum">
              <a:rPr lang="en-US"/>
              <a:pPr/>
              <a:t>3</a:t>
            </a:fld>
            <a:endParaRPr lang="en-US"/>
          </a:p>
        </p:txBody>
      </p:sp>
      <p:sp>
        <p:nvSpPr>
          <p:cNvPr id="150530" name="Rectangle 1026"/>
          <p:cNvSpPr>
            <a:spLocks noGrp="1" noChangeArrowheads="1"/>
          </p:cNvSpPr>
          <p:nvPr>
            <p:ph type="title"/>
          </p:nvPr>
        </p:nvSpPr>
        <p:spPr>
          <a:xfrm>
            <a:off x="0" y="990600"/>
            <a:ext cx="9144000" cy="554640"/>
          </a:xfrm>
        </p:spPr>
        <p:txBody>
          <a:bodyPr/>
          <a:lstStyle/>
          <a:p>
            <a:r>
              <a:rPr lang="en-US" sz="3000" dirty="0"/>
              <a:t>E-commerce Developments and </a:t>
            </a:r>
            <a:r>
              <a:rPr lang="en-US" sz="3000" dirty="0" smtClean="0"/>
              <a:t>Themes</a:t>
            </a:r>
            <a:endParaRPr lang="en-US" sz="3000" dirty="0"/>
          </a:p>
        </p:txBody>
      </p:sp>
      <p:sp>
        <p:nvSpPr>
          <p:cNvPr id="150531" name="Rectangle 1027"/>
          <p:cNvSpPr>
            <a:spLocks noGrp="1" noChangeArrowheads="1"/>
          </p:cNvSpPr>
          <p:nvPr>
            <p:ph type="body" idx="1"/>
          </p:nvPr>
        </p:nvSpPr>
        <p:spPr>
          <a:xfrm>
            <a:off x="685800" y="1828800"/>
            <a:ext cx="7772400" cy="4114800"/>
          </a:xfrm>
        </p:spPr>
        <p:txBody>
          <a:bodyPr/>
          <a:lstStyle/>
          <a:p>
            <a:r>
              <a:rPr lang="en-US" sz="2400" dirty="0"/>
              <a:t>More and more people and businesses are using the Internet to conduct commerce</a:t>
            </a:r>
          </a:p>
          <a:p>
            <a:r>
              <a:rPr lang="en-US" sz="2400" dirty="0"/>
              <a:t>The e-commerce channel is </a:t>
            </a:r>
            <a:r>
              <a:rPr lang="en-US" sz="2400" dirty="0" smtClean="0"/>
              <a:t>depending </a:t>
            </a:r>
            <a:r>
              <a:rPr lang="en-US" sz="2400" dirty="0"/>
              <a:t>as more products and services come online</a:t>
            </a:r>
          </a:p>
          <a:p>
            <a:r>
              <a:rPr lang="en-US" sz="2400" dirty="0"/>
              <a:t>Broadband and wireless Internet access are growing</a:t>
            </a:r>
          </a:p>
          <a:p>
            <a:r>
              <a:rPr lang="en-US" sz="2400" dirty="0"/>
              <a:t>E-commerce business models are being refined to achieve higher levels of </a:t>
            </a:r>
            <a:r>
              <a:rPr lang="en-US" sz="2400" dirty="0" smtClean="0"/>
              <a:t>profits.</a:t>
            </a:r>
            <a:endParaRPr lang="en-US" sz="2400" dirty="0"/>
          </a:p>
          <a:p>
            <a:r>
              <a:rPr lang="en-US" sz="2400" dirty="0"/>
              <a:t>At societal level, there is continued conflict over copyrights, content regulation, taxation, privacy, and Internet </a:t>
            </a:r>
            <a:r>
              <a:rPr lang="en-US" sz="2400" dirty="0" smtClean="0"/>
              <a:t>fraud.</a:t>
            </a:r>
            <a:r>
              <a:rPr lang="en-US" dirty="0" smtClean="0"/>
              <a:t> </a:t>
            </a: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Copyright © 2007 Pearson Education, Inc.</a:t>
            </a:r>
          </a:p>
        </p:txBody>
      </p:sp>
      <p:sp>
        <p:nvSpPr>
          <p:cNvPr id="7" name="Slide Number Placeholder 4"/>
          <p:cNvSpPr>
            <a:spLocks noGrp="1"/>
          </p:cNvSpPr>
          <p:nvPr>
            <p:ph type="sldNum" sz="quarter" idx="11"/>
          </p:nvPr>
        </p:nvSpPr>
        <p:spPr/>
        <p:txBody>
          <a:bodyPr/>
          <a:lstStyle/>
          <a:p>
            <a:r>
              <a:rPr lang="en-US"/>
              <a:t>Slide 1-</a:t>
            </a:r>
            <a:fld id="{729DA026-512E-406B-9E3A-F27D0522FDFB}" type="slidenum">
              <a:rPr lang="en-US"/>
              <a:pPr/>
              <a:t>30</a:t>
            </a:fld>
            <a:endParaRPr lang="en-US"/>
          </a:p>
        </p:txBody>
      </p:sp>
      <p:sp>
        <p:nvSpPr>
          <p:cNvPr id="163842" name="Rectangle 2"/>
          <p:cNvSpPr>
            <a:spLocks noGrp="1" noChangeArrowheads="1"/>
          </p:cNvSpPr>
          <p:nvPr>
            <p:ph type="title"/>
          </p:nvPr>
        </p:nvSpPr>
        <p:spPr>
          <a:xfrm>
            <a:off x="100013" y="685800"/>
            <a:ext cx="9043987" cy="1066800"/>
          </a:xfrm>
          <a:noFill/>
          <a:ln/>
        </p:spPr>
        <p:txBody>
          <a:bodyPr/>
          <a:lstStyle/>
          <a:p>
            <a:r>
              <a:rPr lang="en-US" sz="3200"/>
              <a:t>The Growth of the Internet, Measured by Number of Internet Hosts with Domain Names</a:t>
            </a:r>
          </a:p>
        </p:txBody>
      </p:sp>
      <p:sp>
        <p:nvSpPr>
          <p:cNvPr id="163843" name="Rectangle 3"/>
          <p:cNvSpPr>
            <a:spLocks noGrp="1" noChangeArrowheads="1"/>
          </p:cNvSpPr>
          <p:nvPr>
            <p:ph type="body" idx="1"/>
          </p:nvPr>
        </p:nvSpPr>
        <p:spPr>
          <a:xfrm>
            <a:off x="100013" y="1676400"/>
            <a:ext cx="7443787" cy="609600"/>
          </a:xfrm>
          <a:noFill/>
          <a:ln/>
        </p:spPr>
        <p:txBody>
          <a:bodyPr/>
          <a:lstStyle/>
          <a:p>
            <a:pPr>
              <a:buFont typeface="Wingdings" pitchFamily="2" charset="2"/>
              <a:buNone/>
            </a:pPr>
            <a:r>
              <a:rPr lang="en-US" sz="1800" b="1">
                <a:solidFill>
                  <a:schemeClr val="tx1"/>
                </a:solidFill>
              </a:rPr>
              <a:t>Figure 1.3, Page 20</a:t>
            </a:r>
          </a:p>
        </p:txBody>
      </p:sp>
      <p:pic>
        <p:nvPicPr>
          <p:cNvPr id="163845" name="Picture 5" descr="EC-Fig-1"/>
          <p:cNvPicPr>
            <a:picLocks noChangeAspect="1" noChangeArrowheads="1"/>
          </p:cNvPicPr>
          <p:nvPr/>
        </p:nvPicPr>
        <p:blipFill>
          <a:blip r:embed="rId3"/>
          <a:srcRect/>
          <a:stretch>
            <a:fillRect/>
          </a:stretch>
        </p:blipFill>
        <p:spPr bwMode="auto">
          <a:xfrm>
            <a:off x="381000" y="2057400"/>
            <a:ext cx="8305800" cy="4038600"/>
          </a:xfrm>
          <a:prstGeom prst="rect">
            <a:avLst/>
          </a:prstGeom>
          <a:noFill/>
        </p:spPr>
      </p:pic>
      <p:sp>
        <p:nvSpPr>
          <p:cNvPr id="163847" name="Text Box 7"/>
          <p:cNvSpPr txBox="1">
            <a:spLocks noChangeArrowheads="1"/>
          </p:cNvSpPr>
          <p:nvPr/>
        </p:nvSpPr>
        <p:spPr bwMode="auto">
          <a:xfrm>
            <a:off x="304800" y="6172200"/>
            <a:ext cx="7848600" cy="30480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b="1">
                <a:latin typeface="Arial" charset="0"/>
                <a:cs typeface="Arial" charset="0"/>
              </a:rPr>
              <a:t>SOURCE: Internet Systems Consortium, Inc. (www.isoc.org), 2005.</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Copyright © 2007 Pearson Education, Inc.</a:t>
            </a:r>
          </a:p>
        </p:txBody>
      </p:sp>
      <p:sp>
        <p:nvSpPr>
          <p:cNvPr id="7" name="Slide Number Placeholder 4"/>
          <p:cNvSpPr>
            <a:spLocks noGrp="1"/>
          </p:cNvSpPr>
          <p:nvPr>
            <p:ph type="sldNum" sz="quarter" idx="11"/>
          </p:nvPr>
        </p:nvSpPr>
        <p:spPr/>
        <p:txBody>
          <a:bodyPr/>
          <a:lstStyle/>
          <a:p>
            <a:r>
              <a:rPr lang="en-US"/>
              <a:t>Slide 1-</a:t>
            </a:r>
            <a:fld id="{7044A2D3-5771-424C-AA4E-9F9C881BECC2}" type="slidenum">
              <a:rPr lang="en-US"/>
              <a:pPr/>
              <a:t>31</a:t>
            </a:fld>
            <a:endParaRPr lang="en-US"/>
          </a:p>
        </p:txBody>
      </p:sp>
      <p:sp>
        <p:nvSpPr>
          <p:cNvPr id="165890" name="Rectangle 2"/>
          <p:cNvSpPr>
            <a:spLocks noGrp="1" noChangeArrowheads="1"/>
          </p:cNvSpPr>
          <p:nvPr>
            <p:ph type="title"/>
          </p:nvPr>
        </p:nvSpPr>
        <p:spPr>
          <a:xfrm>
            <a:off x="100013" y="884238"/>
            <a:ext cx="8029575" cy="579437"/>
          </a:xfrm>
          <a:noFill/>
          <a:ln/>
        </p:spPr>
        <p:txBody>
          <a:bodyPr/>
          <a:lstStyle/>
          <a:p>
            <a:r>
              <a:rPr lang="en-US" sz="3200"/>
              <a:t>The Growth of Web Content</a:t>
            </a:r>
          </a:p>
        </p:txBody>
      </p:sp>
      <p:sp>
        <p:nvSpPr>
          <p:cNvPr id="165891" name="Rectangle 3"/>
          <p:cNvSpPr>
            <a:spLocks noGrp="1" noChangeArrowheads="1"/>
          </p:cNvSpPr>
          <p:nvPr>
            <p:ph type="body" idx="1"/>
          </p:nvPr>
        </p:nvSpPr>
        <p:spPr>
          <a:xfrm>
            <a:off x="100013" y="1447800"/>
            <a:ext cx="7443787" cy="609600"/>
          </a:xfrm>
          <a:noFill/>
          <a:ln/>
        </p:spPr>
        <p:txBody>
          <a:bodyPr/>
          <a:lstStyle/>
          <a:p>
            <a:pPr>
              <a:buFont typeface="Wingdings" pitchFamily="2" charset="2"/>
              <a:buNone/>
            </a:pPr>
            <a:r>
              <a:rPr lang="en-US" sz="1800" b="1">
                <a:solidFill>
                  <a:schemeClr val="tx1"/>
                </a:solidFill>
              </a:rPr>
              <a:t>Figure 1.4, Page 21</a:t>
            </a:r>
          </a:p>
        </p:txBody>
      </p:sp>
      <p:pic>
        <p:nvPicPr>
          <p:cNvPr id="165893" name="Picture 5" descr="EC-Fig-1"/>
          <p:cNvPicPr>
            <a:picLocks noChangeAspect="1" noChangeArrowheads="1"/>
          </p:cNvPicPr>
          <p:nvPr/>
        </p:nvPicPr>
        <p:blipFill>
          <a:blip r:embed="rId3"/>
          <a:srcRect/>
          <a:stretch>
            <a:fillRect/>
          </a:stretch>
        </p:blipFill>
        <p:spPr bwMode="auto">
          <a:xfrm>
            <a:off x="304800" y="1952625"/>
            <a:ext cx="8458200" cy="4219575"/>
          </a:xfrm>
          <a:prstGeom prst="rect">
            <a:avLst/>
          </a:prstGeom>
          <a:noFill/>
        </p:spPr>
      </p:pic>
      <p:sp>
        <p:nvSpPr>
          <p:cNvPr id="165894" name="Text Box 6"/>
          <p:cNvSpPr txBox="1">
            <a:spLocks noChangeArrowheads="1"/>
          </p:cNvSpPr>
          <p:nvPr/>
        </p:nvSpPr>
        <p:spPr bwMode="auto">
          <a:xfrm>
            <a:off x="304800" y="6172200"/>
            <a:ext cx="7848600" cy="30480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b="1">
                <a:latin typeface="Arial" charset="0"/>
                <a:cs typeface="Arial" charset="0"/>
              </a:rPr>
              <a:t>SOURCE: Based on data from Google Inc., 2005.</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Copyright © 2007 Pearson Education, Inc.</a:t>
            </a:r>
          </a:p>
        </p:txBody>
      </p:sp>
      <p:sp>
        <p:nvSpPr>
          <p:cNvPr id="7" name="Slide Number Placeholder 4"/>
          <p:cNvSpPr>
            <a:spLocks noGrp="1"/>
          </p:cNvSpPr>
          <p:nvPr>
            <p:ph type="sldNum" sz="quarter" idx="11"/>
          </p:nvPr>
        </p:nvSpPr>
        <p:spPr/>
        <p:txBody>
          <a:bodyPr/>
          <a:lstStyle/>
          <a:p>
            <a:r>
              <a:rPr lang="en-US"/>
              <a:t>Slide 1-</a:t>
            </a:r>
            <a:fld id="{5B702616-2383-4EE3-9F04-1185836E889D}" type="slidenum">
              <a:rPr lang="en-US"/>
              <a:pPr/>
              <a:t>32</a:t>
            </a:fld>
            <a:endParaRPr lang="en-US"/>
          </a:p>
        </p:txBody>
      </p:sp>
      <p:sp>
        <p:nvSpPr>
          <p:cNvPr id="169986" name="Rectangle 2"/>
          <p:cNvSpPr>
            <a:spLocks noGrp="1" noChangeArrowheads="1"/>
          </p:cNvSpPr>
          <p:nvPr>
            <p:ph type="title"/>
          </p:nvPr>
        </p:nvSpPr>
        <p:spPr>
          <a:xfrm>
            <a:off x="100013" y="808038"/>
            <a:ext cx="8029575" cy="579437"/>
          </a:xfrm>
          <a:noFill/>
          <a:ln/>
        </p:spPr>
        <p:txBody>
          <a:bodyPr/>
          <a:lstStyle/>
          <a:p>
            <a:r>
              <a:rPr lang="en-US" sz="3200"/>
              <a:t>The Growth of B2C E-commerce</a:t>
            </a:r>
          </a:p>
        </p:txBody>
      </p:sp>
      <p:sp>
        <p:nvSpPr>
          <p:cNvPr id="169987" name="Rectangle 3"/>
          <p:cNvSpPr>
            <a:spLocks noGrp="1" noChangeArrowheads="1"/>
          </p:cNvSpPr>
          <p:nvPr>
            <p:ph type="body" idx="1"/>
          </p:nvPr>
        </p:nvSpPr>
        <p:spPr>
          <a:xfrm>
            <a:off x="100013" y="1295400"/>
            <a:ext cx="7443787" cy="609600"/>
          </a:xfrm>
          <a:noFill/>
          <a:ln/>
        </p:spPr>
        <p:txBody>
          <a:bodyPr/>
          <a:lstStyle/>
          <a:p>
            <a:pPr>
              <a:buFont typeface="Wingdings" pitchFamily="2" charset="2"/>
              <a:buNone/>
            </a:pPr>
            <a:r>
              <a:rPr lang="en-US" sz="1800" b="1">
                <a:solidFill>
                  <a:schemeClr val="tx1"/>
                </a:solidFill>
              </a:rPr>
              <a:t>Figure 1.5, Page 24</a:t>
            </a:r>
          </a:p>
        </p:txBody>
      </p:sp>
      <p:pic>
        <p:nvPicPr>
          <p:cNvPr id="169989" name="Picture 5" descr="EC-Fig-1"/>
          <p:cNvPicPr>
            <a:picLocks noChangeAspect="1" noChangeArrowheads="1"/>
          </p:cNvPicPr>
          <p:nvPr/>
        </p:nvPicPr>
        <p:blipFill>
          <a:blip r:embed="rId3"/>
          <a:srcRect/>
          <a:stretch>
            <a:fillRect/>
          </a:stretch>
        </p:blipFill>
        <p:spPr bwMode="auto">
          <a:xfrm>
            <a:off x="304800" y="1752600"/>
            <a:ext cx="8305800" cy="4267200"/>
          </a:xfrm>
          <a:prstGeom prst="rect">
            <a:avLst/>
          </a:prstGeom>
          <a:noFill/>
        </p:spPr>
      </p:pic>
      <p:sp>
        <p:nvSpPr>
          <p:cNvPr id="169990" name="Text Box 6"/>
          <p:cNvSpPr txBox="1">
            <a:spLocks noChangeArrowheads="1"/>
          </p:cNvSpPr>
          <p:nvPr/>
        </p:nvSpPr>
        <p:spPr bwMode="auto">
          <a:xfrm>
            <a:off x="381000" y="5867400"/>
            <a:ext cx="7848600" cy="517525"/>
          </a:xfrm>
          <a:prstGeom prst="rect">
            <a:avLst/>
          </a:prstGeom>
          <a:noFill/>
          <a:ln w="12700">
            <a:noFill/>
            <a:miter lim="800000"/>
            <a:headEnd type="none" w="sm" len="sm"/>
            <a:tailEnd type="none" w="sm" len="sm"/>
          </a:ln>
          <a:effectLst/>
        </p:spPr>
        <p:txBody>
          <a:bodyPr>
            <a:spAutoFit/>
          </a:bodyPr>
          <a:lstStyle/>
          <a:p>
            <a:pPr>
              <a:spcBef>
                <a:spcPct val="50000"/>
              </a:spcBef>
            </a:pPr>
            <a:r>
              <a:rPr lang="en-US" sz="1400" b="1">
                <a:latin typeface="Arial" charset="0"/>
                <a:cs typeface="Arial" charset="0"/>
              </a:rPr>
              <a:t>SOURCE: Based on data from eMarketer, Inc., 2005a; Shop.org and Forrester Research, 2005; Forrester Research, 2004.</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Copyright © 2007 Pearson Education, Inc.</a:t>
            </a:r>
          </a:p>
        </p:txBody>
      </p:sp>
      <p:sp>
        <p:nvSpPr>
          <p:cNvPr id="7" name="Slide Number Placeholder 4"/>
          <p:cNvSpPr>
            <a:spLocks noGrp="1"/>
          </p:cNvSpPr>
          <p:nvPr>
            <p:ph type="sldNum" sz="quarter" idx="11"/>
          </p:nvPr>
        </p:nvSpPr>
        <p:spPr/>
        <p:txBody>
          <a:bodyPr/>
          <a:lstStyle/>
          <a:p>
            <a:r>
              <a:rPr lang="en-US"/>
              <a:t>Slide 1-</a:t>
            </a:r>
            <a:fld id="{BA0DAF8C-9272-4420-9E38-182F26EA2B20}" type="slidenum">
              <a:rPr lang="en-US"/>
              <a:pPr/>
              <a:t>33</a:t>
            </a:fld>
            <a:endParaRPr lang="en-US"/>
          </a:p>
        </p:txBody>
      </p:sp>
      <p:sp>
        <p:nvSpPr>
          <p:cNvPr id="172034" name="Rectangle 1026"/>
          <p:cNvSpPr>
            <a:spLocks noGrp="1" noChangeArrowheads="1"/>
          </p:cNvSpPr>
          <p:nvPr>
            <p:ph type="title"/>
          </p:nvPr>
        </p:nvSpPr>
        <p:spPr>
          <a:xfrm>
            <a:off x="100013" y="731838"/>
            <a:ext cx="8029575" cy="579437"/>
          </a:xfrm>
          <a:noFill/>
          <a:ln/>
        </p:spPr>
        <p:txBody>
          <a:bodyPr/>
          <a:lstStyle/>
          <a:p>
            <a:r>
              <a:rPr lang="en-US" sz="3200"/>
              <a:t>The Growth of B2B E-commerce</a:t>
            </a:r>
          </a:p>
        </p:txBody>
      </p:sp>
      <p:sp>
        <p:nvSpPr>
          <p:cNvPr id="172035" name="Rectangle 1027"/>
          <p:cNvSpPr>
            <a:spLocks noGrp="1" noChangeArrowheads="1"/>
          </p:cNvSpPr>
          <p:nvPr>
            <p:ph type="body" idx="1"/>
          </p:nvPr>
        </p:nvSpPr>
        <p:spPr>
          <a:xfrm>
            <a:off x="252413" y="1219200"/>
            <a:ext cx="7443787" cy="609600"/>
          </a:xfrm>
          <a:noFill/>
          <a:ln/>
        </p:spPr>
        <p:txBody>
          <a:bodyPr/>
          <a:lstStyle/>
          <a:p>
            <a:pPr>
              <a:buFont typeface="Wingdings" pitchFamily="2" charset="2"/>
              <a:buNone/>
            </a:pPr>
            <a:r>
              <a:rPr lang="en-US" sz="1800" b="1">
                <a:solidFill>
                  <a:schemeClr val="tx1"/>
                </a:solidFill>
              </a:rPr>
              <a:t>Figure 1.6, Page 25</a:t>
            </a:r>
          </a:p>
        </p:txBody>
      </p:sp>
      <p:pic>
        <p:nvPicPr>
          <p:cNvPr id="172037" name="Picture 1029" descr="EC-Fig-1"/>
          <p:cNvPicPr>
            <a:picLocks noChangeAspect="1" noChangeArrowheads="1"/>
          </p:cNvPicPr>
          <p:nvPr/>
        </p:nvPicPr>
        <p:blipFill>
          <a:blip r:embed="rId3"/>
          <a:srcRect/>
          <a:stretch>
            <a:fillRect/>
          </a:stretch>
        </p:blipFill>
        <p:spPr bwMode="auto">
          <a:xfrm>
            <a:off x="228600" y="1752600"/>
            <a:ext cx="8610600" cy="4191000"/>
          </a:xfrm>
          <a:prstGeom prst="rect">
            <a:avLst/>
          </a:prstGeom>
          <a:noFill/>
        </p:spPr>
      </p:pic>
      <p:sp>
        <p:nvSpPr>
          <p:cNvPr id="172038" name="Text Box 1030"/>
          <p:cNvSpPr txBox="1">
            <a:spLocks noChangeArrowheads="1"/>
          </p:cNvSpPr>
          <p:nvPr/>
        </p:nvSpPr>
        <p:spPr bwMode="auto">
          <a:xfrm>
            <a:off x="304800" y="5867400"/>
            <a:ext cx="7848600" cy="517525"/>
          </a:xfrm>
          <a:prstGeom prst="rect">
            <a:avLst/>
          </a:prstGeom>
          <a:noFill/>
          <a:ln w="12700">
            <a:noFill/>
            <a:miter lim="800000"/>
            <a:headEnd type="none" w="sm" len="sm"/>
            <a:tailEnd type="none" w="sm" len="sm"/>
          </a:ln>
          <a:effectLst/>
        </p:spPr>
        <p:txBody>
          <a:bodyPr>
            <a:spAutoFit/>
          </a:bodyPr>
          <a:lstStyle/>
          <a:p>
            <a:pPr>
              <a:spcBef>
                <a:spcPct val="50000"/>
              </a:spcBef>
            </a:pPr>
            <a:r>
              <a:rPr lang="en-US" sz="1400" b="1">
                <a:latin typeface="Arial" charset="0"/>
                <a:cs typeface="Arial" charset="0"/>
              </a:rPr>
              <a:t>SOURCE: Based on data from e-Marketer, Inc., 2005; U.S. Department of Commerce, 2005; authors’ estimates.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CCCDA0AA-A725-48BE-8C80-0522FF19F246}" type="slidenum">
              <a:rPr lang="en-US"/>
              <a:pPr/>
              <a:t>34</a:t>
            </a:fld>
            <a:endParaRPr lang="en-US"/>
          </a:p>
        </p:txBody>
      </p:sp>
      <p:sp>
        <p:nvSpPr>
          <p:cNvPr id="168962" name="Rectangle 2"/>
          <p:cNvSpPr>
            <a:spLocks noGrp="1" noChangeArrowheads="1"/>
          </p:cNvSpPr>
          <p:nvPr>
            <p:ph type="title"/>
          </p:nvPr>
        </p:nvSpPr>
        <p:spPr>
          <a:xfrm>
            <a:off x="123825" y="990600"/>
            <a:ext cx="8791575" cy="579438"/>
          </a:xfrm>
        </p:spPr>
        <p:txBody>
          <a:bodyPr/>
          <a:lstStyle/>
          <a:p>
            <a:r>
              <a:rPr lang="en-US" sz="3200"/>
              <a:t>Technology and E-commerce in Perspective</a:t>
            </a:r>
          </a:p>
        </p:txBody>
      </p:sp>
      <p:sp>
        <p:nvSpPr>
          <p:cNvPr id="168963" name="Rectangle 3"/>
          <p:cNvSpPr>
            <a:spLocks noGrp="1" noChangeArrowheads="1"/>
          </p:cNvSpPr>
          <p:nvPr>
            <p:ph type="body" idx="1"/>
          </p:nvPr>
        </p:nvSpPr>
        <p:spPr/>
        <p:txBody>
          <a:bodyPr/>
          <a:lstStyle/>
          <a:p>
            <a:endParaRPr lang="en-US" dirty="0" smtClean="0"/>
          </a:p>
          <a:p>
            <a:r>
              <a:rPr lang="en-US" dirty="0" smtClean="0"/>
              <a:t>The </a:t>
            </a:r>
            <a:r>
              <a:rPr lang="en-US" dirty="0"/>
              <a:t>Internet and Web are just two of a long list of technologies, such as automobiles and radio, that have followed a similar historical path. </a:t>
            </a:r>
            <a:endParaRPr lang="en-US" dirty="0" smtClean="0"/>
          </a:p>
          <a:p>
            <a:endParaRPr lang="en-US" dirty="0"/>
          </a:p>
          <a:p>
            <a:r>
              <a:rPr lang="en-US" dirty="0"/>
              <a:t>Although e-commerce has grown </a:t>
            </a:r>
            <a:r>
              <a:rPr lang="en-US" dirty="0" smtClean="0"/>
              <a:t>explosively</a:t>
            </a: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0BE44D79-C69F-4BF0-A629-CB2B9F7065F8}" type="slidenum">
              <a:rPr lang="en-US"/>
              <a:pPr/>
              <a:t>35</a:t>
            </a:fld>
            <a:endParaRPr lang="en-US"/>
          </a:p>
        </p:txBody>
      </p:sp>
      <p:sp>
        <p:nvSpPr>
          <p:cNvPr id="177154" name="Rectangle 2"/>
          <p:cNvSpPr>
            <a:spLocks noGrp="1" noChangeArrowheads="1"/>
          </p:cNvSpPr>
          <p:nvPr>
            <p:ph type="title"/>
          </p:nvPr>
        </p:nvSpPr>
        <p:spPr>
          <a:xfrm>
            <a:off x="123825" y="762000"/>
            <a:ext cx="8029575" cy="1066800"/>
          </a:xfrm>
        </p:spPr>
        <p:txBody>
          <a:bodyPr/>
          <a:lstStyle/>
          <a:p>
            <a:r>
              <a:rPr lang="en-US" sz="3200"/>
              <a:t>Potential Limitations on the Growth of B2C E-commerce</a:t>
            </a:r>
          </a:p>
        </p:txBody>
      </p:sp>
      <p:sp>
        <p:nvSpPr>
          <p:cNvPr id="177155" name="Rectangle 3"/>
          <p:cNvSpPr>
            <a:spLocks noGrp="1" noChangeArrowheads="1"/>
          </p:cNvSpPr>
          <p:nvPr>
            <p:ph type="body" idx="1"/>
          </p:nvPr>
        </p:nvSpPr>
        <p:spPr/>
        <p:txBody>
          <a:bodyPr/>
          <a:lstStyle/>
          <a:p>
            <a:r>
              <a:rPr lang="en-US" dirty="0"/>
              <a:t>Expensive technology </a:t>
            </a:r>
          </a:p>
          <a:p>
            <a:r>
              <a:rPr lang="en-US" dirty="0"/>
              <a:t>Complex software interface</a:t>
            </a:r>
          </a:p>
          <a:p>
            <a:r>
              <a:rPr lang="en-US" dirty="0" smtClean="0"/>
              <a:t>Persistent </a:t>
            </a:r>
            <a:r>
              <a:rPr lang="en-US" dirty="0"/>
              <a:t>cultural attraction of physical markets and traditional shopping experiences</a:t>
            </a:r>
          </a:p>
          <a:p>
            <a:r>
              <a:rPr lang="en-US" dirty="0"/>
              <a:t>Persistent global inequality limiting access to telephones and computers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3C8A9524-3D8A-47DD-9561-7F1B465DC053}" type="slidenum">
              <a:rPr lang="en-US"/>
              <a:pPr/>
              <a:t>36</a:t>
            </a:fld>
            <a:endParaRPr lang="en-US"/>
          </a:p>
        </p:txBody>
      </p:sp>
      <p:sp>
        <p:nvSpPr>
          <p:cNvPr id="182274" name="Rectangle 2"/>
          <p:cNvSpPr>
            <a:spLocks noGrp="1" noChangeArrowheads="1"/>
          </p:cNvSpPr>
          <p:nvPr>
            <p:ph type="title"/>
          </p:nvPr>
        </p:nvSpPr>
        <p:spPr>
          <a:xfrm>
            <a:off x="123825" y="762000"/>
            <a:ext cx="9020175" cy="585418"/>
          </a:xfrm>
        </p:spPr>
        <p:txBody>
          <a:bodyPr/>
          <a:lstStyle/>
          <a:p>
            <a:r>
              <a:rPr lang="en-US" sz="3200" dirty="0"/>
              <a:t>The Visions and Forces Behind E-commerce: </a:t>
            </a:r>
          </a:p>
        </p:txBody>
      </p:sp>
      <p:sp>
        <p:nvSpPr>
          <p:cNvPr id="182275" name="Rectangle 3"/>
          <p:cNvSpPr>
            <a:spLocks noGrp="1" noChangeArrowheads="1"/>
          </p:cNvSpPr>
          <p:nvPr>
            <p:ph type="body" idx="1"/>
          </p:nvPr>
        </p:nvSpPr>
        <p:spPr/>
        <p:txBody>
          <a:bodyPr/>
          <a:lstStyle/>
          <a:p>
            <a:r>
              <a:rPr lang="en-US" sz="2400" dirty="0"/>
              <a:t>For computer scientists, vindicated a vision of universal communications and computing environment that could be accessed by everyone</a:t>
            </a:r>
          </a:p>
          <a:p>
            <a:r>
              <a:rPr lang="en-US" sz="2400" dirty="0"/>
              <a:t>For economists, vision of a perfect </a:t>
            </a:r>
            <a:r>
              <a:rPr lang="en-US" sz="2400" dirty="0" smtClean="0"/>
              <a:t>market </a:t>
            </a:r>
            <a:r>
              <a:rPr lang="en-US" sz="2400" dirty="0"/>
              <a:t>and friction-free commerce</a:t>
            </a:r>
          </a:p>
          <a:p>
            <a:r>
              <a:rPr lang="en-US" sz="2400" dirty="0"/>
              <a:t>For entrepreneurs, their financial backers and marketing professionals, e-commerce represented an extraordinary opportunity to return far above normal returns on investment. </a:t>
            </a:r>
          </a:p>
          <a:p>
            <a:pPr>
              <a:buFont typeface="Wingdings" pitchFamily="2" charset="2"/>
              <a:buNone/>
            </a:pPr>
            <a:endParaRPr lang="en-US" sz="2400" dirty="0"/>
          </a:p>
          <a:p>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B1DD1231-2E0B-43ED-B37C-38DBE3F6FBA1}" type="slidenum">
              <a:rPr lang="en-US"/>
              <a:pPr/>
              <a:t>37</a:t>
            </a:fld>
            <a:endParaRPr lang="en-US"/>
          </a:p>
        </p:txBody>
      </p:sp>
      <p:sp>
        <p:nvSpPr>
          <p:cNvPr id="154626" name="Rectangle 2"/>
          <p:cNvSpPr>
            <a:spLocks noGrp="1" noChangeArrowheads="1"/>
          </p:cNvSpPr>
          <p:nvPr>
            <p:ph type="title"/>
          </p:nvPr>
        </p:nvSpPr>
        <p:spPr>
          <a:xfrm>
            <a:off x="123825" y="762000"/>
            <a:ext cx="8029575" cy="1066800"/>
          </a:xfrm>
        </p:spPr>
        <p:txBody>
          <a:bodyPr/>
          <a:lstStyle/>
          <a:p>
            <a:r>
              <a:rPr lang="en-US" sz="3200"/>
              <a:t>Assessing E-commerce: Successes, Surprises and Failures</a:t>
            </a:r>
          </a:p>
        </p:txBody>
      </p:sp>
      <p:sp>
        <p:nvSpPr>
          <p:cNvPr id="154627" name="Rectangle 3"/>
          <p:cNvSpPr>
            <a:spLocks noGrp="1" noChangeArrowheads="1"/>
          </p:cNvSpPr>
          <p:nvPr>
            <p:ph type="body" idx="1"/>
          </p:nvPr>
        </p:nvSpPr>
        <p:spPr/>
        <p:txBody>
          <a:bodyPr/>
          <a:lstStyle/>
          <a:p>
            <a:r>
              <a:rPr lang="en-US"/>
              <a:t>E-commerce has been a stunning technological success</a:t>
            </a:r>
          </a:p>
          <a:p>
            <a:r>
              <a:rPr lang="en-US"/>
              <a:t>Early years of e-commerce have been a mixed success from a business perspective</a:t>
            </a:r>
          </a:p>
          <a:p>
            <a:r>
              <a:rPr lang="en-US"/>
              <a:t>Many visions developed during early days of e-commerce not fulfilled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EEA10AF2-DF64-4AD9-B2C5-FC328CADDE0F}" type="slidenum">
              <a:rPr lang="en-US"/>
              <a:pPr/>
              <a:t>38</a:t>
            </a:fld>
            <a:endParaRPr lang="en-US"/>
          </a:p>
        </p:txBody>
      </p:sp>
      <p:sp>
        <p:nvSpPr>
          <p:cNvPr id="155650" name="Rectangle 2"/>
          <p:cNvSpPr>
            <a:spLocks noGrp="1" noChangeArrowheads="1"/>
          </p:cNvSpPr>
          <p:nvPr>
            <p:ph type="title"/>
          </p:nvPr>
        </p:nvSpPr>
        <p:spPr>
          <a:xfrm>
            <a:off x="123825" y="884238"/>
            <a:ext cx="8029575" cy="579437"/>
          </a:xfrm>
        </p:spPr>
        <p:txBody>
          <a:bodyPr/>
          <a:lstStyle/>
          <a:p>
            <a:r>
              <a:rPr lang="en-US" sz="3200"/>
              <a:t>Predictions for the Future</a:t>
            </a:r>
          </a:p>
        </p:txBody>
      </p:sp>
      <p:sp>
        <p:nvSpPr>
          <p:cNvPr id="155651" name="Rectangle 3"/>
          <p:cNvSpPr>
            <a:spLocks noGrp="1" noChangeArrowheads="1"/>
          </p:cNvSpPr>
          <p:nvPr>
            <p:ph type="body" idx="1"/>
          </p:nvPr>
        </p:nvSpPr>
        <p:spPr>
          <a:xfrm>
            <a:off x="685800" y="1524000"/>
            <a:ext cx="7772400" cy="4114800"/>
          </a:xfrm>
        </p:spPr>
        <p:txBody>
          <a:bodyPr/>
          <a:lstStyle/>
          <a:p>
            <a:pPr>
              <a:lnSpc>
                <a:spcPct val="90000"/>
              </a:lnSpc>
            </a:pPr>
            <a:r>
              <a:rPr lang="en-US" sz="2400"/>
              <a:t>Technology of e-commerce will continue to propagate through all commercial activity</a:t>
            </a:r>
          </a:p>
          <a:p>
            <a:pPr>
              <a:lnSpc>
                <a:spcPct val="90000"/>
              </a:lnSpc>
            </a:pPr>
            <a:r>
              <a:rPr lang="en-US" sz="2400"/>
              <a:t>E-commerce prices will rise to cover the real cost of doing business on the Web and pay investors reasonable rate of return</a:t>
            </a:r>
          </a:p>
          <a:p>
            <a:pPr>
              <a:lnSpc>
                <a:spcPct val="90000"/>
              </a:lnSpc>
            </a:pPr>
            <a:r>
              <a:rPr lang="en-US" sz="2400"/>
              <a:t>E-commerce margins and profits will rise to levels more typical of all retailers</a:t>
            </a:r>
          </a:p>
          <a:p>
            <a:pPr>
              <a:lnSpc>
                <a:spcPct val="90000"/>
              </a:lnSpc>
            </a:pPr>
            <a:r>
              <a:rPr lang="en-US" sz="2400"/>
              <a:t>In B2C and B2B, traditional Fortune 500 companies will play growing and dominant role</a:t>
            </a:r>
          </a:p>
          <a:p>
            <a:pPr>
              <a:lnSpc>
                <a:spcPct val="90000"/>
              </a:lnSpc>
            </a:pPr>
            <a:r>
              <a:rPr lang="en-US" sz="2400"/>
              <a:t>Number of successful pure online companies will decline and most successful e-commerce firms will adopt mixed “clicks and bricks” strategies</a:t>
            </a:r>
          </a:p>
          <a:p>
            <a:pPr>
              <a:lnSpc>
                <a:spcPct val="90000"/>
              </a:lnSpc>
            </a:pPr>
            <a:r>
              <a:rPr lang="en-US" sz="2400"/>
              <a:t>Growth of regulatory activity worldwide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2007 Pearson Education, Inc.</a:t>
            </a:r>
          </a:p>
        </p:txBody>
      </p:sp>
      <p:sp>
        <p:nvSpPr>
          <p:cNvPr id="5" name="Slide Number Placeholder 4"/>
          <p:cNvSpPr>
            <a:spLocks noGrp="1"/>
          </p:cNvSpPr>
          <p:nvPr>
            <p:ph type="sldNum" sz="quarter" idx="11"/>
          </p:nvPr>
        </p:nvSpPr>
        <p:spPr/>
        <p:txBody>
          <a:bodyPr/>
          <a:lstStyle/>
          <a:p>
            <a:r>
              <a:rPr lang="en-US"/>
              <a:t>Slide 1-</a:t>
            </a:r>
            <a:fld id="{B1C992E9-CF71-48D1-AAEA-62D7EFC6ABE8}" type="slidenum">
              <a:rPr lang="en-US"/>
              <a:pPr/>
              <a:t>4</a:t>
            </a:fld>
            <a:endParaRPr lang="en-US"/>
          </a:p>
        </p:txBody>
      </p:sp>
      <p:sp>
        <p:nvSpPr>
          <p:cNvPr id="125954" name="Rectangle 2"/>
          <p:cNvSpPr>
            <a:spLocks noGrp="1" noChangeArrowheads="1"/>
          </p:cNvSpPr>
          <p:nvPr>
            <p:ph type="title"/>
          </p:nvPr>
        </p:nvSpPr>
        <p:spPr>
          <a:xfrm>
            <a:off x="123825" y="884238"/>
            <a:ext cx="8029575" cy="579437"/>
          </a:xfrm>
        </p:spPr>
        <p:txBody>
          <a:bodyPr/>
          <a:lstStyle/>
          <a:p>
            <a:r>
              <a:rPr lang="en-US" sz="3200"/>
              <a:t>E-commerce Defined</a:t>
            </a:r>
          </a:p>
        </p:txBody>
      </p:sp>
      <p:sp>
        <p:nvSpPr>
          <p:cNvPr id="125955" name="Rectangle 3"/>
          <p:cNvSpPr>
            <a:spLocks noGrp="1" noChangeArrowheads="1"/>
          </p:cNvSpPr>
          <p:nvPr>
            <p:ph type="body" idx="1"/>
          </p:nvPr>
        </p:nvSpPr>
        <p:spPr>
          <a:xfrm>
            <a:off x="685800" y="1676400"/>
            <a:ext cx="7772400" cy="4114800"/>
          </a:xfrm>
        </p:spPr>
        <p:txBody>
          <a:bodyPr/>
          <a:lstStyle/>
          <a:p>
            <a:r>
              <a:rPr lang="en-US"/>
              <a:t>E-commerce involves </a:t>
            </a:r>
            <a:r>
              <a:rPr lang="en-US" i="1"/>
              <a:t>digitally enabled commercial transactions</a:t>
            </a:r>
            <a:r>
              <a:rPr lang="en-US"/>
              <a:t> between and among organizations and individuals</a:t>
            </a:r>
          </a:p>
          <a:p>
            <a:r>
              <a:rPr lang="en-US" i="1"/>
              <a:t>Digitally enabled transactions</a:t>
            </a:r>
            <a:r>
              <a:rPr lang="en-US"/>
              <a:t> include all transactions mediated by digital technology</a:t>
            </a:r>
          </a:p>
          <a:p>
            <a:r>
              <a:rPr lang="en-US" i="1"/>
              <a:t>Commercial transactions</a:t>
            </a:r>
            <a:r>
              <a:rPr lang="en-US"/>
              <a:t> involve the exchange of value across organizational or individual boundaries in return for products or services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762000"/>
            <a:ext cx="8867775" cy="585418"/>
          </a:xfrm>
        </p:spPr>
        <p:txBody>
          <a:bodyPr/>
          <a:lstStyle/>
          <a:p>
            <a:r>
              <a:rPr lang="en-US" sz="3200" dirty="0" smtClean="0"/>
              <a:t>Advantages of E-Commerce over commerce</a:t>
            </a:r>
            <a:endParaRPr lang="en-US" sz="3200" dirty="0"/>
          </a:p>
        </p:txBody>
      </p:sp>
      <p:sp>
        <p:nvSpPr>
          <p:cNvPr id="3" name="Content Placeholder 2"/>
          <p:cNvSpPr>
            <a:spLocks noGrp="1"/>
          </p:cNvSpPr>
          <p:nvPr>
            <p:ph idx="1"/>
          </p:nvPr>
        </p:nvSpPr>
        <p:spPr>
          <a:xfrm>
            <a:off x="533400" y="1600200"/>
            <a:ext cx="7772400" cy="4114800"/>
          </a:xfrm>
        </p:spPr>
        <p:txBody>
          <a:bodyPr/>
          <a:lstStyle/>
          <a:p>
            <a:r>
              <a:rPr lang="en-US" dirty="0" smtClean="0"/>
              <a:t>Cost Effective</a:t>
            </a:r>
          </a:p>
          <a:p>
            <a:r>
              <a:rPr lang="en-US" dirty="0" smtClean="0"/>
              <a:t>Time Saving</a:t>
            </a:r>
          </a:p>
          <a:p>
            <a:r>
              <a:rPr lang="en-US" dirty="0" smtClean="0"/>
              <a:t>Convenience</a:t>
            </a:r>
          </a:p>
          <a:p>
            <a:r>
              <a:rPr lang="en-US" dirty="0" smtClean="0"/>
              <a:t>Geographically Accessible</a:t>
            </a:r>
          </a:p>
          <a:p>
            <a:r>
              <a:rPr lang="en-US" dirty="0" smtClean="0"/>
              <a:t>Introduction of new products</a:t>
            </a:r>
          </a:p>
          <a:p>
            <a:r>
              <a:rPr lang="en-US" dirty="0" smtClean="0"/>
              <a:t>Profit</a:t>
            </a:r>
          </a:p>
          <a:p>
            <a:r>
              <a:rPr lang="en-US" dirty="0" smtClean="0"/>
              <a:t>Time Accessibility</a:t>
            </a:r>
          </a:p>
          <a:p>
            <a:r>
              <a:rPr lang="en-US" dirty="0" smtClean="0"/>
              <a:t>Process</a:t>
            </a:r>
            <a:endParaRPr lang="en-US"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5</a:t>
            </a:fld>
            <a:endParaRPr lang="en-US"/>
          </a:p>
        </p:txBody>
      </p:sp>
    </p:spTree>
    <p:extLst>
      <p:ext uri="{BB962C8B-B14F-4D97-AF65-F5344CB8AC3E}">
        <p14:creationId xmlns:p14="http://schemas.microsoft.com/office/powerpoint/2010/main" val="371521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Cost Effective</a:t>
            </a:r>
            <a:endParaRPr lang="en-US" dirty="0"/>
          </a:p>
        </p:txBody>
      </p:sp>
      <p:sp>
        <p:nvSpPr>
          <p:cNvPr id="3" name="Content Placeholder 2"/>
          <p:cNvSpPr>
            <a:spLocks noGrp="1"/>
          </p:cNvSpPr>
          <p:nvPr>
            <p:ph idx="1"/>
          </p:nvPr>
        </p:nvSpPr>
        <p:spPr/>
        <p:txBody>
          <a:bodyPr/>
          <a:lstStyle/>
          <a:p>
            <a:r>
              <a:rPr lang="en-US" sz="1800" dirty="0"/>
              <a:t>E-commerce is very cost effective when compared to traditional commerce. In traditional commerce, cost has to be incurred for the role of middlemen to sell the company’s product. The cost incurred on middlemen is eliminated in e-commerce as there is a direct link between the business and the customer. The total overhead </a:t>
            </a:r>
            <a:r>
              <a:rPr lang="en-US" sz="1800" dirty="0" smtClean="0"/>
              <a:t>cost</a:t>
            </a:r>
            <a:r>
              <a:rPr lang="en-US" sz="1800" dirty="0"/>
              <a:t> required to run e-business is comparatively less, compared to traditional business.</a:t>
            </a:r>
          </a:p>
          <a:p>
            <a:r>
              <a:rPr lang="en-US" sz="1800" dirty="0"/>
              <a:t>For example, in running an e-business, only a head office is required. Whereas in traditional method, a head office with several branches are required to cater to the needs of customers situated in different places. The cost incurred on </a:t>
            </a:r>
            <a:r>
              <a:rPr lang="en-US" sz="1800" dirty="0" err="1"/>
              <a:t>labour</a:t>
            </a:r>
            <a:r>
              <a:rPr lang="en-US" sz="1800" dirty="0"/>
              <a:t>, maintenance, office rent can be substituted by hosting a website in e-business method.</a:t>
            </a:r>
          </a:p>
          <a:p>
            <a:endParaRPr lang="en-US" sz="1800"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6</a:t>
            </a:fld>
            <a:endParaRPr lang="en-US"/>
          </a:p>
        </p:txBody>
      </p:sp>
    </p:spTree>
    <p:extLst>
      <p:ext uri="{BB962C8B-B14F-4D97-AF65-F5344CB8AC3E}">
        <p14:creationId xmlns:p14="http://schemas.microsoft.com/office/powerpoint/2010/main" val="386186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Time Saving</a:t>
            </a:r>
            <a:endParaRPr lang="en-US" dirty="0"/>
          </a:p>
        </p:txBody>
      </p:sp>
      <p:sp>
        <p:nvSpPr>
          <p:cNvPr id="3" name="Content Placeholder 2"/>
          <p:cNvSpPr>
            <a:spLocks noGrp="1"/>
          </p:cNvSpPr>
          <p:nvPr>
            <p:ph idx="1"/>
          </p:nvPr>
        </p:nvSpPr>
        <p:spPr/>
        <p:txBody>
          <a:bodyPr/>
          <a:lstStyle/>
          <a:p>
            <a:r>
              <a:rPr lang="en-US" dirty="0"/>
              <a:t>It takes a lot of time to complete a transaction in traditional commerce. E-commerce saves a lot of valuable time for both the consumers and business. A product can be ordered and the transaction can be completed in few minutes through internet.</a:t>
            </a:r>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7</a:t>
            </a:fld>
            <a:endParaRPr lang="en-US"/>
          </a:p>
        </p:txBody>
      </p:sp>
    </p:spTree>
    <p:extLst>
      <p:ext uri="{BB962C8B-B14F-4D97-AF65-F5344CB8AC3E}">
        <p14:creationId xmlns:p14="http://schemas.microsoft.com/office/powerpoint/2010/main" val="229215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Convenience</a:t>
            </a:r>
            <a:endParaRPr lang="en-US" dirty="0"/>
          </a:p>
        </p:txBody>
      </p:sp>
      <p:sp>
        <p:nvSpPr>
          <p:cNvPr id="3" name="Content Placeholder 2"/>
          <p:cNvSpPr>
            <a:spLocks noGrp="1"/>
          </p:cNvSpPr>
          <p:nvPr>
            <p:ph idx="1"/>
          </p:nvPr>
        </p:nvSpPr>
        <p:spPr/>
        <p:txBody>
          <a:bodyPr/>
          <a:lstStyle/>
          <a:p>
            <a:r>
              <a:rPr lang="en-US" sz="2000" dirty="0"/>
              <a:t>E-commerce provides convenience to both the customers and the business. Customers can browse through a whole directories of catalogues, compare prices between products and choose a desired product any time and anywhere in the world without any necessity to move away from their home or work place.</a:t>
            </a:r>
          </a:p>
          <a:p>
            <a:r>
              <a:rPr lang="en-US" sz="2000" dirty="0"/>
              <a:t>E-commerce provides better connectivity for its prospective and potential customers as the organization’s website can be accessed virtually from anywhere, any time through internet. It is not necessary to move away from their work place or home to locate and purchase a desired product.</a:t>
            </a:r>
          </a:p>
          <a:p>
            <a:endParaRPr lang="en-US" sz="2000"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8</a:t>
            </a:fld>
            <a:endParaRPr lang="en-US"/>
          </a:p>
        </p:txBody>
      </p:sp>
    </p:spTree>
    <p:extLst>
      <p:ext uri="{BB962C8B-B14F-4D97-AF65-F5344CB8AC3E}">
        <p14:creationId xmlns:p14="http://schemas.microsoft.com/office/powerpoint/2010/main" val="414477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120272"/>
            <a:ext cx="8029575" cy="708528"/>
          </a:xfrm>
        </p:spPr>
        <p:txBody>
          <a:bodyPr/>
          <a:lstStyle/>
          <a:p>
            <a:r>
              <a:rPr lang="en-US" dirty="0" smtClean="0"/>
              <a:t>Geographical Accessibility</a:t>
            </a:r>
            <a:endParaRPr lang="en-US" dirty="0"/>
          </a:p>
        </p:txBody>
      </p:sp>
      <p:sp>
        <p:nvSpPr>
          <p:cNvPr id="3" name="Content Placeholder 2"/>
          <p:cNvSpPr>
            <a:spLocks noGrp="1"/>
          </p:cNvSpPr>
          <p:nvPr>
            <p:ph idx="1"/>
          </p:nvPr>
        </p:nvSpPr>
        <p:spPr/>
        <p:txBody>
          <a:bodyPr/>
          <a:lstStyle/>
          <a:p>
            <a:r>
              <a:rPr lang="en-US" sz="2400" dirty="0"/>
              <a:t>In traditional commerce, it may be easy to expand the size of the market from regional to national level. Business organizations have to incur a lot of expenses on investment to enter international market. In e-commerce it is easy to expand the size of the market from regional to international level.</a:t>
            </a:r>
          </a:p>
          <a:p>
            <a:r>
              <a:rPr lang="en-US" sz="2400" dirty="0"/>
              <a:t>By hosting a website, by placing advertisements on the internet and satisfying certain legal norms, a business can penetrate into global market. It is quite easy to attract customers from global markets at a marginal cost.</a:t>
            </a:r>
          </a:p>
          <a:p>
            <a:endParaRPr lang="en-US" sz="2400" dirty="0"/>
          </a:p>
        </p:txBody>
      </p:sp>
      <p:sp>
        <p:nvSpPr>
          <p:cNvPr id="4" name="Footer Placeholder 3"/>
          <p:cNvSpPr>
            <a:spLocks noGrp="1"/>
          </p:cNvSpPr>
          <p:nvPr>
            <p:ph type="ftr" sz="quarter" idx="10"/>
          </p:nvPr>
        </p:nvSpPr>
        <p:spPr/>
        <p:txBody>
          <a:bodyPr/>
          <a:lstStyle/>
          <a:p>
            <a:r>
              <a:rPr lang="en-US" smtClean="0"/>
              <a:t>Copyright © 2007 Pearson Education, Inc.</a:t>
            </a:r>
            <a:endParaRPr lang="en-US"/>
          </a:p>
        </p:txBody>
      </p:sp>
      <p:sp>
        <p:nvSpPr>
          <p:cNvPr id="5" name="Slide Number Placeholder 4"/>
          <p:cNvSpPr>
            <a:spLocks noGrp="1"/>
          </p:cNvSpPr>
          <p:nvPr>
            <p:ph type="sldNum" sz="quarter" idx="11"/>
          </p:nvPr>
        </p:nvSpPr>
        <p:spPr/>
        <p:txBody>
          <a:bodyPr/>
          <a:lstStyle/>
          <a:p>
            <a:r>
              <a:rPr lang="en-US" smtClean="0"/>
              <a:t>Slide 1-</a:t>
            </a:r>
            <a:fld id="{73E62432-D913-4A16-B061-BA1196E0ACF0}" type="slidenum">
              <a:rPr lang="en-US" smtClean="0"/>
              <a:pPr/>
              <a:t>9</a:t>
            </a:fld>
            <a:endParaRPr lang="en-US"/>
          </a:p>
        </p:txBody>
      </p:sp>
    </p:spTree>
    <p:extLst>
      <p:ext uri="{BB962C8B-B14F-4D97-AF65-F5344CB8AC3E}">
        <p14:creationId xmlns:p14="http://schemas.microsoft.com/office/powerpoint/2010/main" val="329910258"/>
      </p:ext>
    </p:extLst>
  </p:cSld>
  <p:clrMapOvr>
    <a:masterClrMapping/>
  </p:clrMapOvr>
</p:sld>
</file>

<file path=ppt/theme/theme1.xml><?xml version="1.0" encoding="utf-8"?>
<a:theme xmlns:a="http://schemas.openxmlformats.org/drawingml/2006/main" name="Presentation2">
  <a:themeElements>
    <a:clrScheme name="Presentation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sentation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Presentation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sentation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sentation2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sentation2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sentation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sentation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sentation2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8439AD5D93334FBBCC2C5EA3701E43" ma:contentTypeVersion="2" ma:contentTypeDescription="Create a new document." ma:contentTypeScope="" ma:versionID="502a471137a121666c01b5b6d953210b">
  <xsd:schema xmlns:xsd="http://www.w3.org/2001/XMLSchema" xmlns:xs="http://www.w3.org/2001/XMLSchema" xmlns:p="http://schemas.microsoft.com/office/2006/metadata/properties" xmlns:ns2="02539db5-a536-4e6a-89cd-2841ac51ec4c" targetNamespace="http://schemas.microsoft.com/office/2006/metadata/properties" ma:root="true" ma:fieldsID="df19a752c54fc600a934ac4faaccda89" ns2:_="">
    <xsd:import namespace="02539db5-a536-4e6a-89cd-2841ac51ec4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539db5-a536-4e6a-89cd-2841ac51ec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D4B0FF-5BA7-45E7-99A2-EA99C01014AD}"/>
</file>

<file path=customXml/itemProps2.xml><?xml version="1.0" encoding="utf-8"?>
<ds:datastoreItem xmlns:ds="http://schemas.openxmlformats.org/officeDocument/2006/customXml" ds:itemID="{1B62FA6A-C3B2-48F4-A2F9-87A82F75403E}"/>
</file>

<file path=customXml/itemProps3.xml><?xml version="1.0" encoding="utf-8"?>
<ds:datastoreItem xmlns:ds="http://schemas.openxmlformats.org/officeDocument/2006/customXml" ds:itemID="{D5C392A7-8D0A-4115-ABDD-2E4B6296F3BF}"/>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8849</TotalTime>
  <Words>2151</Words>
  <Application>Microsoft Office PowerPoint</Application>
  <PresentationFormat>On-screen Show (4:3)</PresentationFormat>
  <Paragraphs>235</Paragraphs>
  <Slides>38</Slides>
  <Notes>5</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Presentation2</vt:lpstr>
      <vt:lpstr>PowerPoint Presentation</vt:lpstr>
      <vt:lpstr>PowerPoint Presentation</vt:lpstr>
      <vt:lpstr>E-commerce Developments and Themes</vt:lpstr>
      <vt:lpstr>E-commerce Defined</vt:lpstr>
      <vt:lpstr>Advantages of E-Commerce over commerce</vt:lpstr>
      <vt:lpstr>Cost Effective</vt:lpstr>
      <vt:lpstr>Time Saving</vt:lpstr>
      <vt:lpstr>Convenience</vt:lpstr>
      <vt:lpstr>Geographical Accessibility</vt:lpstr>
      <vt:lpstr>Introduction of new products</vt:lpstr>
      <vt:lpstr>Profit</vt:lpstr>
      <vt:lpstr>Time Accessibility</vt:lpstr>
      <vt:lpstr>Process</vt:lpstr>
      <vt:lpstr>Dis-advantages of E-Commerce over commerce</vt:lpstr>
      <vt:lpstr>Physical Inspection</vt:lpstr>
      <vt:lpstr>Product Suitability</vt:lpstr>
      <vt:lpstr>Human Resource</vt:lpstr>
      <vt:lpstr>Customer Interaction</vt:lpstr>
      <vt:lpstr>Business Relationship</vt:lpstr>
      <vt:lpstr>Fraud</vt:lpstr>
      <vt:lpstr>E-commerce vs. E-business</vt:lpstr>
      <vt:lpstr>Why Study E-commerce?</vt:lpstr>
      <vt:lpstr>The Reinvention of E-Commerce</vt:lpstr>
      <vt:lpstr>Where is E-Commerce Today</vt:lpstr>
      <vt:lpstr>Ecommerce today (cont.)</vt:lpstr>
      <vt:lpstr>Seven Unique Features of E-commerce Technology and Their Significance</vt:lpstr>
      <vt:lpstr>Types of E-commerce</vt:lpstr>
      <vt:lpstr>Growth of the Internet</vt:lpstr>
      <vt:lpstr>Growth of the Web</vt:lpstr>
      <vt:lpstr>The Growth of the Internet, Measured by Number of Internet Hosts with Domain Names</vt:lpstr>
      <vt:lpstr>The Growth of Web Content</vt:lpstr>
      <vt:lpstr>The Growth of B2C E-commerce</vt:lpstr>
      <vt:lpstr>The Growth of B2B E-commerce</vt:lpstr>
      <vt:lpstr>Technology and E-commerce in Perspective</vt:lpstr>
      <vt:lpstr>Potential Limitations on the Growth of B2C E-commerce</vt:lpstr>
      <vt:lpstr>The Visions and Forces Behind E-commerce: </vt:lpstr>
      <vt:lpstr>Assessing E-commerce: Successes, Surprises and Failures</vt:lpstr>
      <vt:lpstr>Predictions for the Future</vt:lpstr>
    </vt:vector>
  </TitlesOfParts>
  <Company>Addison Wesley 2004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Addison Wesley 2004</dc:creator>
  <cp:lastModifiedBy>Swati</cp:lastModifiedBy>
  <cp:revision>263</cp:revision>
  <cp:lastPrinted>2002-04-12T18:43:07Z</cp:lastPrinted>
  <dcterms:created xsi:type="dcterms:W3CDTF">2000-06-05T14:57:27Z</dcterms:created>
  <dcterms:modified xsi:type="dcterms:W3CDTF">2016-09-16T19:50:37Z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0x0101002E8439AD5D93334FBBCC2C5EA3701E43</vt:lpwstr>
  </property>
</Properties>
</file>