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20.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43"/>
  </p:notesMasterIdLst>
  <p:handoutMasterIdLst>
    <p:handoutMasterId r:id="rId44"/>
  </p:handoutMasterIdLst>
  <p:sldIdLst>
    <p:sldId id="393" r:id="rId2"/>
    <p:sldId id="394" r:id="rId3"/>
    <p:sldId id="332" r:id="rId4"/>
    <p:sldId id="338" r:id="rId5"/>
    <p:sldId id="333" r:id="rId6"/>
    <p:sldId id="397" r:id="rId7"/>
    <p:sldId id="334" r:id="rId8"/>
    <p:sldId id="398" r:id="rId9"/>
    <p:sldId id="336" r:id="rId10"/>
    <p:sldId id="360" r:id="rId11"/>
    <p:sldId id="361" r:id="rId12"/>
    <p:sldId id="363" r:id="rId13"/>
    <p:sldId id="364" r:id="rId14"/>
    <p:sldId id="365" r:id="rId15"/>
    <p:sldId id="366" r:id="rId16"/>
    <p:sldId id="367" r:id="rId17"/>
    <p:sldId id="369" r:id="rId18"/>
    <p:sldId id="370" r:id="rId19"/>
    <p:sldId id="371" r:id="rId20"/>
    <p:sldId id="372" r:id="rId21"/>
    <p:sldId id="373" r:id="rId22"/>
    <p:sldId id="374" r:id="rId23"/>
    <p:sldId id="396" r:id="rId24"/>
    <p:sldId id="376" r:id="rId25"/>
    <p:sldId id="377" r:id="rId26"/>
    <p:sldId id="378" r:id="rId27"/>
    <p:sldId id="380" r:id="rId28"/>
    <p:sldId id="381" r:id="rId29"/>
    <p:sldId id="382" r:id="rId30"/>
    <p:sldId id="385" r:id="rId31"/>
    <p:sldId id="387" r:id="rId32"/>
    <p:sldId id="389" r:id="rId33"/>
    <p:sldId id="351" r:id="rId34"/>
    <p:sldId id="337" r:id="rId35"/>
    <p:sldId id="352" r:id="rId36"/>
    <p:sldId id="401" r:id="rId37"/>
    <p:sldId id="391" r:id="rId38"/>
    <p:sldId id="353" r:id="rId39"/>
    <p:sldId id="392" r:id="rId40"/>
    <p:sldId id="399" r:id="rId41"/>
    <p:sldId id="400" r:id="rId4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orient="horz" pos="480">
          <p15:clr>
            <a:srgbClr val="A4A3A4"/>
          </p15:clr>
        </p15:guide>
        <p15:guide id="3" orient="horz" pos="1008">
          <p15:clr>
            <a:srgbClr val="A4A3A4"/>
          </p15:clr>
        </p15:guide>
        <p15:guide id="4" orient="horz" pos="912">
          <p15:clr>
            <a:srgbClr val="A4A3A4"/>
          </p15:clr>
        </p15:guide>
        <p15:guide id="5" pos="2880">
          <p15:clr>
            <a:srgbClr val="A4A3A4"/>
          </p15:clr>
        </p15:guide>
        <p15:guide id="6" pos="288">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CEDF"/>
    <a:srgbClr val="F8BE1A"/>
    <a:srgbClr val="59BBDE"/>
    <a:srgbClr val="AA1949"/>
    <a:srgbClr val="6D111B"/>
    <a:srgbClr val="162210"/>
    <a:srgbClr val="78B75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83126" autoAdjust="0"/>
  </p:normalViewPr>
  <p:slideViewPr>
    <p:cSldViewPr>
      <p:cViewPr varScale="1">
        <p:scale>
          <a:sx n="71" d="100"/>
          <a:sy n="71" d="100"/>
        </p:scale>
        <p:origin x="1344" y="72"/>
      </p:cViewPr>
      <p:guideLst>
        <p:guide orient="horz" pos="1296"/>
        <p:guide orient="horz" pos="480"/>
        <p:guide orient="horz" pos="1008"/>
        <p:guide orient="horz" pos="912"/>
        <p:guide pos="2880"/>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0FBBEAA7-5984-4B75-AFFB-7A6C40C7836F}" type="slidenum">
              <a:rPr lang="en-US"/>
              <a:pPr>
                <a:defRPr/>
              </a:pPr>
              <a:t>‹#›</a:t>
            </a:fld>
            <a:endParaRPr lang="en-US"/>
          </a:p>
        </p:txBody>
      </p:sp>
    </p:spTree>
    <p:extLst>
      <p:ext uri="{BB962C8B-B14F-4D97-AF65-F5344CB8AC3E}">
        <p14:creationId xmlns:p14="http://schemas.microsoft.com/office/powerpoint/2010/main" val="3955579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C3D34340-9B12-4F65-8233-588B8B1007D8}" type="slidenum">
              <a:rPr lang="en-US"/>
              <a:pPr>
                <a:defRPr/>
              </a:pPr>
              <a:t>‹#›</a:t>
            </a:fld>
            <a:endParaRPr lang="en-US"/>
          </a:p>
        </p:txBody>
      </p:sp>
    </p:spTree>
    <p:extLst>
      <p:ext uri="{BB962C8B-B14F-4D97-AF65-F5344CB8AC3E}">
        <p14:creationId xmlns:p14="http://schemas.microsoft.com/office/powerpoint/2010/main" val="3010272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85B4F1C-FDCF-4012-8DA6-9AD72F0DD201}" type="slidenum">
              <a:rPr lang="en-US" smtClean="0"/>
              <a:pPr/>
              <a:t>4</a:t>
            </a:fld>
            <a:endParaRPr lang="en-US" smtClean="0"/>
          </a:p>
        </p:txBody>
      </p:sp>
      <p:sp>
        <p:nvSpPr>
          <p:cNvPr id="46083" name="Rectangle 2"/>
          <p:cNvSpPr>
            <a:spLocks noGrp="1" noRot="1" noChangeAspect="1" noChangeArrowheads="1" noTextEdit="1"/>
          </p:cNvSpPr>
          <p:nvPr>
            <p:ph type="sldImg"/>
          </p:nvPr>
        </p:nvSpPr>
        <p:spPr>
          <a:solidFill>
            <a:srgbClr val="FFFFFF"/>
          </a:solidFill>
          <a:ln cap="flat"/>
        </p:spPr>
      </p:sp>
      <p:sp>
        <p:nvSpPr>
          <p:cNvPr id="4608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13240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D34340-9B12-4F65-8233-588B8B1007D8}" type="slidenum">
              <a:rPr lang="en-US" smtClean="0"/>
              <a:pPr>
                <a:defRPr/>
              </a:pPr>
              <a:t>5</a:t>
            </a:fld>
            <a:endParaRPr lang="en-US"/>
          </a:p>
        </p:txBody>
      </p:sp>
    </p:spTree>
    <p:extLst>
      <p:ext uri="{BB962C8B-B14F-4D97-AF65-F5344CB8AC3E}">
        <p14:creationId xmlns:p14="http://schemas.microsoft.com/office/powerpoint/2010/main" val="358184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D34340-9B12-4F65-8233-588B8B1007D8}" type="slidenum">
              <a:rPr lang="en-US" smtClean="0"/>
              <a:pPr>
                <a:defRPr/>
              </a:pPr>
              <a:t>7</a:t>
            </a:fld>
            <a:endParaRPr lang="en-US"/>
          </a:p>
        </p:txBody>
      </p:sp>
    </p:spTree>
    <p:extLst>
      <p:ext uri="{BB962C8B-B14F-4D97-AF65-F5344CB8AC3E}">
        <p14:creationId xmlns:p14="http://schemas.microsoft.com/office/powerpoint/2010/main" val="31752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D34340-9B12-4F65-8233-588B8B1007D8}" type="slidenum">
              <a:rPr lang="en-US" smtClean="0"/>
              <a:pPr>
                <a:defRPr/>
              </a:pPr>
              <a:t>9</a:t>
            </a:fld>
            <a:endParaRPr lang="en-US"/>
          </a:p>
        </p:txBody>
      </p:sp>
    </p:spTree>
    <p:extLst>
      <p:ext uri="{BB962C8B-B14F-4D97-AF65-F5344CB8AC3E}">
        <p14:creationId xmlns:p14="http://schemas.microsoft.com/office/powerpoint/2010/main" val="300981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D34340-9B12-4F65-8233-588B8B1007D8}" type="slidenum">
              <a:rPr lang="en-US" smtClean="0"/>
              <a:pPr>
                <a:defRPr/>
              </a:pPr>
              <a:t>11</a:t>
            </a:fld>
            <a:endParaRPr lang="en-US"/>
          </a:p>
        </p:txBody>
      </p:sp>
    </p:spTree>
    <p:extLst>
      <p:ext uri="{BB962C8B-B14F-4D97-AF65-F5344CB8AC3E}">
        <p14:creationId xmlns:p14="http://schemas.microsoft.com/office/powerpoint/2010/main" val="253471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49F7138-C6CF-400E-BEE0-A29B64CC9B7B}" type="slidenum">
              <a:rPr lang="en-US" smtClean="0"/>
              <a:pPr/>
              <a:t>33</a:t>
            </a:fld>
            <a:endParaRPr lang="en-US" smtClean="0"/>
          </a:p>
        </p:txBody>
      </p:sp>
      <p:sp>
        <p:nvSpPr>
          <p:cNvPr id="47107" name="Rectangle 2"/>
          <p:cNvSpPr>
            <a:spLocks noGrp="1" noRot="1" noChangeAspect="1" noChangeArrowheads="1" noTextEdit="1"/>
          </p:cNvSpPr>
          <p:nvPr>
            <p:ph type="sldImg"/>
          </p:nvPr>
        </p:nvSpPr>
        <p:spPr>
          <a:solidFill>
            <a:srgbClr val="FFFFFF"/>
          </a:solidFill>
          <a:ln cap="flat"/>
        </p:spPr>
      </p:sp>
      <p:sp>
        <p:nvSpPr>
          <p:cNvPr id="4710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02551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C82C511-A117-4E14-B364-EFD611E12C1B}" type="slidenum">
              <a:rPr lang="en-US" smtClean="0"/>
              <a:pPr/>
              <a:t>35</a:t>
            </a:fld>
            <a:endParaRPr lang="en-US" smtClean="0"/>
          </a:p>
        </p:txBody>
      </p:sp>
      <p:sp>
        <p:nvSpPr>
          <p:cNvPr id="48131" name="Rectangle 2"/>
          <p:cNvSpPr>
            <a:spLocks noGrp="1" noRot="1" noChangeAspect="1" noChangeArrowheads="1" noTextEdit="1"/>
          </p:cNvSpPr>
          <p:nvPr>
            <p:ph type="sldImg"/>
          </p:nvPr>
        </p:nvSpPr>
        <p:spPr>
          <a:solidFill>
            <a:srgbClr val="FFFFFF"/>
          </a:solidFill>
          <a:ln cap="flat"/>
        </p:spPr>
      </p:sp>
      <p:sp>
        <p:nvSpPr>
          <p:cNvPr id="48132"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164591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BB254FE-7F45-49E0-A74D-600229D500FD}" type="slidenum">
              <a:rPr lang="en-US" smtClean="0"/>
              <a:pPr/>
              <a:t>38</a:t>
            </a:fld>
            <a:endParaRPr lang="en-US" smtClean="0"/>
          </a:p>
        </p:txBody>
      </p:sp>
      <p:sp>
        <p:nvSpPr>
          <p:cNvPr id="49155" name="Rectangle 2"/>
          <p:cNvSpPr>
            <a:spLocks noGrp="1" noRot="1" noChangeAspect="1" noChangeArrowheads="1" noTextEdit="1"/>
          </p:cNvSpPr>
          <p:nvPr>
            <p:ph type="sldImg"/>
          </p:nvPr>
        </p:nvSpPr>
        <p:spPr>
          <a:solidFill>
            <a:srgbClr val="FFFFFF"/>
          </a:solidFill>
          <a:ln cap="flat"/>
        </p:spPr>
      </p:sp>
      <p:sp>
        <p:nvSpPr>
          <p:cNvPr id="49156"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3986452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5" name="Rectangle 13"/>
          <p:cNvSpPr>
            <a:spLocks noGrp="1" noChangeArrowheads="1"/>
          </p:cNvSpPr>
          <p:nvPr>
            <p:ph type="sldNum" sz="quarter" idx="11"/>
          </p:nvPr>
        </p:nvSpPr>
        <p:spPr>
          <a:ln/>
        </p:spPr>
        <p:txBody>
          <a:bodyPr/>
          <a:lstStyle>
            <a:lvl1pPr>
              <a:defRPr/>
            </a:lvl1pPr>
          </a:lstStyle>
          <a:p>
            <a:pPr>
              <a:defRPr/>
            </a:pPr>
            <a:r>
              <a:rPr lang="en-US"/>
              <a:t>Slide 2-</a:t>
            </a:r>
            <a:fld id="{EF51116D-5EB9-40CD-8D53-62D45B6102D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75400" y="1127125"/>
            <a:ext cx="2082800" cy="4968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3825" y="1127125"/>
            <a:ext cx="6099175" cy="496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5" name="Rectangle 13"/>
          <p:cNvSpPr>
            <a:spLocks noGrp="1" noChangeArrowheads="1"/>
          </p:cNvSpPr>
          <p:nvPr>
            <p:ph type="sldNum" sz="quarter" idx="11"/>
          </p:nvPr>
        </p:nvSpPr>
        <p:spPr>
          <a:ln/>
        </p:spPr>
        <p:txBody>
          <a:bodyPr/>
          <a:lstStyle>
            <a:lvl1pPr>
              <a:defRPr/>
            </a:lvl1pPr>
          </a:lstStyle>
          <a:p>
            <a:pPr>
              <a:defRPr/>
            </a:pPr>
            <a:r>
              <a:rPr lang="en-US"/>
              <a:t>Slide 2-</a:t>
            </a:r>
            <a:fld id="{294AC2BF-CCAE-48F4-A6B9-2E49364A662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400800"/>
            <a:ext cx="3810000" cy="457200"/>
          </a:xfrm>
        </p:spPr>
        <p:txBody>
          <a:bodyPr/>
          <a:lstStyle>
            <a:lvl1pPr>
              <a:defRPr/>
            </a:lvl1pPr>
          </a:lstStyle>
          <a:p>
            <a:r>
              <a:rPr lang="en-US"/>
              <a:t>Copyright © 2010 Pearson Education, Inc.</a:t>
            </a:r>
          </a:p>
        </p:txBody>
      </p:sp>
      <p:sp>
        <p:nvSpPr>
          <p:cNvPr id="3" name="Slide Number Placeholder 2"/>
          <p:cNvSpPr>
            <a:spLocks noGrp="1"/>
          </p:cNvSpPr>
          <p:nvPr>
            <p:ph type="sldNum" sz="quarter" idx="11"/>
          </p:nvPr>
        </p:nvSpPr>
        <p:spPr>
          <a:xfrm>
            <a:off x="6781800" y="6400800"/>
            <a:ext cx="1905000" cy="457200"/>
          </a:xfrm>
        </p:spPr>
        <p:txBody>
          <a:bodyPr/>
          <a:lstStyle>
            <a:lvl1pPr>
              <a:defRPr smtClean="0"/>
            </a:lvl1pPr>
          </a:lstStyle>
          <a:p>
            <a:pPr>
              <a:defRPr/>
            </a:pPr>
            <a:r>
              <a:rPr lang="en-US"/>
              <a:t>Slide 2-</a:t>
            </a:r>
            <a:fld id="{019AE785-DC02-44F1-B799-CAD8EEE218A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600">
                <a:latin typeface="+mn-lt"/>
              </a:defRPr>
            </a:lvl1pPr>
            <a:lvl2pPr>
              <a:buFont typeface="Wingdings" pitchFamily="2" charset="2"/>
              <a:buChar char="v"/>
              <a:defRPr sz="3200">
                <a:latin typeface="+mn-lt"/>
              </a:defRPr>
            </a:lvl2pPr>
            <a:lvl3pPr>
              <a:defRPr sz="2800">
                <a:latin typeface="+mn-lt"/>
              </a:defRPr>
            </a:lvl3pPr>
            <a:lvl4pPr>
              <a:buFont typeface="Wingdings" pitchFamily="2" charset="2"/>
              <a:buChar char="v"/>
              <a:defRPr sz="2400">
                <a:latin typeface="+mn-lt"/>
              </a:defRPr>
            </a:lvl4pPr>
            <a:lvl5pPr>
              <a:defRPr sz="2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5" name="Rectangle 13"/>
          <p:cNvSpPr>
            <a:spLocks noGrp="1" noChangeArrowheads="1"/>
          </p:cNvSpPr>
          <p:nvPr>
            <p:ph type="sldNum" sz="quarter" idx="11"/>
          </p:nvPr>
        </p:nvSpPr>
        <p:spPr>
          <a:ln/>
        </p:spPr>
        <p:txBody>
          <a:bodyPr/>
          <a:lstStyle>
            <a:lvl1pPr>
              <a:defRPr/>
            </a:lvl1pPr>
          </a:lstStyle>
          <a:p>
            <a:pPr>
              <a:defRPr/>
            </a:pPr>
            <a:r>
              <a:rPr lang="en-US"/>
              <a:t>Slide 2-</a:t>
            </a:r>
            <a:fld id="{E3D5622C-490F-4BDE-B63D-5232F6E3976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5" name="Rectangle 13"/>
          <p:cNvSpPr>
            <a:spLocks noGrp="1" noChangeArrowheads="1"/>
          </p:cNvSpPr>
          <p:nvPr>
            <p:ph type="sldNum" sz="quarter" idx="11"/>
          </p:nvPr>
        </p:nvSpPr>
        <p:spPr>
          <a:ln/>
        </p:spPr>
        <p:txBody>
          <a:bodyPr/>
          <a:lstStyle>
            <a:lvl1pPr>
              <a:defRPr/>
            </a:lvl1pPr>
          </a:lstStyle>
          <a:p>
            <a:pPr>
              <a:defRPr/>
            </a:pPr>
            <a:r>
              <a:rPr lang="en-US"/>
              <a:t>Slide 2-</a:t>
            </a:r>
            <a:fld id="{2EB52D61-A304-46F8-BC3C-533CCE0FB38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6" name="Rectangle 13"/>
          <p:cNvSpPr>
            <a:spLocks noGrp="1" noChangeArrowheads="1"/>
          </p:cNvSpPr>
          <p:nvPr>
            <p:ph type="sldNum" sz="quarter" idx="11"/>
          </p:nvPr>
        </p:nvSpPr>
        <p:spPr>
          <a:ln/>
        </p:spPr>
        <p:txBody>
          <a:bodyPr/>
          <a:lstStyle>
            <a:lvl1pPr>
              <a:defRPr/>
            </a:lvl1pPr>
          </a:lstStyle>
          <a:p>
            <a:pPr>
              <a:defRPr/>
            </a:pPr>
            <a:r>
              <a:rPr lang="en-US"/>
              <a:t>Slide 2-</a:t>
            </a:r>
            <a:fld id="{A9B77BB3-B03F-45E8-B1B2-B204370DDF2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chor="t"/>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8" name="Rectangle 13"/>
          <p:cNvSpPr>
            <a:spLocks noGrp="1" noChangeArrowheads="1"/>
          </p:cNvSpPr>
          <p:nvPr>
            <p:ph type="sldNum" sz="quarter" idx="11"/>
          </p:nvPr>
        </p:nvSpPr>
        <p:spPr>
          <a:ln/>
        </p:spPr>
        <p:txBody>
          <a:bodyPr/>
          <a:lstStyle>
            <a:lvl1pPr>
              <a:defRPr/>
            </a:lvl1pPr>
          </a:lstStyle>
          <a:p>
            <a:pPr>
              <a:defRPr/>
            </a:pPr>
            <a:r>
              <a:rPr lang="en-US"/>
              <a:t>Slide 2-</a:t>
            </a:r>
            <a:fld id="{6EED163D-DF0C-4B09-9F63-0956B97EBD4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47700"/>
          </a:xfrm>
        </p:spPr>
        <p:txBody>
          <a:bodyPr/>
          <a:lstStyle/>
          <a:p>
            <a:r>
              <a:rPr lang="en-US" smtClean="0"/>
              <a:t>Click to edit Master title style</a:t>
            </a:r>
            <a:endParaRPr lang="en-US" dirty="0"/>
          </a:p>
        </p:txBody>
      </p:sp>
      <p:sp>
        <p:nvSpPr>
          <p:cNvPr id="3"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4" name="Rectangle 13"/>
          <p:cNvSpPr>
            <a:spLocks noGrp="1" noChangeArrowheads="1"/>
          </p:cNvSpPr>
          <p:nvPr>
            <p:ph type="sldNum" sz="quarter" idx="11"/>
          </p:nvPr>
        </p:nvSpPr>
        <p:spPr>
          <a:ln/>
        </p:spPr>
        <p:txBody>
          <a:bodyPr/>
          <a:lstStyle>
            <a:lvl1pPr>
              <a:defRPr/>
            </a:lvl1pPr>
          </a:lstStyle>
          <a:p>
            <a:pPr>
              <a:defRPr/>
            </a:pPr>
            <a:r>
              <a:rPr lang="en-US"/>
              <a:t>Slide 2-</a:t>
            </a:r>
            <a:fld id="{9DD8843B-8420-4906-89B2-945236AE801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p:txBody>
          <a:bodyPr/>
          <a:lstStyle>
            <a:lvl1pPr>
              <a:defRPr>
                <a:solidFill>
                  <a:srgbClr val="600000"/>
                </a:solidFill>
              </a:defRPr>
            </a:lvl1pPr>
          </a:lstStyle>
          <a:p>
            <a:r>
              <a:rPr lang="en-US"/>
              <a:t>Copyright © 2010 Pearson Education, Inc.</a:t>
            </a:r>
          </a:p>
        </p:txBody>
      </p:sp>
      <p:sp>
        <p:nvSpPr>
          <p:cNvPr id="3" name="Rectangle 13"/>
          <p:cNvSpPr>
            <a:spLocks noGrp="1" noChangeArrowheads="1"/>
          </p:cNvSpPr>
          <p:nvPr>
            <p:ph type="sldNum" sz="quarter" idx="11"/>
          </p:nvPr>
        </p:nvSpPr>
        <p:spPr/>
        <p:txBody>
          <a:bodyPr/>
          <a:lstStyle>
            <a:lvl1pPr>
              <a:defRPr>
                <a:solidFill>
                  <a:schemeClr val="tx2">
                    <a:lumMod val="50000"/>
                  </a:schemeClr>
                </a:solidFill>
              </a:defRPr>
            </a:lvl1pPr>
          </a:lstStyle>
          <a:p>
            <a:pPr>
              <a:defRPr/>
            </a:pPr>
            <a:r>
              <a:rPr lang="en-US"/>
              <a:t>Slide 2-</a:t>
            </a:r>
            <a:fld id="{45131228-5C44-458F-9B65-FCF670A841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6" name="Rectangle 13"/>
          <p:cNvSpPr>
            <a:spLocks noGrp="1" noChangeArrowheads="1"/>
          </p:cNvSpPr>
          <p:nvPr>
            <p:ph type="sldNum" sz="quarter" idx="11"/>
          </p:nvPr>
        </p:nvSpPr>
        <p:spPr>
          <a:ln/>
        </p:spPr>
        <p:txBody>
          <a:bodyPr/>
          <a:lstStyle>
            <a:lvl1pPr>
              <a:defRPr/>
            </a:lvl1pPr>
          </a:lstStyle>
          <a:p>
            <a:pPr>
              <a:defRPr/>
            </a:pPr>
            <a:r>
              <a:rPr lang="en-US"/>
              <a:t>Slide 2-</a:t>
            </a:r>
            <a:fld id="{ACEA71D9-C92A-4762-BBBC-F1005AE9114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r>
              <a:rPr lang="en-US"/>
              <a:t>Copyright © 2010 Pearson Education, Inc.</a:t>
            </a:r>
          </a:p>
        </p:txBody>
      </p:sp>
      <p:sp>
        <p:nvSpPr>
          <p:cNvPr id="6" name="Rectangle 13"/>
          <p:cNvSpPr>
            <a:spLocks noGrp="1" noChangeArrowheads="1"/>
          </p:cNvSpPr>
          <p:nvPr>
            <p:ph type="sldNum" sz="quarter" idx="11"/>
          </p:nvPr>
        </p:nvSpPr>
        <p:spPr>
          <a:ln/>
        </p:spPr>
        <p:txBody>
          <a:bodyPr/>
          <a:lstStyle>
            <a:lvl1pPr>
              <a:defRPr/>
            </a:lvl1pPr>
          </a:lstStyle>
          <a:p>
            <a:pPr>
              <a:defRPr/>
            </a:pPr>
            <a:r>
              <a:rPr lang="en-US"/>
              <a:t>Slide 2-</a:t>
            </a:r>
            <a:fld id="{C07DEEDE-124B-4992-916A-D93E985A9A9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762000"/>
            <a:ext cx="8229600" cy="6477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spAutoFit/>
          </a:bodyPr>
          <a:lstStyle/>
          <a:p>
            <a:pPr lvl="0"/>
            <a:r>
              <a:rPr lang="en-US" smtClean="0"/>
              <a:t>Click to edit Master title style</a:t>
            </a:r>
          </a:p>
        </p:txBody>
      </p:sp>
      <p:sp>
        <p:nvSpPr>
          <p:cNvPr id="1027" name="Rectangle 7"/>
          <p:cNvSpPr>
            <a:spLocks noGrp="1" noChangeArrowheads="1"/>
          </p:cNvSpPr>
          <p:nvPr>
            <p:ph type="body" idx="1"/>
          </p:nvPr>
        </p:nvSpPr>
        <p:spPr bwMode="auto">
          <a:xfrm>
            <a:off x="457200" y="1600200"/>
            <a:ext cx="8229600" cy="426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6" name="Rectangle 12"/>
          <p:cNvSpPr>
            <a:spLocks noGrp="1" noChangeArrowheads="1"/>
          </p:cNvSpPr>
          <p:nvPr>
            <p:ph type="ftr" sz="quarter" idx="3"/>
          </p:nvPr>
        </p:nvSpPr>
        <p:spPr bwMode="auto">
          <a:xfrm>
            <a:off x="457200" y="6400800"/>
            <a:ext cx="38100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solidFill>
                  <a:srgbClr val="900000"/>
                </a:solidFill>
                <a:latin typeface="Georgia" pitchFamily="18" charset="0"/>
              </a:defRPr>
            </a:lvl1pPr>
          </a:lstStyle>
          <a:p>
            <a:r>
              <a:rPr lang="en-US"/>
              <a:t>Copyright © 2010 Pearson Education, Inc.</a:t>
            </a:r>
          </a:p>
        </p:txBody>
      </p:sp>
      <p:sp>
        <p:nvSpPr>
          <p:cNvPr id="1037" name="Rectangle 13"/>
          <p:cNvSpPr>
            <a:spLocks noGrp="1" noChangeArrowheads="1"/>
          </p:cNvSpPr>
          <p:nvPr>
            <p:ph type="sldNum" sz="quarter" idx="4"/>
          </p:nvPr>
        </p:nvSpPr>
        <p:spPr bwMode="auto">
          <a:xfrm>
            <a:off x="6781800" y="6400800"/>
            <a:ext cx="19050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b="1">
                <a:solidFill>
                  <a:schemeClr val="tx2">
                    <a:lumMod val="75000"/>
                  </a:schemeClr>
                </a:solidFill>
                <a:latin typeface="Georgia" pitchFamily="18" charset="0"/>
              </a:defRPr>
            </a:lvl1pPr>
          </a:lstStyle>
          <a:p>
            <a:pPr>
              <a:defRPr/>
            </a:pPr>
            <a:r>
              <a:rPr lang="en-US"/>
              <a:t>Slide 2-</a:t>
            </a:r>
            <a:fld id="{55913ECA-D33D-4E99-8CF4-F69240AC4E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72" r:id="rId7"/>
    <p:sldLayoutId id="2147483766" r:id="rId8"/>
    <p:sldLayoutId id="2147483767" r:id="rId9"/>
    <p:sldLayoutId id="2147483768" r:id="rId10"/>
    <p:sldLayoutId id="2147483769" r:id="rId11"/>
    <p:sldLayoutId id="2147483770" r:id="rId12"/>
  </p:sldLayoutIdLst>
  <p:timing>
    <p:tnLst>
      <p:par>
        <p:cTn id="1" dur="indefinite" restart="never" nodeType="tmRoot"/>
      </p:par>
    </p:tnLst>
  </p:timing>
  <p:hf hdr="0" dt="0"/>
  <p:txStyles>
    <p:titleStyle>
      <a:lvl1pPr algn="ctr" rtl="0" eaLnBrk="0" fontAlgn="base" hangingPunct="0">
        <a:spcBef>
          <a:spcPct val="0"/>
        </a:spcBef>
        <a:spcAft>
          <a:spcPct val="0"/>
        </a:spcAft>
        <a:defRPr sz="3600" b="1">
          <a:solidFill>
            <a:schemeClr val="tx2"/>
          </a:solidFill>
          <a:latin typeface="Georgia" pitchFamily="18" charset="0"/>
          <a:ea typeface="+mj-ea"/>
          <a:cs typeface="+mj-cs"/>
        </a:defRPr>
      </a:lvl1pPr>
      <a:lvl2pPr algn="ctr" rtl="0" eaLnBrk="0" fontAlgn="base" hangingPunct="0">
        <a:spcBef>
          <a:spcPct val="0"/>
        </a:spcBef>
        <a:spcAft>
          <a:spcPct val="0"/>
        </a:spcAft>
        <a:defRPr sz="3600" b="1">
          <a:solidFill>
            <a:schemeClr val="tx2"/>
          </a:solidFill>
          <a:latin typeface="Georgia" pitchFamily="18" charset="0"/>
        </a:defRPr>
      </a:lvl2pPr>
      <a:lvl3pPr algn="ctr" rtl="0" eaLnBrk="0" fontAlgn="base" hangingPunct="0">
        <a:spcBef>
          <a:spcPct val="0"/>
        </a:spcBef>
        <a:spcAft>
          <a:spcPct val="0"/>
        </a:spcAft>
        <a:defRPr sz="3600" b="1">
          <a:solidFill>
            <a:schemeClr val="tx2"/>
          </a:solidFill>
          <a:latin typeface="Georgia" pitchFamily="18" charset="0"/>
        </a:defRPr>
      </a:lvl3pPr>
      <a:lvl4pPr algn="ctr" rtl="0" eaLnBrk="0" fontAlgn="base" hangingPunct="0">
        <a:spcBef>
          <a:spcPct val="0"/>
        </a:spcBef>
        <a:spcAft>
          <a:spcPct val="0"/>
        </a:spcAft>
        <a:defRPr sz="3600" b="1">
          <a:solidFill>
            <a:schemeClr val="tx2"/>
          </a:solidFill>
          <a:latin typeface="Georgia" pitchFamily="18" charset="0"/>
        </a:defRPr>
      </a:lvl4pPr>
      <a:lvl5pPr algn="ctr" rtl="0" eaLnBrk="0" fontAlgn="base" hangingPunct="0">
        <a:spcBef>
          <a:spcPct val="0"/>
        </a:spcBef>
        <a:spcAft>
          <a:spcPct val="0"/>
        </a:spcAft>
        <a:defRPr sz="3600" b="1">
          <a:solidFill>
            <a:schemeClr val="tx2"/>
          </a:solidFill>
          <a:latin typeface="Georgia" pitchFamily="18" charset="0"/>
        </a:defRPr>
      </a:lvl5pPr>
      <a:lvl6pPr marL="457200" algn="l" rtl="0" eaLnBrk="1" fontAlgn="base" hangingPunct="1">
        <a:spcBef>
          <a:spcPct val="0"/>
        </a:spcBef>
        <a:spcAft>
          <a:spcPct val="0"/>
        </a:spcAft>
        <a:defRPr sz="4000" b="1">
          <a:solidFill>
            <a:srgbClr val="AA1949"/>
          </a:solidFill>
          <a:latin typeface="Arial" charset="0"/>
        </a:defRPr>
      </a:lvl6pPr>
      <a:lvl7pPr marL="914400" algn="l" rtl="0" eaLnBrk="1" fontAlgn="base" hangingPunct="1">
        <a:spcBef>
          <a:spcPct val="0"/>
        </a:spcBef>
        <a:spcAft>
          <a:spcPct val="0"/>
        </a:spcAft>
        <a:defRPr sz="4000" b="1">
          <a:solidFill>
            <a:srgbClr val="AA1949"/>
          </a:solidFill>
          <a:latin typeface="Arial" charset="0"/>
        </a:defRPr>
      </a:lvl7pPr>
      <a:lvl8pPr marL="1371600" algn="l" rtl="0" eaLnBrk="1" fontAlgn="base" hangingPunct="1">
        <a:spcBef>
          <a:spcPct val="0"/>
        </a:spcBef>
        <a:spcAft>
          <a:spcPct val="0"/>
        </a:spcAft>
        <a:defRPr sz="4000" b="1">
          <a:solidFill>
            <a:srgbClr val="AA1949"/>
          </a:solidFill>
          <a:latin typeface="Arial" charset="0"/>
        </a:defRPr>
      </a:lvl8pPr>
      <a:lvl9pPr marL="1828800" algn="l" rtl="0" eaLnBrk="1" fontAlgn="base" hangingPunct="1">
        <a:spcBef>
          <a:spcPct val="0"/>
        </a:spcBef>
        <a:spcAft>
          <a:spcPct val="0"/>
        </a:spcAft>
        <a:defRPr sz="4000" b="1">
          <a:solidFill>
            <a:srgbClr val="AA1949"/>
          </a:solidFill>
          <a:latin typeface="Arial" charset="0"/>
        </a:defRPr>
      </a:lvl9pPr>
    </p:titleStyle>
    <p:bodyStyle>
      <a:lvl1pPr marL="342900" indent="-342900" algn="l" rtl="0" eaLnBrk="0" fontAlgn="base" hangingPunct="0">
        <a:spcBef>
          <a:spcPct val="20000"/>
        </a:spcBef>
        <a:spcAft>
          <a:spcPct val="0"/>
        </a:spcAft>
        <a:buClr>
          <a:schemeClr val="tx2"/>
        </a:buClr>
        <a:buSzPct val="79000"/>
        <a:buFont typeface="Wingdings" pitchFamily="2" charset="2"/>
        <a:buChar char="n"/>
        <a:defRPr sz="3600">
          <a:solidFill>
            <a:srgbClr val="001D70"/>
          </a:solidFill>
          <a:latin typeface="Calibri" pitchFamily="34" charset="0"/>
          <a:ea typeface="+mn-ea"/>
          <a:cs typeface="+mn-cs"/>
        </a:defRPr>
      </a:lvl1pPr>
      <a:lvl2pPr marL="742950" indent="-285750" algn="l" rtl="0" eaLnBrk="0" fontAlgn="base" hangingPunct="0">
        <a:spcBef>
          <a:spcPct val="20000"/>
        </a:spcBef>
        <a:spcAft>
          <a:spcPct val="0"/>
        </a:spcAft>
        <a:buClr>
          <a:schemeClr val="tx2"/>
        </a:buClr>
        <a:buSzPct val="79000"/>
        <a:buFont typeface="Wingdings" pitchFamily="2" charset="2"/>
        <a:buChar char="v"/>
        <a:defRPr sz="2800">
          <a:solidFill>
            <a:srgbClr val="001D70"/>
          </a:solidFill>
          <a:latin typeface="Calibri" pitchFamily="34" charset="0"/>
        </a:defRPr>
      </a:lvl2pPr>
      <a:lvl3pPr marL="1143000" indent="-228600" algn="l" rtl="0" eaLnBrk="0" fontAlgn="base" hangingPunct="0">
        <a:spcBef>
          <a:spcPct val="20000"/>
        </a:spcBef>
        <a:spcAft>
          <a:spcPct val="0"/>
        </a:spcAft>
        <a:buClr>
          <a:schemeClr val="tx2"/>
        </a:buClr>
        <a:buSzPct val="79000"/>
        <a:buFont typeface="Wingdings" pitchFamily="2" charset="2"/>
        <a:buChar char="n"/>
        <a:defRPr sz="2400">
          <a:solidFill>
            <a:srgbClr val="001D70"/>
          </a:solidFill>
          <a:latin typeface="Calibri" pitchFamily="34" charset="0"/>
        </a:defRPr>
      </a:lvl3pPr>
      <a:lvl4pPr marL="1600200" indent="-228600" algn="l" rtl="0" eaLnBrk="0" fontAlgn="base" hangingPunct="0">
        <a:spcBef>
          <a:spcPct val="20000"/>
        </a:spcBef>
        <a:spcAft>
          <a:spcPct val="0"/>
        </a:spcAft>
        <a:buClr>
          <a:schemeClr val="tx2"/>
        </a:buClr>
        <a:buSzPct val="79000"/>
        <a:buFont typeface="Wingdings" pitchFamily="2" charset="2"/>
        <a:buChar char="v"/>
        <a:defRPr sz="2000">
          <a:solidFill>
            <a:srgbClr val="001D70"/>
          </a:solidFill>
          <a:latin typeface="Calibri" pitchFamily="34" charset="0"/>
        </a:defRPr>
      </a:lvl4pPr>
      <a:lvl5pPr marL="2057400" indent="-228600" algn="l" rtl="0" eaLnBrk="0" fontAlgn="base" hangingPunct="0">
        <a:spcBef>
          <a:spcPct val="20000"/>
        </a:spcBef>
        <a:spcAft>
          <a:spcPct val="0"/>
        </a:spcAft>
        <a:buClr>
          <a:schemeClr val="tx2"/>
        </a:buClr>
        <a:buSzPct val="79000"/>
        <a:buFont typeface="Wingdings" pitchFamily="2" charset="2"/>
        <a:buChar char="n"/>
        <a:defRPr>
          <a:solidFill>
            <a:srgbClr val="001D70"/>
          </a:solidFill>
          <a:latin typeface="Calibri" pitchFamily="34" charset="0"/>
        </a:defRPr>
      </a:lvl5pPr>
      <a:lvl6pPr marL="25146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6pPr>
      <a:lvl7pPr marL="29718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7pPr>
      <a:lvl8pPr marL="34290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8pPr>
      <a:lvl9pPr marL="38862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grainger.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riba.com/solutions/solutions-overview/procurement" TargetMode="External"/><Relationship Id="rId2" Type="http://schemas.openxmlformats.org/officeDocument/2006/relationships/hyperlink" Target="http://www.industrybuying.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Eba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Grp="1" noChangeArrowheads="1"/>
          </p:cNvSpPr>
          <p:nvPr>
            <p:ph type="ftr" sz="quarter" idx="10"/>
          </p:nvPr>
        </p:nvSpPr>
        <p:spPr/>
        <p:txBody>
          <a:bodyPr/>
          <a:lstStyle/>
          <a:p>
            <a:r>
              <a:rPr lang="en-US"/>
              <a:t>Copyright © 2010 Pearson Education, Inc.</a:t>
            </a:r>
          </a:p>
        </p:txBody>
      </p:sp>
      <p:sp>
        <p:nvSpPr>
          <p:cNvPr id="4098" name="Rectangle 2050"/>
          <p:cNvSpPr>
            <a:spLocks noChangeArrowheads="1"/>
          </p:cNvSpPr>
          <p:nvPr/>
        </p:nvSpPr>
        <p:spPr bwMode="auto">
          <a:xfrm>
            <a:off x="0" y="0"/>
            <a:ext cx="9144000" cy="6858000"/>
          </a:xfrm>
          <a:prstGeom prst="rect">
            <a:avLst/>
          </a:prstGeom>
          <a:blipFill dpi="0" rotWithShape="1">
            <a:blip r:embed="rId2"/>
            <a:srcRect/>
            <a:stretch>
              <a:fillRect/>
            </a:stretch>
          </a:blipFill>
          <a:ln w="12700">
            <a:solidFill>
              <a:schemeClr val="tx1"/>
            </a:solidFill>
            <a:miter lim="800000"/>
            <a:headEnd type="none" w="sm" len="sm"/>
            <a:tailEnd type="none" w="sm" len="sm"/>
          </a:ln>
        </p:spPr>
        <p:txBody>
          <a:bodyPr wrap="none" anchor="ctr"/>
          <a:lstStyle/>
          <a:p>
            <a:endParaRPr lang="en-US"/>
          </a:p>
        </p:txBody>
      </p:sp>
      <p:sp>
        <p:nvSpPr>
          <p:cNvPr id="12293" name="Text Box 2051"/>
          <p:cNvSpPr txBox="1">
            <a:spLocks noChangeArrowheads="1"/>
          </p:cNvSpPr>
          <p:nvPr/>
        </p:nvSpPr>
        <p:spPr bwMode="auto">
          <a:xfrm>
            <a:off x="4267200" y="1219200"/>
            <a:ext cx="5867400" cy="914400"/>
          </a:xfrm>
          <a:prstGeom prst="rect">
            <a:avLst/>
          </a:prstGeom>
          <a:noFill/>
          <a:ln w="12700">
            <a:noFill/>
            <a:miter lim="800000"/>
            <a:headEnd type="none" w="sm" len="sm"/>
            <a:tailEnd type="none" w="sm" len="sm"/>
          </a:ln>
        </p:spPr>
        <p:txBody>
          <a:bodyPr>
            <a:spAutoFit/>
          </a:bodyPr>
          <a:lstStyle/>
          <a:p>
            <a:pPr>
              <a:spcBef>
                <a:spcPct val="50000"/>
              </a:spcBef>
            </a:pPr>
            <a:r>
              <a:rPr lang="en-US" sz="5400" b="1">
                <a:solidFill>
                  <a:srgbClr val="ED9901"/>
                </a:solidFill>
                <a:latin typeface="Times New Roman" pitchFamily="18" charset="0"/>
              </a:rPr>
              <a:t>E-commerce</a:t>
            </a:r>
            <a:r>
              <a:rPr lang="en-US" sz="5400" b="1">
                <a:solidFill>
                  <a:schemeClr val="accent2"/>
                </a:solidFill>
                <a:effectLst>
                  <a:outerShdw blurRad="38100" dist="38100" dir="2700000" algn="tl">
                    <a:srgbClr val="C0C0C0"/>
                  </a:outerShdw>
                </a:effectLst>
                <a:latin typeface="Times New Roman" pitchFamily="18" charset="0"/>
              </a:rPr>
              <a:t>   </a:t>
            </a:r>
          </a:p>
        </p:txBody>
      </p:sp>
      <p:sp>
        <p:nvSpPr>
          <p:cNvPr id="12295" name="Text Box 2053"/>
          <p:cNvSpPr txBox="1">
            <a:spLocks noChangeArrowheads="1"/>
          </p:cNvSpPr>
          <p:nvPr/>
        </p:nvSpPr>
        <p:spPr bwMode="auto">
          <a:xfrm>
            <a:off x="4308475" y="1995488"/>
            <a:ext cx="4648200" cy="519112"/>
          </a:xfrm>
          <a:prstGeom prst="rect">
            <a:avLst/>
          </a:prstGeom>
          <a:noFill/>
          <a:ln w="12700">
            <a:noFill/>
            <a:miter lim="800000"/>
            <a:headEnd type="none" w="sm" len="sm"/>
            <a:tailEnd type="none" w="sm" len="sm"/>
          </a:ln>
        </p:spPr>
        <p:txBody>
          <a:bodyPr>
            <a:spAutoFit/>
          </a:bodyPr>
          <a:lstStyle/>
          <a:p>
            <a:pPr>
              <a:spcBef>
                <a:spcPct val="50000"/>
              </a:spcBef>
            </a:pPr>
            <a:r>
              <a:rPr lang="en-US" sz="2800" b="1">
                <a:solidFill>
                  <a:schemeClr val="accent2"/>
                </a:solidFill>
                <a:latin typeface="Times New Roman" pitchFamily="18" charset="0"/>
              </a:rPr>
              <a:t>business. technology. society.</a:t>
            </a:r>
          </a:p>
        </p:txBody>
      </p:sp>
      <p:pic>
        <p:nvPicPr>
          <p:cNvPr id="4105" name="Picture 2056" descr="C:\Documents and Settings\Carol\My Documents\E-commerceBooks\E-commerce4E\Covers\EC4e.JPG"/>
          <p:cNvPicPr>
            <a:picLocks noChangeAspect="1" noChangeArrowheads="1"/>
          </p:cNvPicPr>
          <p:nvPr/>
        </p:nvPicPr>
        <p:blipFill>
          <a:blip r:embed="rId3"/>
          <a:srcRect/>
          <a:stretch>
            <a:fillRect/>
          </a:stretch>
        </p:blipFill>
        <p:spPr bwMode="auto">
          <a:xfrm>
            <a:off x="228600" y="1495425"/>
            <a:ext cx="3962400" cy="2619375"/>
          </a:xfrm>
          <a:prstGeom prst="rect">
            <a:avLst/>
          </a:prstGeom>
          <a:noFill/>
          <a:ln w="9525">
            <a:solidFill>
              <a:schemeClr val="accent2"/>
            </a:solid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2290" name="Rectangle 2"/>
          <p:cNvSpPr>
            <a:spLocks noGrp="1" noChangeArrowheads="1"/>
          </p:cNvSpPr>
          <p:nvPr>
            <p:ph type="title"/>
          </p:nvPr>
        </p:nvSpPr>
        <p:spPr/>
        <p:txBody>
          <a:bodyPr/>
          <a:lstStyle/>
          <a:p>
            <a:pPr eaLnBrk="1" hangingPunct="1"/>
            <a:r>
              <a:rPr lang="en-US" smtClean="0"/>
              <a:t>4. Competitive Environment</a:t>
            </a:r>
          </a:p>
        </p:txBody>
      </p:sp>
      <p:sp>
        <p:nvSpPr>
          <p:cNvPr id="21509" name="Rectangle 3"/>
          <p:cNvSpPr>
            <a:spLocks noGrp="1" noChangeArrowheads="1"/>
          </p:cNvSpPr>
          <p:nvPr>
            <p:ph idx="1"/>
          </p:nvPr>
        </p:nvSpPr>
        <p:spPr>
          <a:xfrm>
            <a:off x="457200" y="1600200"/>
            <a:ext cx="8229600" cy="4648200"/>
          </a:xfrm>
        </p:spPr>
        <p:txBody>
          <a:bodyPr/>
          <a:lstStyle/>
          <a:p>
            <a:pPr eaLnBrk="1" hangingPunct="1">
              <a:lnSpc>
                <a:spcPct val="90000"/>
              </a:lnSpc>
              <a:spcBef>
                <a:spcPts val="600"/>
              </a:spcBef>
            </a:pPr>
            <a:r>
              <a:rPr lang="en-US" smtClean="0"/>
              <a:t>Who else occupies your intended marketspace?</a:t>
            </a:r>
          </a:p>
          <a:p>
            <a:pPr lvl="1" eaLnBrk="1" hangingPunct="1">
              <a:lnSpc>
                <a:spcPct val="90000"/>
              </a:lnSpc>
              <a:spcBef>
                <a:spcPts val="600"/>
              </a:spcBef>
            </a:pPr>
            <a:r>
              <a:rPr lang="en-US" sz="2400" smtClean="0"/>
              <a:t>Other companies selling similar products in the same marketspace</a:t>
            </a:r>
          </a:p>
          <a:p>
            <a:pPr lvl="1" eaLnBrk="1" hangingPunct="1">
              <a:lnSpc>
                <a:spcPct val="90000"/>
              </a:lnSpc>
              <a:spcBef>
                <a:spcPts val="600"/>
              </a:spcBef>
              <a:spcAft>
                <a:spcPts val="1200"/>
              </a:spcAft>
            </a:pPr>
            <a:r>
              <a:rPr lang="en-US" sz="2400" smtClean="0"/>
              <a:t>Includes both direct and indirect competitors</a:t>
            </a:r>
          </a:p>
          <a:p>
            <a:pPr eaLnBrk="1" hangingPunct="1">
              <a:lnSpc>
                <a:spcPct val="90000"/>
              </a:lnSpc>
              <a:spcBef>
                <a:spcPts val="600"/>
              </a:spcBef>
            </a:pPr>
            <a:r>
              <a:rPr lang="en-US" smtClean="0"/>
              <a:t>Influenced by:</a:t>
            </a:r>
          </a:p>
          <a:p>
            <a:pPr lvl="1" eaLnBrk="1" hangingPunct="1">
              <a:lnSpc>
                <a:spcPct val="90000"/>
              </a:lnSpc>
              <a:spcBef>
                <a:spcPts val="600"/>
              </a:spcBef>
            </a:pPr>
            <a:r>
              <a:rPr lang="en-US" sz="2400" smtClean="0"/>
              <a:t>Number and size of active competitors</a:t>
            </a:r>
          </a:p>
          <a:p>
            <a:pPr lvl="1" eaLnBrk="1" hangingPunct="1">
              <a:lnSpc>
                <a:spcPct val="90000"/>
              </a:lnSpc>
              <a:spcBef>
                <a:spcPts val="600"/>
              </a:spcBef>
            </a:pPr>
            <a:r>
              <a:rPr lang="en-US" sz="2400" smtClean="0"/>
              <a:t>Each competitor’s market share</a:t>
            </a:r>
          </a:p>
          <a:p>
            <a:pPr lvl="1" eaLnBrk="1" hangingPunct="1">
              <a:lnSpc>
                <a:spcPct val="90000"/>
              </a:lnSpc>
              <a:spcBef>
                <a:spcPts val="600"/>
              </a:spcBef>
            </a:pPr>
            <a:r>
              <a:rPr lang="en-US" sz="2400" smtClean="0"/>
              <a:t>Competitors’ profitability</a:t>
            </a:r>
          </a:p>
          <a:p>
            <a:pPr lvl="1" eaLnBrk="1" hangingPunct="1">
              <a:lnSpc>
                <a:spcPct val="90000"/>
              </a:lnSpc>
              <a:spcBef>
                <a:spcPts val="600"/>
              </a:spcBef>
            </a:pPr>
            <a:r>
              <a:rPr lang="en-US" sz="2400" smtClean="0"/>
              <a:t>Competitors’ pricing</a:t>
            </a:r>
            <a:endParaRPr lang="en-US" smtClean="0"/>
          </a:p>
        </p:txBody>
      </p:sp>
      <p:sp>
        <p:nvSpPr>
          <p:cNvPr id="5" name="Slide Number Placeholder 4"/>
          <p:cNvSpPr>
            <a:spLocks noGrp="1"/>
          </p:cNvSpPr>
          <p:nvPr>
            <p:ph type="sldNum" sz="quarter" idx="11"/>
          </p:nvPr>
        </p:nvSpPr>
        <p:spPr/>
        <p:txBody>
          <a:bodyPr/>
          <a:lstStyle/>
          <a:p>
            <a:pPr>
              <a:defRPr/>
            </a:pPr>
            <a:r>
              <a:rPr lang="en-US"/>
              <a:t>Slide 2-</a:t>
            </a:r>
            <a:fld id="{88E1E78B-9518-4449-B32A-6F7795779CB2}"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3314" name="Rectangle 2"/>
          <p:cNvSpPr>
            <a:spLocks noGrp="1" noChangeArrowheads="1"/>
          </p:cNvSpPr>
          <p:nvPr>
            <p:ph type="title"/>
          </p:nvPr>
        </p:nvSpPr>
        <p:spPr/>
        <p:txBody>
          <a:bodyPr/>
          <a:lstStyle/>
          <a:p>
            <a:pPr eaLnBrk="1" hangingPunct="1"/>
            <a:r>
              <a:rPr lang="en-US" smtClean="0"/>
              <a:t>5. Competitive Advantage</a:t>
            </a:r>
          </a:p>
        </p:txBody>
      </p:sp>
      <p:sp>
        <p:nvSpPr>
          <p:cNvPr id="22533" name="Rectangle 3"/>
          <p:cNvSpPr>
            <a:spLocks noGrp="1" noChangeArrowheads="1"/>
          </p:cNvSpPr>
          <p:nvPr>
            <p:ph idx="1"/>
          </p:nvPr>
        </p:nvSpPr>
        <p:spPr>
          <a:xfrm>
            <a:off x="457200" y="1600200"/>
            <a:ext cx="8229600" cy="4876800"/>
          </a:xfrm>
        </p:spPr>
        <p:txBody>
          <a:bodyPr/>
          <a:lstStyle/>
          <a:p>
            <a:pPr eaLnBrk="1" hangingPunct="1">
              <a:lnSpc>
                <a:spcPct val="90000"/>
              </a:lnSpc>
              <a:spcBef>
                <a:spcPts val="600"/>
              </a:spcBef>
              <a:spcAft>
                <a:spcPts val="600"/>
              </a:spcAft>
            </a:pPr>
            <a:r>
              <a:rPr lang="en-US" sz="3200" dirty="0" smtClean="0"/>
              <a:t>What special advantages does your firm bring to the </a:t>
            </a:r>
            <a:r>
              <a:rPr lang="en-US" sz="3200" dirty="0" err="1" smtClean="0"/>
              <a:t>marketspace</a:t>
            </a:r>
            <a:r>
              <a:rPr lang="en-US" sz="3200" dirty="0" smtClean="0"/>
              <a:t>?</a:t>
            </a:r>
          </a:p>
          <a:p>
            <a:pPr lvl="1" eaLnBrk="1" hangingPunct="1">
              <a:lnSpc>
                <a:spcPct val="90000"/>
              </a:lnSpc>
              <a:spcBef>
                <a:spcPts val="600"/>
              </a:spcBef>
              <a:spcAft>
                <a:spcPts val="600"/>
              </a:spcAft>
            </a:pPr>
            <a:r>
              <a:rPr lang="en-US" sz="2800" dirty="0" smtClean="0"/>
              <a:t>Achieved when firm produces superior product  or can bring product to market at lower price than competitors</a:t>
            </a:r>
          </a:p>
          <a:p>
            <a:pPr eaLnBrk="1" hangingPunct="1">
              <a:lnSpc>
                <a:spcPct val="90000"/>
              </a:lnSpc>
              <a:spcBef>
                <a:spcPts val="600"/>
              </a:spcBef>
              <a:spcAft>
                <a:spcPts val="600"/>
              </a:spcAft>
            </a:pPr>
            <a:r>
              <a:rPr lang="en-US" sz="3200" dirty="0" smtClean="0"/>
              <a:t>Important concepts:</a:t>
            </a:r>
          </a:p>
          <a:p>
            <a:pPr lvl="1" eaLnBrk="1" hangingPunct="1">
              <a:lnSpc>
                <a:spcPct val="90000"/>
              </a:lnSpc>
              <a:spcBef>
                <a:spcPts val="600"/>
              </a:spcBef>
              <a:spcAft>
                <a:spcPts val="600"/>
              </a:spcAft>
            </a:pPr>
            <a:r>
              <a:rPr lang="en-US" sz="2800" dirty="0" smtClean="0"/>
              <a:t>Asymmetries</a:t>
            </a:r>
          </a:p>
          <a:p>
            <a:pPr lvl="1" eaLnBrk="1" hangingPunct="1">
              <a:lnSpc>
                <a:spcPct val="90000"/>
              </a:lnSpc>
              <a:spcBef>
                <a:spcPts val="600"/>
              </a:spcBef>
              <a:spcAft>
                <a:spcPts val="600"/>
              </a:spcAft>
            </a:pPr>
            <a:r>
              <a:rPr lang="en-US" sz="2800" dirty="0" smtClean="0"/>
              <a:t>First-mover advantage</a:t>
            </a:r>
          </a:p>
          <a:p>
            <a:pPr lvl="1" eaLnBrk="1" hangingPunct="1">
              <a:lnSpc>
                <a:spcPct val="90000"/>
              </a:lnSpc>
              <a:spcBef>
                <a:spcPts val="600"/>
              </a:spcBef>
              <a:spcAft>
                <a:spcPts val="600"/>
              </a:spcAft>
            </a:pPr>
            <a:r>
              <a:rPr lang="en-US" sz="2800" dirty="0" smtClean="0"/>
              <a:t>Unfair competitive advantage</a:t>
            </a:r>
          </a:p>
          <a:p>
            <a:pPr lvl="1" eaLnBrk="1" hangingPunct="1">
              <a:lnSpc>
                <a:spcPct val="90000"/>
              </a:lnSpc>
              <a:spcBef>
                <a:spcPts val="600"/>
              </a:spcBef>
              <a:spcAft>
                <a:spcPts val="600"/>
              </a:spcAft>
            </a:pPr>
            <a:r>
              <a:rPr lang="en-US" sz="2800" dirty="0" smtClean="0"/>
              <a:t>Leverage</a:t>
            </a:r>
          </a:p>
        </p:txBody>
      </p:sp>
      <p:sp>
        <p:nvSpPr>
          <p:cNvPr id="5" name="Slide Number Placeholder 4"/>
          <p:cNvSpPr>
            <a:spLocks noGrp="1"/>
          </p:cNvSpPr>
          <p:nvPr>
            <p:ph type="sldNum" sz="quarter" idx="11"/>
          </p:nvPr>
        </p:nvSpPr>
        <p:spPr/>
        <p:txBody>
          <a:bodyPr/>
          <a:lstStyle/>
          <a:p>
            <a:pPr>
              <a:defRPr/>
            </a:pPr>
            <a:r>
              <a:rPr lang="en-US"/>
              <a:t>Slide 2-</a:t>
            </a:r>
            <a:fld id="{3188AE95-3B6B-42D3-8076-9DDCDEAD7224}"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4338" name="Rectangle 2"/>
          <p:cNvSpPr>
            <a:spLocks noGrp="1" noChangeArrowheads="1"/>
          </p:cNvSpPr>
          <p:nvPr>
            <p:ph type="title"/>
          </p:nvPr>
        </p:nvSpPr>
        <p:spPr/>
        <p:txBody>
          <a:bodyPr/>
          <a:lstStyle/>
          <a:p>
            <a:pPr eaLnBrk="1" hangingPunct="1"/>
            <a:r>
              <a:rPr lang="en-US" smtClean="0"/>
              <a:t>6. Market Strategy</a:t>
            </a:r>
          </a:p>
        </p:txBody>
      </p:sp>
      <p:sp>
        <p:nvSpPr>
          <p:cNvPr id="23557" name="Rectangle 3"/>
          <p:cNvSpPr>
            <a:spLocks noGrp="1" noChangeArrowheads="1"/>
          </p:cNvSpPr>
          <p:nvPr>
            <p:ph idx="1"/>
          </p:nvPr>
        </p:nvSpPr>
        <p:spPr>
          <a:xfrm>
            <a:off x="457200" y="1600200"/>
            <a:ext cx="8229600" cy="4724400"/>
          </a:xfrm>
        </p:spPr>
        <p:txBody>
          <a:bodyPr/>
          <a:lstStyle/>
          <a:p>
            <a:pPr eaLnBrk="1" hangingPunct="1">
              <a:spcBef>
                <a:spcPts val="600"/>
              </a:spcBef>
            </a:pPr>
            <a:r>
              <a:rPr lang="en-US" smtClean="0"/>
              <a:t>How do you plan to promote your products or services to attract your target audience?</a:t>
            </a:r>
          </a:p>
          <a:p>
            <a:pPr lvl="1" eaLnBrk="1" hangingPunct="1">
              <a:spcBef>
                <a:spcPts val="600"/>
              </a:spcBef>
            </a:pPr>
            <a:r>
              <a:rPr lang="en-US" sz="2800" smtClean="0"/>
              <a:t>Details how a company intends to enter market and attract customers</a:t>
            </a:r>
          </a:p>
          <a:p>
            <a:pPr lvl="1" eaLnBrk="1" hangingPunct="1">
              <a:spcBef>
                <a:spcPts val="600"/>
              </a:spcBef>
            </a:pPr>
            <a:r>
              <a:rPr lang="en-US" sz="2800" smtClean="0"/>
              <a:t>Best business concepts will fail if not properly marketed to potential customers</a:t>
            </a:r>
          </a:p>
        </p:txBody>
      </p:sp>
      <p:sp>
        <p:nvSpPr>
          <p:cNvPr id="5" name="Slide Number Placeholder 4"/>
          <p:cNvSpPr>
            <a:spLocks noGrp="1"/>
          </p:cNvSpPr>
          <p:nvPr>
            <p:ph type="sldNum" sz="quarter" idx="11"/>
          </p:nvPr>
        </p:nvSpPr>
        <p:spPr/>
        <p:txBody>
          <a:bodyPr/>
          <a:lstStyle/>
          <a:p>
            <a:pPr>
              <a:defRPr/>
            </a:pPr>
            <a:r>
              <a:rPr lang="en-US"/>
              <a:t>Slide 2-</a:t>
            </a:r>
            <a:fld id="{EDFF57E2-5386-4532-909C-BCAD4DF0601C}"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5362" name="Rectangle 1026"/>
          <p:cNvSpPr>
            <a:spLocks noGrp="1" noChangeArrowheads="1"/>
          </p:cNvSpPr>
          <p:nvPr>
            <p:ph type="title"/>
          </p:nvPr>
        </p:nvSpPr>
        <p:spPr/>
        <p:txBody>
          <a:bodyPr/>
          <a:lstStyle/>
          <a:p>
            <a:pPr eaLnBrk="1" hangingPunct="1"/>
            <a:r>
              <a:rPr lang="en-US" smtClean="0"/>
              <a:t>7. Organizational Development</a:t>
            </a:r>
          </a:p>
        </p:txBody>
      </p:sp>
      <p:sp>
        <p:nvSpPr>
          <p:cNvPr id="24581" name="Rectangle 1027"/>
          <p:cNvSpPr>
            <a:spLocks noGrp="1" noChangeArrowheads="1"/>
          </p:cNvSpPr>
          <p:nvPr>
            <p:ph idx="1"/>
          </p:nvPr>
        </p:nvSpPr>
        <p:spPr>
          <a:xfrm>
            <a:off x="457200" y="1600200"/>
            <a:ext cx="8229600" cy="4876800"/>
          </a:xfrm>
        </p:spPr>
        <p:txBody>
          <a:bodyPr/>
          <a:lstStyle/>
          <a:p>
            <a:pPr eaLnBrk="1" hangingPunct="1">
              <a:spcBef>
                <a:spcPts val="600"/>
              </a:spcBef>
              <a:spcAft>
                <a:spcPts val="1800"/>
              </a:spcAft>
            </a:pPr>
            <a:r>
              <a:rPr lang="en-US" smtClean="0"/>
              <a:t>What types of organizational structures within the firm are necessary to carry out the business plan?</a:t>
            </a:r>
          </a:p>
          <a:p>
            <a:pPr eaLnBrk="1" hangingPunct="1">
              <a:spcBef>
                <a:spcPts val="600"/>
              </a:spcBef>
              <a:spcAft>
                <a:spcPts val="600"/>
              </a:spcAft>
            </a:pPr>
            <a:r>
              <a:rPr lang="en-US" smtClean="0"/>
              <a:t>Describes how firm will organize work</a:t>
            </a:r>
          </a:p>
          <a:p>
            <a:pPr lvl="1" eaLnBrk="1" hangingPunct="1">
              <a:spcBef>
                <a:spcPts val="600"/>
              </a:spcBef>
              <a:spcAft>
                <a:spcPts val="600"/>
              </a:spcAft>
            </a:pPr>
            <a:r>
              <a:rPr lang="en-US" sz="2400" smtClean="0"/>
              <a:t>Typically divided into functional departments</a:t>
            </a:r>
          </a:p>
          <a:p>
            <a:pPr lvl="1" eaLnBrk="1" hangingPunct="1">
              <a:spcBef>
                <a:spcPts val="600"/>
              </a:spcBef>
              <a:spcAft>
                <a:spcPts val="600"/>
              </a:spcAft>
            </a:pPr>
            <a:r>
              <a:rPr lang="en-US" sz="2400" smtClean="0"/>
              <a:t>Hiring moves from generalists to specialists as company grows</a:t>
            </a:r>
          </a:p>
        </p:txBody>
      </p:sp>
      <p:sp>
        <p:nvSpPr>
          <p:cNvPr id="5" name="Slide Number Placeholder 4"/>
          <p:cNvSpPr>
            <a:spLocks noGrp="1"/>
          </p:cNvSpPr>
          <p:nvPr>
            <p:ph type="sldNum" sz="quarter" idx="11"/>
          </p:nvPr>
        </p:nvSpPr>
        <p:spPr/>
        <p:txBody>
          <a:bodyPr/>
          <a:lstStyle/>
          <a:p>
            <a:pPr>
              <a:defRPr/>
            </a:pPr>
            <a:r>
              <a:rPr lang="en-US"/>
              <a:t>Slide 2-</a:t>
            </a:r>
            <a:fld id="{BAAECED5-D379-456B-94EE-C571E28AB016}"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6386" name="Rectangle 2"/>
          <p:cNvSpPr>
            <a:spLocks noGrp="1" noChangeArrowheads="1"/>
          </p:cNvSpPr>
          <p:nvPr>
            <p:ph type="title"/>
          </p:nvPr>
        </p:nvSpPr>
        <p:spPr/>
        <p:txBody>
          <a:bodyPr/>
          <a:lstStyle/>
          <a:p>
            <a:pPr eaLnBrk="1" hangingPunct="1"/>
            <a:r>
              <a:rPr lang="en-US" smtClean="0"/>
              <a:t>8. Management Team</a:t>
            </a:r>
          </a:p>
        </p:txBody>
      </p:sp>
      <p:sp>
        <p:nvSpPr>
          <p:cNvPr id="25605" name="Rectangle 3"/>
          <p:cNvSpPr>
            <a:spLocks noGrp="1" noChangeArrowheads="1"/>
          </p:cNvSpPr>
          <p:nvPr>
            <p:ph idx="1"/>
          </p:nvPr>
        </p:nvSpPr>
        <p:spPr>
          <a:xfrm>
            <a:off x="457200" y="1600200"/>
            <a:ext cx="8229600" cy="4953000"/>
          </a:xfrm>
        </p:spPr>
        <p:txBody>
          <a:bodyPr/>
          <a:lstStyle/>
          <a:p>
            <a:pPr eaLnBrk="1" hangingPunct="1">
              <a:spcBef>
                <a:spcPts val="600"/>
              </a:spcBef>
              <a:spcAft>
                <a:spcPts val="600"/>
              </a:spcAft>
              <a:defRPr/>
            </a:pPr>
            <a:r>
              <a:rPr lang="en-US" dirty="0" smtClean="0">
                <a:solidFill>
                  <a:schemeClr val="accent2">
                    <a:lumMod val="25000"/>
                  </a:schemeClr>
                </a:solidFill>
              </a:rPr>
              <a:t>What kinds of experiences and background are important for the company’s leaders to have?</a:t>
            </a:r>
          </a:p>
          <a:p>
            <a:pPr lvl="1" eaLnBrk="1" hangingPunct="1">
              <a:spcBef>
                <a:spcPts val="600"/>
              </a:spcBef>
              <a:spcAft>
                <a:spcPts val="600"/>
              </a:spcAft>
              <a:defRPr/>
            </a:pPr>
            <a:r>
              <a:rPr lang="en-US" sz="2400" dirty="0" smtClean="0">
                <a:solidFill>
                  <a:schemeClr val="accent2">
                    <a:lumMod val="25000"/>
                  </a:schemeClr>
                </a:solidFill>
              </a:rPr>
              <a:t>Employees are responsible for making the business model work</a:t>
            </a:r>
          </a:p>
          <a:p>
            <a:pPr lvl="1" eaLnBrk="1" hangingPunct="1">
              <a:spcBef>
                <a:spcPts val="600"/>
              </a:spcBef>
              <a:spcAft>
                <a:spcPts val="600"/>
              </a:spcAft>
              <a:defRPr/>
            </a:pPr>
            <a:r>
              <a:rPr lang="en-US" sz="2400" dirty="0" smtClean="0">
                <a:solidFill>
                  <a:schemeClr val="accent2">
                    <a:lumMod val="25000"/>
                  </a:schemeClr>
                </a:solidFill>
              </a:rPr>
              <a:t>Strong management team gives instant credibility to outside investors</a:t>
            </a:r>
          </a:p>
          <a:p>
            <a:pPr lvl="1" eaLnBrk="1" hangingPunct="1">
              <a:spcBef>
                <a:spcPts val="600"/>
              </a:spcBef>
              <a:spcAft>
                <a:spcPts val="600"/>
              </a:spcAft>
              <a:defRPr/>
            </a:pPr>
            <a:r>
              <a:rPr lang="en-US" sz="2400" dirty="0" smtClean="0">
                <a:solidFill>
                  <a:schemeClr val="accent2">
                    <a:lumMod val="25000"/>
                  </a:schemeClr>
                </a:solidFill>
              </a:rPr>
              <a:t>Strong management team may not be able to salvage a weak business model, but should be able to change the model and redefine the business as it becomes necessary</a:t>
            </a:r>
          </a:p>
          <a:p>
            <a:pPr eaLnBrk="1" hangingPunct="1">
              <a:buSzPct val="59000"/>
              <a:buFont typeface="Wingdings" pitchFamily="2" charset="2"/>
              <a:buNone/>
              <a:defRPr/>
            </a:pPr>
            <a:endParaRPr lang="en-US" dirty="0" smtClean="0">
              <a:solidFill>
                <a:schemeClr val="tx2"/>
              </a:solidFill>
            </a:endParaRPr>
          </a:p>
          <a:p>
            <a:pPr eaLnBrk="1" hangingPunct="1">
              <a:defRPr/>
            </a:pPr>
            <a:endParaRPr lang="en-US" b="1" dirty="0" smtClean="0">
              <a:solidFill>
                <a:schemeClr val="tx2"/>
              </a:solidFill>
            </a:endParaRPr>
          </a:p>
          <a:p>
            <a:pPr eaLnBrk="1" hangingPunct="1">
              <a:defRPr/>
            </a:pPr>
            <a:endParaRPr lang="en-US" b="1" dirty="0" smtClean="0">
              <a:solidFill>
                <a:schemeClr val="tx2"/>
              </a:solidFill>
            </a:endParaRPr>
          </a:p>
          <a:p>
            <a:pPr eaLnBrk="1" hangingPunct="1">
              <a:defRPr/>
            </a:pPr>
            <a:endParaRPr lang="en-US" b="1" dirty="0" smtClean="0">
              <a:solidFill>
                <a:schemeClr val="tx2"/>
              </a:solidFill>
            </a:endParaRPr>
          </a:p>
        </p:txBody>
      </p:sp>
      <p:sp>
        <p:nvSpPr>
          <p:cNvPr id="5" name="Slide Number Placeholder 4"/>
          <p:cNvSpPr>
            <a:spLocks noGrp="1"/>
          </p:cNvSpPr>
          <p:nvPr>
            <p:ph type="sldNum" sz="quarter" idx="11"/>
          </p:nvPr>
        </p:nvSpPr>
        <p:spPr/>
        <p:txBody>
          <a:bodyPr/>
          <a:lstStyle/>
          <a:p>
            <a:pPr>
              <a:defRPr/>
            </a:pPr>
            <a:r>
              <a:rPr lang="en-US"/>
              <a:t>Slide 2-</a:t>
            </a:r>
            <a:fld id="{620F19C5-1387-4048-B9E5-5FFFC44DC541}"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8434" name="Rectangle 2"/>
          <p:cNvSpPr>
            <a:spLocks noGrp="1" noChangeArrowheads="1"/>
          </p:cNvSpPr>
          <p:nvPr>
            <p:ph type="title"/>
          </p:nvPr>
        </p:nvSpPr>
        <p:spPr>
          <a:xfrm>
            <a:off x="457200" y="762000"/>
            <a:ext cx="8229600" cy="1201738"/>
          </a:xfrm>
        </p:spPr>
        <p:txBody>
          <a:bodyPr/>
          <a:lstStyle/>
          <a:p>
            <a:pPr eaLnBrk="1" hangingPunct="1"/>
            <a:r>
              <a:rPr lang="en-US" smtClean="0"/>
              <a:t>Categorizing E-commerce Business Models</a:t>
            </a:r>
          </a:p>
        </p:txBody>
      </p:sp>
      <p:sp>
        <p:nvSpPr>
          <p:cNvPr id="26629" name="Rectangle 3"/>
          <p:cNvSpPr>
            <a:spLocks noGrp="1" noChangeArrowheads="1"/>
          </p:cNvSpPr>
          <p:nvPr>
            <p:ph idx="1"/>
          </p:nvPr>
        </p:nvSpPr>
        <p:spPr>
          <a:xfrm>
            <a:off x="457200" y="2057400"/>
            <a:ext cx="8229600" cy="4343400"/>
          </a:xfrm>
        </p:spPr>
        <p:txBody>
          <a:bodyPr/>
          <a:lstStyle/>
          <a:p>
            <a:pPr eaLnBrk="1" hangingPunct="1">
              <a:spcBef>
                <a:spcPts val="600"/>
              </a:spcBef>
            </a:pPr>
            <a:r>
              <a:rPr lang="en-US" sz="3200" smtClean="0"/>
              <a:t>No one correct way</a:t>
            </a:r>
          </a:p>
          <a:p>
            <a:pPr eaLnBrk="1" hangingPunct="1">
              <a:spcBef>
                <a:spcPts val="600"/>
              </a:spcBef>
            </a:pPr>
            <a:r>
              <a:rPr lang="en-US" sz="3200" smtClean="0"/>
              <a:t>We categorize business models according to:</a:t>
            </a:r>
          </a:p>
          <a:p>
            <a:pPr lvl="1" eaLnBrk="1" hangingPunct="1">
              <a:spcBef>
                <a:spcPts val="600"/>
              </a:spcBef>
            </a:pPr>
            <a:r>
              <a:rPr lang="en-US" sz="2400" smtClean="0"/>
              <a:t>E-commerce sector (B2C, B2B, C2C)</a:t>
            </a:r>
          </a:p>
          <a:p>
            <a:pPr lvl="1" eaLnBrk="1" hangingPunct="1">
              <a:spcBef>
                <a:spcPts val="600"/>
              </a:spcBef>
            </a:pPr>
            <a:r>
              <a:rPr lang="en-US" sz="2400" smtClean="0"/>
              <a:t>Type of e-commerce technology; i.e., m-commerce</a:t>
            </a:r>
            <a:endParaRPr lang="en-US" sz="1800" smtClean="0"/>
          </a:p>
          <a:p>
            <a:pPr eaLnBrk="1" hangingPunct="1">
              <a:spcBef>
                <a:spcPts val="600"/>
              </a:spcBef>
            </a:pPr>
            <a:r>
              <a:rPr lang="en-US" sz="3200" smtClean="0"/>
              <a:t>Similar business models appear in more than one sector</a:t>
            </a:r>
          </a:p>
          <a:p>
            <a:pPr eaLnBrk="1" hangingPunct="1">
              <a:spcBef>
                <a:spcPts val="600"/>
              </a:spcBef>
            </a:pPr>
            <a:r>
              <a:rPr lang="en-US" sz="3200" smtClean="0"/>
              <a:t>Some companies use multiple business models; e.g., eBay</a:t>
            </a:r>
            <a:endParaRPr lang="en-US" sz="2000" smtClean="0"/>
          </a:p>
        </p:txBody>
      </p:sp>
      <p:sp>
        <p:nvSpPr>
          <p:cNvPr id="5" name="Slide Number Placeholder 4"/>
          <p:cNvSpPr>
            <a:spLocks noGrp="1"/>
          </p:cNvSpPr>
          <p:nvPr>
            <p:ph type="sldNum" sz="quarter" idx="11"/>
          </p:nvPr>
        </p:nvSpPr>
        <p:spPr/>
        <p:txBody>
          <a:bodyPr/>
          <a:lstStyle/>
          <a:p>
            <a:pPr>
              <a:defRPr/>
            </a:pPr>
            <a:r>
              <a:rPr lang="en-US"/>
              <a:t>Slide 2-</a:t>
            </a:r>
            <a:fld id="{BA4594C6-ADFF-47FA-A7AA-430176E98834}"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9458" name="Rectangle 2"/>
          <p:cNvSpPr>
            <a:spLocks noGrp="1" noChangeArrowheads="1"/>
          </p:cNvSpPr>
          <p:nvPr>
            <p:ph type="title"/>
          </p:nvPr>
        </p:nvSpPr>
        <p:spPr>
          <a:xfrm>
            <a:off x="457200" y="762000"/>
            <a:ext cx="8229600" cy="685800"/>
          </a:xfrm>
        </p:spPr>
        <p:txBody>
          <a:bodyPr/>
          <a:lstStyle/>
          <a:p>
            <a:pPr eaLnBrk="1" hangingPunct="1"/>
            <a:r>
              <a:rPr lang="en-US" smtClean="0"/>
              <a:t>B2C Business Models: Portal</a:t>
            </a:r>
          </a:p>
        </p:txBody>
      </p:sp>
      <p:sp>
        <p:nvSpPr>
          <p:cNvPr id="27653" name="Rectangle 3"/>
          <p:cNvSpPr>
            <a:spLocks noGrp="1" noChangeArrowheads="1"/>
          </p:cNvSpPr>
          <p:nvPr>
            <p:ph idx="1"/>
          </p:nvPr>
        </p:nvSpPr>
        <p:spPr>
          <a:xfrm>
            <a:off x="457200" y="1600200"/>
            <a:ext cx="8229600" cy="4876800"/>
          </a:xfrm>
        </p:spPr>
        <p:txBody>
          <a:bodyPr/>
          <a:lstStyle/>
          <a:p>
            <a:pPr eaLnBrk="1" hangingPunct="1">
              <a:spcBef>
                <a:spcPts val="600"/>
              </a:spcBef>
              <a:spcAft>
                <a:spcPts val="1800"/>
              </a:spcAft>
            </a:pPr>
            <a:r>
              <a:rPr lang="en-US" sz="3200" smtClean="0"/>
              <a:t>Search plus an integrated package of content and services</a:t>
            </a:r>
          </a:p>
          <a:p>
            <a:pPr eaLnBrk="1" hangingPunct="1">
              <a:spcBef>
                <a:spcPts val="600"/>
              </a:spcBef>
              <a:spcAft>
                <a:spcPts val="600"/>
              </a:spcAft>
            </a:pPr>
            <a:r>
              <a:rPr lang="en-US" sz="3200" smtClean="0"/>
              <a:t>Revenue models: </a:t>
            </a:r>
          </a:p>
          <a:p>
            <a:pPr lvl="1" eaLnBrk="1" hangingPunct="1">
              <a:spcBef>
                <a:spcPts val="600"/>
              </a:spcBef>
              <a:spcAft>
                <a:spcPts val="1800"/>
              </a:spcAft>
            </a:pPr>
            <a:r>
              <a:rPr lang="en-US" sz="2400" smtClean="0"/>
              <a:t>Advertising, subscription fees, transaction fees</a:t>
            </a:r>
          </a:p>
          <a:p>
            <a:pPr eaLnBrk="1" hangingPunct="1">
              <a:spcBef>
                <a:spcPts val="600"/>
              </a:spcBef>
              <a:spcAft>
                <a:spcPts val="600"/>
              </a:spcAft>
            </a:pPr>
            <a:r>
              <a:rPr lang="en-US" sz="3200" smtClean="0"/>
              <a:t>Variations: </a:t>
            </a:r>
          </a:p>
          <a:p>
            <a:pPr lvl="1" eaLnBrk="1" hangingPunct="1">
              <a:spcBef>
                <a:spcPts val="600"/>
              </a:spcBef>
              <a:spcAft>
                <a:spcPts val="600"/>
              </a:spcAft>
            </a:pPr>
            <a:r>
              <a:rPr lang="en-US" sz="2400" smtClean="0"/>
              <a:t>Horizontal/General</a:t>
            </a:r>
          </a:p>
          <a:p>
            <a:pPr lvl="1" eaLnBrk="1" hangingPunct="1">
              <a:spcBef>
                <a:spcPts val="600"/>
              </a:spcBef>
              <a:spcAft>
                <a:spcPts val="600"/>
              </a:spcAft>
            </a:pPr>
            <a:r>
              <a:rPr lang="en-US" sz="2400" smtClean="0"/>
              <a:t>Vertical/Specialized (Vortal)</a:t>
            </a:r>
          </a:p>
          <a:p>
            <a:pPr lvl="1" eaLnBrk="1" hangingPunct="1">
              <a:spcBef>
                <a:spcPts val="600"/>
              </a:spcBef>
              <a:spcAft>
                <a:spcPts val="1200"/>
              </a:spcAft>
            </a:pPr>
            <a:r>
              <a:rPr lang="en-US" sz="2400" smtClean="0"/>
              <a:t>Pure Search</a:t>
            </a:r>
          </a:p>
        </p:txBody>
      </p:sp>
      <p:sp>
        <p:nvSpPr>
          <p:cNvPr id="5" name="Slide Number Placeholder 4"/>
          <p:cNvSpPr>
            <a:spLocks noGrp="1"/>
          </p:cNvSpPr>
          <p:nvPr>
            <p:ph type="sldNum" sz="quarter" idx="11"/>
          </p:nvPr>
        </p:nvSpPr>
        <p:spPr/>
        <p:txBody>
          <a:bodyPr/>
          <a:lstStyle/>
          <a:p>
            <a:pPr>
              <a:defRPr/>
            </a:pPr>
            <a:r>
              <a:rPr lang="en-US"/>
              <a:t>Slide 2-</a:t>
            </a:r>
            <a:fld id="{EABFF176-0D51-4003-BD5B-16DE34419937}"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1506" name="Rectangle 2"/>
          <p:cNvSpPr>
            <a:spLocks noGrp="1" noChangeArrowheads="1"/>
          </p:cNvSpPr>
          <p:nvPr>
            <p:ph type="title"/>
          </p:nvPr>
        </p:nvSpPr>
        <p:spPr>
          <a:xfrm>
            <a:off x="457200" y="762000"/>
            <a:ext cx="8229600" cy="641350"/>
          </a:xfrm>
        </p:spPr>
        <p:txBody>
          <a:bodyPr/>
          <a:lstStyle/>
          <a:p>
            <a:pPr eaLnBrk="1" hangingPunct="1"/>
            <a:r>
              <a:rPr lang="en-US" smtClean="0"/>
              <a:t>B2C Models: E-tailer</a:t>
            </a:r>
          </a:p>
        </p:txBody>
      </p:sp>
      <p:sp>
        <p:nvSpPr>
          <p:cNvPr id="28677" name="Rectangle 3"/>
          <p:cNvSpPr>
            <a:spLocks noGrp="1" noChangeArrowheads="1"/>
          </p:cNvSpPr>
          <p:nvPr>
            <p:ph idx="1"/>
          </p:nvPr>
        </p:nvSpPr>
        <p:spPr>
          <a:xfrm>
            <a:off x="457200" y="1600200"/>
            <a:ext cx="8229600" cy="4800600"/>
          </a:xfrm>
        </p:spPr>
        <p:txBody>
          <a:bodyPr/>
          <a:lstStyle/>
          <a:p>
            <a:pPr eaLnBrk="1" hangingPunct="1">
              <a:spcBef>
                <a:spcPts val="600"/>
              </a:spcBef>
            </a:pPr>
            <a:r>
              <a:rPr lang="en-US" smtClean="0"/>
              <a:t>Online version of traditional retailer</a:t>
            </a:r>
          </a:p>
          <a:p>
            <a:pPr eaLnBrk="1" hangingPunct="1">
              <a:spcBef>
                <a:spcPts val="600"/>
              </a:spcBef>
            </a:pPr>
            <a:r>
              <a:rPr lang="en-US" smtClean="0"/>
              <a:t>Revenue model: Sales</a:t>
            </a:r>
          </a:p>
          <a:p>
            <a:pPr eaLnBrk="1" hangingPunct="1">
              <a:spcBef>
                <a:spcPts val="600"/>
              </a:spcBef>
            </a:pPr>
            <a:r>
              <a:rPr lang="en-US" smtClean="0"/>
              <a:t>Variations:</a:t>
            </a:r>
          </a:p>
          <a:p>
            <a:pPr lvl="1" eaLnBrk="1" hangingPunct="1">
              <a:spcBef>
                <a:spcPts val="600"/>
              </a:spcBef>
            </a:pPr>
            <a:r>
              <a:rPr lang="en-US" sz="2400" smtClean="0"/>
              <a:t>Virtual merchant</a:t>
            </a:r>
          </a:p>
          <a:p>
            <a:pPr lvl="1" eaLnBrk="1" hangingPunct="1">
              <a:spcBef>
                <a:spcPts val="600"/>
              </a:spcBef>
            </a:pPr>
            <a:r>
              <a:rPr lang="en-US" sz="2400" smtClean="0"/>
              <a:t>Bricks-and-clicks</a:t>
            </a:r>
          </a:p>
          <a:p>
            <a:pPr lvl="1" eaLnBrk="1" hangingPunct="1">
              <a:spcBef>
                <a:spcPts val="600"/>
              </a:spcBef>
            </a:pPr>
            <a:r>
              <a:rPr lang="en-US" sz="2400" smtClean="0"/>
              <a:t>Catalog merchant</a:t>
            </a:r>
          </a:p>
          <a:p>
            <a:pPr lvl="1" eaLnBrk="1" hangingPunct="1">
              <a:spcBef>
                <a:spcPts val="600"/>
              </a:spcBef>
            </a:pPr>
            <a:r>
              <a:rPr lang="en-US" sz="2400" smtClean="0"/>
              <a:t>Manufacturer-direct </a:t>
            </a:r>
          </a:p>
          <a:p>
            <a:pPr eaLnBrk="1" hangingPunct="1">
              <a:spcBef>
                <a:spcPts val="600"/>
              </a:spcBef>
            </a:pPr>
            <a:r>
              <a:rPr lang="en-US" smtClean="0"/>
              <a:t>Low barriers to entry</a:t>
            </a:r>
          </a:p>
        </p:txBody>
      </p:sp>
      <p:sp>
        <p:nvSpPr>
          <p:cNvPr id="5" name="Slide Number Placeholder 4"/>
          <p:cNvSpPr>
            <a:spLocks noGrp="1"/>
          </p:cNvSpPr>
          <p:nvPr>
            <p:ph type="sldNum" sz="quarter" idx="11"/>
          </p:nvPr>
        </p:nvSpPr>
        <p:spPr/>
        <p:txBody>
          <a:bodyPr/>
          <a:lstStyle/>
          <a:p>
            <a:pPr>
              <a:defRPr/>
            </a:pPr>
            <a:r>
              <a:rPr lang="en-US"/>
              <a:t>Slide 2-</a:t>
            </a:r>
            <a:fld id="{ED9CF5D9-5510-4A9E-B7F5-AEAE48A8790C}"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2530" name="Rectangle 2"/>
          <p:cNvSpPr>
            <a:spLocks noGrp="1" noChangeArrowheads="1"/>
          </p:cNvSpPr>
          <p:nvPr>
            <p:ph type="title"/>
          </p:nvPr>
        </p:nvSpPr>
        <p:spPr/>
        <p:txBody>
          <a:bodyPr/>
          <a:lstStyle/>
          <a:p>
            <a:pPr eaLnBrk="1" hangingPunct="1"/>
            <a:r>
              <a:rPr lang="en-US" smtClean="0"/>
              <a:t>B2C Models: Content Provider</a:t>
            </a:r>
          </a:p>
        </p:txBody>
      </p:sp>
      <p:sp>
        <p:nvSpPr>
          <p:cNvPr id="29701" name="Rectangle 3"/>
          <p:cNvSpPr>
            <a:spLocks noGrp="1" noChangeArrowheads="1"/>
          </p:cNvSpPr>
          <p:nvPr>
            <p:ph idx="1"/>
          </p:nvPr>
        </p:nvSpPr>
        <p:spPr>
          <a:xfrm>
            <a:off x="457200" y="1600200"/>
            <a:ext cx="8229600" cy="4724400"/>
          </a:xfrm>
        </p:spPr>
        <p:txBody>
          <a:bodyPr/>
          <a:lstStyle/>
          <a:p>
            <a:pPr eaLnBrk="1" hangingPunct="1">
              <a:spcBef>
                <a:spcPts val="600"/>
              </a:spcBef>
              <a:spcAft>
                <a:spcPts val="600"/>
              </a:spcAft>
            </a:pPr>
            <a:r>
              <a:rPr lang="en-US" smtClean="0"/>
              <a:t>Digital content on the Web</a:t>
            </a:r>
          </a:p>
          <a:p>
            <a:pPr lvl="1" eaLnBrk="1" hangingPunct="1">
              <a:spcBef>
                <a:spcPts val="600"/>
              </a:spcBef>
              <a:spcAft>
                <a:spcPts val="600"/>
              </a:spcAft>
            </a:pPr>
            <a:r>
              <a:rPr lang="en-US" sz="2400" smtClean="0"/>
              <a:t>News, music, video</a:t>
            </a:r>
          </a:p>
          <a:p>
            <a:pPr eaLnBrk="1" hangingPunct="1">
              <a:spcBef>
                <a:spcPts val="600"/>
              </a:spcBef>
              <a:spcAft>
                <a:spcPts val="600"/>
              </a:spcAft>
            </a:pPr>
            <a:r>
              <a:rPr lang="en-US" smtClean="0"/>
              <a:t>Revenue models: </a:t>
            </a:r>
          </a:p>
          <a:p>
            <a:pPr lvl="1" eaLnBrk="1" hangingPunct="1">
              <a:spcBef>
                <a:spcPts val="600"/>
              </a:spcBef>
              <a:spcAft>
                <a:spcPts val="600"/>
              </a:spcAft>
            </a:pPr>
            <a:r>
              <a:rPr lang="en-US" sz="2400" smtClean="0"/>
              <a:t>Subscription; pay per download (micropayment); advertising; affiliate referral fees</a:t>
            </a:r>
            <a:endParaRPr lang="en-US" sz="1600" smtClean="0"/>
          </a:p>
          <a:p>
            <a:pPr eaLnBrk="1" hangingPunct="1">
              <a:spcBef>
                <a:spcPts val="600"/>
              </a:spcBef>
            </a:pPr>
            <a:r>
              <a:rPr lang="en-US" smtClean="0"/>
              <a:t>Variations:</a:t>
            </a:r>
          </a:p>
          <a:p>
            <a:pPr lvl="1" eaLnBrk="1" hangingPunct="1">
              <a:spcBef>
                <a:spcPts val="600"/>
              </a:spcBef>
            </a:pPr>
            <a:r>
              <a:rPr lang="en-US" sz="2400" smtClean="0"/>
              <a:t>Content owners</a:t>
            </a:r>
          </a:p>
          <a:p>
            <a:pPr lvl="1" eaLnBrk="1" hangingPunct="1">
              <a:spcBef>
                <a:spcPts val="600"/>
              </a:spcBef>
            </a:pPr>
            <a:r>
              <a:rPr lang="en-US" sz="2400" smtClean="0"/>
              <a:t>Syndication</a:t>
            </a:r>
          </a:p>
          <a:p>
            <a:pPr lvl="1" eaLnBrk="1" hangingPunct="1">
              <a:spcBef>
                <a:spcPts val="600"/>
              </a:spcBef>
            </a:pPr>
            <a:r>
              <a:rPr lang="en-US" sz="2400" smtClean="0"/>
              <a:t>Web aggregators</a:t>
            </a:r>
          </a:p>
        </p:txBody>
      </p:sp>
      <p:sp>
        <p:nvSpPr>
          <p:cNvPr id="5" name="Slide Number Placeholder 4"/>
          <p:cNvSpPr>
            <a:spLocks noGrp="1"/>
          </p:cNvSpPr>
          <p:nvPr>
            <p:ph type="sldNum" sz="quarter" idx="11"/>
          </p:nvPr>
        </p:nvSpPr>
        <p:spPr/>
        <p:txBody>
          <a:bodyPr/>
          <a:lstStyle/>
          <a:p>
            <a:pPr>
              <a:defRPr/>
            </a:pPr>
            <a:r>
              <a:rPr lang="en-US"/>
              <a:t>Slide 2-</a:t>
            </a:r>
            <a:fld id="{4BC18F68-788D-4ADB-B7AA-500EB664C746}"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86370" name="Rectangle 2"/>
          <p:cNvSpPr>
            <a:spLocks noGrp="1" noChangeArrowheads="1"/>
          </p:cNvSpPr>
          <p:nvPr>
            <p:ph type="title"/>
          </p:nvPr>
        </p:nvSpPr>
        <p:spPr/>
        <p:txBody>
          <a:bodyPr/>
          <a:lstStyle/>
          <a:p>
            <a:pPr eaLnBrk="1" hangingPunct="1">
              <a:defRPr/>
            </a:pPr>
            <a:r>
              <a:rPr lang="en-US" spc="-150" dirty="0" smtClean="0"/>
              <a:t>B2C Models: Transaction Broker</a:t>
            </a:r>
          </a:p>
        </p:txBody>
      </p:sp>
      <p:sp>
        <p:nvSpPr>
          <p:cNvPr id="30725" name="Rectangle 3"/>
          <p:cNvSpPr>
            <a:spLocks noGrp="1" noChangeArrowheads="1"/>
          </p:cNvSpPr>
          <p:nvPr>
            <p:ph idx="1"/>
          </p:nvPr>
        </p:nvSpPr>
        <p:spPr>
          <a:xfrm>
            <a:off x="457200" y="1600200"/>
            <a:ext cx="8229600" cy="4572000"/>
          </a:xfrm>
        </p:spPr>
        <p:txBody>
          <a:bodyPr/>
          <a:lstStyle/>
          <a:p>
            <a:pPr eaLnBrk="1" hangingPunct="1">
              <a:spcAft>
                <a:spcPts val="1200"/>
              </a:spcAft>
            </a:pPr>
            <a:r>
              <a:rPr lang="en-US" sz="3200" smtClean="0"/>
              <a:t>Process online transactions for consumers</a:t>
            </a:r>
          </a:p>
          <a:p>
            <a:pPr lvl="1" eaLnBrk="1" hangingPunct="1">
              <a:spcAft>
                <a:spcPts val="1200"/>
              </a:spcAft>
            </a:pPr>
            <a:r>
              <a:rPr lang="en-US" sz="2400" smtClean="0"/>
              <a:t>Primary value proposition</a:t>
            </a:r>
            <a:r>
              <a:rPr lang="en-US" sz="2400" smtClean="0">
                <a:cs typeface="Arial" charset="0"/>
              </a:rPr>
              <a:t>—</a:t>
            </a:r>
            <a:r>
              <a:rPr lang="en-US" sz="2400" smtClean="0"/>
              <a:t>saving time and money</a:t>
            </a:r>
          </a:p>
          <a:p>
            <a:pPr eaLnBrk="1" hangingPunct="1">
              <a:spcAft>
                <a:spcPts val="1200"/>
              </a:spcAft>
            </a:pPr>
            <a:r>
              <a:rPr lang="en-US" sz="3200" smtClean="0"/>
              <a:t>Revenue model: </a:t>
            </a:r>
          </a:p>
          <a:p>
            <a:pPr lvl="1" eaLnBrk="1" hangingPunct="1">
              <a:spcAft>
                <a:spcPts val="1200"/>
              </a:spcAft>
            </a:pPr>
            <a:r>
              <a:rPr lang="en-US" sz="2400" smtClean="0"/>
              <a:t>Transaction fees</a:t>
            </a:r>
          </a:p>
          <a:p>
            <a:pPr eaLnBrk="1" hangingPunct="1"/>
            <a:r>
              <a:rPr lang="en-US" sz="3200" smtClean="0"/>
              <a:t>Industries using this model:</a:t>
            </a:r>
          </a:p>
          <a:p>
            <a:pPr lvl="1" eaLnBrk="1" hangingPunct="1"/>
            <a:r>
              <a:rPr lang="en-US" sz="2400" smtClean="0"/>
              <a:t>Financial services</a:t>
            </a:r>
          </a:p>
          <a:p>
            <a:pPr lvl="1" eaLnBrk="1" hangingPunct="1"/>
            <a:r>
              <a:rPr lang="en-US" sz="2400" smtClean="0"/>
              <a:t>Travel services</a:t>
            </a:r>
          </a:p>
          <a:p>
            <a:pPr lvl="1" eaLnBrk="1" hangingPunct="1"/>
            <a:r>
              <a:rPr lang="en-US" sz="2400" smtClean="0"/>
              <a:t>Job placement services</a:t>
            </a:r>
          </a:p>
          <a:p>
            <a:pPr lvl="1" eaLnBrk="1" hangingPunct="1"/>
            <a:endParaRPr lang="en-US" sz="2000" smtClean="0"/>
          </a:p>
        </p:txBody>
      </p:sp>
      <p:sp>
        <p:nvSpPr>
          <p:cNvPr id="5" name="Slide Number Placeholder 4"/>
          <p:cNvSpPr>
            <a:spLocks noGrp="1"/>
          </p:cNvSpPr>
          <p:nvPr>
            <p:ph type="sldNum" sz="quarter" idx="11"/>
          </p:nvPr>
        </p:nvSpPr>
        <p:spPr/>
        <p:txBody>
          <a:bodyPr/>
          <a:lstStyle/>
          <a:p>
            <a:pPr>
              <a:defRPr/>
            </a:pPr>
            <a:r>
              <a:rPr lang="en-US"/>
              <a:t>Slide 2-</a:t>
            </a:r>
            <a:fld id="{1994BF42-6531-4382-97B0-D6504254A4D5}"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Grp="1" noChangeArrowheads="1"/>
          </p:cNvSpPr>
          <p:nvPr>
            <p:ph type="ftr" sz="quarter" idx="10"/>
          </p:nvPr>
        </p:nvSpPr>
        <p:spPr>
          <a:ln/>
        </p:spPr>
        <p:txBody>
          <a:bodyPr/>
          <a:lstStyle/>
          <a:p>
            <a:r>
              <a:rPr lang="en-US"/>
              <a:t>Copyright © 2010 Pearson Education, Inc.</a:t>
            </a:r>
          </a:p>
        </p:txBody>
      </p:sp>
      <p:sp>
        <p:nvSpPr>
          <p:cNvPr id="5122" name="Rectangle 1026"/>
          <p:cNvSpPr>
            <a:spLocks noGrp="1" noChangeArrowheads="1"/>
          </p:cNvSpPr>
          <p:nvPr>
            <p:ph type="title"/>
          </p:nvPr>
        </p:nvSpPr>
        <p:spPr/>
        <p:txBody>
          <a:bodyPr/>
          <a:lstStyle/>
          <a:p>
            <a:pPr eaLnBrk="1" hangingPunct="1"/>
            <a:endParaRPr lang="en-US" smtClean="0"/>
          </a:p>
        </p:txBody>
      </p:sp>
      <p:sp>
        <p:nvSpPr>
          <p:cNvPr id="13315" name="Rectangle 1027"/>
          <p:cNvSpPr>
            <a:spLocks noGrp="1" noChangeArrowheads="1"/>
          </p:cNvSpPr>
          <p:nvPr>
            <p:ph idx="1"/>
          </p:nvPr>
        </p:nvSpPr>
        <p:spPr/>
        <p:txBody>
          <a:bodyPr/>
          <a:lstStyle/>
          <a:p>
            <a:pPr eaLnBrk="1" hangingPunct="1">
              <a:defRPr/>
            </a:pPr>
            <a:endParaRPr lang="en-US" smtClean="0"/>
          </a:p>
        </p:txBody>
      </p:sp>
      <p:sp>
        <p:nvSpPr>
          <p:cNvPr id="14341" name="Slide Number Placeholder 4"/>
          <p:cNvSpPr>
            <a:spLocks noGrp="1"/>
          </p:cNvSpPr>
          <p:nvPr>
            <p:ph type="sldNum" sz="quarter" idx="11"/>
          </p:nvPr>
        </p:nvSpPr>
        <p:spPr/>
        <p:txBody>
          <a:bodyPr/>
          <a:lstStyle/>
          <a:p>
            <a:pPr>
              <a:defRPr/>
            </a:pPr>
            <a:r>
              <a:rPr lang="en-US"/>
              <a:t>Slide 1-</a:t>
            </a:r>
            <a:fld id="{42573423-9789-46EB-9527-608AC73E83AC}" type="slidenum">
              <a:rPr lang="en-US"/>
              <a:pPr>
                <a:defRPr/>
              </a:pPr>
              <a:t>2</a:t>
            </a:fld>
            <a:endParaRPr lang="en-US"/>
          </a:p>
        </p:txBody>
      </p:sp>
      <p:sp>
        <p:nvSpPr>
          <p:cNvPr id="5126" name="Rectangle 1028"/>
          <p:cNvSpPr>
            <a:spLocks noChangeArrowheads="1"/>
          </p:cNvSpPr>
          <p:nvPr/>
        </p:nvSpPr>
        <p:spPr bwMode="auto">
          <a:xfrm>
            <a:off x="0" y="685800"/>
            <a:ext cx="9144000" cy="6172200"/>
          </a:xfrm>
          <a:prstGeom prst="rect">
            <a:avLst/>
          </a:prstGeom>
          <a:blipFill dpi="0" rotWithShape="1">
            <a:blip r:embed="rId2"/>
            <a:srcRect/>
            <a:stretch>
              <a:fillRect/>
            </a:stretch>
          </a:blipFill>
          <a:ln w="12700">
            <a:noFill/>
            <a:miter lim="800000"/>
            <a:headEnd type="none" w="sm" len="sm"/>
            <a:tailEnd type="none" w="sm" len="sm"/>
          </a:ln>
        </p:spPr>
        <p:txBody>
          <a:bodyPr wrap="none" anchor="ctr"/>
          <a:lstStyle/>
          <a:p>
            <a:endParaRPr lang="en-US"/>
          </a:p>
        </p:txBody>
      </p:sp>
      <p:sp>
        <p:nvSpPr>
          <p:cNvPr id="5127" name="Rectangle 1029"/>
          <p:cNvSpPr>
            <a:spLocks noChangeArrowheads="1"/>
          </p:cNvSpPr>
          <p:nvPr/>
        </p:nvSpPr>
        <p:spPr bwMode="auto">
          <a:xfrm>
            <a:off x="685800" y="2286000"/>
            <a:ext cx="7772400" cy="1143000"/>
          </a:xfrm>
          <a:prstGeom prst="rect">
            <a:avLst/>
          </a:prstGeom>
          <a:noFill/>
          <a:ln w="12700">
            <a:noFill/>
            <a:miter lim="800000"/>
            <a:headEnd type="none" w="sm" len="sm"/>
            <a:tailEnd type="none" w="sm" len="sm"/>
          </a:ln>
        </p:spPr>
        <p:txBody>
          <a:bodyPr/>
          <a:lstStyle/>
          <a:p>
            <a:r>
              <a:rPr lang="en-US" sz="4400" b="1">
                <a:solidFill>
                  <a:srgbClr val="92D050"/>
                </a:solidFill>
                <a:latin typeface="Times New Roman" pitchFamily="18" charset="0"/>
              </a:rPr>
              <a:t>Chapter 2</a:t>
            </a:r>
          </a:p>
        </p:txBody>
      </p:sp>
      <p:sp>
        <p:nvSpPr>
          <p:cNvPr id="5128" name="Rectangle 1030"/>
          <p:cNvSpPr>
            <a:spLocks noChangeArrowheads="1"/>
          </p:cNvSpPr>
          <p:nvPr/>
        </p:nvSpPr>
        <p:spPr bwMode="auto">
          <a:xfrm>
            <a:off x="762000" y="3200400"/>
            <a:ext cx="7848600" cy="1752600"/>
          </a:xfrm>
          <a:prstGeom prst="rect">
            <a:avLst/>
          </a:prstGeom>
          <a:noFill/>
          <a:ln w="12700">
            <a:noFill/>
            <a:miter lim="800000"/>
            <a:headEnd type="none" w="sm" len="sm"/>
            <a:tailEnd type="none" w="sm" len="sm"/>
          </a:ln>
        </p:spPr>
        <p:txBody>
          <a:bodyPr/>
          <a:lstStyle/>
          <a:p>
            <a:pPr>
              <a:spcBef>
                <a:spcPct val="20000"/>
              </a:spcBef>
              <a:buClr>
                <a:schemeClr val="tx2"/>
              </a:buClr>
              <a:buSzPct val="79000"/>
              <a:buFont typeface="Wingdings" pitchFamily="2" charset="2"/>
              <a:buNone/>
            </a:pPr>
            <a:r>
              <a:rPr lang="en-US" sz="4400" b="1">
                <a:solidFill>
                  <a:schemeClr val="bg1"/>
                </a:solidFill>
                <a:latin typeface="Calibri" pitchFamily="34" charset="0"/>
              </a:rPr>
              <a:t>E-commerce Business Models and Concepts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4578" name="Rectangle 2"/>
          <p:cNvSpPr>
            <a:spLocks noGrp="1" noChangeArrowheads="1"/>
          </p:cNvSpPr>
          <p:nvPr>
            <p:ph type="title"/>
          </p:nvPr>
        </p:nvSpPr>
        <p:spPr/>
        <p:txBody>
          <a:bodyPr/>
          <a:lstStyle/>
          <a:p>
            <a:pPr eaLnBrk="1" hangingPunct="1"/>
            <a:r>
              <a:rPr lang="en-US" smtClean="0"/>
              <a:t>B2C Models: Market Creator</a:t>
            </a:r>
          </a:p>
        </p:txBody>
      </p:sp>
      <p:sp>
        <p:nvSpPr>
          <p:cNvPr id="31749" name="Rectangle 3"/>
          <p:cNvSpPr>
            <a:spLocks noGrp="1" noChangeArrowheads="1"/>
          </p:cNvSpPr>
          <p:nvPr>
            <p:ph idx="1"/>
          </p:nvPr>
        </p:nvSpPr>
        <p:spPr>
          <a:xfrm>
            <a:off x="457200" y="1600200"/>
            <a:ext cx="8229600" cy="5105400"/>
          </a:xfrm>
        </p:spPr>
        <p:txBody>
          <a:bodyPr/>
          <a:lstStyle/>
          <a:p>
            <a:pPr eaLnBrk="1" hangingPunct="1">
              <a:spcBef>
                <a:spcPts val="600"/>
              </a:spcBef>
              <a:spcAft>
                <a:spcPts val="1800"/>
              </a:spcAft>
            </a:pPr>
            <a:r>
              <a:rPr lang="en-US" smtClean="0"/>
              <a:t>Uses Internet technology to create markets that bring buyers and sellers together</a:t>
            </a:r>
          </a:p>
          <a:p>
            <a:pPr eaLnBrk="1" hangingPunct="1">
              <a:spcBef>
                <a:spcPts val="600"/>
              </a:spcBef>
              <a:spcAft>
                <a:spcPts val="600"/>
              </a:spcAft>
            </a:pPr>
            <a:r>
              <a:rPr lang="en-US" smtClean="0"/>
              <a:t>Examples: </a:t>
            </a:r>
          </a:p>
          <a:p>
            <a:pPr lvl="1" eaLnBrk="1" hangingPunct="1"/>
            <a:r>
              <a:rPr lang="en-US" sz="2800" smtClean="0"/>
              <a:t>Priceline</a:t>
            </a:r>
          </a:p>
          <a:p>
            <a:pPr lvl="1" eaLnBrk="1" hangingPunct="1">
              <a:spcBef>
                <a:spcPts val="600"/>
              </a:spcBef>
              <a:spcAft>
                <a:spcPts val="1800"/>
              </a:spcAft>
            </a:pPr>
            <a:r>
              <a:rPr lang="en-US" sz="2800" smtClean="0"/>
              <a:t>eBay</a:t>
            </a:r>
          </a:p>
          <a:p>
            <a:pPr eaLnBrk="1" hangingPunct="1">
              <a:spcBef>
                <a:spcPts val="600"/>
              </a:spcBef>
              <a:spcAft>
                <a:spcPts val="1800"/>
              </a:spcAft>
            </a:pPr>
            <a:r>
              <a:rPr lang="en-US" smtClean="0"/>
              <a:t>Revenue model: Transaction fees</a:t>
            </a:r>
          </a:p>
        </p:txBody>
      </p:sp>
      <p:sp>
        <p:nvSpPr>
          <p:cNvPr id="5" name="Slide Number Placeholder 4"/>
          <p:cNvSpPr>
            <a:spLocks noGrp="1"/>
          </p:cNvSpPr>
          <p:nvPr>
            <p:ph type="sldNum" sz="quarter" idx="11"/>
          </p:nvPr>
        </p:nvSpPr>
        <p:spPr/>
        <p:txBody>
          <a:bodyPr/>
          <a:lstStyle/>
          <a:p>
            <a:pPr>
              <a:defRPr/>
            </a:pPr>
            <a:r>
              <a:rPr lang="en-US"/>
              <a:t>Slide 2-</a:t>
            </a:r>
            <a:fld id="{BAD9A7BD-6C3C-42BA-B82D-B9364306294A}"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5602" name="Rectangle 2"/>
          <p:cNvSpPr>
            <a:spLocks noGrp="1" noChangeArrowheads="1"/>
          </p:cNvSpPr>
          <p:nvPr>
            <p:ph type="title"/>
          </p:nvPr>
        </p:nvSpPr>
        <p:spPr/>
        <p:txBody>
          <a:bodyPr/>
          <a:lstStyle/>
          <a:p>
            <a:pPr eaLnBrk="1" hangingPunct="1"/>
            <a:r>
              <a:rPr lang="en-US" smtClean="0"/>
              <a:t>B2C Models: Service Provider</a:t>
            </a:r>
          </a:p>
        </p:txBody>
      </p:sp>
      <p:sp>
        <p:nvSpPr>
          <p:cNvPr id="32773" name="Rectangle 3"/>
          <p:cNvSpPr>
            <a:spLocks noGrp="1" noChangeArrowheads="1"/>
          </p:cNvSpPr>
          <p:nvPr>
            <p:ph idx="1"/>
          </p:nvPr>
        </p:nvSpPr>
        <p:spPr>
          <a:xfrm>
            <a:off x="457200" y="1600200"/>
            <a:ext cx="8229600" cy="4724400"/>
          </a:xfrm>
        </p:spPr>
        <p:txBody>
          <a:bodyPr/>
          <a:lstStyle/>
          <a:p>
            <a:pPr eaLnBrk="1" hangingPunct="1">
              <a:spcBef>
                <a:spcPct val="0"/>
              </a:spcBef>
              <a:spcAft>
                <a:spcPts val="600"/>
              </a:spcAft>
            </a:pPr>
            <a:r>
              <a:rPr lang="en-US" smtClean="0"/>
              <a:t>Online services</a:t>
            </a:r>
          </a:p>
          <a:p>
            <a:pPr lvl="1" eaLnBrk="1" hangingPunct="1">
              <a:spcBef>
                <a:spcPct val="0"/>
              </a:spcBef>
              <a:spcAft>
                <a:spcPts val="1200"/>
              </a:spcAft>
            </a:pPr>
            <a:r>
              <a:rPr lang="en-US" sz="2400" smtClean="0"/>
              <a:t>e.g., Google: Google Maps, Google Docs, and so on</a:t>
            </a:r>
          </a:p>
          <a:p>
            <a:pPr eaLnBrk="1" hangingPunct="1">
              <a:spcBef>
                <a:spcPct val="0"/>
              </a:spcBef>
              <a:spcAft>
                <a:spcPts val="600"/>
              </a:spcAft>
            </a:pPr>
            <a:r>
              <a:rPr lang="en-US" smtClean="0"/>
              <a:t>Value proposition </a:t>
            </a:r>
          </a:p>
          <a:p>
            <a:pPr lvl="1" eaLnBrk="1" hangingPunct="1">
              <a:spcBef>
                <a:spcPct val="0"/>
              </a:spcBef>
              <a:spcAft>
                <a:spcPts val="600"/>
              </a:spcAft>
            </a:pPr>
            <a:r>
              <a:rPr lang="en-US" sz="2400" smtClean="0"/>
              <a:t>Valuable, convenient, time-saving, low-cost alternatives to traditional service providers</a:t>
            </a:r>
          </a:p>
          <a:p>
            <a:pPr eaLnBrk="1" hangingPunct="1">
              <a:spcBef>
                <a:spcPct val="0"/>
              </a:spcBef>
              <a:spcAft>
                <a:spcPts val="600"/>
              </a:spcAft>
            </a:pPr>
            <a:r>
              <a:rPr lang="en-US" smtClean="0"/>
              <a:t>Revenue models:</a:t>
            </a:r>
          </a:p>
          <a:p>
            <a:pPr lvl="1" eaLnBrk="1" hangingPunct="1">
              <a:spcBef>
                <a:spcPct val="0"/>
              </a:spcBef>
              <a:spcAft>
                <a:spcPts val="600"/>
              </a:spcAft>
            </a:pPr>
            <a:r>
              <a:rPr lang="en-US" sz="2400" smtClean="0"/>
              <a:t>Sales of services, subscription fees, advertising, sales of marketing data</a:t>
            </a:r>
          </a:p>
          <a:p>
            <a:pPr eaLnBrk="1" hangingPunct="1">
              <a:buFont typeface="Wingdings" pitchFamily="2" charset="2"/>
              <a:buNone/>
            </a:pPr>
            <a:endParaRPr lang="en-US" sz="2400" smtClean="0"/>
          </a:p>
        </p:txBody>
      </p:sp>
      <p:sp>
        <p:nvSpPr>
          <p:cNvPr id="5" name="Slide Number Placeholder 4"/>
          <p:cNvSpPr>
            <a:spLocks noGrp="1"/>
          </p:cNvSpPr>
          <p:nvPr>
            <p:ph type="sldNum" sz="quarter" idx="11"/>
          </p:nvPr>
        </p:nvSpPr>
        <p:spPr/>
        <p:txBody>
          <a:bodyPr/>
          <a:lstStyle/>
          <a:p>
            <a:pPr>
              <a:defRPr/>
            </a:pPr>
            <a:r>
              <a:rPr lang="en-US"/>
              <a:t>Slide 2-</a:t>
            </a:r>
            <a:fld id="{17FB41D6-6044-46ED-8ADC-39EB9D7A7102}"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89442" name="Rectangle 2"/>
          <p:cNvSpPr>
            <a:spLocks noGrp="1" noChangeArrowheads="1"/>
          </p:cNvSpPr>
          <p:nvPr>
            <p:ph type="title"/>
          </p:nvPr>
        </p:nvSpPr>
        <p:spPr/>
        <p:txBody>
          <a:bodyPr/>
          <a:lstStyle/>
          <a:p>
            <a:pPr eaLnBrk="1" hangingPunct="1">
              <a:defRPr/>
            </a:pPr>
            <a:r>
              <a:rPr lang="en-US" spc="-150" dirty="0" smtClean="0"/>
              <a:t>B2C  Models: Community Provider</a:t>
            </a:r>
          </a:p>
        </p:txBody>
      </p:sp>
      <p:sp>
        <p:nvSpPr>
          <p:cNvPr id="33797" name="Rectangle 3"/>
          <p:cNvSpPr>
            <a:spLocks noGrp="1" noChangeArrowheads="1"/>
          </p:cNvSpPr>
          <p:nvPr>
            <p:ph idx="1"/>
          </p:nvPr>
        </p:nvSpPr>
        <p:spPr>
          <a:xfrm>
            <a:off x="457200" y="1905000"/>
            <a:ext cx="8229600" cy="4876800"/>
          </a:xfrm>
        </p:spPr>
        <p:txBody>
          <a:bodyPr/>
          <a:lstStyle/>
          <a:p>
            <a:pPr eaLnBrk="1" hangingPunct="1">
              <a:lnSpc>
                <a:spcPct val="90000"/>
              </a:lnSpc>
              <a:spcBef>
                <a:spcPts val="600"/>
              </a:spcBef>
              <a:spcAft>
                <a:spcPts val="1800"/>
              </a:spcAft>
            </a:pPr>
            <a:r>
              <a:rPr lang="en-US" smtClean="0"/>
              <a:t>Provides online environment (social network) where people with similar interests can transact, share content, and communicate </a:t>
            </a:r>
          </a:p>
          <a:p>
            <a:pPr lvl="1" eaLnBrk="1" hangingPunct="1">
              <a:lnSpc>
                <a:spcPct val="90000"/>
              </a:lnSpc>
              <a:spcBef>
                <a:spcPts val="600"/>
              </a:spcBef>
              <a:spcAft>
                <a:spcPts val="1800"/>
              </a:spcAft>
            </a:pPr>
            <a:r>
              <a:rPr lang="en-US" sz="2800" smtClean="0"/>
              <a:t>E.g., Facebook, MySpace, LinkedIn</a:t>
            </a:r>
          </a:p>
          <a:p>
            <a:pPr eaLnBrk="1" hangingPunct="1">
              <a:lnSpc>
                <a:spcPct val="90000"/>
              </a:lnSpc>
            </a:pPr>
            <a:r>
              <a:rPr lang="en-US" smtClean="0"/>
              <a:t>Revenue models:</a:t>
            </a:r>
          </a:p>
          <a:p>
            <a:pPr lvl="1" eaLnBrk="1" hangingPunct="1">
              <a:lnSpc>
                <a:spcPct val="90000"/>
              </a:lnSpc>
              <a:spcBef>
                <a:spcPts val="600"/>
              </a:spcBef>
              <a:spcAft>
                <a:spcPts val="1800"/>
              </a:spcAft>
            </a:pPr>
            <a:r>
              <a:rPr lang="en-US" sz="2800" smtClean="0"/>
              <a:t>Advertising fees, subscription fees, sales revenues, transaction fees, affiliate fees</a:t>
            </a:r>
          </a:p>
        </p:txBody>
      </p:sp>
      <p:sp>
        <p:nvSpPr>
          <p:cNvPr id="5" name="Slide Number Placeholder 4"/>
          <p:cNvSpPr>
            <a:spLocks noGrp="1"/>
          </p:cNvSpPr>
          <p:nvPr>
            <p:ph type="sldNum" sz="quarter" idx="11"/>
          </p:nvPr>
        </p:nvSpPr>
        <p:spPr/>
        <p:txBody>
          <a:bodyPr/>
          <a:lstStyle/>
          <a:p>
            <a:pPr>
              <a:defRPr/>
            </a:pPr>
            <a:r>
              <a:rPr lang="en-US"/>
              <a:t>Slide 2-</a:t>
            </a:r>
            <a:fld id="{0C83300D-C119-4F0B-81AF-6BB27049D720}"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7650" name="Title 1"/>
          <p:cNvSpPr>
            <a:spLocks noGrp="1"/>
          </p:cNvSpPr>
          <p:nvPr>
            <p:ph type="title"/>
          </p:nvPr>
        </p:nvSpPr>
        <p:spPr/>
        <p:txBody>
          <a:bodyPr/>
          <a:lstStyle/>
          <a:p>
            <a:pPr eaLnBrk="1" hangingPunct="1"/>
            <a:r>
              <a:rPr lang="en-US" smtClean="0"/>
              <a:t>B2B Business Models</a:t>
            </a:r>
          </a:p>
        </p:txBody>
      </p:sp>
      <p:sp>
        <p:nvSpPr>
          <p:cNvPr id="3" name="Content Placeholder 2"/>
          <p:cNvSpPr>
            <a:spLocks noGrp="1"/>
          </p:cNvSpPr>
          <p:nvPr>
            <p:ph idx="1"/>
          </p:nvPr>
        </p:nvSpPr>
        <p:spPr>
          <a:xfrm>
            <a:off x="457200" y="1600200"/>
            <a:ext cx="8686800" cy="4953000"/>
          </a:xfrm>
        </p:spPr>
        <p:txBody>
          <a:bodyPr/>
          <a:lstStyle/>
          <a:p>
            <a:pPr eaLnBrk="1" hangingPunct="1">
              <a:defRPr/>
            </a:pPr>
            <a:r>
              <a:rPr lang="en-US" dirty="0" smtClean="0"/>
              <a:t>Net marketplaces</a:t>
            </a:r>
          </a:p>
          <a:p>
            <a:pPr lvl="1" eaLnBrk="1" hangingPunct="1">
              <a:defRPr/>
            </a:pPr>
            <a:r>
              <a:rPr lang="en-US" dirty="0" smtClean="0"/>
              <a:t>E-distributor</a:t>
            </a:r>
          </a:p>
          <a:p>
            <a:pPr lvl="1" eaLnBrk="1" hangingPunct="1">
              <a:defRPr/>
            </a:pPr>
            <a:r>
              <a:rPr lang="en-US" dirty="0" smtClean="0"/>
              <a:t>E-procurement</a:t>
            </a:r>
          </a:p>
          <a:p>
            <a:pPr lvl="1" eaLnBrk="1" hangingPunct="1">
              <a:defRPr/>
            </a:pPr>
            <a:r>
              <a:rPr lang="en-US" dirty="0" smtClean="0"/>
              <a:t>Exchange</a:t>
            </a:r>
          </a:p>
          <a:p>
            <a:pPr lvl="1" eaLnBrk="1" hangingPunct="1">
              <a:defRPr/>
            </a:pPr>
            <a:r>
              <a:rPr lang="en-US" dirty="0" smtClean="0"/>
              <a:t>Industry </a:t>
            </a:r>
            <a:r>
              <a:rPr lang="en-US" dirty="0" smtClean="0"/>
              <a:t>consortium</a:t>
            </a:r>
            <a:r>
              <a:rPr lang="en-US" sz="2400" dirty="0" smtClean="0"/>
              <a:t>( Groups formed from other comp.)</a:t>
            </a:r>
            <a:endParaRPr lang="en-US" sz="2400" dirty="0" smtClean="0"/>
          </a:p>
          <a:p>
            <a:pPr eaLnBrk="1" hangingPunct="1">
              <a:defRPr/>
            </a:pPr>
            <a:r>
              <a:rPr lang="en-US" dirty="0" smtClean="0"/>
              <a:t>Private industrial network</a:t>
            </a:r>
          </a:p>
          <a:p>
            <a:pPr lvl="1" eaLnBrk="1" hangingPunct="1">
              <a:defRPr/>
            </a:pPr>
            <a:r>
              <a:rPr lang="en-US" dirty="0" smtClean="0"/>
              <a:t>Single firm</a:t>
            </a:r>
          </a:p>
          <a:p>
            <a:pPr lvl="1" eaLnBrk="1" hangingPunct="1">
              <a:defRPr/>
            </a:pPr>
            <a:r>
              <a:rPr lang="en-US" dirty="0" smtClean="0"/>
              <a:t>Industry-wide</a:t>
            </a:r>
            <a:endParaRPr lang="en-US" dirty="0"/>
          </a:p>
        </p:txBody>
      </p:sp>
      <p:sp>
        <p:nvSpPr>
          <p:cNvPr id="5" name="Slide Number Placeholder 4"/>
          <p:cNvSpPr>
            <a:spLocks noGrp="1"/>
          </p:cNvSpPr>
          <p:nvPr>
            <p:ph type="sldNum" sz="quarter" idx="11"/>
          </p:nvPr>
        </p:nvSpPr>
        <p:spPr/>
        <p:txBody>
          <a:bodyPr/>
          <a:lstStyle/>
          <a:p>
            <a:pPr>
              <a:defRPr/>
            </a:pPr>
            <a:r>
              <a:rPr lang="en-US" smtClean="0"/>
              <a:t>Slide 2-</a:t>
            </a:r>
            <a:fld id="{E07F8A57-7811-4AB1-A6E9-21115EA7C18B}"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8674" name="Rectangle 2"/>
          <p:cNvSpPr>
            <a:spLocks noGrp="1" noChangeArrowheads="1"/>
          </p:cNvSpPr>
          <p:nvPr>
            <p:ph type="title"/>
          </p:nvPr>
        </p:nvSpPr>
        <p:spPr/>
        <p:txBody>
          <a:bodyPr/>
          <a:lstStyle/>
          <a:p>
            <a:pPr eaLnBrk="1" hangingPunct="1"/>
            <a:r>
              <a:rPr lang="en-US" smtClean="0"/>
              <a:t>B2B Models: E-distributor</a:t>
            </a:r>
          </a:p>
        </p:txBody>
      </p:sp>
      <p:sp>
        <p:nvSpPr>
          <p:cNvPr id="35845" name="Rectangle 3"/>
          <p:cNvSpPr>
            <a:spLocks noGrp="1" noChangeArrowheads="1"/>
          </p:cNvSpPr>
          <p:nvPr>
            <p:ph idx="1"/>
          </p:nvPr>
        </p:nvSpPr>
        <p:spPr>
          <a:xfrm>
            <a:off x="457200" y="1409700"/>
            <a:ext cx="8382000" cy="4991100"/>
          </a:xfrm>
        </p:spPr>
        <p:txBody>
          <a:bodyPr/>
          <a:lstStyle/>
          <a:p>
            <a:pPr eaLnBrk="1" hangingPunct="1">
              <a:spcAft>
                <a:spcPts val="2400"/>
              </a:spcAft>
            </a:pPr>
            <a:r>
              <a:rPr lang="en-US" dirty="0" smtClean="0"/>
              <a:t>Supplies products and services directly to individual businesses</a:t>
            </a:r>
          </a:p>
          <a:p>
            <a:pPr eaLnBrk="1" hangingPunct="1">
              <a:spcAft>
                <a:spcPts val="2400"/>
              </a:spcAft>
            </a:pPr>
            <a:r>
              <a:rPr lang="en-US" dirty="0" smtClean="0"/>
              <a:t>Owned by one company seeking to serve many customers</a:t>
            </a:r>
          </a:p>
          <a:p>
            <a:pPr eaLnBrk="1" hangingPunct="1">
              <a:spcAft>
                <a:spcPts val="2400"/>
              </a:spcAft>
            </a:pPr>
            <a:r>
              <a:rPr lang="en-US" dirty="0" smtClean="0"/>
              <a:t>Revenue model: Sales of goods</a:t>
            </a:r>
          </a:p>
          <a:p>
            <a:pPr eaLnBrk="1" hangingPunct="1">
              <a:spcAft>
                <a:spcPts val="2400"/>
              </a:spcAft>
            </a:pPr>
            <a:r>
              <a:rPr lang="en-US" dirty="0" err="1" smtClean="0"/>
              <a:t>Example:</a:t>
            </a:r>
            <a:r>
              <a:rPr lang="en-US" dirty="0" err="1" smtClean="0">
                <a:hlinkClick r:id="rId2" action="ppaction://hlinkfile"/>
              </a:rPr>
              <a:t>grainger.com</a:t>
            </a:r>
            <a:endParaRPr lang="en-US" dirty="0" smtClean="0"/>
          </a:p>
        </p:txBody>
      </p:sp>
      <p:sp>
        <p:nvSpPr>
          <p:cNvPr id="5" name="Slide Number Placeholder 4"/>
          <p:cNvSpPr>
            <a:spLocks noGrp="1"/>
          </p:cNvSpPr>
          <p:nvPr>
            <p:ph type="sldNum" sz="quarter" idx="11"/>
          </p:nvPr>
        </p:nvSpPr>
        <p:spPr/>
        <p:txBody>
          <a:bodyPr/>
          <a:lstStyle/>
          <a:p>
            <a:pPr>
              <a:defRPr/>
            </a:pPr>
            <a:r>
              <a:rPr lang="en-US" dirty="0"/>
              <a:t>Slide 2-</a:t>
            </a:r>
            <a:fld id="{B253A149-AB51-4C03-A8DF-936CA09E5C94}"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9698" name="Rectangle 2"/>
          <p:cNvSpPr>
            <a:spLocks noGrp="1" noChangeArrowheads="1"/>
          </p:cNvSpPr>
          <p:nvPr>
            <p:ph type="title"/>
          </p:nvPr>
        </p:nvSpPr>
        <p:spPr/>
        <p:txBody>
          <a:bodyPr/>
          <a:lstStyle/>
          <a:p>
            <a:pPr eaLnBrk="1" hangingPunct="1"/>
            <a:r>
              <a:rPr lang="en-US" dirty="0" smtClean="0"/>
              <a:t>B2B Models: E-procurement</a:t>
            </a:r>
          </a:p>
        </p:txBody>
      </p:sp>
      <p:sp>
        <p:nvSpPr>
          <p:cNvPr id="36869" name="Rectangle 3"/>
          <p:cNvSpPr>
            <a:spLocks noGrp="1" noChangeArrowheads="1"/>
          </p:cNvSpPr>
          <p:nvPr>
            <p:ph idx="1"/>
          </p:nvPr>
        </p:nvSpPr>
        <p:spPr/>
        <p:txBody>
          <a:bodyPr/>
          <a:lstStyle/>
          <a:p>
            <a:pPr eaLnBrk="1" hangingPunct="1">
              <a:lnSpc>
                <a:spcPct val="90000"/>
              </a:lnSpc>
            </a:pPr>
            <a:r>
              <a:rPr lang="en-US" dirty="0" smtClean="0"/>
              <a:t>Creates and sells access to digital electronic markets</a:t>
            </a:r>
          </a:p>
          <a:p>
            <a:pPr lvl="1" eaLnBrk="1" hangingPunct="1">
              <a:lnSpc>
                <a:spcPct val="90000"/>
              </a:lnSpc>
              <a:spcAft>
                <a:spcPts val="1200"/>
              </a:spcAft>
            </a:pPr>
            <a:r>
              <a:rPr lang="en-US" sz="2400" dirty="0" smtClean="0"/>
              <a:t>Includes B2B service providers, application service providers (ASPs)i.e. </a:t>
            </a:r>
            <a:r>
              <a:rPr lang="en-US" sz="2400" dirty="0" smtClean="0">
                <a:hlinkClick r:id="rId2"/>
              </a:rPr>
              <a:t>http://www.industrybuying.com/</a:t>
            </a:r>
            <a:endParaRPr lang="en-US" sz="2400" dirty="0" smtClean="0"/>
          </a:p>
          <a:p>
            <a:pPr eaLnBrk="1" hangingPunct="1">
              <a:lnSpc>
                <a:spcPct val="90000"/>
              </a:lnSpc>
            </a:pPr>
            <a:r>
              <a:rPr lang="en-US" dirty="0" smtClean="0"/>
              <a:t>Revenue model:</a:t>
            </a:r>
          </a:p>
          <a:p>
            <a:pPr lvl="1" eaLnBrk="1" hangingPunct="1">
              <a:lnSpc>
                <a:spcPct val="90000"/>
              </a:lnSpc>
              <a:spcAft>
                <a:spcPts val="1200"/>
              </a:spcAft>
            </a:pPr>
            <a:r>
              <a:rPr lang="en-US" sz="2400" dirty="0" smtClean="0"/>
              <a:t>Transaction fees, usage fees, annual licensing fees</a:t>
            </a:r>
          </a:p>
          <a:p>
            <a:pPr eaLnBrk="1" hangingPunct="1">
              <a:lnSpc>
                <a:spcPct val="90000"/>
              </a:lnSpc>
            </a:pPr>
            <a:r>
              <a:rPr lang="en-US" dirty="0" smtClean="0"/>
              <a:t>Example: SAP-</a:t>
            </a:r>
            <a:r>
              <a:rPr lang="en-US" dirty="0" err="1" smtClean="0"/>
              <a:t>Ariba</a:t>
            </a:r>
            <a:r>
              <a:rPr lang="en-US" dirty="0" smtClean="0"/>
              <a:t> </a:t>
            </a:r>
          </a:p>
          <a:p>
            <a:pPr marL="0" indent="0" eaLnBrk="1" hangingPunct="1">
              <a:lnSpc>
                <a:spcPct val="90000"/>
              </a:lnSpc>
              <a:buNone/>
            </a:pPr>
            <a:r>
              <a:rPr lang="en-US" dirty="0"/>
              <a:t> </a:t>
            </a:r>
            <a:r>
              <a:rPr lang="en-US" dirty="0" smtClean="0"/>
              <a:t>i.e. </a:t>
            </a:r>
            <a:r>
              <a:rPr lang="en-US" sz="2000" dirty="0" smtClean="0">
                <a:hlinkClick r:id="rId3"/>
              </a:rPr>
              <a:t>https://www.ariba.com/solutions/solutions-overview/procurement</a:t>
            </a:r>
            <a:endParaRPr lang="en-US" sz="2000" dirty="0" smtClean="0"/>
          </a:p>
        </p:txBody>
      </p:sp>
      <p:sp>
        <p:nvSpPr>
          <p:cNvPr id="5" name="Slide Number Placeholder 4"/>
          <p:cNvSpPr>
            <a:spLocks noGrp="1"/>
          </p:cNvSpPr>
          <p:nvPr>
            <p:ph type="sldNum" sz="quarter" idx="11"/>
          </p:nvPr>
        </p:nvSpPr>
        <p:spPr/>
        <p:txBody>
          <a:bodyPr/>
          <a:lstStyle/>
          <a:p>
            <a:pPr>
              <a:defRPr/>
            </a:pPr>
            <a:r>
              <a:rPr lang="en-US"/>
              <a:t>Slide 2-</a:t>
            </a:r>
            <a:fld id="{35B300A9-64F2-490E-9FCA-E8F3C0CC44D3}"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30722" name="Rectangle 2"/>
          <p:cNvSpPr>
            <a:spLocks noGrp="1" noChangeArrowheads="1"/>
          </p:cNvSpPr>
          <p:nvPr>
            <p:ph type="title"/>
          </p:nvPr>
        </p:nvSpPr>
        <p:spPr/>
        <p:txBody>
          <a:bodyPr/>
          <a:lstStyle/>
          <a:p>
            <a:pPr eaLnBrk="1" hangingPunct="1"/>
            <a:r>
              <a:rPr lang="en-US" smtClean="0"/>
              <a:t>B2B Models: Exchanges</a:t>
            </a:r>
          </a:p>
        </p:txBody>
      </p:sp>
      <p:sp>
        <p:nvSpPr>
          <p:cNvPr id="37893" name="Rectangle 3"/>
          <p:cNvSpPr>
            <a:spLocks noGrp="1" noChangeArrowheads="1"/>
          </p:cNvSpPr>
          <p:nvPr>
            <p:ph idx="1"/>
          </p:nvPr>
        </p:nvSpPr>
        <p:spPr>
          <a:xfrm>
            <a:off x="457200" y="1600200"/>
            <a:ext cx="8229600" cy="4724400"/>
          </a:xfrm>
        </p:spPr>
        <p:txBody>
          <a:bodyPr/>
          <a:lstStyle/>
          <a:p>
            <a:pPr eaLnBrk="1" hangingPunct="1">
              <a:lnSpc>
                <a:spcPct val="90000"/>
              </a:lnSpc>
              <a:spcBef>
                <a:spcPts val="600"/>
              </a:spcBef>
              <a:spcAft>
                <a:spcPts val="600"/>
              </a:spcAft>
            </a:pPr>
            <a:r>
              <a:rPr lang="en-US" sz="3200" dirty="0" smtClean="0"/>
              <a:t>Electronic digital marketplace where suppliers and purchasers conduct  transactions</a:t>
            </a:r>
          </a:p>
          <a:p>
            <a:pPr lvl="1" eaLnBrk="1" hangingPunct="1">
              <a:lnSpc>
                <a:spcPct val="90000"/>
              </a:lnSpc>
              <a:spcBef>
                <a:spcPts val="600"/>
              </a:spcBef>
              <a:spcAft>
                <a:spcPts val="600"/>
              </a:spcAft>
            </a:pPr>
            <a:r>
              <a:rPr lang="en-US" sz="2400" dirty="0" smtClean="0"/>
              <a:t>Usually owned by independent firms whose business is making a market</a:t>
            </a:r>
          </a:p>
          <a:p>
            <a:pPr lvl="1" eaLnBrk="1" hangingPunct="1">
              <a:lnSpc>
                <a:spcPct val="90000"/>
              </a:lnSpc>
              <a:spcBef>
                <a:spcPts val="600"/>
              </a:spcBef>
              <a:spcAft>
                <a:spcPts val="1800"/>
              </a:spcAft>
            </a:pPr>
            <a:r>
              <a:rPr lang="en-US" sz="2400" dirty="0" smtClean="0"/>
              <a:t>Usually serve a single vertical industry</a:t>
            </a:r>
          </a:p>
          <a:p>
            <a:pPr eaLnBrk="1" hangingPunct="1">
              <a:lnSpc>
                <a:spcPct val="90000"/>
              </a:lnSpc>
              <a:spcBef>
                <a:spcPts val="600"/>
              </a:spcBef>
              <a:spcAft>
                <a:spcPts val="1800"/>
              </a:spcAft>
            </a:pPr>
            <a:r>
              <a:rPr lang="en-US" sz="3200" dirty="0" smtClean="0"/>
              <a:t>Revenue model: Transaction, commission fees</a:t>
            </a:r>
          </a:p>
          <a:p>
            <a:pPr eaLnBrk="1" hangingPunct="1">
              <a:lnSpc>
                <a:spcPct val="90000"/>
              </a:lnSpc>
              <a:spcBef>
                <a:spcPts val="600"/>
              </a:spcBef>
              <a:spcAft>
                <a:spcPts val="1800"/>
              </a:spcAft>
            </a:pPr>
            <a:r>
              <a:rPr lang="en-US" sz="3200" dirty="0" smtClean="0"/>
              <a:t>Create powerful competition between suppliers</a:t>
            </a:r>
          </a:p>
          <a:p>
            <a:pPr eaLnBrk="1" hangingPunct="1">
              <a:lnSpc>
                <a:spcPct val="90000"/>
              </a:lnSpc>
              <a:spcBef>
                <a:spcPts val="600"/>
              </a:spcBef>
              <a:spcAft>
                <a:spcPts val="1800"/>
              </a:spcAft>
            </a:pPr>
            <a:r>
              <a:rPr lang="en-US" sz="3200" dirty="0" smtClean="0"/>
              <a:t>Number has dropped dramatically</a:t>
            </a:r>
          </a:p>
        </p:txBody>
      </p:sp>
      <p:sp>
        <p:nvSpPr>
          <p:cNvPr id="5" name="Slide Number Placeholder 4"/>
          <p:cNvSpPr>
            <a:spLocks noGrp="1"/>
          </p:cNvSpPr>
          <p:nvPr>
            <p:ph type="sldNum" sz="quarter" idx="11"/>
          </p:nvPr>
        </p:nvSpPr>
        <p:spPr/>
        <p:txBody>
          <a:bodyPr/>
          <a:lstStyle/>
          <a:p>
            <a:pPr>
              <a:defRPr/>
            </a:pPr>
            <a:r>
              <a:rPr lang="en-US"/>
              <a:t>Slide 2-</a:t>
            </a:r>
            <a:fld id="{128C0DF5-31F9-40AA-A711-A12ADDC18612}"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95586" name="Rectangle 2"/>
          <p:cNvSpPr>
            <a:spLocks noGrp="1" noChangeArrowheads="1"/>
          </p:cNvSpPr>
          <p:nvPr>
            <p:ph type="title"/>
          </p:nvPr>
        </p:nvSpPr>
        <p:spPr/>
        <p:txBody>
          <a:bodyPr/>
          <a:lstStyle/>
          <a:p>
            <a:pPr eaLnBrk="1" hangingPunct="1">
              <a:defRPr/>
            </a:pPr>
            <a:r>
              <a:rPr lang="en-US" spc="-150" dirty="0" smtClean="0"/>
              <a:t>B2B  Models: Industry Consortia</a:t>
            </a:r>
          </a:p>
        </p:txBody>
      </p:sp>
      <p:sp>
        <p:nvSpPr>
          <p:cNvPr id="39941" name="Rectangle 3"/>
          <p:cNvSpPr>
            <a:spLocks noGrp="1" noChangeArrowheads="1"/>
          </p:cNvSpPr>
          <p:nvPr>
            <p:ph idx="1"/>
          </p:nvPr>
        </p:nvSpPr>
        <p:spPr>
          <a:xfrm>
            <a:off x="457200" y="1600200"/>
            <a:ext cx="8229600" cy="4572000"/>
          </a:xfrm>
        </p:spPr>
        <p:txBody>
          <a:bodyPr/>
          <a:lstStyle/>
          <a:p>
            <a:pPr eaLnBrk="1" hangingPunct="1">
              <a:spcBef>
                <a:spcPts val="600"/>
              </a:spcBef>
              <a:spcAft>
                <a:spcPts val="600"/>
              </a:spcAft>
            </a:pPr>
            <a:r>
              <a:rPr lang="en-US" sz="3200" dirty="0" smtClean="0"/>
              <a:t>Industry-owned vertical marketplaces that serve specific industries (e.g., automobile, </a:t>
            </a:r>
            <a:r>
              <a:rPr lang="en-US" sz="3200" dirty="0" smtClean="0"/>
              <a:t>chemical.)</a:t>
            </a:r>
            <a:endParaRPr lang="en-US" sz="3200" dirty="0" smtClean="0"/>
          </a:p>
          <a:p>
            <a:pPr eaLnBrk="1" hangingPunct="1">
              <a:spcBef>
                <a:spcPts val="600"/>
              </a:spcBef>
              <a:spcAft>
                <a:spcPts val="600"/>
              </a:spcAft>
            </a:pPr>
            <a:r>
              <a:rPr lang="en-US" sz="3200" dirty="0" smtClean="0"/>
              <a:t>More successful than exchanges</a:t>
            </a:r>
          </a:p>
          <a:p>
            <a:pPr lvl="1" eaLnBrk="1" hangingPunct="1">
              <a:spcBef>
                <a:spcPts val="600"/>
              </a:spcBef>
              <a:spcAft>
                <a:spcPts val="600"/>
              </a:spcAft>
            </a:pPr>
            <a:r>
              <a:rPr lang="en-US" sz="2400" dirty="0" smtClean="0"/>
              <a:t>Sponsored by powerful industry players</a:t>
            </a:r>
          </a:p>
          <a:p>
            <a:pPr lvl="1" eaLnBrk="1" hangingPunct="1">
              <a:spcBef>
                <a:spcPts val="600"/>
              </a:spcBef>
              <a:spcAft>
                <a:spcPts val="600"/>
              </a:spcAft>
            </a:pPr>
            <a:r>
              <a:rPr lang="en-US" sz="2400" dirty="0" smtClean="0"/>
              <a:t>Strengthen traditional purchasing behavior</a:t>
            </a:r>
          </a:p>
          <a:p>
            <a:pPr eaLnBrk="1" hangingPunct="1">
              <a:spcBef>
                <a:spcPts val="600"/>
              </a:spcBef>
              <a:spcAft>
                <a:spcPts val="600"/>
              </a:spcAft>
            </a:pPr>
            <a:r>
              <a:rPr lang="en-US" sz="3200" dirty="0" smtClean="0"/>
              <a:t>Example: </a:t>
            </a:r>
            <a:r>
              <a:rPr lang="en-US" sz="3200" dirty="0" err="1" smtClean="0"/>
              <a:t>Exostar</a:t>
            </a:r>
            <a:endParaRPr lang="en-US" sz="3200" dirty="0" smtClean="0"/>
          </a:p>
          <a:p>
            <a:pPr eaLnBrk="1" hangingPunct="1">
              <a:spcBef>
                <a:spcPts val="600"/>
              </a:spcBef>
              <a:spcAft>
                <a:spcPts val="600"/>
              </a:spcAft>
            </a:pPr>
            <a:endParaRPr lang="en-US" dirty="0" smtClean="0"/>
          </a:p>
        </p:txBody>
      </p:sp>
      <p:sp>
        <p:nvSpPr>
          <p:cNvPr id="5" name="Slide Number Placeholder 4"/>
          <p:cNvSpPr>
            <a:spLocks noGrp="1"/>
          </p:cNvSpPr>
          <p:nvPr>
            <p:ph type="sldNum" sz="quarter" idx="11"/>
          </p:nvPr>
        </p:nvSpPr>
        <p:spPr/>
        <p:txBody>
          <a:bodyPr/>
          <a:lstStyle/>
          <a:p>
            <a:pPr>
              <a:defRPr/>
            </a:pPr>
            <a:r>
              <a:rPr lang="en-US"/>
              <a:t>Slide 2-</a:t>
            </a:r>
            <a:fld id="{35C53BB2-0B39-4F3F-9DDD-EC3BF4C591F9}"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32770" name="Rectangle 2"/>
          <p:cNvSpPr>
            <a:spLocks noGrp="1" noChangeArrowheads="1"/>
          </p:cNvSpPr>
          <p:nvPr>
            <p:ph type="title"/>
          </p:nvPr>
        </p:nvSpPr>
        <p:spPr/>
        <p:txBody>
          <a:bodyPr/>
          <a:lstStyle/>
          <a:p>
            <a:pPr eaLnBrk="1" hangingPunct="1"/>
            <a:r>
              <a:rPr lang="en-US" smtClean="0"/>
              <a:t>Private Industrial Networks</a:t>
            </a:r>
          </a:p>
        </p:txBody>
      </p:sp>
      <p:sp>
        <p:nvSpPr>
          <p:cNvPr id="40965" name="Rectangle 3"/>
          <p:cNvSpPr>
            <a:spLocks noGrp="1" noChangeArrowheads="1"/>
          </p:cNvSpPr>
          <p:nvPr>
            <p:ph idx="1"/>
          </p:nvPr>
        </p:nvSpPr>
        <p:spPr>
          <a:xfrm>
            <a:off x="457200" y="1600200"/>
            <a:ext cx="8458200" cy="4648200"/>
          </a:xfrm>
        </p:spPr>
        <p:txBody>
          <a:bodyPr/>
          <a:lstStyle/>
          <a:p>
            <a:pPr eaLnBrk="1" hangingPunct="1">
              <a:spcBef>
                <a:spcPct val="0"/>
              </a:spcBef>
              <a:spcAft>
                <a:spcPts val="600"/>
              </a:spcAft>
            </a:pPr>
            <a:r>
              <a:rPr lang="en-US" sz="3200" dirty="0" smtClean="0"/>
              <a:t>Designed to coordinate flow of communication among firms engaged in business </a:t>
            </a:r>
            <a:r>
              <a:rPr lang="en-US" sz="3200" dirty="0" smtClean="0"/>
              <a:t>together.</a:t>
            </a:r>
            <a:endParaRPr lang="en-US" sz="3200" dirty="0" smtClean="0"/>
          </a:p>
          <a:p>
            <a:pPr lvl="1" eaLnBrk="1" hangingPunct="1">
              <a:spcBef>
                <a:spcPct val="0"/>
              </a:spcBef>
              <a:spcAft>
                <a:spcPts val="1800"/>
              </a:spcAft>
            </a:pPr>
            <a:r>
              <a:rPr lang="en-US" sz="2400" dirty="0" smtClean="0"/>
              <a:t>Electronic data interchange (EDI)</a:t>
            </a:r>
          </a:p>
          <a:p>
            <a:pPr eaLnBrk="1" hangingPunct="1">
              <a:spcBef>
                <a:spcPct val="0"/>
              </a:spcBef>
              <a:spcAft>
                <a:spcPts val="600"/>
              </a:spcAft>
            </a:pPr>
            <a:r>
              <a:rPr lang="en-US" sz="3200" dirty="0" smtClean="0"/>
              <a:t>Single firm </a:t>
            </a:r>
            <a:r>
              <a:rPr lang="en-US" sz="3200" dirty="0" smtClean="0"/>
              <a:t>networks</a:t>
            </a:r>
            <a:endParaRPr lang="en-US" sz="3200" dirty="0" smtClean="0"/>
          </a:p>
          <a:p>
            <a:pPr lvl="1" eaLnBrk="1" hangingPunct="1">
              <a:spcBef>
                <a:spcPct val="0"/>
              </a:spcBef>
              <a:spcAft>
                <a:spcPts val="600"/>
              </a:spcAft>
            </a:pPr>
            <a:r>
              <a:rPr lang="en-US" sz="2400" dirty="0" smtClean="0"/>
              <a:t>Most common form </a:t>
            </a:r>
          </a:p>
          <a:p>
            <a:pPr lvl="1" eaLnBrk="1" hangingPunct="1">
              <a:spcBef>
                <a:spcPct val="0"/>
              </a:spcBef>
              <a:spcAft>
                <a:spcPts val="1800"/>
              </a:spcAft>
            </a:pPr>
            <a:r>
              <a:rPr lang="en-US" sz="2400" dirty="0" smtClean="0"/>
              <a:t>Example: Wal-Mart’s network for suppliers</a:t>
            </a:r>
          </a:p>
          <a:p>
            <a:pPr eaLnBrk="1" hangingPunct="1">
              <a:spcBef>
                <a:spcPct val="0"/>
              </a:spcBef>
              <a:spcAft>
                <a:spcPts val="600"/>
              </a:spcAft>
            </a:pPr>
            <a:r>
              <a:rPr lang="en-US" sz="3200" dirty="0" smtClean="0"/>
              <a:t>Industry-wide networks </a:t>
            </a:r>
          </a:p>
          <a:p>
            <a:pPr lvl="1" eaLnBrk="1" hangingPunct="1">
              <a:spcBef>
                <a:spcPct val="0"/>
              </a:spcBef>
              <a:spcAft>
                <a:spcPts val="600"/>
              </a:spcAft>
            </a:pPr>
            <a:r>
              <a:rPr lang="en-US" sz="2400" dirty="0" smtClean="0"/>
              <a:t>Often evolve out of industry associations </a:t>
            </a:r>
          </a:p>
          <a:p>
            <a:pPr lvl="1" eaLnBrk="1" hangingPunct="1">
              <a:spcBef>
                <a:spcPct val="0"/>
              </a:spcBef>
              <a:spcAft>
                <a:spcPts val="600"/>
              </a:spcAft>
            </a:pPr>
            <a:r>
              <a:rPr lang="en-US" sz="2400" dirty="0" smtClean="0"/>
              <a:t>Example: </a:t>
            </a:r>
            <a:r>
              <a:rPr lang="en-US" sz="2400" dirty="0" err="1" smtClean="0"/>
              <a:t>Agentrics</a:t>
            </a:r>
            <a:endParaRPr lang="en-US" sz="2400" dirty="0" smtClean="0"/>
          </a:p>
          <a:p>
            <a:pPr eaLnBrk="1" hangingPunct="1"/>
            <a:endParaRPr lang="en-US" sz="2400" dirty="0" smtClean="0"/>
          </a:p>
        </p:txBody>
      </p:sp>
      <p:sp>
        <p:nvSpPr>
          <p:cNvPr id="5" name="Slide Number Placeholder 4"/>
          <p:cNvSpPr>
            <a:spLocks noGrp="1"/>
          </p:cNvSpPr>
          <p:nvPr>
            <p:ph type="sldNum" sz="quarter" idx="11"/>
          </p:nvPr>
        </p:nvSpPr>
        <p:spPr/>
        <p:txBody>
          <a:bodyPr/>
          <a:lstStyle/>
          <a:p>
            <a:pPr>
              <a:defRPr/>
            </a:pPr>
            <a:r>
              <a:rPr lang="en-US"/>
              <a:t>Slide 2-</a:t>
            </a:r>
            <a:fld id="{152C3138-91CF-4B68-8BD0-BA259861ABA3}"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33794" name="Rectangle 2"/>
          <p:cNvSpPr>
            <a:spLocks noGrp="1" noChangeArrowheads="1"/>
          </p:cNvSpPr>
          <p:nvPr>
            <p:ph type="title"/>
          </p:nvPr>
        </p:nvSpPr>
        <p:spPr>
          <a:xfrm>
            <a:off x="457200" y="762000"/>
            <a:ext cx="8229600" cy="1077913"/>
          </a:xfrm>
        </p:spPr>
        <p:txBody>
          <a:bodyPr/>
          <a:lstStyle/>
          <a:p>
            <a:pPr eaLnBrk="1" hangingPunct="1"/>
            <a:r>
              <a:rPr lang="en-US" smtClean="0"/>
              <a:t>Business Models in Emerging </a:t>
            </a:r>
            <a:br>
              <a:rPr lang="en-US" smtClean="0"/>
            </a:br>
            <a:r>
              <a:rPr lang="en-US" smtClean="0"/>
              <a:t>E-commerce Areas</a:t>
            </a:r>
          </a:p>
        </p:txBody>
      </p:sp>
      <p:sp>
        <p:nvSpPr>
          <p:cNvPr id="41989" name="Rectangle 3"/>
          <p:cNvSpPr>
            <a:spLocks noGrp="1" noChangeArrowheads="1"/>
          </p:cNvSpPr>
          <p:nvPr>
            <p:ph idx="1"/>
          </p:nvPr>
        </p:nvSpPr>
        <p:spPr>
          <a:xfrm>
            <a:off x="457200" y="2057400"/>
            <a:ext cx="8229600" cy="4648200"/>
          </a:xfrm>
        </p:spPr>
        <p:txBody>
          <a:bodyPr/>
          <a:lstStyle/>
          <a:p>
            <a:pPr eaLnBrk="1" hangingPunct="1">
              <a:lnSpc>
                <a:spcPct val="90000"/>
              </a:lnSpc>
            </a:pPr>
            <a:r>
              <a:rPr lang="en-US" dirty="0" smtClean="0"/>
              <a:t>Consumer-to-consumer (C2C)</a:t>
            </a:r>
          </a:p>
          <a:p>
            <a:pPr lvl="1" eaLnBrk="1" hangingPunct="1">
              <a:lnSpc>
                <a:spcPct val="90000"/>
              </a:lnSpc>
              <a:spcBef>
                <a:spcPts val="600"/>
              </a:spcBef>
              <a:spcAft>
                <a:spcPts val="1200"/>
              </a:spcAft>
            </a:pPr>
            <a:r>
              <a:rPr lang="en-US" sz="2400" dirty="0" err="1" smtClean="0"/>
              <a:t>Examples:</a:t>
            </a:r>
            <a:r>
              <a:rPr lang="en-US" sz="2400" dirty="0" err="1" smtClean="0">
                <a:hlinkClick r:id="rId2" action="ppaction://hlinkfile"/>
              </a:rPr>
              <a:t>Ebay.com</a:t>
            </a:r>
            <a:r>
              <a:rPr lang="en-US" sz="2400" dirty="0" smtClean="0"/>
              <a:t>  </a:t>
            </a:r>
            <a:r>
              <a:rPr lang="en-US" sz="2400" dirty="0" smtClean="0"/>
              <a:t>Half.com</a:t>
            </a:r>
          </a:p>
          <a:p>
            <a:pPr eaLnBrk="1" hangingPunct="1">
              <a:lnSpc>
                <a:spcPct val="90000"/>
              </a:lnSpc>
            </a:pPr>
            <a:r>
              <a:rPr lang="en-US" dirty="0" smtClean="0"/>
              <a:t>Peer-to-peer (P2P</a:t>
            </a:r>
            <a:r>
              <a:rPr lang="en-US" dirty="0"/>
              <a:t>) </a:t>
            </a:r>
            <a:r>
              <a:rPr lang="en-US" sz="1600" dirty="0"/>
              <a:t>a decentralized platform whereby two individuals interact directly with each other</a:t>
            </a:r>
            <a:endParaRPr lang="en-US" sz="1600" dirty="0" smtClean="0"/>
          </a:p>
          <a:p>
            <a:pPr lvl="1" eaLnBrk="1" hangingPunct="1">
              <a:lnSpc>
                <a:spcPct val="90000"/>
              </a:lnSpc>
              <a:spcBef>
                <a:spcPts val="600"/>
              </a:spcBef>
              <a:spcAft>
                <a:spcPts val="1200"/>
              </a:spcAft>
            </a:pPr>
            <a:r>
              <a:rPr lang="en-US" sz="2400" dirty="0" smtClean="0"/>
              <a:t>Examples: The Pirate Bay, </a:t>
            </a:r>
            <a:r>
              <a:rPr lang="en-US" sz="2400" dirty="0" err="1" smtClean="0"/>
              <a:t>Cloudmark</a:t>
            </a:r>
            <a:endParaRPr lang="en-US" sz="2400" dirty="0" smtClean="0"/>
          </a:p>
          <a:p>
            <a:pPr eaLnBrk="1" hangingPunct="1">
              <a:lnSpc>
                <a:spcPct val="90000"/>
              </a:lnSpc>
            </a:pPr>
            <a:r>
              <a:rPr lang="en-US" dirty="0" smtClean="0"/>
              <a:t>M-commerce: </a:t>
            </a:r>
          </a:p>
          <a:p>
            <a:pPr lvl="1" eaLnBrk="1" hangingPunct="1">
              <a:lnSpc>
                <a:spcPct val="90000"/>
              </a:lnSpc>
            </a:pPr>
            <a:r>
              <a:rPr lang="en-US" sz="2400" dirty="0" smtClean="0"/>
              <a:t>E-commerce </a:t>
            </a:r>
            <a:r>
              <a:rPr lang="en-US" sz="2400" dirty="0" smtClean="0"/>
              <a:t>models using wireless technologies </a:t>
            </a:r>
          </a:p>
          <a:p>
            <a:pPr lvl="1" eaLnBrk="1" hangingPunct="1">
              <a:lnSpc>
                <a:spcPct val="90000"/>
              </a:lnSpc>
            </a:pPr>
            <a:r>
              <a:rPr lang="en-US" sz="2400" dirty="0" smtClean="0"/>
              <a:t>Technology platform continues to evolve</a:t>
            </a:r>
          </a:p>
          <a:p>
            <a:pPr lvl="1" eaLnBrk="1" hangingPunct="1">
              <a:lnSpc>
                <a:spcPct val="90000"/>
              </a:lnSpc>
            </a:pPr>
            <a:r>
              <a:rPr lang="en-US" sz="2400" dirty="0" smtClean="0"/>
              <a:t>In the United States, demand still highest for digital content like ring tones</a:t>
            </a:r>
          </a:p>
          <a:p>
            <a:pPr eaLnBrk="1" hangingPunct="1">
              <a:lnSpc>
                <a:spcPct val="90000"/>
              </a:lnSpc>
              <a:buFont typeface="Wingdings" pitchFamily="2" charset="2"/>
              <a:buNone/>
            </a:pPr>
            <a:endParaRPr lang="en-US" sz="2400" dirty="0" smtClean="0"/>
          </a:p>
          <a:p>
            <a:pPr eaLnBrk="1" hangingPunct="1">
              <a:lnSpc>
                <a:spcPct val="90000"/>
              </a:lnSpc>
            </a:pPr>
            <a:endParaRPr lang="en-US" sz="2400" dirty="0" smtClean="0"/>
          </a:p>
        </p:txBody>
      </p:sp>
      <p:sp>
        <p:nvSpPr>
          <p:cNvPr id="5" name="Slide Number Placeholder 4"/>
          <p:cNvSpPr>
            <a:spLocks noGrp="1"/>
          </p:cNvSpPr>
          <p:nvPr>
            <p:ph type="sldNum" sz="quarter" idx="11"/>
          </p:nvPr>
        </p:nvSpPr>
        <p:spPr/>
        <p:txBody>
          <a:bodyPr/>
          <a:lstStyle/>
          <a:p>
            <a:pPr>
              <a:defRPr/>
            </a:pPr>
            <a:r>
              <a:rPr lang="en-US"/>
              <a:t>Slide 2-</a:t>
            </a:r>
            <a:fld id="{C2ACD69B-672C-4C02-ABCB-CEB8B56AB002}"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28002" name="Rectangle 2"/>
          <p:cNvSpPr>
            <a:spLocks noGrp="1" noChangeArrowheads="1"/>
          </p:cNvSpPr>
          <p:nvPr>
            <p:ph type="title"/>
          </p:nvPr>
        </p:nvSpPr>
        <p:spPr/>
        <p:txBody>
          <a:bodyPr/>
          <a:lstStyle/>
          <a:p>
            <a:pPr eaLnBrk="1" hangingPunct="1">
              <a:defRPr/>
            </a:pPr>
            <a:r>
              <a:rPr lang="en-US" spc="-150" dirty="0" smtClean="0"/>
              <a:t>E-commerce Business Models</a:t>
            </a:r>
          </a:p>
        </p:txBody>
      </p:sp>
      <p:sp>
        <p:nvSpPr>
          <p:cNvPr id="16389" name="Rectangle 3"/>
          <p:cNvSpPr>
            <a:spLocks noGrp="1" noChangeArrowheads="1"/>
          </p:cNvSpPr>
          <p:nvPr>
            <p:ph idx="1"/>
          </p:nvPr>
        </p:nvSpPr>
        <p:spPr>
          <a:xfrm>
            <a:off x="457200" y="1600200"/>
            <a:ext cx="8229600" cy="4800600"/>
          </a:xfrm>
        </p:spPr>
        <p:txBody>
          <a:bodyPr/>
          <a:lstStyle/>
          <a:p>
            <a:pPr eaLnBrk="1" hangingPunct="1">
              <a:lnSpc>
                <a:spcPct val="90000"/>
              </a:lnSpc>
              <a:spcBef>
                <a:spcPts val="600"/>
              </a:spcBef>
              <a:spcAft>
                <a:spcPts val="600"/>
              </a:spcAft>
              <a:defRPr/>
            </a:pPr>
            <a:r>
              <a:rPr lang="en-US" dirty="0" smtClean="0"/>
              <a:t>Business model</a:t>
            </a:r>
          </a:p>
          <a:p>
            <a:pPr lvl="1" eaLnBrk="1" hangingPunct="1">
              <a:lnSpc>
                <a:spcPct val="90000"/>
              </a:lnSpc>
              <a:spcBef>
                <a:spcPts val="600"/>
              </a:spcBef>
              <a:spcAft>
                <a:spcPts val="2400"/>
              </a:spcAft>
              <a:defRPr/>
            </a:pPr>
            <a:r>
              <a:rPr lang="en-US" sz="2800" dirty="0" smtClean="0">
                <a:solidFill>
                  <a:schemeClr val="accent2">
                    <a:lumMod val="25000"/>
                  </a:schemeClr>
                </a:solidFill>
              </a:rPr>
              <a:t>Set of planned activities designed to result in a profit in a marketplace</a:t>
            </a:r>
          </a:p>
          <a:p>
            <a:pPr eaLnBrk="1" hangingPunct="1">
              <a:lnSpc>
                <a:spcPct val="90000"/>
              </a:lnSpc>
              <a:spcBef>
                <a:spcPts val="600"/>
              </a:spcBef>
              <a:spcAft>
                <a:spcPts val="600"/>
              </a:spcAft>
              <a:defRPr/>
            </a:pPr>
            <a:r>
              <a:rPr lang="en-US" dirty="0" smtClean="0">
                <a:solidFill>
                  <a:schemeClr val="accent2">
                    <a:lumMod val="25000"/>
                  </a:schemeClr>
                </a:solidFill>
              </a:rPr>
              <a:t>Business plan</a:t>
            </a:r>
          </a:p>
          <a:p>
            <a:pPr lvl="1" eaLnBrk="1" hangingPunct="1">
              <a:lnSpc>
                <a:spcPct val="90000"/>
              </a:lnSpc>
              <a:spcBef>
                <a:spcPts val="600"/>
              </a:spcBef>
              <a:spcAft>
                <a:spcPts val="2400"/>
              </a:spcAft>
              <a:defRPr/>
            </a:pPr>
            <a:r>
              <a:rPr lang="en-US" sz="2800" dirty="0" smtClean="0">
                <a:solidFill>
                  <a:schemeClr val="accent2">
                    <a:lumMod val="25000"/>
                  </a:schemeClr>
                </a:solidFill>
              </a:rPr>
              <a:t>Describes a firm’s business model</a:t>
            </a:r>
          </a:p>
          <a:p>
            <a:pPr eaLnBrk="1" hangingPunct="1">
              <a:lnSpc>
                <a:spcPct val="90000"/>
              </a:lnSpc>
              <a:spcBef>
                <a:spcPts val="600"/>
              </a:spcBef>
              <a:spcAft>
                <a:spcPts val="600"/>
              </a:spcAft>
              <a:defRPr/>
            </a:pPr>
            <a:r>
              <a:rPr lang="en-US" dirty="0" smtClean="0">
                <a:solidFill>
                  <a:schemeClr val="accent2">
                    <a:lumMod val="25000"/>
                  </a:schemeClr>
                </a:solidFill>
              </a:rPr>
              <a:t>E-commerce business model</a:t>
            </a:r>
          </a:p>
          <a:p>
            <a:pPr lvl="1" eaLnBrk="1" hangingPunct="1">
              <a:lnSpc>
                <a:spcPct val="90000"/>
              </a:lnSpc>
              <a:spcBef>
                <a:spcPts val="600"/>
              </a:spcBef>
              <a:spcAft>
                <a:spcPts val="1800"/>
              </a:spcAft>
              <a:defRPr/>
            </a:pPr>
            <a:r>
              <a:rPr lang="en-US" sz="2800" dirty="0" smtClean="0">
                <a:solidFill>
                  <a:schemeClr val="accent2">
                    <a:lumMod val="25000"/>
                  </a:schemeClr>
                </a:solidFill>
              </a:rPr>
              <a:t>Uses/leverages unique qualities of Internet and Web</a:t>
            </a:r>
          </a:p>
          <a:p>
            <a:pPr eaLnBrk="1" hangingPunct="1">
              <a:lnSpc>
                <a:spcPct val="90000"/>
              </a:lnSpc>
              <a:defRPr/>
            </a:pPr>
            <a:endParaRPr lang="en-US" sz="2400" dirty="0" smtClean="0">
              <a:solidFill>
                <a:schemeClr val="tx2"/>
              </a:solidFill>
            </a:endParaRPr>
          </a:p>
          <a:p>
            <a:pPr eaLnBrk="1" hangingPunct="1">
              <a:lnSpc>
                <a:spcPct val="90000"/>
              </a:lnSpc>
              <a:defRPr/>
            </a:pPr>
            <a:endParaRPr lang="en-US" dirty="0" smtClean="0">
              <a:solidFill>
                <a:schemeClr val="tx2"/>
              </a:solidFill>
            </a:endParaRPr>
          </a:p>
        </p:txBody>
      </p:sp>
      <p:sp>
        <p:nvSpPr>
          <p:cNvPr id="5" name="Slide Number Placeholder 4"/>
          <p:cNvSpPr>
            <a:spLocks noGrp="1"/>
          </p:cNvSpPr>
          <p:nvPr>
            <p:ph type="sldNum" sz="quarter" idx="11"/>
          </p:nvPr>
        </p:nvSpPr>
        <p:spPr/>
        <p:txBody>
          <a:bodyPr/>
          <a:lstStyle/>
          <a:p>
            <a:pPr>
              <a:defRPr/>
            </a:pPr>
            <a:r>
              <a:rPr lang="en-US"/>
              <a:t>Slide 2-</a:t>
            </a:r>
            <a:fld id="{A753586C-15E2-4C19-93DA-374A0D7372E5}"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35842" name="Rectangle 2"/>
          <p:cNvSpPr>
            <a:spLocks noGrp="1" noChangeArrowheads="1"/>
          </p:cNvSpPr>
          <p:nvPr>
            <p:ph type="title"/>
          </p:nvPr>
        </p:nvSpPr>
        <p:spPr>
          <a:xfrm>
            <a:off x="428625" y="762000"/>
            <a:ext cx="8258175" cy="1077913"/>
          </a:xfrm>
        </p:spPr>
        <p:txBody>
          <a:bodyPr/>
          <a:lstStyle/>
          <a:p>
            <a:pPr eaLnBrk="1" hangingPunct="1"/>
            <a:r>
              <a:rPr lang="en-US" dirty="0" smtClean="0"/>
              <a:t>E-commerce Enablers: The Gold Rush Model </a:t>
            </a:r>
          </a:p>
        </p:txBody>
      </p:sp>
      <p:sp>
        <p:nvSpPr>
          <p:cNvPr id="43013" name="Rectangle 3"/>
          <p:cNvSpPr>
            <a:spLocks noGrp="1" noChangeArrowheads="1"/>
          </p:cNvSpPr>
          <p:nvPr>
            <p:ph idx="1"/>
          </p:nvPr>
        </p:nvSpPr>
        <p:spPr>
          <a:xfrm>
            <a:off x="457200" y="2057400"/>
            <a:ext cx="8229600" cy="4343400"/>
          </a:xfrm>
        </p:spPr>
        <p:txBody>
          <a:bodyPr/>
          <a:lstStyle/>
          <a:p>
            <a:r>
              <a:rPr lang="en-US" dirty="0"/>
              <a:t>E-commerce infrastructure companies </a:t>
            </a:r>
            <a:r>
              <a:rPr lang="en-US" dirty="0" smtClean="0"/>
              <a:t>have </a:t>
            </a:r>
            <a:r>
              <a:rPr lang="en-US" dirty="0"/>
              <a:t>profited the most: </a:t>
            </a:r>
          </a:p>
          <a:p>
            <a:pPr lvl="1" eaLnBrk="1" hangingPunct="1">
              <a:spcAft>
                <a:spcPts val="600"/>
              </a:spcAft>
            </a:pPr>
            <a:r>
              <a:rPr lang="en-US" sz="2400" dirty="0" smtClean="0"/>
              <a:t>Hardware</a:t>
            </a:r>
            <a:r>
              <a:rPr lang="en-US" sz="2400" dirty="0" smtClean="0"/>
              <a:t>, software, networking, security</a:t>
            </a:r>
          </a:p>
          <a:p>
            <a:pPr lvl="1" eaLnBrk="1" hangingPunct="1">
              <a:spcAft>
                <a:spcPts val="600"/>
              </a:spcAft>
            </a:pPr>
            <a:r>
              <a:rPr lang="en-US" sz="2400" dirty="0" smtClean="0"/>
              <a:t>E-commerce software systems, payment systems</a:t>
            </a:r>
          </a:p>
          <a:p>
            <a:pPr lvl="1" eaLnBrk="1" hangingPunct="1">
              <a:spcAft>
                <a:spcPts val="600"/>
              </a:spcAft>
            </a:pPr>
            <a:r>
              <a:rPr lang="en-US" sz="2400" dirty="0" smtClean="0"/>
              <a:t>Media solutions, performance enhancement</a:t>
            </a:r>
          </a:p>
          <a:p>
            <a:pPr lvl="1" eaLnBrk="1" hangingPunct="1">
              <a:spcAft>
                <a:spcPts val="600"/>
              </a:spcAft>
            </a:pPr>
            <a:r>
              <a:rPr lang="en-US" sz="2400" dirty="0" smtClean="0"/>
              <a:t>CRM software</a:t>
            </a:r>
          </a:p>
          <a:p>
            <a:pPr lvl="1" eaLnBrk="1" hangingPunct="1">
              <a:spcAft>
                <a:spcPts val="600"/>
              </a:spcAft>
            </a:pPr>
            <a:r>
              <a:rPr lang="en-US" sz="2400" dirty="0" smtClean="0"/>
              <a:t>Databases</a:t>
            </a:r>
          </a:p>
          <a:p>
            <a:pPr lvl="1" eaLnBrk="1" hangingPunct="1">
              <a:spcAft>
                <a:spcPts val="600"/>
              </a:spcAft>
            </a:pPr>
            <a:r>
              <a:rPr lang="en-US" sz="2400" dirty="0" smtClean="0"/>
              <a:t>Hosting services, etc.</a:t>
            </a:r>
          </a:p>
          <a:p>
            <a:pPr eaLnBrk="1" hangingPunct="1"/>
            <a:endParaRPr lang="en-US" sz="2400" dirty="0" smtClean="0"/>
          </a:p>
        </p:txBody>
      </p:sp>
      <p:sp>
        <p:nvSpPr>
          <p:cNvPr id="5" name="Slide Number Placeholder 4"/>
          <p:cNvSpPr>
            <a:spLocks noGrp="1"/>
          </p:cNvSpPr>
          <p:nvPr>
            <p:ph type="sldNum" sz="quarter" idx="11"/>
          </p:nvPr>
        </p:nvSpPr>
        <p:spPr/>
        <p:txBody>
          <a:bodyPr/>
          <a:lstStyle/>
          <a:p>
            <a:pPr>
              <a:defRPr/>
            </a:pPr>
            <a:r>
              <a:rPr lang="en-US"/>
              <a:t>Slide 2-</a:t>
            </a:r>
            <a:fld id="{16832F43-0613-44EB-972C-26D22B53EF82}"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202754" name="Rectangle 2050"/>
          <p:cNvSpPr>
            <a:spLocks noGrp="1" noChangeArrowheads="1"/>
          </p:cNvSpPr>
          <p:nvPr>
            <p:ph type="title"/>
          </p:nvPr>
        </p:nvSpPr>
        <p:spPr>
          <a:xfrm>
            <a:off x="457200" y="762000"/>
            <a:ext cx="8229600" cy="1201738"/>
          </a:xfrm>
        </p:spPr>
        <p:txBody>
          <a:bodyPr/>
          <a:lstStyle/>
          <a:p>
            <a:pPr eaLnBrk="1" hangingPunct="1">
              <a:defRPr/>
            </a:pPr>
            <a:r>
              <a:rPr lang="en-US" spc="-150" dirty="0" smtClean="0"/>
              <a:t>How the Internet and the Web Change Business</a:t>
            </a:r>
          </a:p>
        </p:txBody>
      </p:sp>
      <p:sp>
        <p:nvSpPr>
          <p:cNvPr id="45061" name="Rectangle 2051"/>
          <p:cNvSpPr>
            <a:spLocks noGrp="1" noChangeArrowheads="1"/>
          </p:cNvSpPr>
          <p:nvPr>
            <p:ph idx="1"/>
          </p:nvPr>
        </p:nvSpPr>
        <p:spPr>
          <a:xfrm>
            <a:off x="457200" y="2057400"/>
            <a:ext cx="8229600" cy="4267200"/>
          </a:xfrm>
        </p:spPr>
        <p:txBody>
          <a:bodyPr/>
          <a:lstStyle/>
          <a:p>
            <a:pPr eaLnBrk="1" hangingPunct="1">
              <a:spcBef>
                <a:spcPct val="0"/>
              </a:spcBef>
              <a:spcAft>
                <a:spcPts val="600"/>
              </a:spcAft>
            </a:pPr>
            <a:r>
              <a:rPr lang="en-US" sz="3200" smtClean="0"/>
              <a:t>E-commerce changes industry structure by changing:</a:t>
            </a:r>
          </a:p>
          <a:p>
            <a:pPr lvl="1" eaLnBrk="1" hangingPunct="1">
              <a:spcBef>
                <a:spcPct val="0"/>
              </a:spcBef>
              <a:spcAft>
                <a:spcPts val="600"/>
              </a:spcAft>
            </a:pPr>
            <a:r>
              <a:rPr lang="en-US" sz="2400" smtClean="0"/>
              <a:t>Basis of competition among rivals</a:t>
            </a:r>
          </a:p>
          <a:p>
            <a:pPr lvl="1" eaLnBrk="1" hangingPunct="1">
              <a:spcBef>
                <a:spcPct val="0"/>
              </a:spcBef>
              <a:spcAft>
                <a:spcPts val="600"/>
              </a:spcAft>
            </a:pPr>
            <a:r>
              <a:rPr lang="en-US" sz="2400" smtClean="0"/>
              <a:t>Barriers to entry</a:t>
            </a:r>
          </a:p>
          <a:p>
            <a:pPr lvl="1" eaLnBrk="1" hangingPunct="1">
              <a:spcBef>
                <a:spcPct val="0"/>
              </a:spcBef>
              <a:spcAft>
                <a:spcPts val="600"/>
              </a:spcAft>
            </a:pPr>
            <a:r>
              <a:rPr lang="en-US" sz="2400" smtClean="0"/>
              <a:t>Threat of new substitute products</a:t>
            </a:r>
          </a:p>
          <a:p>
            <a:pPr lvl="1" eaLnBrk="1" hangingPunct="1">
              <a:spcBef>
                <a:spcPct val="0"/>
              </a:spcBef>
              <a:spcAft>
                <a:spcPts val="600"/>
              </a:spcAft>
            </a:pPr>
            <a:r>
              <a:rPr lang="en-US" sz="2400" smtClean="0"/>
              <a:t>Strength of suppliers</a:t>
            </a:r>
          </a:p>
          <a:p>
            <a:pPr lvl="1" eaLnBrk="1" hangingPunct="1">
              <a:spcBef>
                <a:spcPct val="0"/>
              </a:spcBef>
              <a:spcAft>
                <a:spcPts val="600"/>
              </a:spcAft>
            </a:pPr>
            <a:r>
              <a:rPr lang="en-US" sz="2400" smtClean="0"/>
              <a:t>Bargaining power of buyers</a:t>
            </a:r>
          </a:p>
          <a:p>
            <a:pPr eaLnBrk="1" hangingPunct="1"/>
            <a:endParaRPr lang="en-US" sz="2400" smtClean="0"/>
          </a:p>
        </p:txBody>
      </p:sp>
      <p:sp>
        <p:nvSpPr>
          <p:cNvPr id="5" name="Slide Number Placeholder 4"/>
          <p:cNvSpPr>
            <a:spLocks noGrp="1"/>
          </p:cNvSpPr>
          <p:nvPr>
            <p:ph type="sldNum" sz="quarter" idx="11"/>
          </p:nvPr>
        </p:nvSpPr>
        <p:spPr/>
        <p:txBody>
          <a:bodyPr/>
          <a:lstStyle/>
          <a:p>
            <a:pPr>
              <a:defRPr/>
            </a:pPr>
            <a:r>
              <a:rPr lang="en-US"/>
              <a:t>Slide 2-</a:t>
            </a:r>
            <a:fld id="{CF38E9F0-A351-4211-96F7-88FF419E12F6}"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37890" name="Rectangle 2"/>
          <p:cNvSpPr>
            <a:spLocks noGrp="1" noChangeArrowheads="1"/>
          </p:cNvSpPr>
          <p:nvPr>
            <p:ph type="title"/>
          </p:nvPr>
        </p:nvSpPr>
        <p:spPr>
          <a:xfrm>
            <a:off x="457200" y="762000"/>
            <a:ext cx="8229600" cy="685800"/>
          </a:xfrm>
        </p:spPr>
        <p:txBody>
          <a:bodyPr/>
          <a:lstStyle/>
          <a:p>
            <a:pPr eaLnBrk="1" hangingPunct="1"/>
            <a:r>
              <a:rPr lang="en-US" smtClean="0"/>
              <a:t>Industry Value Chains</a:t>
            </a:r>
          </a:p>
        </p:txBody>
      </p:sp>
      <p:sp>
        <p:nvSpPr>
          <p:cNvPr id="46085" name="Rectangle 3"/>
          <p:cNvSpPr>
            <a:spLocks noGrp="1" noChangeArrowheads="1"/>
          </p:cNvSpPr>
          <p:nvPr>
            <p:ph idx="1"/>
          </p:nvPr>
        </p:nvSpPr>
        <p:spPr>
          <a:xfrm>
            <a:off x="457200" y="1600200"/>
            <a:ext cx="8229600" cy="4724400"/>
          </a:xfrm>
        </p:spPr>
        <p:txBody>
          <a:bodyPr/>
          <a:lstStyle/>
          <a:p>
            <a:pPr eaLnBrk="1" hangingPunct="1">
              <a:spcBef>
                <a:spcPct val="0"/>
              </a:spcBef>
              <a:spcAft>
                <a:spcPts val="1200"/>
              </a:spcAft>
            </a:pPr>
            <a:r>
              <a:rPr lang="en-US" sz="3200" dirty="0" smtClean="0"/>
              <a:t>Set of activities performed by suppliers, manufacturers, transporters, distributors, and retailers that transform raw inputs into final products and </a:t>
            </a:r>
            <a:r>
              <a:rPr lang="en-US" sz="3200" dirty="0" smtClean="0"/>
              <a:t>services.</a:t>
            </a:r>
            <a:endParaRPr lang="en-US" sz="3200" dirty="0" smtClean="0"/>
          </a:p>
          <a:p>
            <a:pPr eaLnBrk="1" hangingPunct="1">
              <a:spcBef>
                <a:spcPct val="0"/>
              </a:spcBef>
              <a:spcAft>
                <a:spcPts val="1200"/>
              </a:spcAft>
            </a:pPr>
            <a:r>
              <a:rPr lang="en-US" sz="3200" dirty="0" smtClean="0"/>
              <a:t>Internet reduces cost of information and other transactional costs</a:t>
            </a:r>
          </a:p>
          <a:p>
            <a:pPr eaLnBrk="1" hangingPunct="1">
              <a:spcBef>
                <a:spcPct val="0"/>
              </a:spcBef>
              <a:spcAft>
                <a:spcPts val="1200"/>
              </a:spcAft>
            </a:pPr>
            <a:r>
              <a:rPr lang="en-US" sz="3200" dirty="0" smtClean="0"/>
              <a:t>Leads to greater operational efficiencies, lowering cost, prices, adding value for customers</a:t>
            </a:r>
          </a:p>
          <a:p>
            <a:pPr eaLnBrk="1" hangingPunct="1"/>
            <a:endParaRPr lang="en-US" dirty="0" smtClean="0"/>
          </a:p>
        </p:txBody>
      </p:sp>
      <p:sp>
        <p:nvSpPr>
          <p:cNvPr id="5" name="Slide Number Placeholder 4"/>
          <p:cNvSpPr>
            <a:spLocks noGrp="1"/>
          </p:cNvSpPr>
          <p:nvPr>
            <p:ph type="sldNum" sz="quarter" idx="11"/>
          </p:nvPr>
        </p:nvSpPr>
        <p:spPr/>
        <p:txBody>
          <a:bodyPr/>
          <a:lstStyle/>
          <a:p>
            <a:pPr>
              <a:defRPr/>
            </a:pPr>
            <a:r>
              <a:rPr lang="en-US"/>
              <a:t>Slide 2-</a:t>
            </a:r>
            <a:fld id="{69FD9EE3-8E28-49C4-A041-DE7463CA646C}"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ftr" sz="quarter" idx="10"/>
          </p:nvPr>
        </p:nvSpPr>
        <p:spPr>
          <a:ln/>
        </p:spPr>
        <p:txBody>
          <a:bodyPr/>
          <a:lstStyle/>
          <a:p>
            <a:r>
              <a:rPr lang="en-US"/>
              <a:t>Copyright © 2010 Pearson Education, Inc.</a:t>
            </a:r>
          </a:p>
        </p:txBody>
      </p:sp>
      <p:sp>
        <p:nvSpPr>
          <p:cNvPr id="38914" name="Rectangle 2"/>
          <p:cNvSpPr>
            <a:spLocks noGrp="1" noChangeArrowheads="1"/>
          </p:cNvSpPr>
          <p:nvPr>
            <p:ph type="title"/>
          </p:nvPr>
        </p:nvSpPr>
        <p:spPr>
          <a:xfrm>
            <a:off x="457200" y="762000"/>
            <a:ext cx="8229600" cy="579438"/>
          </a:xfrm>
          <a:noFill/>
        </p:spPr>
        <p:txBody>
          <a:bodyPr/>
          <a:lstStyle/>
          <a:p>
            <a:pPr eaLnBrk="1" hangingPunct="1"/>
            <a:r>
              <a:rPr lang="en-US" smtClean="0"/>
              <a:t>E-commerce and Industry Value Chains</a:t>
            </a:r>
          </a:p>
        </p:txBody>
      </p:sp>
      <p:sp>
        <p:nvSpPr>
          <p:cNvPr id="47109" name="Rectangle 3"/>
          <p:cNvSpPr>
            <a:spLocks noGrp="1" noChangeArrowheads="1"/>
          </p:cNvSpPr>
          <p:nvPr>
            <p:ph idx="1"/>
          </p:nvPr>
        </p:nvSpPr>
        <p:spPr>
          <a:xfrm>
            <a:off x="571500" y="1452282"/>
            <a:ext cx="7391400" cy="609600"/>
          </a:xfrm>
        </p:spPr>
        <p:txBody>
          <a:bodyPr/>
          <a:lstStyle/>
          <a:p>
            <a:pPr eaLnBrk="1" hangingPunct="1">
              <a:buFont typeface="Wingdings" pitchFamily="2" charset="2"/>
              <a:buNone/>
              <a:defRPr/>
            </a:pPr>
            <a:r>
              <a:rPr lang="en-US" sz="1800" b="1" dirty="0" smtClean="0">
                <a:solidFill>
                  <a:schemeClr val="tx1"/>
                </a:solidFill>
              </a:rPr>
              <a:t>Figure 2.5, Page 103</a:t>
            </a:r>
          </a:p>
        </p:txBody>
      </p:sp>
      <p:sp>
        <p:nvSpPr>
          <p:cNvPr id="6" name="Slide Number Placeholder 4"/>
          <p:cNvSpPr>
            <a:spLocks noGrp="1"/>
          </p:cNvSpPr>
          <p:nvPr>
            <p:ph type="sldNum" sz="quarter" idx="11"/>
          </p:nvPr>
        </p:nvSpPr>
        <p:spPr/>
        <p:txBody>
          <a:bodyPr/>
          <a:lstStyle/>
          <a:p>
            <a:pPr>
              <a:defRPr/>
            </a:pPr>
            <a:r>
              <a:rPr lang="en-US"/>
              <a:t>Slide 2-</a:t>
            </a:r>
            <a:fld id="{F4E66D41-B48C-48A6-B9BB-9C315825453F}" type="slidenum">
              <a:rPr lang="en-US"/>
              <a:pPr>
                <a:defRPr/>
              </a:pPr>
              <a:t>33</a:t>
            </a:fld>
            <a:endParaRPr lang="en-US"/>
          </a:p>
        </p:txBody>
      </p:sp>
      <p:pic>
        <p:nvPicPr>
          <p:cNvPr id="38918" name="Picture 5" descr="EC-Fig-2"/>
          <p:cNvPicPr>
            <a:picLocks noChangeAspect="1" noChangeArrowheads="1"/>
          </p:cNvPicPr>
          <p:nvPr/>
        </p:nvPicPr>
        <p:blipFill>
          <a:blip r:embed="rId3"/>
          <a:srcRect/>
          <a:stretch>
            <a:fillRect/>
          </a:stretch>
        </p:blipFill>
        <p:spPr bwMode="auto">
          <a:xfrm>
            <a:off x="342900" y="2061882"/>
            <a:ext cx="8458200" cy="4038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39938" name="Rectangle 2"/>
          <p:cNvSpPr>
            <a:spLocks noGrp="1" noChangeArrowheads="1"/>
          </p:cNvSpPr>
          <p:nvPr>
            <p:ph type="title"/>
          </p:nvPr>
        </p:nvSpPr>
        <p:spPr>
          <a:xfrm>
            <a:off x="457200" y="762000"/>
            <a:ext cx="8229600" cy="685800"/>
          </a:xfrm>
        </p:spPr>
        <p:txBody>
          <a:bodyPr/>
          <a:lstStyle/>
          <a:p>
            <a:pPr eaLnBrk="1" hangingPunct="1"/>
            <a:r>
              <a:rPr lang="en-US" dirty="0" smtClean="0"/>
              <a:t>Firm Value Chains</a:t>
            </a:r>
          </a:p>
        </p:txBody>
      </p:sp>
      <p:sp>
        <p:nvSpPr>
          <p:cNvPr id="48133" name="Rectangle 3"/>
          <p:cNvSpPr>
            <a:spLocks noGrp="1" noChangeArrowheads="1"/>
          </p:cNvSpPr>
          <p:nvPr>
            <p:ph idx="1"/>
          </p:nvPr>
        </p:nvSpPr>
        <p:spPr/>
        <p:txBody>
          <a:bodyPr/>
          <a:lstStyle/>
          <a:p>
            <a:pPr eaLnBrk="1" hangingPunct="1">
              <a:spcBef>
                <a:spcPct val="0"/>
              </a:spcBef>
              <a:spcAft>
                <a:spcPts val="1800"/>
              </a:spcAft>
            </a:pPr>
            <a:r>
              <a:rPr lang="en-US" smtClean="0"/>
              <a:t>Activities that a firm engages in to create final products from raw inputs</a:t>
            </a:r>
          </a:p>
          <a:p>
            <a:pPr eaLnBrk="1" hangingPunct="1">
              <a:spcBef>
                <a:spcPct val="0"/>
              </a:spcBef>
              <a:spcAft>
                <a:spcPts val="1800"/>
              </a:spcAft>
            </a:pPr>
            <a:r>
              <a:rPr lang="en-US" smtClean="0"/>
              <a:t>Each step adds value</a:t>
            </a:r>
          </a:p>
          <a:p>
            <a:pPr eaLnBrk="1" hangingPunct="1">
              <a:spcBef>
                <a:spcPct val="0"/>
              </a:spcBef>
              <a:spcAft>
                <a:spcPts val="1200"/>
              </a:spcAft>
            </a:pPr>
            <a:r>
              <a:rPr lang="en-US" smtClean="0"/>
              <a:t>Effect of Internet:</a:t>
            </a:r>
          </a:p>
          <a:p>
            <a:pPr lvl="1" eaLnBrk="1" hangingPunct="1">
              <a:spcBef>
                <a:spcPct val="0"/>
              </a:spcBef>
              <a:spcAft>
                <a:spcPts val="1200"/>
              </a:spcAft>
            </a:pPr>
            <a:r>
              <a:rPr lang="en-US" sz="2400" smtClean="0"/>
              <a:t>Increases operational efficiency</a:t>
            </a:r>
          </a:p>
          <a:p>
            <a:pPr lvl="1" eaLnBrk="1" hangingPunct="1">
              <a:spcBef>
                <a:spcPct val="0"/>
              </a:spcBef>
              <a:spcAft>
                <a:spcPts val="1200"/>
              </a:spcAft>
            </a:pPr>
            <a:r>
              <a:rPr lang="en-US" sz="2400" smtClean="0"/>
              <a:t>Enables product differentiation</a:t>
            </a:r>
          </a:p>
          <a:p>
            <a:pPr lvl="1" eaLnBrk="1" hangingPunct="1">
              <a:spcBef>
                <a:spcPct val="0"/>
              </a:spcBef>
              <a:spcAft>
                <a:spcPts val="1200"/>
              </a:spcAft>
            </a:pPr>
            <a:r>
              <a:rPr lang="en-US" sz="2400" smtClean="0"/>
              <a:t>Enables precise coordination of steps in chain</a:t>
            </a:r>
          </a:p>
        </p:txBody>
      </p:sp>
      <p:sp>
        <p:nvSpPr>
          <p:cNvPr id="5" name="Slide Number Placeholder 4"/>
          <p:cNvSpPr>
            <a:spLocks noGrp="1"/>
          </p:cNvSpPr>
          <p:nvPr>
            <p:ph type="sldNum" sz="quarter" idx="11"/>
          </p:nvPr>
        </p:nvSpPr>
        <p:spPr/>
        <p:txBody>
          <a:bodyPr/>
          <a:lstStyle/>
          <a:p>
            <a:pPr>
              <a:defRPr/>
            </a:pPr>
            <a:r>
              <a:rPr lang="en-US"/>
              <a:t>Slide 2-</a:t>
            </a:r>
            <a:fld id="{9BFA9497-1B36-4574-9958-AC8CC8242632}"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ftr" sz="quarter" idx="10"/>
          </p:nvPr>
        </p:nvSpPr>
        <p:spPr>
          <a:ln/>
        </p:spPr>
        <p:txBody>
          <a:bodyPr/>
          <a:lstStyle/>
          <a:p>
            <a:r>
              <a:rPr lang="en-US"/>
              <a:t>Copyright © 2010 Pearson Education, Inc.</a:t>
            </a:r>
          </a:p>
        </p:txBody>
      </p:sp>
      <p:sp>
        <p:nvSpPr>
          <p:cNvPr id="40962" name="Rectangle 2"/>
          <p:cNvSpPr>
            <a:spLocks noGrp="1" noChangeArrowheads="1"/>
          </p:cNvSpPr>
          <p:nvPr>
            <p:ph type="title"/>
          </p:nvPr>
        </p:nvSpPr>
        <p:spPr>
          <a:xfrm>
            <a:off x="457200" y="762000"/>
            <a:ext cx="8229600" cy="1143000"/>
          </a:xfrm>
          <a:noFill/>
        </p:spPr>
        <p:txBody>
          <a:bodyPr/>
          <a:lstStyle/>
          <a:p>
            <a:pPr eaLnBrk="1" hangingPunct="1"/>
            <a:r>
              <a:rPr lang="en-US" dirty="0" smtClean="0"/>
              <a:t>E-commerce and Firm Value Chains</a:t>
            </a:r>
          </a:p>
        </p:txBody>
      </p:sp>
      <p:sp>
        <p:nvSpPr>
          <p:cNvPr id="49157" name="Rectangle 3"/>
          <p:cNvSpPr>
            <a:spLocks noGrp="1" noChangeArrowheads="1"/>
          </p:cNvSpPr>
          <p:nvPr>
            <p:ph idx="1"/>
          </p:nvPr>
        </p:nvSpPr>
        <p:spPr>
          <a:xfrm>
            <a:off x="609600" y="1371600"/>
            <a:ext cx="7443788" cy="609600"/>
          </a:xfrm>
        </p:spPr>
        <p:txBody>
          <a:bodyPr/>
          <a:lstStyle/>
          <a:p>
            <a:pPr eaLnBrk="1" hangingPunct="1">
              <a:buFont typeface="Wingdings" pitchFamily="2" charset="2"/>
              <a:buNone/>
              <a:defRPr/>
            </a:pPr>
            <a:r>
              <a:rPr lang="en-US" sz="1800" b="1" dirty="0" smtClean="0">
                <a:solidFill>
                  <a:schemeClr val="tx1"/>
                </a:solidFill>
              </a:rPr>
              <a:t>Figure 2.6, Page 104</a:t>
            </a:r>
          </a:p>
        </p:txBody>
      </p:sp>
      <p:sp>
        <p:nvSpPr>
          <p:cNvPr id="6" name="Slide Number Placeholder 4"/>
          <p:cNvSpPr>
            <a:spLocks noGrp="1"/>
          </p:cNvSpPr>
          <p:nvPr>
            <p:ph type="sldNum" sz="quarter" idx="11"/>
          </p:nvPr>
        </p:nvSpPr>
        <p:spPr/>
        <p:txBody>
          <a:bodyPr/>
          <a:lstStyle/>
          <a:p>
            <a:pPr>
              <a:defRPr/>
            </a:pPr>
            <a:r>
              <a:rPr lang="en-US"/>
              <a:t>Slide 2-</a:t>
            </a:r>
            <a:fld id="{05C91610-18F5-4FF8-89FF-F488CB043A27}" type="slidenum">
              <a:rPr lang="en-US"/>
              <a:pPr>
                <a:defRPr/>
              </a:pPr>
              <a:t>35</a:t>
            </a:fld>
            <a:endParaRPr lang="en-US"/>
          </a:p>
        </p:txBody>
      </p:sp>
      <p:pic>
        <p:nvPicPr>
          <p:cNvPr id="40966" name="Picture 5" descr="EC-Fig-2"/>
          <p:cNvPicPr>
            <a:picLocks noChangeAspect="1" noChangeArrowheads="1"/>
          </p:cNvPicPr>
          <p:nvPr/>
        </p:nvPicPr>
        <p:blipFill>
          <a:blip r:embed="rId3"/>
          <a:srcRect/>
          <a:stretch>
            <a:fillRect/>
          </a:stretch>
        </p:blipFill>
        <p:spPr bwMode="auto">
          <a:xfrm>
            <a:off x="304800" y="2057400"/>
            <a:ext cx="85344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 Value Chain</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9260"/>
            <a:ext cx="8229600" cy="4641540"/>
          </a:xfrm>
        </p:spPr>
      </p:pic>
      <p:sp>
        <p:nvSpPr>
          <p:cNvPr id="4" name="Footer Placeholder 3"/>
          <p:cNvSpPr>
            <a:spLocks noGrp="1"/>
          </p:cNvSpPr>
          <p:nvPr>
            <p:ph type="ftr" sz="quarter" idx="10"/>
          </p:nvPr>
        </p:nvSpPr>
        <p:spPr/>
        <p:txBody>
          <a:bodyPr/>
          <a:lstStyle/>
          <a:p>
            <a:r>
              <a:rPr lang="en-US" smtClean="0"/>
              <a:t>Copyright © 2010 Pearson Education, Inc.</a:t>
            </a:r>
            <a:endParaRPr lang="en-US"/>
          </a:p>
        </p:txBody>
      </p:sp>
      <p:sp>
        <p:nvSpPr>
          <p:cNvPr id="5" name="Slide Number Placeholder 4"/>
          <p:cNvSpPr>
            <a:spLocks noGrp="1"/>
          </p:cNvSpPr>
          <p:nvPr>
            <p:ph type="sldNum" sz="quarter" idx="11"/>
          </p:nvPr>
        </p:nvSpPr>
        <p:spPr/>
        <p:txBody>
          <a:bodyPr/>
          <a:lstStyle/>
          <a:p>
            <a:pPr>
              <a:defRPr/>
            </a:pPr>
            <a:r>
              <a:rPr lang="en-US" smtClean="0"/>
              <a:t>Slide 2-</a:t>
            </a:r>
            <a:fld id="{E3D5622C-490F-4BDE-B63D-5232F6E3976B}" type="slidenum">
              <a:rPr lang="en-US" smtClean="0"/>
              <a:pPr>
                <a:defRPr/>
              </a:pPr>
              <a:t>36</a:t>
            </a:fld>
            <a:endParaRPr lang="en-US"/>
          </a:p>
        </p:txBody>
      </p:sp>
    </p:spTree>
    <p:extLst>
      <p:ext uri="{BB962C8B-B14F-4D97-AF65-F5344CB8AC3E}">
        <p14:creationId xmlns:p14="http://schemas.microsoft.com/office/powerpoint/2010/main" val="384960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41986" name="Rectangle 2"/>
          <p:cNvSpPr>
            <a:spLocks noGrp="1" noChangeArrowheads="1"/>
          </p:cNvSpPr>
          <p:nvPr>
            <p:ph type="title"/>
          </p:nvPr>
        </p:nvSpPr>
        <p:spPr>
          <a:xfrm>
            <a:off x="457200" y="762000"/>
            <a:ext cx="8229600" cy="685800"/>
          </a:xfrm>
        </p:spPr>
        <p:txBody>
          <a:bodyPr/>
          <a:lstStyle/>
          <a:p>
            <a:pPr eaLnBrk="1" hangingPunct="1"/>
            <a:r>
              <a:rPr lang="en-US" smtClean="0"/>
              <a:t>Firm Value Webs</a:t>
            </a:r>
          </a:p>
        </p:txBody>
      </p:sp>
      <p:sp>
        <p:nvSpPr>
          <p:cNvPr id="50181" name="Rectangle 3"/>
          <p:cNvSpPr>
            <a:spLocks noGrp="1" noChangeArrowheads="1"/>
          </p:cNvSpPr>
          <p:nvPr>
            <p:ph idx="1"/>
          </p:nvPr>
        </p:nvSpPr>
        <p:spPr>
          <a:xfrm>
            <a:off x="457200" y="1447800"/>
            <a:ext cx="8229600" cy="5181600"/>
          </a:xfrm>
        </p:spPr>
        <p:txBody>
          <a:bodyPr/>
          <a:lstStyle/>
          <a:p>
            <a:pPr eaLnBrk="1" hangingPunct="1">
              <a:spcBef>
                <a:spcPct val="0"/>
              </a:spcBef>
              <a:spcAft>
                <a:spcPts val="1800"/>
              </a:spcAft>
            </a:pPr>
            <a:r>
              <a:rPr lang="en-US" sz="1800" dirty="0"/>
              <a:t>A value web is </a:t>
            </a:r>
            <a:r>
              <a:rPr lang="en-US" sz="1800" b="1" dirty="0"/>
              <a:t>a collection of independent firms that use information technology to coordinate their value chains to produce a product or service for a market collectively</a:t>
            </a:r>
            <a:r>
              <a:rPr lang="en-US" sz="1800" dirty="0"/>
              <a:t>.</a:t>
            </a:r>
            <a:endParaRPr lang="en-US" sz="1800" dirty="0" smtClean="0"/>
          </a:p>
          <a:p>
            <a:pPr eaLnBrk="1" hangingPunct="1">
              <a:spcBef>
                <a:spcPct val="0"/>
              </a:spcBef>
              <a:spcAft>
                <a:spcPts val="1800"/>
              </a:spcAft>
            </a:pPr>
            <a:r>
              <a:rPr lang="en-US" sz="2400" dirty="0" smtClean="0"/>
              <a:t>Networked </a:t>
            </a:r>
            <a:r>
              <a:rPr lang="en-US" sz="2400" dirty="0" smtClean="0"/>
              <a:t>business ecosystem </a:t>
            </a:r>
          </a:p>
          <a:p>
            <a:pPr eaLnBrk="1" hangingPunct="1">
              <a:spcBef>
                <a:spcPct val="0"/>
              </a:spcBef>
              <a:spcAft>
                <a:spcPts val="1800"/>
              </a:spcAft>
            </a:pPr>
            <a:r>
              <a:rPr lang="en-US" sz="2400" dirty="0" smtClean="0"/>
              <a:t>Uses Internet technology to coordinate the value chains of business partners</a:t>
            </a:r>
          </a:p>
          <a:p>
            <a:pPr lvl="1" eaLnBrk="1" hangingPunct="1">
              <a:spcBef>
                <a:spcPct val="0"/>
              </a:spcBef>
              <a:spcAft>
                <a:spcPts val="1800"/>
              </a:spcAft>
            </a:pPr>
            <a:r>
              <a:rPr lang="en-US" sz="2400" dirty="0" smtClean="0"/>
              <a:t>Within an industry</a:t>
            </a:r>
          </a:p>
          <a:p>
            <a:pPr lvl="1" eaLnBrk="1" hangingPunct="1">
              <a:spcBef>
                <a:spcPct val="0"/>
              </a:spcBef>
              <a:spcAft>
                <a:spcPts val="1800"/>
              </a:spcAft>
            </a:pPr>
            <a:r>
              <a:rPr lang="en-US" sz="2400" dirty="0" smtClean="0"/>
              <a:t> Within a group of firms</a:t>
            </a:r>
          </a:p>
          <a:p>
            <a:pPr eaLnBrk="1" hangingPunct="1">
              <a:spcBef>
                <a:spcPct val="0"/>
              </a:spcBef>
              <a:spcAft>
                <a:spcPts val="1800"/>
              </a:spcAft>
            </a:pPr>
            <a:r>
              <a:rPr lang="en-US" sz="2400" dirty="0" smtClean="0"/>
              <a:t>Coordinates a firm’s suppliers with its own production needs using an Internet-based supply chain management system</a:t>
            </a:r>
          </a:p>
        </p:txBody>
      </p:sp>
      <p:sp>
        <p:nvSpPr>
          <p:cNvPr id="5" name="Slide Number Placeholder 4"/>
          <p:cNvSpPr>
            <a:spLocks noGrp="1"/>
          </p:cNvSpPr>
          <p:nvPr>
            <p:ph type="sldNum" sz="quarter" idx="11"/>
          </p:nvPr>
        </p:nvSpPr>
        <p:spPr/>
        <p:txBody>
          <a:bodyPr/>
          <a:lstStyle/>
          <a:p>
            <a:pPr>
              <a:defRPr/>
            </a:pPr>
            <a:r>
              <a:rPr lang="en-US"/>
              <a:t>Slide 2-</a:t>
            </a:r>
            <a:fld id="{B0DA155A-EB0E-43AB-9A6C-D48BE504081E}"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ftr" sz="quarter" idx="10"/>
          </p:nvPr>
        </p:nvSpPr>
        <p:spPr>
          <a:ln/>
        </p:spPr>
        <p:txBody>
          <a:bodyPr/>
          <a:lstStyle/>
          <a:p>
            <a:r>
              <a:rPr lang="en-US"/>
              <a:t>Copyright © 2010 Pearson Education, Inc.</a:t>
            </a:r>
          </a:p>
        </p:txBody>
      </p:sp>
      <p:sp>
        <p:nvSpPr>
          <p:cNvPr id="43010" name="Rectangle 2"/>
          <p:cNvSpPr>
            <a:spLocks noGrp="1" noChangeArrowheads="1"/>
          </p:cNvSpPr>
          <p:nvPr>
            <p:ph type="title"/>
          </p:nvPr>
        </p:nvSpPr>
        <p:spPr>
          <a:xfrm>
            <a:off x="457200" y="762000"/>
            <a:ext cx="8229600" cy="579438"/>
          </a:xfrm>
          <a:noFill/>
        </p:spPr>
        <p:txBody>
          <a:bodyPr/>
          <a:lstStyle/>
          <a:p>
            <a:pPr eaLnBrk="1" hangingPunct="1"/>
            <a:r>
              <a:rPr lang="en-US" smtClean="0"/>
              <a:t>Internet-Enabled Value Web</a:t>
            </a:r>
          </a:p>
        </p:txBody>
      </p:sp>
      <p:sp>
        <p:nvSpPr>
          <p:cNvPr id="6" name="Slide Number Placeholder 4"/>
          <p:cNvSpPr>
            <a:spLocks noGrp="1"/>
          </p:cNvSpPr>
          <p:nvPr>
            <p:ph type="sldNum" sz="quarter" idx="11"/>
          </p:nvPr>
        </p:nvSpPr>
        <p:spPr/>
        <p:txBody>
          <a:bodyPr/>
          <a:lstStyle/>
          <a:p>
            <a:pPr>
              <a:defRPr/>
            </a:pPr>
            <a:r>
              <a:rPr lang="en-US"/>
              <a:t>Slide 2-</a:t>
            </a:r>
            <a:fld id="{5AF2CF35-4387-4343-B99C-4924611D0816}" type="slidenum">
              <a:rPr lang="en-US"/>
              <a:pPr>
                <a:defRPr/>
              </a:pPr>
              <a:t>38</a:t>
            </a:fld>
            <a:endParaRPr lang="en-US"/>
          </a:p>
        </p:txBody>
      </p:sp>
      <p:pic>
        <p:nvPicPr>
          <p:cNvPr id="43014" name="Picture 5" descr="EC-Fig-2"/>
          <p:cNvPicPr>
            <a:picLocks noChangeAspect="1" noChangeArrowheads="1"/>
          </p:cNvPicPr>
          <p:nvPr/>
        </p:nvPicPr>
        <p:blipFill>
          <a:blip r:embed="rId3"/>
          <a:srcRect/>
          <a:stretch>
            <a:fillRect/>
          </a:stretch>
        </p:blipFill>
        <p:spPr bwMode="auto">
          <a:xfrm>
            <a:off x="1717675" y="1828800"/>
            <a:ext cx="5802313" cy="472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44034" name="Rectangle 2"/>
          <p:cNvSpPr>
            <a:spLocks noGrp="1" noChangeArrowheads="1"/>
          </p:cNvSpPr>
          <p:nvPr>
            <p:ph type="title"/>
          </p:nvPr>
        </p:nvSpPr>
        <p:spPr>
          <a:xfrm>
            <a:off x="457200" y="762000"/>
            <a:ext cx="8229600" cy="685800"/>
          </a:xfrm>
        </p:spPr>
        <p:txBody>
          <a:bodyPr/>
          <a:lstStyle/>
          <a:p>
            <a:pPr eaLnBrk="1" hangingPunct="1"/>
            <a:r>
              <a:rPr lang="en-US" smtClean="0"/>
              <a:t>Business Strategy</a:t>
            </a:r>
          </a:p>
        </p:txBody>
      </p:sp>
      <p:sp>
        <p:nvSpPr>
          <p:cNvPr id="52229" name="Rectangle 3"/>
          <p:cNvSpPr>
            <a:spLocks noGrp="1" noChangeArrowheads="1"/>
          </p:cNvSpPr>
          <p:nvPr>
            <p:ph idx="1"/>
          </p:nvPr>
        </p:nvSpPr>
        <p:spPr>
          <a:xfrm>
            <a:off x="457200" y="1600200"/>
            <a:ext cx="8229600" cy="4724400"/>
          </a:xfrm>
        </p:spPr>
        <p:txBody>
          <a:bodyPr/>
          <a:lstStyle/>
          <a:p>
            <a:pPr eaLnBrk="1" hangingPunct="1">
              <a:spcBef>
                <a:spcPct val="0"/>
              </a:spcBef>
              <a:spcAft>
                <a:spcPts val="600"/>
              </a:spcAft>
            </a:pPr>
            <a:r>
              <a:rPr lang="en-US" dirty="0" smtClean="0"/>
              <a:t>Plan for achieving superior long-term returns on the capital invested in a business firm </a:t>
            </a:r>
          </a:p>
          <a:p>
            <a:pPr eaLnBrk="1" hangingPunct="1">
              <a:spcBef>
                <a:spcPct val="0"/>
              </a:spcBef>
              <a:spcAft>
                <a:spcPts val="600"/>
              </a:spcAft>
            </a:pPr>
            <a:r>
              <a:rPr lang="en-US" dirty="0" smtClean="0"/>
              <a:t>Four generic strategies</a:t>
            </a:r>
          </a:p>
          <a:p>
            <a:pPr lvl="1" eaLnBrk="1" hangingPunct="1">
              <a:spcBef>
                <a:spcPct val="0"/>
              </a:spcBef>
              <a:spcAft>
                <a:spcPts val="600"/>
              </a:spcAft>
              <a:buFont typeface="Georgia" pitchFamily="18" charset="0"/>
              <a:buAutoNum type="arabicPeriod"/>
            </a:pPr>
            <a:r>
              <a:rPr lang="en-US" sz="2800" dirty="0" smtClean="0"/>
              <a:t>Differentiation</a:t>
            </a:r>
          </a:p>
          <a:p>
            <a:pPr lvl="1" eaLnBrk="1" hangingPunct="1">
              <a:spcBef>
                <a:spcPct val="0"/>
              </a:spcBef>
              <a:spcAft>
                <a:spcPts val="600"/>
              </a:spcAft>
              <a:buFont typeface="Georgia" pitchFamily="18" charset="0"/>
              <a:buAutoNum type="arabicPeriod"/>
            </a:pPr>
            <a:r>
              <a:rPr lang="en-US" sz="2800" dirty="0" smtClean="0"/>
              <a:t>Cost</a:t>
            </a:r>
          </a:p>
          <a:p>
            <a:pPr lvl="1" eaLnBrk="1" hangingPunct="1">
              <a:spcBef>
                <a:spcPct val="0"/>
              </a:spcBef>
              <a:spcAft>
                <a:spcPts val="600"/>
              </a:spcAft>
              <a:buFont typeface="Georgia" pitchFamily="18" charset="0"/>
              <a:buAutoNum type="arabicPeriod"/>
            </a:pPr>
            <a:r>
              <a:rPr lang="en-US" sz="2800" dirty="0" smtClean="0"/>
              <a:t>Scope</a:t>
            </a:r>
          </a:p>
          <a:p>
            <a:pPr lvl="1" eaLnBrk="1" hangingPunct="1">
              <a:spcBef>
                <a:spcPct val="0"/>
              </a:spcBef>
              <a:spcAft>
                <a:spcPts val="600"/>
              </a:spcAft>
              <a:buFont typeface="Georgia" pitchFamily="18" charset="0"/>
              <a:buAutoNum type="arabicPeriod"/>
            </a:pPr>
            <a:r>
              <a:rPr lang="en-US" sz="2800" dirty="0" smtClean="0"/>
              <a:t>Focus</a:t>
            </a:r>
          </a:p>
        </p:txBody>
      </p:sp>
      <p:sp>
        <p:nvSpPr>
          <p:cNvPr id="5" name="Slide Number Placeholder 4"/>
          <p:cNvSpPr>
            <a:spLocks noGrp="1"/>
          </p:cNvSpPr>
          <p:nvPr>
            <p:ph type="sldNum" sz="quarter" idx="11"/>
          </p:nvPr>
        </p:nvSpPr>
        <p:spPr/>
        <p:txBody>
          <a:bodyPr/>
          <a:lstStyle/>
          <a:p>
            <a:pPr>
              <a:defRPr/>
            </a:pPr>
            <a:r>
              <a:rPr lang="en-US"/>
              <a:t>Slide 2-</a:t>
            </a:r>
            <a:fld id="{9657E376-5609-4117-BD7B-8F10FAA06DB4}"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ftr" sz="quarter" idx="10"/>
          </p:nvPr>
        </p:nvSpPr>
        <p:spPr>
          <a:ln/>
        </p:spPr>
        <p:txBody>
          <a:bodyPr/>
          <a:lstStyle/>
          <a:p>
            <a:r>
              <a:rPr lang="en-US"/>
              <a:t>Copyright © 2010 Pearson Education, Inc.</a:t>
            </a:r>
          </a:p>
        </p:txBody>
      </p:sp>
      <p:sp>
        <p:nvSpPr>
          <p:cNvPr id="8194" name="Rectangle 2"/>
          <p:cNvSpPr>
            <a:spLocks noGrp="1" noChangeArrowheads="1"/>
          </p:cNvSpPr>
          <p:nvPr>
            <p:ph type="title"/>
          </p:nvPr>
        </p:nvSpPr>
        <p:spPr>
          <a:xfrm>
            <a:off x="228600" y="762000"/>
            <a:ext cx="8686800" cy="647700"/>
          </a:xfrm>
          <a:noFill/>
        </p:spPr>
        <p:txBody>
          <a:bodyPr/>
          <a:lstStyle/>
          <a:p>
            <a:pPr eaLnBrk="1" hangingPunct="1"/>
            <a:r>
              <a:rPr lang="en-US" smtClean="0"/>
              <a:t>8 Key Elements of a Business Model</a:t>
            </a:r>
          </a:p>
        </p:txBody>
      </p:sp>
      <p:sp>
        <p:nvSpPr>
          <p:cNvPr id="6" name="Slide Number Placeholder 4"/>
          <p:cNvSpPr>
            <a:spLocks noGrp="1"/>
          </p:cNvSpPr>
          <p:nvPr>
            <p:ph type="sldNum" sz="quarter" idx="11"/>
          </p:nvPr>
        </p:nvSpPr>
        <p:spPr/>
        <p:txBody>
          <a:bodyPr/>
          <a:lstStyle/>
          <a:p>
            <a:pPr>
              <a:defRPr/>
            </a:pPr>
            <a:r>
              <a:rPr lang="en-US" dirty="0"/>
              <a:t>Slide 2-</a:t>
            </a:r>
            <a:fld id="{38989133-B012-47A6-ABE0-1CCCC6D0F7D9}" type="slidenum">
              <a:rPr lang="en-US"/>
              <a:pPr>
                <a:defRPr/>
              </a:pPr>
              <a:t>4</a:t>
            </a:fld>
            <a:endParaRPr lang="en-US" dirty="0"/>
          </a:p>
        </p:txBody>
      </p:sp>
      <p:sp>
        <p:nvSpPr>
          <p:cNvPr id="7" name="Content Placeholder 6"/>
          <p:cNvSpPr>
            <a:spLocks noGrp="1"/>
          </p:cNvSpPr>
          <p:nvPr>
            <p:ph idx="1"/>
          </p:nvPr>
        </p:nvSpPr>
        <p:spPr>
          <a:xfrm>
            <a:off x="457200" y="1600200"/>
            <a:ext cx="8229600" cy="4724400"/>
          </a:xfrm>
        </p:spPr>
        <p:txBody>
          <a:bodyPr/>
          <a:lstStyle/>
          <a:p>
            <a:pPr marL="742950" indent="-742950" eaLnBrk="1" hangingPunct="1">
              <a:spcBef>
                <a:spcPts val="600"/>
              </a:spcBef>
              <a:buFont typeface="Georgia" pitchFamily="18" charset="0"/>
              <a:buAutoNum type="arabicPeriod"/>
            </a:pPr>
            <a:r>
              <a:rPr lang="en-US" sz="3200" smtClean="0"/>
              <a:t>Value proposition</a:t>
            </a:r>
          </a:p>
          <a:p>
            <a:pPr marL="742950" indent="-742950" eaLnBrk="1" hangingPunct="1">
              <a:spcBef>
                <a:spcPts val="600"/>
              </a:spcBef>
              <a:buFont typeface="Georgia" pitchFamily="18" charset="0"/>
              <a:buAutoNum type="arabicPeriod"/>
            </a:pPr>
            <a:r>
              <a:rPr lang="en-US" sz="3200" smtClean="0"/>
              <a:t>Revenue model</a:t>
            </a:r>
          </a:p>
          <a:p>
            <a:pPr marL="742950" indent="-742950" eaLnBrk="1" hangingPunct="1">
              <a:spcBef>
                <a:spcPts val="600"/>
              </a:spcBef>
              <a:buFont typeface="Georgia" pitchFamily="18" charset="0"/>
              <a:buAutoNum type="arabicPeriod"/>
            </a:pPr>
            <a:r>
              <a:rPr lang="en-US" sz="3200" smtClean="0"/>
              <a:t>Market opportunity</a:t>
            </a:r>
          </a:p>
          <a:p>
            <a:pPr marL="742950" indent="-742950" eaLnBrk="1" hangingPunct="1">
              <a:spcBef>
                <a:spcPts val="600"/>
              </a:spcBef>
              <a:buFont typeface="Georgia" pitchFamily="18" charset="0"/>
              <a:buAutoNum type="arabicPeriod"/>
            </a:pPr>
            <a:r>
              <a:rPr lang="en-US" sz="3200" smtClean="0"/>
              <a:t>Competitive environment</a:t>
            </a:r>
          </a:p>
          <a:p>
            <a:pPr marL="742950" indent="-742950" eaLnBrk="1" hangingPunct="1">
              <a:spcBef>
                <a:spcPts val="600"/>
              </a:spcBef>
              <a:buFont typeface="Georgia" pitchFamily="18" charset="0"/>
              <a:buAutoNum type="arabicPeriod"/>
            </a:pPr>
            <a:r>
              <a:rPr lang="en-US" sz="3200" smtClean="0"/>
              <a:t>Competitive advantage</a:t>
            </a:r>
          </a:p>
          <a:p>
            <a:pPr marL="742950" indent="-742950" eaLnBrk="1" hangingPunct="1">
              <a:spcBef>
                <a:spcPts val="600"/>
              </a:spcBef>
              <a:buFont typeface="Georgia" pitchFamily="18" charset="0"/>
              <a:buAutoNum type="arabicPeriod"/>
            </a:pPr>
            <a:r>
              <a:rPr lang="en-US" sz="3200" smtClean="0"/>
              <a:t>Market strategy</a:t>
            </a:r>
          </a:p>
          <a:p>
            <a:pPr marL="742950" indent="-742950" eaLnBrk="1" hangingPunct="1">
              <a:spcBef>
                <a:spcPts val="600"/>
              </a:spcBef>
              <a:buFont typeface="Georgia" pitchFamily="18" charset="0"/>
              <a:buAutoNum type="arabicPeriod"/>
            </a:pPr>
            <a:r>
              <a:rPr lang="en-US" sz="3200" smtClean="0"/>
              <a:t>Organizational development</a:t>
            </a:r>
          </a:p>
          <a:p>
            <a:pPr marL="742950" indent="-742950" eaLnBrk="1" hangingPunct="1">
              <a:spcBef>
                <a:spcPts val="600"/>
              </a:spcBef>
              <a:buFont typeface="Georgia" pitchFamily="18" charset="0"/>
              <a:buAutoNum type="arabicPeriod"/>
            </a:pPr>
            <a:r>
              <a:rPr lang="en-US" sz="3200" smtClean="0"/>
              <a:t>Management team</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46973"/>
          </a:xfrm>
        </p:spPr>
        <p:txBody>
          <a:bodyPr/>
          <a:lstStyle/>
          <a:p>
            <a:r>
              <a:rPr lang="en-US" dirty="0"/>
              <a:t>Differentiation</a:t>
            </a:r>
          </a:p>
        </p:txBody>
      </p:sp>
      <p:sp>
        <p:nvSpPr>
          <p:cNvPr id="3" name="Content Placeholder 2"/>
          <p:cNvSpPr>
            <a:spLocks noGrp="1"/>
          </p:cNvSpPr>
          <p:nvPr>
            <p:ph idx="1"/>
          </p:nvPr>
        </p:nvSpPr>
        <p:spPr>
          <a:xfrm>
            <a:off x="457200" y="1600200"/>
            <a:ext cx="8229600" cy="4572000"/>
          </a:xfrm>
        </p:spPr>
        <p:txBody>
          <a:bodyPr/>
          <a:lstStyle/>
          <a:p>
            <a:r>
              <a:rPr lang="en-US" sz="2800" dirty="0"/>
              <a:t>A strategy employed by businesses to increase the perceived value of their brand or products as a way to entice buyers to choose their products over similar products offered by their competitors. Differentiation can be achieved through competitive pricing, enhancements to functional design or features, distribution timing, expanded distribution channels</a:t>
            </a:r>
            <a:r>
              <a:rPr lang="en-US" sz="2800" dirty="0" smtClean="0"/>
              <a:t>, distributor</a:t>
            </a:r>
            <a:r>
              <a:rPr lang="en-US" sz="2800" dirty="0"/>
              <a:t> location, brand reputation, product customization, </a:t>
            </a:r>
            <a:r>
              <a:rPr lang="en-US" sz="2800" dirty="0" smtClean="0"/>
              <a:t>and enhanced</a:t>
            </a:r>
            <a:r>
              <a:rPr lang="en-US" sz="2800" dirty="0"/>
              <a:t> customer support.</a:t>
            </a:r>
            <a:br>
              <a:rPr lang="en-US" sz="2800" dirty="0"/>
            </a:br>
            <a:r>
              <a:rPr lang="en-US" sz="2800" dirty="0"/>
              <a:t/>
            </a:r>
            <a:br>
              <a:rPr lang="en-US" sz="2800" dirty="0"/>
            </a:br>
            <a:endParaRPr lang="en-US" sz="2800" dirty="0"/>
          </a:p>
        </p:txBody>
      </p:sp>
      <p:sp>
        <p:nvSpPr>
          <p:cNvPr id="4" name="Footer Placeholder 3"/>
          <p:cNvSpPr>
            <a:spLocks noGrp="1"/>
          </p:cNvSpPr>
          <p:nvPr>
            <p:ph type="ftr" sz="quarter" idx="10"/>
          </p:nvPr>
        </p:nvSpPr>
        <p:spPr/>
        <p:txBody>
          <a:bodyPr/>
          <a:lstStyle/>
          <a:p>
            <a:r>
              <a:rPr lang="en-US" smtClean="0"/>
              <a:t>Copyright © 2010 Pearson Education, Inc.</a:t>
            </a:r>
            <a:endParaRPr lang="en-US"/>
          </a:p>
        </p:txBody>
      </p:sp>
      <p:sp>
        <p:nvSpPr>
          <p:cNvPr id="5" name="Slide Number Placeholder 4"/>
          <p:cNvSpPr>
            <a:spLocks noGrp="1"/>
          </p:cNvSpPr>
          <p:nvPr>
            <p:ph type="sldNum" sz="quarter" idx="11"/>
          </p:nvPr>
        </p:nvSpPr>
        <p:spPr/>
        <p:txBody>
          <a:bodyPr/>
          <a:lstStyle/>
          <a:p>
            <a:pPr>
              <a:defRPr/>
            </a:pPr>
            <a:r>
              <a:rPr lang="en-US" smtClean="0"/>
              <a:t>Slide 2-</a:t>
            </a:r>
            <a:fld id="{E3D5622C-490F-4BDE-B63D-5232F6E3976B}" type="slidenum">
              <a:rPr lang="en-US" smtClean="0"/>
              <a:pPr>
                <a:defRPr/>
              </a:pPr>
              <a:t>40</a:t>
            </a:fld>
            <a:endParaRPr lang="en-US"/>
          </a:p>
        </p:txBody>
      </p:sp>
    </p:spTree>
    <p:extLst>
      <p:ext uri="{BB962C8B-B14F-4D97-AF65-F5344CB8AC3E}">
        <p14:creationId xmlns:p14="http://schemas.microsoft.com/office/powerpoint/2010/main" val="951309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Content Placeholder 2"/>
          <p:cNvSpPr>
            <a:spLocks noGrp="1"/>
          </p:cNvSpPr>
          <p:nvPr>
            <p:ph idx="1"/>
          </p:nvPr>
        </p:nvSpPr>
        <p:spPr/>
        <p:txBody>
          <a:bodyPr/>
          <a:lstStyle/>
          <a:p>
            <a:r>
              <a:rPr lang="en-US" sz="2800" dirty="0"/>
              <a:t>A marketing strategy in which a company concentrates its resources on entering or expanding in a narrow market or industry segment.</a:t>
            </a:r>
            <a:br>
              <a:rPr lang="en-US" sz="2800" dirty="0"/>
            </a:br>
            <a:r>
              <a:rPr lang="en-US" sz="2800" dirty="0"/>
              <a:t>A focus strategy is usually employed where the </a:t>
            </a:r>
            <a:r>
              <a:rPr lang="en-US" sz="2800" dirty="0" smtClean="0"/>
              <a:t>company </a:t>
            </a:r>
            <a:r>
              <a:rPr lang="en-US" sz="2800" dirty="0"/>
              <a:t>knows its segment and has products to competitively satisfy its needs. Focus strategy is one of three generic marketing strategies. See differentiation strategy and low cost strategy for the other two.</a:t>
            </a:r>
            <a:br>
              <a:rPr lang="en-US" sz="2800" dirty="0"/>
            </a:br>
            <a:r>
              <a:rPr lang="en-US" sz="2800" dirty="0"/>
              <a:t/>
            </a:r>
            <a:br>
              <a:rPr lang="en-US" sz="2800" dirty="0"/>
            </a:br>
            <a:endParaRPr lang="en-US" sz="2800" dirty="0"/>
          </a:p>
        </p:txBody>
      </p:sp>
      <p:sp>
        <p:nvSpPr>
          <p:cNvPr id="4" name="Footer Placeholder 3"/>
          <p:cNvSpPr>
            <a:spLocks noGrp="1"/>
          </p:cNvSpPr>
          <p:nvPr>
            <p:ph type="ftr" sz="quarter" idx="10"/>
          </p:nvPr>
        </p:nvSpPr>
        <p:spPr/>
        <p:txBody>
          <a:bodyPr/>
          <a:lstStyle/>
          <a:p>
            <a:r>
              <a:rPr lang="en-US" smtClean="0"/>
              <a:t>Copyright © 2010 Pearson Education, Inc.</a:t>
            </a:r>
            <a:endParaRPr lang="en-US"/>
          </a:p>
        </p:txBody>
      </p:sp>
      <p:sp>
        <p:nvSpPr>
          <p:cNvPr id="5" name="Slide Number Placeholder 4"/>
          <p:cNvSpPr>
            <a:spLocks noGrp="1"/>
          </p:cNvSpPr>
          <p:nvPr>
            <p:ph type="sldNum" sz="quarter" idx="11"/>
          </p:nvPr>
        </p:nvSpPr>
        <p:spPr/>
        <p:txBody>
          <a:bodyPr/>
          <a:lstStyle/>
          <a:p>
            <a:pPr>
              <a:defRPr/>
            </a:pPr>
            <a:r>
              <a:rPr lang="en-US" smtClean="0"/>
              <a:t>Slide 2-</a:t>
            </a:r>
            <a:fld id="{E3D5622C-490F-4BDE-B63D-5232F6E3976B}" type="slidenum">
              <a:rPr lang="en-US" smtClean="0"/>
              <a:pPr>
                <a:defRPr/>
              </a:pPr>
              <a:t>41</a:t>
            </a:fld>
            <a:endParaRPr lang="en-US"/>
          </a:p>
        </p:txBody>
      </p:sp>
    </p:spTree>
    <p:extLst>
      <p:ext uri="{BB962C8B-B14F-4D97-AF65-F5344CB8AC3E}">
        <p14:creationId xmlns:p14="http://schemas.microsoft.com/office/powerpoint/2010/main" val="1946014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9218" name="Rectangle 2"/>
          <p:cNvSpPr>
            <a:spLocks noGrp="1" noChangeArrowheads="1"/>
          </p:cNvSpPr>
          <p:nvPr>
            <p:ph type="title"/>
          </p:nvPr>
        </p:nvSpPr>
        <p:spPr/>
        <p:txBody>
          <a:bodyPr/>
          <a:lstStyle/>
          <a:p>
            <a:pPr eaLnBrk="1" hangingPunct="1"/>
            <a:r>
              <a:rPr lang="en-US" smtClean="0"/>
              <a:t>1. Value Proposition</a:t>
            </a:r>
          </a:p>
        </p:txBody>
      </p:sp>
      <p:sp>
        <p:nvSpPr>
          <p:cNvPr id="18437" name="Rectangle 3"/>
          <p:cNvSpPr>
            <a:spLocks noGrp="1" noChangeArrowheads="1"/>
          </p:cNvSpPr>
          <p:nvPr>
            <p:ph idx="1"/>
          </p:nvPr>
        </p:nvSpPr>
        <p:spPr>
          <a:xfrm>
            <a:off x="457200" y="1600200"/>
            <a:ext cx="8229600" cy="4876800"/>
          </a:xfrm>
        </p:spPr>
        <p:txBody>
          <a:bodyPr/>
          <a:lstStyle/>
          <a:p>
            <a:pPr eaLnBrk="1" hangingPunct="1">
              <a:lnSpc>
                <a:spcPct val="90000"/>
              </a:lnSpc>
              <a:spcBef>
                <a:spcPts val="600"/>
              </a:spcBef>
              <a:spcAft>
                <a:spcPts val="600"/>
              </a:spcAft>
            </a:pPr>
            <a:r>
              <a:rPr lang="en-US" dirty="0" smtClean="0"/>
              <a:t>Why should the customer buy from you?</a:t>
            </a:r>
            <a:endParaRPr lang="en-US" sz="3200" dirty="0" smtClean="0"/>
          </a:p>
          <a:p>
            <a:pPr eaLnBrk="1" hangingPunct="1">
              <a:lnSpc>
                <a:spcPct val="90000"/>
              </a:lnSpc>
              <a:spcBef>
                <a:spcPts val="600"/>
              </a:spcBef>
              <a:spcAft>
                <a:spcPts val="600"/>
              </a:spcAft>
            </a:pPr>
            <a:r>
              <a:rPr lang="en-US" dirty="0" smtClean="0"/>
              <a:t>Successful e-commerce value propositions</a:t>
            </a:r>
            <a:r>
              <a:rPr lang="en-US" b="1" dirty="0" smtClean="0"/>
              <a:t>:</a:t>
            </a:r>
          </a:p>
          <a:p>
            <a:pPr lvl="1" eaLnBrk="1" hangingPunct="1">
              <a:lnSpc>
                <a:spcPct val="90000"/>
              </a:lnSpc>
              <a:spcBef>
                <a:spcPts val="600"/>
              </a:spcBef>
              <a:spcAft>
                <a:spcPts val="600"/>
              </a:spcAft>
            </a:pPr>
            <a:r>
              <a:rPr lang="en-US" sz="2400" dirty="0" smtClean="0"/>
              <a:t>Personalization/customization (</a:t>
            </a:r>
            <a:r>
              <a:rPr lang="en-US" sz="2400" dirty="0"/>
              <a:t>consists of tailoring a service or a product to accommodate specific individuals, sometimes tied to groups or segments of individuals</a:t>
            </a:r>
            <a:r>
              <a:rPr lang="en-US" sz="2400" dirty="0" smtClean="0"/>
              <a:t>)</a:t>
            </a:r>
          </a:p>
          <a:p>
            <a:pPr lvl="1" eaLnBrk="1" hangingPunct="1">
              <a:lnSpc>
                <a:spcPct val="90000"/>
              </a:lnSpc>
              <a:spcBef>
                <a:spcPts val="600"/>
              </a:spcBef>
              <a:spcAft>
                <a:spcPts val="600"/>
              </a:spcAft>
            </a:pPr>
            <a:r>
              <a:rPr lang="en-US" sz="2400" dirty="0" smtClean="0"/>
              <a:t>Reduction of product search, price discovery costs</a:t>
            </a:r>
          </a:p>
          <a:p>
            <a:pPr lvl="1" eaLnBrk="1" hangingPunct="1">
              <a:lnSpc>
                <a:spcPct val="90000"/>
              </a:lnSpc>
              <a:spcBef>
                <a:spcPts val="600"/>
              </a:spcBef>
              <a:spcAft>
                <a:spcPts val="600"/>
              </a:spcAft>
            </a:pPr>
            <a:r>
              <a:rPr lang="en-US" sz="2400" dirty="0"/>
              <a:t>Facilitation of </a:t>
            </a:r>
            <a:r>
              <a:rPr lang="en-US" sz="2400" dirty="0" smtClean="0"/>
              <a:t>transactions by managing product delivery</a:t>
            </a:r>
          </a:p>
        </p:txBody>
      </p:sp>
      <p:sp>
        <p:nvSpPr>
          <p:cNvPr id="5" name="Slide Number Placeholder 4"/>
          <p:cNvSpPr>
            <a:spLocks noGrp="1"/>
          </p:cNvSpPr>
          <p:nvPr>
            <p:ph type="sldNum" sz="quarter" idx="11"/>
          </p:nvPr>
        </p:nvSpPr>
        <p:spPr/>
        <p:txBody>
          <a:bodyPr/>
          <a:lstStyle/>
          <a:p>
            <a:pPr>
              <a:defRPr/>
            </a:pPr>
            <a:r>
              <a:rPr lang="en-US"/>
              <a:t>Slide 2-</a:t>
            </a:r>
            <a:fld id="{FD49A8E3-702E-4986-B3B6-D594C0693DC2}"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solidFill>
                  <a:srgbClr val="FF0000"/>
                </a:solidFill>
              </a:rPr>
              <a:t>Price discovery </a:t>
            </a:r>
            <a:r>
              <a:rPr lang="en-US" sz="2000" dirty="0"/>
              <a:t>is the general process used in determining spot prices. These prices are dependent upon market conditions affecting supply and demand. For example, if the demand for a particular commodity is higher than its supply, the price will typically increase (and vice versa).</a:t>
            </a:r>
            <a:r>
              <a:rPr lang="en-US" sz="1600" dirty="0"/>
              <a:t/>
            </a:r>
            <a:br>
              <a:rPr lang="en-US" sz="1600" dirty="0"/>
            </a:br>
            <a:r>
              <a:rPr lang="en-US" sz="1600" dirty="0"/>
              <a:t/>
            </a:r>
            <a:br>
              <a:rPr lang="en-US" sz="1600" dirty="0"/>
            </a:br>
            <a:endParaRPr lang="en-US" sz="1600" dirty="0"/>
          </a:p>
        </p:txBody>
      </p:sp>
      <p:sp>
        <p:nvSpPr>
          <p:cNvPr id="4" name="Footer Placeholder 3"/>
          <p:cNvSpPr>
            <a:spLocks noGrp="1"/>
          </p:cNvSpPr>
          <p:nvPr>
            <p:ph type="ftr" sz="quarter" idx="10"/>
          </p:nvPr>
        </p:nvSpPr>
        <p:spPr/>
        <p:txBody>
          <a:bodyPr/>
          <a:lstStyle/>
          <a:p>
            <a:r>
              <a:rPr lang="en-US" smtClean="0"/>
              <a:t>Copyright © 2010 Pearson Education, Inc.</a:t>
            </a:r>
            <a:endParaRPr lang="en-US"/>
          </a:p>
        </p:txBody>
      </p:sp>
      <p:sp>
        <p:nvSpPr>
          <p:cNvPr id="5" name="Slide Number Placeholder 4"/>
          <p:cNvSpPr>
            <a:spLocks noGrp="1"/>
          </p:cNvSpPr>
          <p:nvPr>
            <p:ph type="sldNum" sz="quarter" idx="11"/>
          </p:nvPr>
        </p:nvSpPr>
        <p:spPr/>
        <p:txBody>
          <a:bodyPr/>
          <a:lstStyle/>
          <a:p>
            <a:pPr>
              <a:defRPr/>
            </a:pPr>
            <a:r>
              <a:rPr lang="en-US" smtClean="0"/>
              <a:t>Slide 2-</a:t>
            </a:r>
            <a:fld id="{E3D5622C-490F-4BDE-B63D-5232F6E3976B}" type="slidenum">
              <a:rPr lang="en-US" smtClean="0"/>
              <a:pPr>
                <a:defRPr/>
              </a:pPr>
              <a:t>6</a:t>
            </a:fld>
            <a:endParaRPr lang="en-US"/>
          </a:p>
        </p:txBody>
      </p:sp>
    </p:spTree>
    <p:extLst>
      <p:ext uri="{BB962C8B-B14F-4D97-AF65-F5344CB8AC3E}">
        <p14:creationId xmlns:p14="http://schemas.microsoft.com/office/powerpoint/2010/main" val="221396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0242" name="Rectangle 2"/>
          <p:cNvSpPr>
            <a:spLocks noGrp="1" noChangeArrowheads="1"/>
          </p:cNvSpPr>
          <p:nvPr>
            <p:ph type="title"/>
          </p:nvPr>
        </p:nvSpPr>
        <p:spPr/>
        <p:txBody>
          <a:bodyPr/>
          <a:lstStyle/>
          <a:p>
            <a:pPr eaLnBrk="1" hangingPunct="1"/>
            <a:r>
              <a:rPr lang="en-US" smtClean="0"/>
              <a:t>2. Revenue Model</a:t>
            </a:r>
          </a:p>
        </p:txBody>
      </p:sp>
      <p:sp>
        <p:nvSpPr>
          <p:cNvPr id="19461" name="Rectangle 3"/>
          <p:cNvSpPr>
            <a:spLocks noGrp="1" noChangeArrowheads="1"/>
          </p:cNvSpPr>
          <p:nvPr>
            <p:ph idx="1"/>
          </p:nvPr>
        </p:nvSpPr>
        <p:spPr>
          <a:xfrm>
            <a:off x="457200" y="1600200"/>
            <a:ext cx="8229600" cy="5029200"/>
          </a:xfrm>
        </p:spPr>
        <p:txBody>
          <a:bodyPr/>
          <a:lstStyle/>
          <a:p>
            <a:pPr eaLnBrk="1" hangingPunct="1">
              <a:spcBef>
                <a:spcPts val="600"/>
              </a:spcBef>
              <a:spcAft>
                <a:spcPts val="600"/>
              </a:spcAft>
            </a:pPr>
            <a:r>
              <a:rPr lang="en-US" sz="3200" dirty="0" smtClean="0"/>
              <a:t>How will the firm earn revenue, generate profits, and produce a superior return on invested capital</a:t>
            </a:r>
            <a:r>
              <a:rPr lang="en-US" dirty="0" smtClean="0"/>
              <a:t>?</a:t>
            </a:r>
          </a:p>
          <a:p>
            <a:pPr eaLnBrk="1" hangingPunct="1">
              <a:spcBef>
                <a:spcPts val="600"/>
              </a:spcBef>
              <a:spcAft>
                <a:spcPts val="600"/>
              </a:spcAft>
            </a:pPr>
            <a:r>
              <a:rPr lang="en-US" sz="3200" dirty="0" smtClean="0"/>
              <a:t>Major types:</a:t>
            </a:r>
          </a:p>
          <a:p>
            <a:pPr lvl="1" eaLnBrk="1" hangingPunct="1">
              <a:spcBef>
                <a:spcPts val="600"/>
              </a:spcBef>
              <a:spcAft>
                <a:spcPts val="600"/>
              </a:spcAft>
            </a:pPr>
            <a:r>
              <a:rPr lang="en-US" sz="2400" dirty="0" smtClean="0"/>
              <a:t>Advertising revenue model</a:t>
            </a:r>
          </a:p>
          <a:p>
            <a:pPr lvl="1" eaLnBrk="1" hangingPunct="1">
              <a:spcBef>
                <a:spcPts val="600"/>
              </a:spcBef>
              <a:spcAft>
                <a:spcPts val="600"/>
              </a:spcAft>
            </a:pPr>
            <a:r>
              <a:rPr lang="en-US" sz="2400" dirty="0" smtClean="0"/>
              <a:t>Subscription revenue model</a:t>
            </a:r>
          </a:p>
          <a:p>
            <a:pPr lvl="1" eaLnBrk="1" hangingPunct="1">
              <a:spcBef>
                <a:spcPts val="600"/>
              </a:spcBef>
              <a:spcAft>
                <a:spcPts val="600"/>
              </a:spcAft>
            </a:pPr>
            <a:r>
              <a:rPr lang="en-US" sz="2400" dirty="0" smtClean="0"/>
              <a:t>Transaction fee revenue model</a:t>
            </a:r>
          </a:p>
          <a:p>
            <a:pPr lvl="1" eaLnBrk="1" hangingPunct="1">
              <a:spcBef>
                <a:spcPts val="600"/>
              </a:spcBef>
              <a:spcAft>
                <a:spcPts val="600"/>
              </a:spcAft>
            </a:pPr>
            <a:r>
              <a:rPr lang="en-US" sz="2400" dirty="0" smtClean="0"/>
              <a:t>Sales revenue model</a:t>
            </a:r>
          </a:p>
          <a:p>
            <a:pPr lvl="1" eaLnBrk="1" hangingPunct="1">
              <a:spcBef>
                <a:spcPts val="600"/>
              </a:spcBef>
              <a:spcAft>
                <a:spcPts val="600"/>
              </a:spcAft>
            </a:pPr>
            <a:r>
              <a:rPr lang="en-US" sz="2400" dirty="0" smtClean="0"/>
              <a:t>Affiliate revenue model</a:t>
            </a:r>
          </a:p>
        </p:txBody>
      </p:sp>
      <p:sp>
        <p:nvSpPr>
          <p:cNvPr id="5" name="Slide Number Placeholder 4"/>
          <p:cNvSpPr>
            <a:spLocks noGrp="1"/>
          </p:cNvSpPr>
          <p:nvPr>
            <p:ph type="sldNum" sz="quarter" idx="11"/>
          </p:nvPr>
        </p:nvSpPr>
        <p:spPr/>
        <p:txBody>
          <a:bodyPr/>
          <a:lstStyle/>
          <a:p>
            <a:pPr>
              <a:defRPr/>
            </a:pPr>
            <a:r>
              <a:rPr lang="en-US"/>
              <a:t>Slide 2-</a:t>
            </a:r>
            <a:fld id="{9F2C2EF6-D5C4-4300-865B-53F60710730E}"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 2010 Pearson Education, Inc.</a:t>
            </a:r>
            <a:endParaRPr lang="en-US"/>
          </a:p>
        </p:txBody>
      </p:sp>
      <p:sp>
        <p:nvSpPr>
          <p:cNvPr id="5" name="Slide Number Placeholder 4"/>
          <p:cNvSpPr>
            <a:spLocks noGrp="1"/>
          </p:cNvSpPr>
          <p:nvPr>
            <p:ph type="sldNum" sz="quarter" idx="11"/>
          </p:nvPr>
        </p:nvSpPr>
        <p:spPr/>
        <p:txBody>
          <a:bodyPr/>
          <a:lstStyle/>
          <a:p>
            <a:pPr>
              <a:defRPr/>
            </a:pPr>
            <a:r>
              <a:rPr lang="en-US" smtClean="0"/>
              <a:t>Slide 2-</a:t>
            </a:r>
            <a:fld id="{E3D5622C-490F-4BDE-B63D-5232F6E3976B}" type="slidenum">
              <a:rPr lang="en-US" smtClean="0"/>
              <a:pPr>
                <a:defRPr/>
              </a:pPr>
              <a:t>8</a:t>
            </a:fld>
            <a:endParaRPr lang="en-US"/>
          </a:p>
        </p:txBody>
      </p:sp>
      <p:pic>
        <p:nvPicPr>
          <p:cNvPr id="1026" name="Picture 2" descr="C:\Users\Swati\Desktop\models.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51054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261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ftr" sz="quarter" idx="10"/>
          </p:nvPr>
        </p:nvSpPr>
        <p:spPr>
          <a:ln/>
        </p:spPr>
        <p:txBody>
          <a:bodyPr/>
          <a:lstStyle/>
          <a:p>
            <a:r>
              <a:rPr lang="en-US"/>
              <a:t>Copyright © 2010 Pearson Education, Inc.</a:t>
            </a:r>
          </a:p>
        </p:txBody>
      </p:sp>
      <p:sp>
        <p:nvSpPr>
          <p:cNvPr id="11266" name="Rectangle 2"/>
          <p:cNvSpPr>
            <a:spLocks noGrp="1" noChangeArrowheads="1"/>
          </p:cNvSpPr>
          <p:nvPr>
            <p:ph type="title"/>
          </p:nvPr>
        </p:nvSpPr>
        <p:spPr/>
        <p:txBody>
          <a:bodyPr/>
          <a:lstStyle/>
          <a:p>
            <a:pPr eaLnBrk="1" hangingPunct="1"/>
            <a:r>
              <a:rPr lang="en-US" smtClean="0"/>
              <a:t>3. Market Opportunity</a:t>
            </a:r>
          </a:p>
        </p:txBody>
      </p:sp>
      <p:sp>
        <p:nvSpPr>
          <p:cNvPr id="20485" name="Rectangle 3"/>
          <p:cNvSpPr>
            <a:spLocks noGrp="1" noChangeArrowheads="1"/>
          </p:cNvSpPr>
          <p:nvPr>
            <p:ph idx="1"/>
          </p:nvPr>
        </p:nvSpPr>
        <p:spPr>
          <a:xfrm>
            <a:off x="457200" y="1600200"/>
            <a:ext cx="8229600" cy="6248400"/>
          </a:xfrm>
        </p:spPr>
        <p:txBody>
          <a:bodyPr/>
          <a:lstStyle/>
          <a:p>
            <a:pPr eaLnBrk="1" hangingPunct="1">
              <a:lnSpc>
                <a:spcPct val="90000"/>
              </a:lnSpc>
              <a:spcBef>
                <a:spcPts val="600"/>
              </a:spcBef>
              <a:spcAft>
                <a:spcPts val="600"/>
              </a:spcAft>
            </a:pPr>
            <a:r>
              <a:rPr lang="en-US" smtClean="0"/>
              <a:t>What marketspace do you intend to serve and what is its size?</a:t>
            </a:r>
          </a:p>
          <a:p>
            <a:pPr lvl="1" eaLnBrk="1" hangingPunct="1">
              <a:lnSpc>
                <a:spcPct val="90000"/>
              </a:lnSpc>
              <a:spcBef>
                <a:spcPts val="600"/>
              </a:spcBef>
              <a:spcAft>
                <a:spcPts val="600"/>
              </a:spcAft>
            </a:pPr>
            <a:r>
              <a:rPr lang="en-US" sz="2400" b="1" smtClean="0"/>
              <a:t>Marketspace: </a:t>
            </a:r>
            <a:r>
              <a:rPr lang="en-US" sz="2400" smtClean="0"/>
              <a:t>Area of actual or potential commercial value in which company intends to operate</a:t>
            </a:r>
          </a:p>
          <a:p>
            <a:pPr lvl="1" eaLnBrk="1" hangingPunct="1">
              <a:lnSpc>
                <a:spcPct val="90000"/>
              </a:lnSpc>
              <a:spcBef>
                <a:spcPts val="600"/>
              </a:spcBef>
              <a:spcAft>
                <a:spcPts val="600"/>
              </a:spcAft>
            </a:pPr>
            <a:r>
              <a:rPr lang="en-US" sz="2400" b="1" smtClean="0"/>
              <a:t>Realistic market opportunity: </a:t>
            </a:r>
            <a:r>
              <a:rPr lang="en-US" sz="2400" smtClean="0"/>
              <a:t>Defined by revenue potential in each of market niches in which company hopes to compete</a:t>
            </a:r>
          </a:p>
          <a:p>
            <a:pPr eaLnBrk="1" hangingPunct="1">
              <a:lnSpc>
                <a:spcPct val="90000"/>
              </a:lnSpc>
              <a:spcBef>
                <a:spcPts val="600"/>
              </a:spcBef>
              <a:spcAft>
                <a:spcPts val="600"/>
              </a:spcAft>
            </a:pPr>
            <a:r>
              <a:rPr lang="en-US" sz="3200" smtClean="0"/>
              <a:t>Market opportunity typically divided into smaller niches</a:t>
            </a:r>
          </a:p>
        </p:txBody>
      </p:sp>
      <p:sp>
        <p:nvSpPr>
          <p:cNvPr id="5" name="Slide Number Placeholder 4"/>
          <p:cNvSpPr>
            <a:spLocks noGrp="1"/>
          </p:cNvSpPr>
          <p:nvPr>
            <p:ph type="sldNum" sz="quarter" idx="11"/>
          </p:nvPr>
        </p:nvSpPr>
        <p:spPr/>
        <p:txBody>
          <a:bodyPr/>
          <a:lstStyle/>
          <a:p>
            <a:pPr>
              <a:defRPr/>
            </a:pPr>
            <a:r>
              <a:rPr lang="en-US"/>
              <a:t>Slide 2-</a:t>
            </a:r>
            <a:fld id="{F51165A9-7CFA-4CD1-881B-15027AFADFF2}"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EC6E colors">
      <a:dk1>
        <a:srgbClr val="000000"/>
      </a:dk1>
      <a:lt1>
        <a:srgbClr val="FFFFFF"/>
      </a:lt1>
      <a:dk2>
        <a:srgbClr val="C00000"/>
      </a:dk2>
      <a:lt2>
        <a:srgbClr val="92D050"/>
      </a:lt2>
      <a:accent1>
        <a:srgbClr val="0A9010"/>
      </a:accent1>
      <a:accent2>
        <a:srgbClr val="C1D1FF"/>
      </a:accent2>
      <a:accent3>
        <a:srgbClr val="FFFFFF"/>
      </a:accent3>
      <a:accent4>
        <a:srgbClr val="430086"/>
      </a:accent4>
      <a:accent5>
        <a:srgbClr val="ED9901"/>
      </a:accent5>
      <a:accent6>
        <a:srgbClr val="3F3F3F"/>
      </a:accent6>
      <a:hlink>
        <a:srgbClr val="430086"/>
      </a:hlink>
      <a:folHlink>
        <a:srgbClr val="92D050"/>
      </a:folHlink>
    </a:clrScheme>
    <a:fontScheme name="EC6E">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resentation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sentation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sentation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sentation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sentation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sentation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8439AD5D93334FBBCC2C5EA3701E43" ma:contentTypeVersion="2" ma:contentTypeDescription="Create a new document." ma:contentTypeScope="" ma:versionID="502a471137a121666c01b5b6d953210b">
  <xsd:schema xmlns:xsd="http://www.w3.org/2001/XMLSchema" xmlns:xs="http://www.w3.org/2001/XMLSchema" xmlns:p="http://schemas.microsoft.com/office/2006/metadata/properties" xmlns:ns2="02539db5-a536-4e6a-89cd-2841ac51ec4c" targetNamespace="http://schemas.microsoft.com/office/2006/metadata/properties" ma:root="true" ma:fieldsID="df19a752c54fc600a934ac4faaccda89" ns2:_="">
    <xsd:import namespace="02539db5-a536-4e6a-89cd-2841ac51ec4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39db5-a536-4e6a-89cd-2841ac51e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2063EE-2C0F-4E78-8D99-13A76FFCA82E}"/>
</file>

<file path=customXml/itemProps2.xml><?xml version="1.0" encoding="utf-8"?>
<ds:datastoreItem xmlns:ds="http://schemas.openxmlformats.org/officeDocument/2006/customXml" ds:itemID="{22605FCB-7DC5-4390-8946-8307743602EA}"/>
</file>

<file path=customXml/itemProps3.xml><?xml version="1.0" encoding="utf-8"?>
<ds:datastoreItem xmlns:ds="http://schemas.openxmlformats.org/officeDocument/2006/customXml" ds:itemID="{C0B4B023-1989-465E-9837-A4768A2712BB}"/>
</file>

<file path=docProps/app.xml><?xml version="1.0" encoding="utf-8"?>
<Properties xmlns="http://schemas.openxmlformats.org/officeDocument/2006/extended-properties" xmlns:vt="http://schemas.openxmlformats.org/officeDocument/2006/docPropsVTypes">
  <Template>Laudon_Traver_E-commerce6E_Chapter01</Template>
  <TotalTime>9689</TotalTime>
  <Words>1789</Words>
  <Application>Microsoft Office PowerPoint</Application>
  <PresentationFormat>On-screen Show (4:3)</PresentationFormat>
  <Paragraphs>324</Paragraphs>
  <Slides>41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Georgia</vt:lpstr>
      <vt:lpstr>Tahoma</vt:lpstr>
      <vt:lpstr>Times New Roman</vt:lpstr>
      <vt:lpstr>Wingdings</vt:lpstr>
      <vt:lpstr>Presentation2</vt:lpstr>
      <vt:lpstr>PowerPoint Presentation</vt:lpstr>
      <vt:lpstr>PowerPoint Presentation</vt:lpstr>
      <vt:lpstr>E-commerce Business Models</vt:lpstr>
      <vt:lpstr>8 Key Elements of a Business Model</vt:lpstr>
      <vt:lpstr>1. Value Proposition</vt:lpstr>
      <vt:lpstr>PowerPoint Presentation</vt:lpstr>
      <vt:lpstr>2. Revenue Model</vt:lpstr>
      <vt:lpstr>PowerPoint Presentation</vt:lpstr>
      <vt:lpstr>3. Market Opportunity</vt:lpstr>
      <vt:lpstr>4. Competitive Environment</vt:lpstr>
      <vt:lpstr>5. Competitive Advantage</vt:lpstr>
      <vt:lpstr>6. Market Strategy</vt:lpstr>
      <vt:lpstr>7. Organizational Development</vt:lpstr>
      <vt:lpstr>8. Management Team</vt:lpstr>
      <vt:lpstr>Categorizing E-commerce Business Models</vt:lpstr>
      <vt:lpstr>B2C Business Models: Portal</vt:lpstr>
      <vt:lpstr>B2C Models: E-tailer</vt:lpstr>
      <vt:lpstr>B2C Models: Content Provider</vt:lpstr>
      <vt:lpstr>B2C Models: Transaction Broker</vt:lpstr>
      <vt:lpstr>B2C Models: Market Creator</vt:lpstr>
      <vt:lpstr>B2C Models: Service Provider</vt:lpstr>
      <vt:lpstr>B2C  Models: Community Provider</vt:lpstr>
      <vt:lpstr>B2B Business Models</vt:lpstr>
      <vt:lpstr>B2B Models: E-distributor</vt:lpstr>
      <vt:lpstr>B2B Models: E-procurement</vt:lpstr>
      <vt:lpstr>B2B Models: Exchanges</vt:lpstr>
      <vt:lpstr>B2B  Models: Industry Consortia</vt:lpstr>
      <vt:lpstr>Private Industrial Networks</vt:lpstr>
      <vt:lpstr>Business Models in Emerging  E-commerce Areas</vt:lpstr>
      <vt:lpstr>E-commerce Enablers: The Gold Rush Model </vt:lpstr>
      <vt:lpstr>How the Internet and the Web Change Business</vt:lpstr>
      <vt:lpstr>Industry Value Chains</vt:lpstr>
      <vt:lpstr>E-commerce and Industry Value Chains</vt:lpstr>
      <vt:lpstr>Firm Value Chains</vt:lpstr>
      <vt:lpstr>E-commerce and Firm Value Chains</vt:lpstr>
      <vt:lpstr>Firm Value Chain</vt:lpstr>
      <vt:lpstr>Firm Value Webs</vt:lpstr>
      <vt:lpstr>Internet-Enabled Value Web</vt:lpstr>
      <vt:lpstr>Business Strategy</vt:lpstr>
      <vt:lpstr>Differentiation</vt:lpstr>
      <vt:lpstr>Focus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dc:creator>
  <cp:lastModifiedBy>Ata Us Samad</cp:lastModifiedBy>
  <cp:revision>367</cp:revision>
  <cp:lastPrinted>2002-04-12T18:43:07Z</cp:lastPrinted>
  <dcterms:created xsi:type="dcterms:W3CDTF">2000-06-05T14:57:27Z</dcterms:created>
  <dcterms:modified xsi:type="dcterms:W3CDTF">2021-08-26T06:41:28Z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0x0101002E8439AD5D93334FBBCC2C5EA3701E43</vt:lpwstr>
  </property>
</Properties>
</file>