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3" r:id="rId6"/>
    <p:sldId id="260" r:id="rId7"/>
    <p:sldId id="265" r:id="rId8"/>
    <p:sldId id="267" r:id="rId9"/>
    <p:sldId id="268" r:id="rId10"/>
    <p:sldId id="270" r:id="rId11"/>
    <p:sldId id="272" r:id="rId12"/>
    <p:sldId id="273" r:id="rId13"/>
    <p:sldId id="274" r:id="rId14"/>
    <p:sldId id="275" r:id="rId15"/>
    <p:sldId id="276" r:id="rId16"/>
    <p:sldId id="277" r:id="rId17"/>
    <p:sldId id="279" r:id="rId18"/>
    <p:sldId id="280" r:id="rId19"/>
    <p:sldId id="282" r:id="rId20"/>
    <p:sldId id="284" r:id="rId21"/>
    <p:sldId id="28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1990710-3201-47C3-B063-6290A6A0CBC8}"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791D14-F8BA-4779-A0DF-82E901D5FFEB}" type="slidenum">
              <a:rPr lang="en-US" smtClean="0"/>
              <a:t>‹#›</a:t>
            </a:fld>
            <a:endParaRPr lang="en-US"/>
          </a:p>
        </p:txBody>
      </p:sp>
    </p:spTree>
    <p:extLst>
      <p:ext uri="{BB962C8B-B14F-4D97-AF65-F5344CB8AC3E}">
        <p14:creationId xmlns:p14="http://schemas.microsoft.com/office/powerpoint/2010/main" val="19278713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90710-3201-47C3-B063-6290A6A0CBC8}"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91D14-F8BA-4779-A0DF-82E901D5FFEB}" type="slidenum">
              <a:rPr lang="en-US" smtClean="0"/>
              <a:t>‹#›</a:t>
            </a:fld>
            <a:endParaRPr lang="en-US"/>
          </a:p>
        </p:txBody>
      </p:sp>
    </p:spTree>
    <p:extLst>
      <p:ext uri="{BB962C8B-B14F-4D97-AF65-F5344CB8AC3E}">
        <p14:creationId xmlns:p14="http://schemas.microsoft.com/office/powerpoint/2010/main" val="3284132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90710-3201-47C3-B063-6290A6A0CBC8}"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91D14-F8BA-4779-A0DF-82E901D5FFEB}" type="slidenum">
              <a:rPr lang="en-US" smtClean="0"/>
              <a:t>‹#›</a:t>
            </a:fld>
            <a:endParaRPr lang="en-US"/>
          </a:p>
        </p:txBody>
      </p:sp>
    </p:spTree>
    <p:extLst>
      <p:ext uri="{BB962C8B-B14F-4D97-AF65-F5344CB8AC3E}">
        <p14:creationId xmlns:p14="http://schemas.microsoft.com/office/powerpoint/2010/main" val="255280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990710-3201-47C3-B063-6290A6A0CBC8}"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791D14-F8BA-4779-A0DF-82E901D5FFEB}" type="slidenum">
              <a:rPr lang="en-US" smtClean="0"/>
              <a:t>‹#›</a:t>
            </a:fld>
            <a:endParaRPr lang="en-US"/>
          </a:p>
        </p:txBody>
      </p:sp>
    </p:spTree>
    <p:extLst>
      <p:ext uri="{BB962C8B-B14F-4D97-AF65-F5344CB8AC3E}">
        <p14:creationId xmlns:p14="http://schemas.microsoft.com/office/powerpoint/2010/main" val="994882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1990710-3201-47C3-B063-6290A6A0CBC8}"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791D14-F8BA-4779-A0DF-82E901D5FFEB}" type="slidenum">
              <a:rPr lang="en-US" smtClean="0"/>
              <a:t>‹#›</a:t>
            </a:fld>
            <a:endParaRPr lang="en-US"/>
          </a:p>
        </p:txBody>
      </p:sp>
    </p:spTree>
    <p:extLst>
      <p:ext uri="{BB962C8B-B14F-4D97-AF65-F5344CB8AC3E}">
        <p14:creationId xmlns:p14="http://schemas.microsoft.com/office/powerpoint/2010/main" val="26019363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1990710-3201-47C3-B063-6290A6A0CBC8}" type="datetimeFigureOut">
              <a:rPr lang="en-US" smtClean="0"/>
              <a:t>5/14/2023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E791D14-F8BA-4779-A0DF-82E901D5FFEB}" type="slidenum">
              <a:rPr lang="en-US" smtClean="0"/>
              <a:t>‹#›</a:t>
            </a:fld>
            <a:endParaRPr lang="en-US"/>
          </a:p>
        </p:txBody>
      </p:sp>
    </p:spTree>
    <p:extLst>
      <p:ext uri="{BB962C8B-B14F-4D97-AF65-F5344CB8AC3E}">
        <p14:creationId xmlns:p14="http://schemas.microsoft.com/office/powerpoint/2010/main" val="71071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1990710-3201-47C3-B063-6290A6A0CBC8}"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791D14-F8BA-4779-A0DF-82E901D5FFE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0751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990710-3201-47C3-B063-6290A6A0CBC8}" type="datetimeFigureOut">
              <a:rPr lang="en-US" smtClean="0"/>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791D14-F8BA-4779-A0DF-82E901D5FFEB}" type="slidenum">
              <a:rPr lang="en-US" smtClean="0"/>
              <a:t>‹#›</a:t>
            </a:fld>
            <a:endParaRPr lang="en-US"/>
          </a:p>
        </p:txBody>
      </p:sp>
    </p:spTree>
    <p:extLst>
      <p:ext uri="{BB962C8B-B14F-4D97-AF65-F5344CB8AC3E}">
        <p14:creationId xmlns:p14="http://schemas.microsoft.com/office/powerpoint/2010/main" val="3128445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90710-3201-47C3-B063-6290A6A0CBC8}" type="datetimeFigureOut">
              <a:rPr lang="en-US" smtClean="0"/>
              <a:t>5/14/2023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791D14-F8BA-4779-A0DF-82E901D5FFEB}" type="slidenum">
              <a:rPr lang="en-US" smtClean="0"/>
              <a:t>‹#›</a:t>
            </a:fld>
            <a:endParaRPr lang="en-US"/>
          </a:p>
        </p:txBody>
      </p:sp>
    </p:spTree>
    <p:extLst>
      <p:ext uri="{BB962C8B-B14F-4D97-AF65-F5344CB8AC3E}">
        <p14:creationId xmlns:p14="http://schemas.microsoft.com/office/powerpoint/2010/main" val="96326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1990710-3201-47C3-B063-6290A6A0CBC8}" type="datetimeFigureOut">
              <a:rPr lang="en-US" smtClean="0"/>
              <a:t>5/14/2023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E791D14-F8BA-4779-A0DF-82E901D5FFEB}" type="slidenum">
              <a:rPr lang="en-US" smtClean="0"/>
              <a:t>‹#›</a:t>
            </a:fld>
            <a:endParaRPr lang="en-US"/>
          </a:p>
        </p:txBody>
      </p:sp>
    </p:spTree>
    <p:extLst>
      <p:ext uri="{BB962C8B-B14F-4D97-AF65-F5344CB8AC3E}">
        <p14:creationId xmlns:p14="http://schemas.microsoft.com/office/powerpoint/2010/main" val="1169526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1990710-3201-47C3-B063-6290A6A0CBC8}" type="datetimeFigureOut">
              <a:rPr lang="en-US" smtClean="0"/>
              <a:t>5/14/2023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E791D14-F8BA-4779-A0DF-82E901D5FFEB}" type="slidenum">
              <a:rPr lang="en-US" smtClean="0"/>
              <a:t>‹#›</a:t>
            </a:fld>
            <a:endParaRPr lang="en-US"/>
          </a:p>
        </p:txBody>
      </p:sp>
    </p:spTree>
    <p:extLst>
      <p:ext uri="{BB962C8B-B14F-4D97-AF65-F5344CB8AC3E}">
        <p14:creationId xmlns:p14="http://schemas.microsoft.com/office/powerpoint/2010/main" val="1779293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1990710-3201-47C3-B063-6290A6A0CBC8}" type="datetimeFigureOut">
              <a:rPr lang="en-US" smtClean="0"/>
              <a:t>5/14/2023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E791D14-F8BA-4779-A0DF-82E901D5FFEB}" type="slidenum">
              <a:rPr lang="en-US" smtClean="0"/>
              <a:t>‹#›</a:t>
            </a:fld>
            <a:endParaRPr lang="en-US"/>
          </a:p>
        </p:txBody>
      </p:sp>
    </p:spTree>
    <p:extLst>
      <p:ext uri="{BB962C8B-B14F-4D97-AF65-F5344CB8AC3E}">
        <p14:creationId xmlns:p14="http://schemas.microsoft.com/office/powerpoint/2010/main" val="188935098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820C-C50C-34D9-A977-304048683F99}"/>
              </a:ext>
            </a:extLst>
          </p:cNvPr>
          <p:cNvSpPr>
            <a:spLocks noGrp="1"/>
          </p:cNvSpPr>
          <p:nvPr>
            <p:ph type="ctrTitle"/>
          </p:nvPr>
        </p:nvSpPr>
        <p:spPr>
          <a:xfrm>
            <a:off x="1600200" y="683072"/>
            <a:ext cx="8991600" cy="2060128"/>
          </a:xfrm>
        </p:spPr>
        <p:txBody>
          <a:bodyPr/>
          <a:lstStyle/>
          <a:p>
            <a:pPr algn="ctr"/>
            <a:r>
              <a:rPr lang="en-US" dirty="0"/>
              <a:t>American Express </a:t>
            </a:r>
            <a:r>
              <a:rPr lang="en-US" dirty="0" err="1"/>
              <a:t>Makeathon</a:t>
            </a:r>
            <a:r>
              <a:rPr lang="en-US" dirty="0"/>
              <a:t> 2023</a:t>
            </a:r>
          </a:p>
        </p:txBody>
      </p:sp>
      <p:sp>
        <p:nvSpPr>
          <p:cNvPr id="3" name="Subtitle 2">
            <a:extLst>
              <a:ext uri="{FF2B5EF4-FFF2-40B4-BE49-F238E27FC236}">
                <a16:creationId xmlns:a16="http://schemas.microsoft.com/office/drawing/2014/main" id="{245A086A-C8C0-212E-B876-4A666864359D}"/>
              </a:ext>
            </a:extLst>
          </p:cNvPr>
          <p:cNvSpPr>
            <a:spLocks noGrp="1"/>
          </p:cNvSpPr>
          <p:nvPr>
            <p:ph type="subTitle" idx="1"/>
          </p:nvPr>
        </p:nvSpPr>
        <p:spPr>
          <a:xfrm>
            <a:off x="1848051" y="2889502"/>
            <a:ext cx="8499107" cy="3463171"/>
          </a:xfrm>
        </p:spPr>
        <p:txBody>
          <a:bodyPr>
            <a:normAutofit/>
          </a:bodyPr>
          <a:lstStyle/>
          <a:p>
            <a:pPr algn="ctr"/>
            <a:r>
              <a:rPr lang="en-US" sz="5400" b="1" i="0" dirty="0">
                <a:solidFill>
                  <a:srgbClr val="FFFF00"/>
                </a:solidFill>
                <a:effectLst/>
                <a:latin typeface="Perpetua Titling MT" panose="02020502060505020804" pitchFamily="18" charset="0"/>
              </a:rPr>
              <a:t>ML-based</a:t>
            </a:r>
            <a:r>
              <a:rPr lang="en-US" sz="3600" b="1" i="0" dirty="0">
                <a:solidFill>
                  <a:srgbClr val="FFFF00"/>
                </a:solidFill>
                <a:effectLst/>
                <a:latin typeface="Perpetua Titling MT" panose="02020502060505020804" pitchFamily="18" charset="0"/>
              </a:rPr>
              <a:t> fraud detection</a:t>
            </a:r>
          </a:p>
          <a:p>
            <a:pPr algn="ctr"/>
            <a:endParaRPr lang="en-US" b="1" dirty="0">
              <a:solidFill>
                <a:srgbClr val="46535E"/>
              </a:solidFill>
              <a:latin typeface="proxima-nova"/>
            </a:endParaRPr>
          </a:p>
          <a:p>
            <a:pPr algn="ctr"/>
            <a:endParaRPr lang="en-US" b="1" i="0" dirty="0">
              <a:solidFill>
                <a:srgbClr val="46535E"/>
              </a:solidFill>
              <a:effectLst/>
              <a:latin typeface="proxima-nova"/>
            </a:endParaRPr>
          </a:p>
          <a:p>
            <a:pPr algn="ctr"/>
            <a:endParaRPr lang="en-US" b="1" i="0" dirty="0">
              <a:solidFill>
                <a:srgbClr val="46535E"/>
              </a:solidFill>
              <a:effectLst/>
              <a:latin typeface="proxima-nova"/>
            </a:endParaRPr>
          </a:p>
          <a:p>
            <a:pPr algn="r"/>
            <a:r>
              <a:rPr lang="en-US" b="1" dirty="0">
                <a:solidFill>
                  <a:srgbClr val="FFFF00"/>
                </a:solidFill>
                <a:latin typeface="Perpetua Titling MT" panose="02020502060505020804" pitchFamily="18" charset="0"/>
              </a:rPr>
              <a:t>BY: Akriti </a:t>
            </a:r>
            <a:r>
              <a:rPr lang="en-US" b="1" dirty="0" err="1">
                <a:solidFill>
                  <a:srgbClr val="FFFF00"/>
                </a:solidFill>
                <a:latin typeface="Perpetua Titling MT" panose="02020502060505020804" pitchFamily="18" charset="0"/>
              </a:rPr>
              <a:t>gupta</a:t>
            </a:r>
            <a:endParaRPr lang="en-US" dirty="0">
              <a:solidFill>
                <a:srgbClr val="FFFF00"/>
              </a:solidFill>
              <a:latin typeface="Perpetua Titling MT" panose="02020502060505020804" pitchFamily="18" charset="0"/>
            </a:endParaRPr>
          </a:p>
        </p:txBody>
      </p:sp>
      <p:pic>
        <p:nvPicPr>
          <p:cNvPr id="14" name="Graphic 13">
            <a:extLst>
              <a:ext uri="{FF2B5EF4-FFF2-40B4-BE49-F238E27FC236}">
                <a16:creationId xmlns:a16="http://schemas.microsoft.com/office/drawing/2014/main" id="{67A7F518-C635-4F72-1B4A-82D2799201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36128" y="1732547"/>
            <a:ext cx="974250" cy="872214"/>
          </a:xfrm>
          <a:prstGeom prst="rect">
            <a:avLst/>
          </a:prstGeom>
        </p:spPr>
      </p:pic>
    </p:spTree>
    <p:extLst>
      <p:ext uri="{BB962C8B-B14F-4D97-AF65-F5344CB8AC3E}">
        <p14:creationId xmlns:p14="http://schemas.microsoft.com/office/powerpoint/2010/main" val="103490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ED9A2-D079-840A-1DF7-F954F45F3DF5}"/>
              </a:ext>
            </a:extLst>
          </p:cNvPr>
          <p:cNvSpPr>
            <a:spLocks noGrp="1"/>
          </p:cNvSpPr>
          <p:nvPr>
            <p:ph type="title"/>
          </p:nvPr>
        </p:nvSpPr>
        <p:spPr/>
        <p:txBody>
          <a:bodyPr>
            <a:normAutofit/>
          </a:bodyPr>
          <a:lstStyle/>
          <a:p>
            <a:r>
              <a:rPr lang="en-US" sz="4400" dirty="0">
                <a:latin typeface="proxima-nova"/>
              </a:rPr>
              <a:t>Algorithm Used</a:t>
            </a:r>
          </a:p>
        </p:txBody>
      </p:sp>
      <p:sp>
        <p:nvSpPr>
          <p:cNvPr id="3" name="Content Placeholder 2">
            <a:extLst>
              <a:ext uri="{FF2B5EF4-FFF2-40B4-BE49-F238E27FC236}">
                <a16:creationId xmlns:a16="http://schemas.microsoft.com/office/drawing/2014/main" id="{6F3B312F-6C87-C4AD-F780-EA4E05291BFA}"/>
              </a:ext>
            </a:extLst>
          </p:cNvPr>
          <p:cNvSpPr>
            <a:spLocks noGrp="1"/>
          </p:cNvSpPr>
          <p:nvPr>
            <p:ph idx="1"/>
          </p:nvPr>
        </p:nvSpPr>
        <p:spPr>
          <a:xfrm>
            <a:off x="2231136" y="2435914"/>
            <a:ext cx="7729728" cy="3810882"/>
          </a:xfrm>
        </p:spPr>
        <p:txBody>
          <a:bodyPr>
            <a:normAutofit fontScale="25000" lnSpcReduction="20000"/>
          </a:bodyPr>
          <a:lstStyle/>
          <a:p>
            <a:r>
              <a:rPr lang="en-US" sz="11200" b="1" dirty="0">
                <a:latin typeface="proxima-nova"/>
              </a:rPr>
              <a:t>Logistic Regression</a:t>
            </a:r>
          </a:p>
          <a:p>
            <a:pPr marL="0" indent="0">
              <a:buNone/>
            </a:pPr>
            <a:r>
              <a:rPr lang="en-US" sz="7200" dirty="0">
                <a:latin typeface="proxima-nova"/>
              </a:rPr>
              <a:t>Logistic regression is one of the most popular Machine Learning algorithms, which comes under the Supervised Learning technique. It is used for predicting the categorical dependent variable using a given set of independent variables. 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 Logistic Regression is much similar to the Linear Regression except that how they are used. Linear Regression is used for solving Regression problems, whereas Logistic regression is used for solving the classification problems. In Logistic regression, instead of fitting a regression line, we fit an "S" shaped logistic function, which predicts two maximum values (0 or 1). The curve from the logistic function indicates the likelihood of something. Logistic Regression is a significant machine learning algorithm because it has the ability to provide probabilities and classify new data using continuous and discrete datasets. Logistic Regression can be used to classify the observations using different types of data and can easily determine the most effective variables used for the classification.</a:t>
            </a:r>
          </a:p>
          <a:p>
            <a:pPr marL="0" indent="0">
              <a:buNone/>
            </a:pPr>
            <a:r>
              <a:rPr lang="en-US" sz="7200" dirty="0">
                <a:latin typeface="proxima-nova"/>
              </a:rPr>
              <a:t> </a:t>
            </a:r>
          </a:p>
        </p:txBody>
      </p:sp>
    </p:spTree>
    <p:extLst>
      <p:ext uri="{BB962C8B-B14F-4D97-AF65-F5344CB8AC3E}">
        <p14:creationId xmlns:p14="http://schemas.microsoft.com/office/powerpoint/2010/main" val="396461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47A9-638A-B687-22BA-46A8E8A20148}"/>
              </a:ext>
            </a:extLst>
          </p:cNvPr>
          <p:cNvSpPr>
            <a:spLocks noGrp="1"/>
          </p:cNvSpPr>
          <p:nvPr>
            <p:ph type="title"/>
          </p:nvPr>
        </p:nvSpPr>
        <p:spPr>
          <a:ln>
            <a:solidFill>
              <a:schemeClr val="bg1"/>
            </a:solidFill>
          </a:ln>
        </p:spPr>
        <p:txBody>
          <a:bodyPr/>
          <a:lstStyle/>
          <a:p>
            <a:r>
              <a:rPr lang="en-US" dirty="0">
                <a:latin typeface="proxima-nova"/>
              </a:rPr>
              <a:t>Logistic Function</a:t>
            </a:r>
          </a:p>
        </p:txBody>
      </p:sp>
      <p:pic>
        <p:nvPicPr>
          <p:cNvPr id="5" name="Content Placeholder 4">
            <a:extLst>
              <a:ext uri="{FF2B5EF4-FFF2-40B4-BE49-F238E27FC236}">
                <a16:creationId xmlns:a16="http://schemas.microsoft.com/office/drawing/2014/main" id="{E3179D42-0ED5-E757-40CF-665571E2D7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9848" y="2646947"/>
            <a:ext cx="5207267" cy="3667225"/>
          </a:xfrm>
        </p:spPr>
      </p:pic>
    </p:spTree>
    <p:extLst>
      <p:ext uri="{BB962C8B-B14F-4D97-AF65-F5344CB8AC3E}">
        <p14:creationId xmlns:p14="http://schemas.microsoft.com/office/powerpoint/2010/main" val="121938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3562-40D3-7CE2-B8F9-D16DBA43A533}"/>
              </a:ext>
            </a:extLst>
          </p:cNvPr>
          <p:cNvSpPr>
            <a:spLocks noGrp="1"/>
          </p:cNvSpPr>
          <p:nvPr>
            <p:ph type="title"/>
          </p:nvPr>
        </p:nvSpPr>
        <p:spPr/>
        <p:txBody>
          <a:bodyPr/>
          <a:lstStyle/>
          <a:p>
            <a:r>
              <a:rPr lang="en-US" dirty="0"/>
              <a:t>Work Flow</a:t>
            </a:r>
          </a:p>
        </p:txBody>
      </p:sp>
      <p:sp>
        <p:nvSpPr>
          <p:cNvPr id="3" name="Content Placeholder 2">
            <a:extLst>
              <a:ext uri="{FF2B5EF4-FFF2-40B4-BE49-F238E27FC236}">
                <a16:creationId xmlns:a16="http://schemas.microsoft.com/office/drawing/2014/main" id="{85705E25-0CF7-845B-8E0E-57CECCEECF5A}"/>
              </a:ext>
            </a:extLst>
          </p:cNvPr>
          <p:cNvSpPr>
            <a:spLocks noGrp="1"/>
          </p:cNvSpPr>
          <p:nvPr>
            <p:ph idx="1"/>
          </p:nvPr>
        </p:nvSpPr>
        <p:spPr/>
        <p:txBody>
          <a:bodyPr>
            <a:normAutofit/>
          </a:bodyPr>
          <a:lstStyle/>
          <a:p>
            <a:pPr marL="0" indent="0">
              <a:buNone/>
            </a:pPr>
            <a:r>
              <a:rPr lang="en-US" sz="2400" b="1" dirty="0">
                <a:latin typeface="proxima-nova"/>
              </a:rPr>
              <a:t>1. </a:t>
            </a:r>
            <a:r>
              <a:rPr lang="en-US" sz="2400" b="1" u="sng" dirty="0">
                <a:latin typeface="proxima-nova"/>
              </a:rPr>
              <a:t>Data Collection</a:t>
            </a:r>
          </a:p>
          <a:p>
            <a:r>
              <a:rPr lang="en-US" sz="2000" dirty="0">
                <a:latin typeface="proxima-nova"/>
              </a:rPr>
              <a:t>The dataset used for the fraud detection system is derived from the Kaggle.</a:t>
            </a:r>
          </a:p>
          <a:p>
            <a:r>
              <a:rPr lang="en-US" sz="2000" dirty="0">
                <a:latin typeface="proxima-nova"/>
              </a:rPr>
              <a:t>Kaggle is the world’s largest data science community with powerful tools and resources</a:t>
            </a:r>
          </a:p>
          <a:p>
            <a:r>
              <a:rPr lang="en-US" sz="2000" dirty="0">
                <a:solidFill>
                  <a:srgbClr val="4D5156"/>
                </a:solidFill>
                <a:latin typeface="proxima-nova"/>
              </a:rPr>
              <a:t>It</a:t>
            </a:r>
            <a:r>
              <a:rPr lang="en-US" sz="2000" i="0" dirty="0">
                <a:solidFill>
                  <a:srgbClr val="4D5156"/>
                </a:solidFill>
                <a:effectLst/>
                <a:latin typeface="proxima-nova"/>
              </a:rPr>
              <a:t> allows users to find datasets they want to use in building AI models, publish datasets, work with other data scientists and machine learning engineers, and enter competitions to solve data science challenges.</a:t>
            </a:r>
            <a:endParaRPr lang="en-US" sz="2000" dirty="0">
              <a:latin typeface="proxima-nova"/>
            </a:endParaRPr>
          </a:p>
        </p:txBody>
      </p:sp>
    </p:spTree>
    <p:extLst>
      <p:ext uri="{BB962C8B-B14F-4D97-AF65-F5344CB8AC3E}">
        <p14:creationId xmlns:p14="http://schemas.microsoft.com/office/powerpoint/2010/main" val="2079175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A0A366-7958-9A73-3D1B-1117F6FFB9FA}"/>
              </a:ext>
            </a:extLst>
          </p:cNvPr>
          <p:cNvSpPr>
            <a:spLocks noGrp="1"/>
          </p:cNvSpPr>
          <p:nvPr>
            <p:ph idx="1"/>
          </p:nvPr>
        </p:nvSpPr>
        <p:spPr>
          <a:xfrm>
            <a:off x="1963555" y="712269"/>
            <a:ext cx="8296976" cy="5832909"/>
          </a:xfrm>
        </p:spPr>
        <p:txBody>
          <a:bodyPr>
            <a:normAutofit fontScale="92500" lnSpcReduction="10000"/>
          </a:bodyPr>
          <a:lstStyle/>
          <a:p>
            <a:pPr marL="0" indent="0">
              <a:buNone/>
            </a:pPr>
            <a:r>
              <a:rPr lang="en-US" sz="2600" b="1" dirty="0">
                <a:latin typeface="proxima-nova"/>
              </a:rPr>
              <a:t>2. </a:t>
            </a:r>
            <a:r>
              <a:rPr lang="en-US" sz="2600" b="1" u="sng" dirty="0">
                <a:latin typeface="proxima-nova"/>
              </a:rPr>
              <a:t>Data Preprocessing</a:t>
            </a:r>
          </a:p>
          <a:p>
            <a:r>
              <a:rPr lang="en-US" sz="2200" b="0" i="0" dirty="0">
                <a:solidFill>
                  <a:schemeClr val="tx1"/>
                </a:solidFill>
                <a:effectLst/>
                <a:latin typeface="proxima-nova"/>
              </a:rPr>
              <a:t>Data preprocessing is a process of preparing the raw data and making it suitable for a machine learning model. It is the first and crucial step while creating a machine learning model.</a:t>
            </a:r>
            <a:endParaRPr lang="en-US" sz="2200" b="1" dirty="0">
              <a:solidFill>
                <a:schemeClr val="tx1"/>
              </a:solidFill>
              <a:latin typeface="proxima-nova"/>
            </a:endParaRPr>
          </a:p>
          <a:p>
            <a:r>
              <a:rPr lang="en-US" sz="2200" kern="100" dirty="0">
                <a:solidFill>
                  <a:schemeClr val="tx1"/>
                </a:solidFill>
                <a:effectLst/>
                <a:latin typeface="proxima-nova"/>
                <a:ea typeface="Calibri" panose="020F0502020204030204" pitchFamily="34" charset="0"/>
                <a:cs typeface="Times New Roman" panose="02020603050405020304" pitchFamily="18" charset="0"/>
              </a:rPr>
              <a:t>The dataset that we use here is an imbalance dataset i.e., here we do not have equal number of fraud and legal transactions details. In the dataset, the number of legal transactions (284,807) is greater as compared to fraud (492). Hence to balance them is a challenge.</a:t>
            </a:r>
          </a:p>
          <a:p>
            <a:r>
              <a:rPr lang="en-US" sz="2200" b="1" dirty="0">
                <a:solidFill>
                  <a:schemeClr val="tx1"/>
                </a:solidFill>
                <a:latin typeface="proxima-nova"/>
              </a:rPr>
              <a:t> </a:t>
            </a:r>
            <a:r>
              <a:rPr lang="en-US" sz="2200" kern="100" dirty="0">
                <a:solidFill>
                  <a:schemeClr val="tx1"/>
                </a:solidFill>
                <a:effectLst/>
                <a:latin typeface="proxima-nova"/>
                <a:ea typeface="Calibri" panose="020F0502020204030204" pitchFamily="34" charset="0"/>
                <a:cs typeface="Times New Roman" panose="02020603050405020304" pitchFamily="18" charset="0"/>
              </a:rPr>
              <a:t>Imbalanced dataset cannot be fed into the model to predict the value. </a:t>
            </a:r>
          </a:p>
          <a:p>
            <a:r>
              <a:rPr lang="en-US" sz="2200" kern="100" dirty="0">
                <a:solidFill>
                  <a:schemeClr val="tx1"/>
                </a:solidFill>
                <a:effectLst/>
                <a:latin typeface="proxima-nova"/>
                <a:ea typeface="Calibri" panose="020F0502020204030204" pitchFamily="34" charset="0"/>
                <a:cs typeface="Times New Roman" panose="02020603050405020304" pitchFamily="18" charset="0"/>
              </a:rPr>
              <a:t>Sampling Technique </a:t>
            </a:r>
            <a:r>
              <a:rPr lang="en-US" sz="2200" u="sng" kern="100" dirty="0">
                <a:solidFill>
                  <a:schemeClr val="tx1"/>
                </a:solidFill>
                <a:effectLst/>
                <a:latin typeface="proxima-nova"/>
                <a:ea typeface="Calibri" panose="020F0502020204030204" pitchFamily="34" charset="0"/>
                <a:cs typeface="Times New Roman" panose="02020603050405020304" pitchFamily="18" charset="0"/>
              </a:rPr>
              <a:t>(Simple Random Sampling)</a:t>
            </a:r>
            <a:r>
              <a:rPr lang="en-US" sz="2200" kern="100" dirty="0">
                <a:solidFill>
                  <a:schemeClr val="tx1"/>
                </a:solidFill>
                <a:effectLst/>
                <a:latin typeface="proxima-nova"/>
                <a:ea typeface="Calibri" panose="020F0502020204030204" pitchFamily="34" charset="0"/>
                <a:cs typeface="Times New Roman" panose="02020603050405020304" pitchFamily="18" charset="0"/>
              </a:rPr>
              <a:t> is used to get the uniform dataset which can be fed into the model. </a:t>
            </a:r>
            <a:r>
              <a:rPr lang="en-US" sz="2200" b="0" i="0" dirty="0">
                <a:solidFill>
                  <a:schemeClr val="tx1"/>
                </a:solidFill>
                <a:effectLst/>
                <a:latin typeface="proxima-nova"/>
              </a:rPr>
              <a:t>It is a method that allows us to get information about the population based on the statistics from a subset of the population (sample), without having to investigate every individual</a:t>
            </a:r>
            <a:r>
              <a:rPr lang="en-US" sz="2200" dirty="0">
                <a:solidFill>
                  <a:schemeClr val="tx1"/>
                </a:solidFill>
                <a:latin typeface="proxima-nova"/>
              </a:rPr>
              <a:t>. </a:t>
            </a:r>
            <a:r>
              <a:rPr lang="en-US" sz="2200" b="0" i="0" dirty="0">
                <a:solidFill>
                  <a:schemeClr val="tx1"/>
                </a:solidFill>
                <a:effectLst/>
                <a:latin typeface="proxima-nova"/>
              </a:rPr>
              <a:t>Simple random sampling is a type of probability sampling in which the researcher randomly selects a subset of participants from a population. </a:t>
            </a:r>
            <a:r>
              <a:rPr lang="en-US" sz="2200" dirty="0">
                <a:solidFill>
                  <a:schemeClr val="tx1"/>
                </a:solidFill>
                <a:latin typeface="proxima-nova"/>
              </a:rPr>
              <a:t>Sampling is used because </a:t>
            </a:r>
            <a:r>
              <a:rPr lang="en-US" sz="2200" b="0" i="0" dirty="0">
                <a:solidFill>
                  <a:schemeClr val="tx1"/>
                </a:solidFill>
                <a:effectLst/>
                <a:latin typeface="proxima-nova"/>
              </a:rPr>
              <a:t>once it is applied to transform the training dataset, a suite of standard machine learning algorithms can then be used directly.</a:t>
            </a:r>
            <a:endParaRPr lang="en-US" sz="2200" kern="100" dirty="0">
              <a:solidFill>
                <a:schemeClr val="tx1"/>
              </a:solidFill>
              <a:effectLst/>
              <a:latin typeface="proxima-nova"/>
              <a:ea typeface="Calibri" panose="020F0502020204030204" pitchFamily="34" charset="0"/>
              <a:cs typeface="Times New Roman" panose="02020603050405020304" pitchFamily="18" charset="0"/>
            </a:endParaRPr>
          </a:p>
          <a:p>
            <a:endParaRPr lang="en-US" sz="2000" b="1" dirty="0">
              <a:latin typeface="proxima-nova"/>
            </a:endParaRPr>
          </a:p>
        </p:txBody>
      </p:sp>
    </p:spTree>
    <p:extLst>
      <p:ext uri="{BB962C8B-B14F-4D97-AF65-F5344CB8AC3E}">
        <p14:creationId xmlns:p14="http://schemas.microsoft.com/office/powerpoint/2010/main" val="3444749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C7455D-0557-2BE6-A321-3C1C83E30911}"/>
              </a:ext>
            </a:extLst>
          </p:cNvPr>
          <p:cNvSpPr>
            <a:spLocks noGrp="1"/>
          </p:cNvSpPr>
          <p:nvPr>
            <p:ph idx="1"/>
          </p:nvPr>
        </p:nvSpPr>
        <p:spPr>
          <a:xfrm>
            <a:off x="2165684" y="837398"/>
            <a:ext cx="7969718" cy="5659655"/>
          </a:xfrm>
        </p:spPr>
        <p:txBody>
          <a:bodyPr>
            <a:normAutofit fontScale="92500" lnSpcReduction="10000"/>
          </a:bodyPr>
          <a:lstStyle/>
          <a:p>
            <a:pPr marL="0" indent="0">
              <a:buNone/>
            </a:pPr>
            <a:r>
              <a:rPr lang="en-US" sz="2600" b="1" dirty="0">
                <a:latin typeface="proxima-nova"/>
              </a:rPr>
              <a:t>3. </a:t>
            </a:r>
            <a:r>
              <a:rPr lang="en-US" sz="2600" b="1" u="sng" dirty="0">
                <a:latin typeface="proxima-nova"/>
              </a:rPr>
              <a:t>Data Analysis</a:t>
            </a:r>
          </a:p>
          <a:p>
            <a:r>
              <a:rPr lang="en-US" sz="2200" dirty="0">
                <a:solidFill>
                  <a:schemeClr val="tx1"/>
                </a:solidFill>
                <a:latin typeface="proxima-nova"/>
              </a:rPr>
              <a:t>Data analysis involves manipulating, transforming, and visualizing data in order to infer meaningful insights from the results.</a:t>
            </a:r>
          </a:p>
          <a:p>
            <a:r>
              <a:rPr lang="en-US" sz="2200" dirty="0">
                <a:solidFill>
                  <a:schemeClr val="tx1"/>
                </a:solidFill>
                <a:latin typeface="proxima-nova"/>
              </a:rPr>
              <a:t>The dataset contains transactions made by credit cards. This dataset presents transactions that occurred in two days, where we have 492 frauds out of 284,807 transactions. The dataset is highly unbalanced, the positive class (frauds) account for 0.172% of all transactions. Only 0.172% is fraud transactions.</a:t>
            </a:r>
          </a:p>
          <a:p>
            <a:r>
              <a:rPr lang="en-US" sz="2200" dirty="0">
                <a:solidFill>
                  <a:schemeClr val="tx1"/>
                </a:solidFill>
                <a:latin typeface="proxima-nova"/>
              </a:rPr>
              <a:t>It contains only numerical input variables which are the result of a PCA transformation.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this feature can be used for example dependent cost-sensitive learning. Feature 'Class' is the response variable and it takes value 1 in case of fraud and 0 otherwise. The dataset does not contain any missing value for each column.</a:t>
            </a:r>
          </a:p>
          <a:p>
            <a:endParaRPr lang="en-US" sz="2000" dirty="0">
              <a:solidFill>
                <a:schemeClr val="tx1"/>
              </a:solidFill>
              <a:latin typeface="proxima-nova"/>
            </a:endParaRPr>
          </a:p>
        </p:txBody>
      </p:sp>
    </p:spTree>
    <p:extLst>
      <p:ext uri="{BB962C8B-B14F-4D97-AF65-F5344CB8AC3E}">
        <p14:creationId xmlns:p14="http://schemas.microsoft.com/office/powerpoint/2010/main" val="4244682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8B2978-6723-7E8F-40F4-768912C49FB1}"/>
              </a:ext>
            </a:extLst>
          </p:cNvPr>
          <p:cNvSpPr>
            <a:spLocks noGrp="1"/>
          </p:cNvSpPr>
          <p:nvPr>
            <p:ph idx="1"/>
          </p:nvPr>
        </p:nvSpPr>
        <p:spPr>
          <a:xfrm>
            <a:off x="2165685" y="885524"/>
            <a:ext cx="8142972" cy="5544152"/>
          </a:xfrm>
        </p:spPr>
        <p:txBody>
          <a:bodyPr>
            <a:normAutofit lnSpcReduction="10000"/>
          </a:bodyPr>
          <a:lstStyle/>
          <a:p>
            <a:pPr marL="0" indent="0">
              <a:buNone/>
            </a:pPr>
            <a:r>
              <a:rPr lang="en-US" sz="2400" b="1" dirty="0">
                <a:latin typeface="proxima-nova"/>
              </a:rPr>
              <a:t>4. </a:t>
            </a:r>
            <a:r>
              <a:rPr lang="en-US" sz="2400" b="1" u="sng" dirty="0">
                <a:latin typeface="proxima-nova"/>
              </a:rPr>
              <a:t>Train-Test Split </a:t>
            </a:r>
          </a:p>
          <a:p>
            <a:pPr marL="0" indent="0">
              <a:buNone/>
            </a:pPr>
            <a:endParaRPr lang="en-US" sz="2400" b="1" u="sng" dirty="0">
              <a:latin typeface="proxima-nova"/>
            </a:endParaRPr>
          </a:p>
          <a:p>
            <a:pPr marL="0" indent="0">
              <a:buNone/>
            </a:pPr>
            <a:endParaRPr lang="en-US" sz="2400" b="1" u="sng" dirty="0">
              <a:latin typeface="proxima-nova"/>
            </a:endParaRPr>
          </a:p>
          <a:p>
            <a:pPr marL="0" indent="0">
              <a:buNone/>
            </a:pPr>
            <a:endParaRPr lang="en-US" sz="2400" b="1" u="sng" dirty="0">
              <a:latin typeface="proxima-nova"/>
            </a:endParaRPr>
          </a:p>
          <a:p>
            <a:pPr marL="0" indent="0">
              <a:buNone/>
            </a:pPr>
            <a:endParaRPr lang="en-US" sz="2400" b="1" u="sng" dirty="0">
              <a:latin typeface="proxima-nova"/>
            </a:endParaRPr>
          </a:p>
          <a:p>
            <a:pPr marL="0" indent="0">
              <a:buNone/>
            </a:pPr>
            <a:endParaRPr lang="en-US" sz="2400" b="1" u="sng" dirty="0">
              <a:latin typeface="proxima-nova"/>
            </a:endParaRPr>
          </a:p>
          <a:p>
            <a:pPr marL="0" indent="0">
              <a:buNone/>
            </a:pPr>
            <a:endParaRPr lang="en-US" sz="2400" b="1" u="sng" dirty="0">
              <a:latin typeface="proxima-nova"/>
            </a:endParaRPr>
          </a:p>
          <a:p>
            <a:pPr marL="0" indent="0">
              <a:buNone/>
            </a:pPr>
            <a:endParaRPr lang="en-US" sz="2400" b="1" u="sng" dirty="0">
              <a:latin typeface="proxima-nova"/>
            </a:endParaRPr>
          </a:p>
          <a:p>
            <a:pPr marL="342900" marR="0" lvl="0" indent="-342900">
              <a:lnSpc>
                <a:spcPct val="107000"/>
              </a:lnSpc>
              <a:spcBef>
                <a:spcPts val="0"/>
              </a:spcBef>
              <a:spcAft>
                <a:spcPts val="0"/>
              </a:spcAft>
              <a:buFont typeface="Symbol" panose="05050102010706020507" pitchFamily="18" charset="2"/>
              <a:buChar char=""/>
            </a:pPr>
            <a:r>
              <a:rPr lang="en-US" sz="2000" kern="100" dirty="0">
                <a:solidFill>
                  <a:schemeClr val="tx1"/>
                </a:solidFill>
                <a:effectLst/>
                <a:latin typeface="proxima-nova"/>
                <a:ea typeface="Calibri" panose="020F0502020204030204" pitchFamily="34" charset="0"/>
                <a:cs typeface="Times New Roman" panose="02020603050405020304" pitchFamily="18" charset="0"/>
              </a:rPr>
              <a:t>Splitting the dataset into training data and testing data. Training data is approximately 80% of the whole dataset and testing data is approximately 20%. </a:t>
            </a:r>
          </a:p>
          <a:p>
            <a:pPr marL="342900" marR="0" lvl="0" indent="-342900">
              <a:lnSpc>
                <a:spcPct val="107000"/>
              </a:lnSpc>
              <a:spcBef>
                <a:spcPts val="0"/>
              </a:spcBef>
              <a:spcAft>
                <a:spcPts val="0"/>
              </a:spcAft>
              <a:buFont typeface="Symbol" panose="05050102010706020507" pitchFamily="18" charset="2"/>
              <a:buChar char=""/>
            </a:pPr>
            <a:r>
              <a:rPr lang="en-US" sz="2000" kern="100" dirty="0">
                <a:solidFill>
                  <a:schemeClr val="tx1"/>
                </a:solidFill>
                <a:effectLst/>
                <a:latin typeface="proxima-nova"/>
                <a:ea typeface="Calibri" panose="020F0502020204030204" pitchFamily="34" charset="0"/>
                <a:cs typeface="Times New Roman" panose="02020603050405020304" pitchFamily="18" charset="0"/>
              </a:rPr>
              <a:t>Finding the accuracy score of both training data and testing data is to be calculated.</a:t>
            </a:r>
          </a:p>
          <a:p>
            <a:pPr marL="342900" marR="0" lvl="0" indent="-342900">
              <a:lnSpc>
                <a:spcPct val="107000"/>
              </a:lnSpc>
              <a:spcBef>
                <a:spcPts val="0"/>
              </a:spcBef>
              <a:spcAft>
                <a:spcPts val="800"/>
              </a:spcAft>
              <a:buFont typeface="Symbol" panose="05050102010706020507" pitchFamily="18" charset="2"/>
              <a:buChar char=""/>
            </a:pPr>
            <a:r>
              <a:rPr lang="en-US" sz="2000" kern="100" dirty="0">
                <a:solidFill>
                  <a:schemeClr val="tx1"/>
                </a:solidFill>
                <a:effectLst/>
                <a:latin typeface="proxima-nova"/>
                <a:ea typeface="Calibri" panose="020F0502020204030204" pitchFamily="34" charset="0"/>
                <a:cs typeface="Times New Roman" panose="02020603050405020304" pitchFamily="18" charset="0"/>
              </a:rPr>
              <a:t>Then checking that the model is not overfitted nor underfitted. </a:t>
            </a:r>
          </a:p>
          <a:p>
            <a:pPr marL="0" indent="0">
              <a:buNone/>
            </a:pPr>
            <a:endParaRPr lang="en-US" sz="2400" b="1" u="sng" dirty="0">
              <a:latin typeface="proxima-nova"/>
            </a:endParaRPr>
          </a:p>
        </p:txBody>
      </p:sp>
      <p:pic>
        <p:nvPicPr>
          <p:cNvPr id="5" name="Picture 4">
            <a:extLst>
              <a:ext uri="{FF2B5EF4-FFF2-40B4-BE49-F238E27FC236}">
                <a16:creationId xmlns:a16="http://schemas.microsoft.com/office/drawing/2014/main" id="{5078E641-5C7F-B67F-A4E6-CD697EA98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0" y="1617045"/>
            <a:ext cx="5120640" cy="2646948"/>
          </a:xfrm>
          <a:prstGeom prst="rect">
            <a:avLst/>
          </a:prstGeom>
        </p:spPr>
      </p:pic>
    </p:spTree>
    <p:extLst>
      <p:ext uri="{BB962C8B-B14F-4D97-AF65-F5344CB8AC3E}">
        <p14:creationId xmlns:p14="http://schemas.microsoft.com/office/powerpoint/2010/main" val="369670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8493E-1089-B4A4-4DCE-35A46AB0CB90}"/>
              </a:ext>
            </a:extLst>
          </p:cNvPr>
          <p:cNvSpPr>
            <a:spLocks noGrp="1"/>
          </p:cNvSpPr>
          <p:nvPr>
            <p:ph idx="1"/>
          </p:nvPr>
        </p:nvSpPr>
        <p:spPr>
          <a:xfrm>
            <a:off x="2127183" y="827773"/>
            <a:ext cx="8162223" cy="5640403"/>
          </a:xfrm>
        </p:spPr>
        <p:txBody>
          <a:bodyPr>
            <a:normAutofit/>
          </a:bodyPr>
          <a:lstStyle/>
          <a:p>
            <a:pPr marL="0" indent="0">
              <a:buNone/>
            </a:pPr>
            <a:r>
              <a:rPr lang="en-US" sz="2400" b="1" dirty="0">
                <a:latin typeface="proxima-nova"/>
              </a:rPr>
              <a:t>5. </a:t>
            </a:r>
            <a:r>
              <a:rPr lang="en-US" sz="2400" b="1" u="sng" dirty="0">
                <a:latin typeface="proxima-nova"/>
              </a:rPr>
              <a:t>Model Training</a:t>
            </a:r>
          </a:p>
          <a:p>
            <a:pPr marL="342900" indent="-342900">
              <a:lnSpc>
                <a:spcPct val="107000"/>
              </a:lnSpc>
              <a:spcBef>
                <a:spcPts val="0"/>
              </a:spcBef>
              <a:buFont typeface="Symbol" panose="05050102010706020507" pitchFamily="18" charset="2"/>
              <a:buChar char=""/>
            </a:pPr>
            <a:r>
              <a:rPr lang="en-US" sz="2000" dirty="0">
                <a:latin typeface="proxima-nova"/>
              </a:rPr>
              <a:t>The problem statement i.e. Fraud Detection System is a binary classification Problem. A </a:t>
            </a:r>
            <a:r>
              <a:rPr lang="en-US" sz="2000" kern="100" dirty="0">
                <a:solidFill>
                  <a:srgbClr val="000000"/>
                </a:solidFill>
                <a:effectLst/>
                <a:latin typeface="proxima-nova"/>
                <a:ea typeface="Calibri" panose="020F0502020204030204" pitchFamily="34" charset="0"/>
                <a:cs typeface="Calibri" panose="020F0502020204030204" pitchFamily="34" charset="0"/>
              </a:rPr>
              <a:t>Binary classification task refers to those </a:t>
            </a:r>
            <a:r>
              <a:rPr lang="en-US" sz="2000" kern="100" dirty="0">
                <a:effectLst/>
                <a:latin typeface="proxima-nova"/>
                <a:ea typeface="Calibri" panose="020F0502020204030204" pitchFamily="34" charset="0"/>
                <a:cs typeface="Calibri" panose="020F0502020204030204" pitchFamily="34" charset="0"/>
              </a:rPr>
              <a:t>classification tasks that have two class labels</a:t>
            </a:r>
            <a:r>
              <a:rPr lang="en-US" sz="2000" kern="100" dirty="0">
                <a:solidFill>
                  <a:srgbClr val="000000"/>
                </a:solidFill>
                <a:effectLst/>
                <a:latin typeface="proxima-nova"/>
                <a:ea typeface="Calibri" panose="020F0502020204030204" pitchFamily="34" charset="0"/>
                <a:cs typeface="Calibri" panose="020F0502020204030204" pitchFamily="34" charset="0"/>
              </a:rPr>
              <a:t>.</a:t>
            </a:r>
            <a:r>
              <a:rPr lang="en-US" sz="2000" kern="100" dirty="0">
                <a:effectLst/>
                <a:latin typeface="proxima-nova"/>
                <a:ea typeface="Calibri" panose="020F0502020204030204" pitchFamily="34" charset="0"/>
                <a:cs typeface="Times New Roman" panose="02020603050405020304" pitchFamily="18" charset="0"/>
              </a:rPr>
              <a:t> Hence Logistic Regression model is used for model training.</a:t>
            </a:r>
          </a:p>
          <a:p>
            <a:pPr marL="0" indent="0">
              <a:buNone/>
            </a:pPr>
            <a:endParaRPr lang="en-US" sz="2400" b="1" u="sng" dirty="0">
              <a:latin typeface="proxima-nova"/>
            </a:endParaRPr>
          </a:p>
        </p:txBody>
      </p:sp>
      <p:pic>
        <p:nvPicPr>
          <p:cNvPr id="5" name="Picture 4">
            <a:extLst>
              <a:ext uri="{FF2B5EF4-FFF2-40B4-BE49-F238E27FC236}">
                <a16:creationId xmlns:a16="http://schemas.microsoft.com/office/drawing/2014/main" id="{750EFE65-B870-1B00-3491-E9C94B4C7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824" y="2608447"/>
            <a:ext cx="6795436" cy="3859730"/>
          </a:xfrm>
          <a:prstGeom prst="rect">
            <a:avLst/>
          </a:prstGeom>
        </p:spPr>
      </p:pic>
    </p:spTree>
    <p:extLst>
      <p:ext uri="{BB962C8B-B14F-4D97-AF65-F5344CB8AC3E}">
        <p14:creationId xmlns:p14="http://schemas.microsoft.com/office/powerpoint/2010/main" val="1720753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A823D7B-F7C9-11AF-D439-1839DEC2FC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5763" y="2372029"/>
            <a:ext cx="4816475" cy="2113943"/>
          </a:xfrm>
        </p:spPr>
      </p:pic>
      <p:sp>
        <p:nvSpPr>
          <p:cNvPr id="4" name="Text Placeholder 3">
            <a:extLst>
              <a:ext uri="{FF2B5EF4-FFF2-40B4-BE49-F238E27FC236}">
                <a16:creationId xmlns:a16="http://schemas.microsoft.com/office/drawing/2014/main" id="{0AD16BC1-4B05-4AA4-F437-FABFC8208591}"/>
              </a:ext>
            </a:extLst>
          </p:cNvPr>
          <p:cNvSpPr>
            <a:spLocks noGrp="1"/>
          </p:cNvSpPr>
          <p:nvPr>
            <p:ph type="body" sz="half" idx="2"/>
          </p:nvPr>
        </p:nvSpPr>
        <p:spPr>
          <a:xfrm>
            <a:off x="856647" y="702643"/>
            <a:ext cx="4726005" cy="5784783"/>
          </a:xfrm>
        </p:spPr>
        <p:txBody>
          <a:bodyPr>
            <a:normAutofit/>
          </a:bodyPr>
          <a:lstStyle/>
          <a:p>
            <a:pPr algn="just"/>
            <a:r>
              <a:rPr lang="en-US" sz="2600" b="1" dirty="0">
                <a:solidFill>
                  <a:schemeClr val="tx1"/>
                </a:solidFill>
                <a:latin typeface="proxima-nova"/>
              </a:rPr>
              <a:t>6. </a:t>
            </a:r>
            <a:r>
              <a:rPr lang="en-US" sz="2600" b="1" u="sng" dirty="0">
                <a:solidFill>
                  <a:schemeClr val="tx1"/>
                </a:solidFill>
                <a:latin typeface="proxima-nova"/>
              </a:rPr>
              <a:t>Evaluation</a:t>
            </a:r>
          </a:p>
          <a:p>
            <a:pPr algn="just"/>
            <a:r>
              <a:rPr lang="en-US" sz="2000" dirty="0">
                <a:solidFill>
                  <a:schemeClr val="tx1"/>
                </a:solidFill>
                <a:latin typeface="proxima-nova"/>
              </a:rPr>
              <a:t>The model is evaluated by calculating the accuracy score of the training data as well as the test data. </a:t>
            </a:r>
            <a:r>
              <a:rPr lang="en-US" sz="2000" kern="100" dirty="0">
                <a:solidFill>
                  <a:schemeClr val="tx1"/>
                </a:solidFill>
                <a:effectLst/>
                <a:latin typeface="proxima-nova"/>
                <a:ea typeface="Calibri" panose="020F0502020204030204" pitchFamily="34" charset="0"/>
                <a:cs typeface="Times New Roman" panose="02020603050405020304" pitchFamily="18" charset="0"/>
              </a:rPr>
              <a:t>With the help of test data, predict the accuracy of the model.</a:t>
            </a:r>
            <a:r>
              <a:rPr lang="en-US" sz="2000" b="0" i="0" dirty="0">
                <a:solidFill>
                  <a:schemeClr val="tx1"/>
                </a:solidFill>
                <a:effectLst/>
                <a:latin typeface="proxima-nova"/>
              </a:rPr>
              <a:t> Accuracy score in machine learning is an evaluation metric that measures the number of correct predictions made by a model in relation to the total number of predictions made. We calculate it by dividing the number of correct predictions by the total number of predictions.</a:t>
            </a:r>
          </a:p>
          <a:p>
            <a:pPr algn="just"/>
            <a:r>
              <a:rPr lang="en-US" sz="2000" kern="100" dirty="0">
                <a:solidFill>
                  <a:schemeClr val="tx1"/>
                </a:solidFill>
                <a:effectLst/>
                <a:latin typeface="proxima-nova"/>
                <a:ea typeface="Calibri" panose="020F0502020204030204" pitchFamily="34" charset="0"/>
                <a:cs typeface="Times New Roman" panose="02020603050405020304" pitchFamily="18" charset="0"/>
              </a:rPr>
              <a:t>Accuracy score for the training dataset was approximately is </a:t>
            </a:r>
            <a:r>
              <a:rPr lang="en-US" sz="2000" dirty="0">
                <a:solidFill>
                  <a:schemeClr val="tx1"/>
                </a:solidFill>
                <a:effectLst/>
                <a:latin typeface="proxima-nova"/>
                <a:ea typeface="Calibri" panose="020F0502020204030204" pitchFamily="34" charset="0"/>
              </a:rPr>
              <a:t>92.24%</a:t>
            </a:r>
            <a:endParaRPr lang="en-US" sz="2000" kern="100" dirty="0">
              <a:solidFill>
                <a:schemeClr val="tx1"/>
              </a:solidFill>
              <a:effectLst/>
              <a:latin typeface="proxima-nova"/>
              <a:ea typeface="Calibri" panose="020F0502020204030204" pitchFamily="34" charset="0"/>
              <a:cs typeface="Times New Roman" panose="02020603050405020304" pitchFamily="18" charset="0"/>
            </a:endParaRPr>
          </a:p>
          <a:p>
            <a:pPr algn="just"/>
            <a:r>
              <a:rPr lang="en-US" sz="2000" kern="100" dirty="0">
                <a:solidFill>
                  <a:schemeClr val="tx1"/>
                </a:solidFill>
                <a:latin typeface="proxima-nova"/>
                <a:ea typeface="Calibri" panose="020F0502020204030204" pitchFamily="34" charset="0"/>
                <a:cs typeface="Times New Roman" panose="02020603050405020304" pitchFamily="18" charset="0"/>
              </a:rPr>
              <a:t>Accuracy score for the testing dataset was approximately is </a:t>
            </a:r>
            <a:r>
              <a:rPr lang="en-US" sz="2000" dirty="0">
                <a:solidFill>
                  <a:schemeClr val="tx1"/>
                </a:solidFill>
                <a:effectLst/>
                <a:latin typeface="proxima-nova"/>
                <a:ea typeface="Calibri" panose="020F0502020204030204" pitchFamily="34" charset="0"/>
              </a:rPr>
              <a:t>91.37%</a:t>
            </a:r>
            <a:endParaRPr lang="en-US" sz="2000" dirty="0">
              <a:solidFill>
                <a:schemeClr val="tx1"/>
              </a:solidFill>
              <a:latin typeface="proxima-nova"/>
            </a:endParaRPr>
          </a:p>
        </p:txBody>
      </p:sp>
    </p:spTree>
    <p:extLst>
      <p:ext uri="{BB962C8B-B14F-4D97-AF65-F5344CB8AC3E}">
        <p14:creationId xmlns:p14="http://schemas.microsoft.com/office/powerpoint/2010/main" val="3134568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17DB6-FAE7-2A2D-E663-C5FD20A28353}"/>
              </a:ext>
            </a:extLst>
          </p:cNvPr>
          <p:cNvSpPr>
            <a:spLocks noGrp="1"/>
          </p:cNvSpPr>
          <p:nvPr>
            <p:ph idx="1"/>
          </p:nvPr>
        </p:nvSpPr>
        <p:spPr>
          <a:xfrm>
            <a:off x="1578543" y="558265"/>
            <a:ext cx="9480884" cy="6227546"/>
          </a:xfrm>
        </p:spPr>
        <p:txBody>
          <a:bodyPr>
            <a:normAutofit fontScale="92500" lnSpcReduction="10000"/>
          </a:bodyPr>
          <a:lstStyle/>
          <a:p>
            <a:r>
              <a:rPr lang="en-US" sz="2400" b="1" u="sng" kern="100" dirty="0">
                <a:solidFill>
                  <a:schemeClr val="tx1"/>
                </a:solidFill>
                <a:effectLst/>
                <a:latin typeface="proxima-nova"/>
                <a:ea typeface="Calibri" panose="020F0502020204030204" pitchFamily="34" charset="0"/>
                <a:cs typeface="Times New Roman" panose="02020603050405020304" pitchFamily="18" charset="0"/>
              </a:rPr>
              <a:t>Checking the accuracy score for overfitting and underfitting</a:t>
            </a:r>
          </a:p>
          <a:p>
            <a:endParaRPr lang="en-US" sz="2400" u="sng" kern="100" dirty="0">
              <a:solidFill>
                <a:schemeClr val="tx1"/>
              </a:solidFill>
              <a:latin typeface="proxima-nova"/>
              <a:ea typeface="Calibri" panose="020F0502020204030204" pitchFamily="34" charset="0"/>
              <a:cs typeface="Times New Roman" panose="02020603050405020304" pitchFamily="18" charset="0"/>
            </a:endParaRPr>
          </a:p>
          <a:p>
            <a:endParaRPr lang="en-US" sz="2400" u="sng" kern="100" dirty="0">
              <a:solidFill>
                <a:schemeClr val="tx1"/>
              </a:solidFill>
              <a:effectLst/>
              <a:latin typeface="proxima-nova"/>
              <a:ea typeface="Calibri" panose="020F0502020204030204" pitchFamily="34" charset="0"/>
              <a:cs typeface="Times New Roman" panose="02020603050405020304" pitchFamily="18" charset="0"/>
            </a:endParaRPr>
          </a:p>
          <a:p>
            <a:endParaRPr lang="en-US" sz="2400" u="sng" kern="100" dirty="0">
              <a:solidFill>
                <a:schemeClr val="tx1"/>
              </a:solidFill>
              <a:effectLst/>
              <a:latin typeface="proxima-nova"/>
              <a:ea typeface="Calibri" panose="020F0502020204030204" pitchFamily="34" charset="0"/>
              <a:cs typeface="Times New Roman" panose="02020603050405020304" pitchFamily="18" charset="0"/>
            </a:endParaRPr>
          </a:p>
          <a:p>
            <a:endParaRPr lang="en-US" sz="2400" u="sng" kern="100" dirty="0">
              <a:solidFill>
                <a:schemeClr val="tx1"/>
              </a:solidFill>
              <a:effectLst/>
              <a:latin typeface="proxima-nova"/>
              <a:ea typeface="Calibri" panose="020F0502020204030204" pitchFamily="34" charset="0"/>
              <a:cs typeface="Times New Roman" panose="02020603050405020304" pitchFamily="18" charset="0"/>
            </a:endParaRPr>
          </a:p>
          <a:p>
            <a:endParaRPr lang="en-US" sz="2400" u="sng" kern="100" dirty="0">
              <a:solidFill>
                <a:schemeClr val="tx1"/>
              </a:solidFill>
              <a:effectLst/>
              <a:latin typeface="proxima-nova"/>
              <a:ea typeface="Calibri" panose="020F0502020204030204" pitchFamily="34" charset="0"/>
              <a:cs typeface="Times New Roman" panose="02020603050405020304" pitchFamily="18" charset="0"/>
            </a:endParaRPr>
          </a:p>
          <a:p>
            <a:pPr marL="0" indent="0">
              <a:buNone/>
            </a:pPr>
            <a:r>
              <a:rPr lang="en-US" sz="2200" b="1" dirty="0">
                <a:solidFill>
                  <a:schemeClr val="tx1"/>
                </a:solidFill>
                <a:latin typeface="proxima-nova"/>
              </a:rPr>
              <a:t>Overfitting : </a:t>
            </a:r>
            <a:r>
              <a:rPr lang="en-US" sz="2200" dirty="0">
                <a:solidFill>
                  <a:schemeClr val="tx1"/>
                </a:solidFill>
                <a:latin typeface="proxima-nova"/>
              </a:rPr>
              <a:t>It is an undesirable machine learning behavior that occurs when the machine learning model gives accurate predictions for training data but not for new data. Overfitting occurs when train error is very small and test error is large. In the model there is vary less difference between the accuracy score of training data and testing data. Hence the model is not overfitted.</a:t>
            </a:r>
          </a:p>
          <a:p>
            <a:pPr marL="0" indent="0">
              <a:buNone/>
            </a:pPr>
            <a:r>
              <a:rPr lang="en-US" sz="2200" b="1" dirty="0">
                <a:solidFill>
                  <a:schemeClr val="tx1"/>
                </a:solidFill>
                <a:latin typeface="proxima-nova"/>
              </a:rPr>
              <a:t>Underfitting : </a:t>
            </a:r>
            <a:r>
              <a:rPr lang="en-US" sz="2200" dirty="0">
                <a:solidFill>
                  <a:schemeClr val="tx1"/>
                </a:solidFill>
                <a:latin typeface="proxima-nova"/>
              </a:rPr>
              <a:t>It is a scenario in data science where a data model is unable to capture the relationship between the input and output variables accurately, generating a high error rate on both the training set and unseen data. It means that your model makes accurate, but initially incorrect predictions. It suggests that the model is not able to generalize the correct relationship between the input and output variables. A significant relationship is present between the input variables and output classes ( fraud and legit classes). Hence fraud detection system is not underfitted.</a:t>
            </a:r>
          </a:p>
          <a:p>
            <a:endParaRPr lang="en-US" dirty="0"/>
          </a:p>
        </p:txBody>
      </p:sp>
      <p:pic>
        <p:nvPicPr>
          <p:cNvPr id="4" name="Picture 3">
            <a:extLst>
              <a:ext uri="{FF2B5EF4-FFF2-40B4-BE49-F238E27FC236}">
                <a16:creationId xmlns:a16="http://schemas.microsoft.com/office/drawing/2014/main" id="{C155CA76-18FE-7207-4151-0C102D3FB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723" y="1039529"/>
            <a:ext cx="5093044" cy="1790298"/>
          </a:xfrm>
          <a:prstGeom prst="rect">
            <a:avLst/>
          </a:prstGeom>
        </p:spPr>
      </p:pic>
    </p:spTree>
    <p:extLst>
      <p:ext uri="{BB962C8B-B14F-4D97-AF65-F5344CB8AC3E}">
        <p14:creationId xmlns:p14="http://schemas.microsoft.com/office/powerpoint/2010/main" val="4201980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DF81-960D-8D62-3C38-22F2D3AD551A}"/>
              </a:ext>
            </a:extLst>
          </p:cNvPr>
          <p:cNvSpPr>
            <a:spLocks noGrp="1"/>
          </p:cNvSpPr>
          <p:nvPr>
            <p:ph type="title"/>
          </p:nvPr>
        </p:nvSpPr>
        <p:spPr/>
        <p:txBody>
          <a:bodyPr>
            <a:normAutofit/>
          </a:bodyPr>
          <a:lstStyle/>
          <a:p>
            <a:r>
              <a:rPr lang="en-US" sz="4400" dirty="0">
                <a:latin typeface="proxima-nova"/>
              </a:rPr>
              <a:t>System Requirements</a:t>
            </a:r>
          </a:p>
        </p:txBody>
      </p:sp>
      <p:sp>
        <p:nvSpPr>
          <p:cNvPr id="3" name="Content Placeholder 2">
            <a:extLst>
              <a:ext uri="{FF2B5EF4-FFF2-40B4-BE49-F238E27FC236}">
                <a16:creationId xmlns:a16="http://schemas.microsoft.com/office/drawing/2014/main" id="{F8A8A9E5-667A-74A2-AC60-091EF77B15F0}"/>
              </a:ext>
            </a:extLst>
          </p:cNvPr>
          <p:cNvSpPr>
            <a:spLocks noGrp="1"/>
          </p:cNvSpPr>
          <p:nvPr>
            <p:ph idx="1"/>
          </p:nvPr>
        </p:nvSpPr>
        <p:spPr>
          <a:xfrm>
            <a:off x="1799924" y="2387065"/>
            <a:ext cx="8884118" cy="4196615"/>
          </a:xfrm>
        </p:spPr>
        <p:txBody>
          <a:bodyPr>
            <a:normAutofit fontScale="92500" lnSpcReduction="10000"/>
          </a:bodyPr>
          <a:lstStyle/>
          <a:p>
            <a:r>
              <a:rPr lang="en-US" sz="2000" b="1" u="sng" dirty="0">
                <a:latin typeface="proxima-nova"/>
              </a:rPr>
              <a:t>Hardware requirements:</a:t>
            </a:r>
          </a:p>
          <a:p>
            <a:pPr>
              <a:buFont typeface="Wingdings" panose="05000000000000000000" pitchFamily="2" charset="2"/>
              <a:buChar char="ü"/>
            </a:pPr>
            <a:r>
              <a:rPr lang="en-US" sz="2000" u="sng" dirty="0">
                <a:latin typeface="proxima-nova"/>
              </a:rPr>
              <a:t>RAM:</a:t>
            </a:r>
            <a:r>
              <a:rPr lang="en-US" sz="2000" dirty="0">
                <a:latin typeface="proxima-nova"/>
              </a:rPr>
              <a:t> 4GB and above.</a:t>
            </a:r>
          </a:p>
          <a:p>
            <a:pPr>
              <a:buFont typeface="Wingdings" panose="05000000000000000000" pitchFamily="2" charset="2"/>
              <a:buChar char="ü"/>
            </a:pPr>
            <a:r>
              <a:rPr lang="en-US" sz="2000" u="sng" dirty="0">
                <a:latin typeface="proxima-nova"/>
              </a:rPr>
              <a:t>Processor: </a:t>
            </a:r>
            <a:r>
              <a:rPr lang="en-US" sz="2000" dirty="0">
                <a:latin typeface="proxima-nova"/>
              </a:rPr>
              <a:t>Intel i3 and above.</a:t>
            </a:r>
          </a:p>
          <a:p>
            <a:pPr>
              <a:buFont typeface="Wingdings" panose="05000000000000000000" pitchFamily="2" charset="2"/>
              <a:buChar char="ü"/>
            </a:pPr>
            <a:r>
              <a:rPr lang="en-US" sz="2000" u="sng" dirty="0">
                <a:latin typeface="proxima-nova"/>
              </a:rPr>
              <a:t>Hard Disk: </a:t>
            </a:r>
            <a:r>
              <a:rPr lang="en-US" sz="2000" dirty="0">
                <a:latin typeface="proxima-nova"/>
              </a:rPr>
              <a:t>minimum 500 GB.</a:t>
            </a:r>
          </a:p>
          <a:p>
            <a:r>
              <a:rPr lang="en-US" sz="2000" b="1" u="sng" dirty="0">
                <a:latin typeface="proxima-nova"/>
              </a:rPr>
              <a:t>Software Requirements:</a:t>
            </a:r>
          </a:p>
          <a:p>
            <a:pPr>
              <a:buFont typeface="Wingdings" panose="05000000000000000000" pitchFamily="2" charset="2"/>
              <a:buChar char="ü"/>
            </a:pPr>
            <a:r>
              <a:rPr lang="en-US" sz="2000" u="sng" dirty="0">
                <a:latin typeface="proxima-nova"/>
              </a:rPr>
              <a:t>OS: </a:t>
            </a:r>
            <a:r>
              <a:rPr lang="en-US" sz="2000" dirty="0">
                <a:latin typeface="proxima-nova"/>
              </a:rPr>
              <a:t>Windows or Linux.</a:t>
            </a:r>
          </a:p>
          <a:p>
            <a:pPr>
              <a:buFont typeface="Wingdings" panose="05000000000000000000" pitchFamily="2" charset="2"/>
              <a:buChar char="ü"/>
            </a:pPr>
            <a:r>
              <a:rPr lang="en-US" sz="2000" dirty="0" err="1">
                <a:latin typeface="proxima-nova"/>
              </a:rPr>
              <a:t>Jupyter</a:t>
            </a:r>
            <a:r>
              <a:rPr lang="en-US" sz="2000" dirty="0">
                <a:latin typeface="proxima-nova"/>
              </a:rPr>
              <a:t> Notebook – Google </a:t>
            </a:r>
            <a:r>
              <a:rPr lang="en-US" sz="2000" dirty="0" err="1">
                <a:latin typeface="proxima-nova"/>
              </a:rPr>
              <a:t>Colab</a:t>
            </a:r>
            <a:r>
              <a:rPr lang="en-US" sz="2000" dirty="0">
                <a:latin typeface="proxima-nova"/>
              </a:rPr>
              <a:t>.</a:t>
            </a:r>
          </a:p>
          <a:p>
            <a:pPr>
              <a:buFont typeface="Wingdings" panose="05000000000000000000" pitchFamily="2" charset="2"/>
              <a:buChar char="ü"/>
            </a:pPr>
            <a:r>
              <a:rPr lang="en-US" sz="2000" dirty="0">
                <a:latin typeface="proxima-nova"/>
              </a:rPr>
              <a:t>Setup tools and pip to be installed for 3.6 and above.</a:t>
            </a:r>
          </a:p>
          <a:p>
            <a:pPr>
              <a:buFont typeface="Wingdings" panose="05000000000000000000" pitchFamily="2" charset="2"/>
              <a:buChar char="ü"/>
            </a:pPr>
            <a:r>
              <a:rPr lang="en-US" sz="2000" u="sng" dirty="0">
                <a:latin typeface="proxima-nova"/>
              </a:rPr>
              <a:t>Language used: </a:t>
            </a:r>
            <a:r>
              <a:rPr lang="en-US" sz="2000" dirty="0">
                <a:latin typeface="proxima-nova"/>
              </a:rPr>
              <a:t>Python</a:t>
            </a:r>
          </a:p>
          <a:p>
            <a:pPr>
              <a:buFont typeface="Wingdings" panose="05000000000000000000" pitchFamily="2" charset="2"/>
              <a:buChar char="ü"/>
            </a:pPr>
            <a:r>
              <a:rPr lang="en-US" sz="2000" u="sng" dirty="0">
                <a:latin typeface="proxima-nova"/>
              </a:rPr>
              <a:t>Libraries/Modules: </a:t>
            </a:r>
            <a:r>
              <a:rPr lang="en-US" sz="2000" kern="0" dirty="0" err="1">
                <a:solidFill>
                  <a:srgbClr val="000000"/>
                </a:solidFill>
                <a:effectLst/>
                <a:latin typeface="proxima-nova"/>
                <a:ea typeface="Times New Roman" panose="02020603050405020304" pitchFamily="18" charset="0"/>
              </a:rPr>
              <a:t>sklearn.model_selection</a:t>
            </a:r>
            <a:r>
              <a:rPr lang="en-US" sz="2000" kern="0" dirty="0">
                <a:solidFill>
                  <a:srgbClr val="000000"/>
                </a:solidFill>
                <a:effectLst/>
                <a:latin typeface="proxima-nova"/>
                <a:ea typeface="Times New Roman" panose="02020603050405020304" pitchFamily="18" charset="0"/>
              </a:rPr>
              <a:t> , </a:t>
            </a:r>
            <a:r>
              <a:rPr lang="en-US" sz="2000" kern="0" dirty="0" err="1">
                <a:solidFill>
                  <a:srgbClr val="000000"/>
                </a:solidFill>
                <a:effectLst/>
                <a:latin typeface="proxima-nova"/>
                <a:ea typeface="Times New Roman" panose="02020603050405020304" pitchFamily="18" charset="0"/>
              </a:rPr>
              <a:t>sklearn.metrics</a:t>
            </a:r>
            <a:r>
              <a:rPr lang="en-US" sz="2000" kern="0" dirty="0">
                <a:solidFill>
                  <a:srgbClr val="000000"/>
                </a:solidFill>
                <a:effectLst/>
                <a:latin typeface="proxima-nova"/>
                <a:ea typeface="Times New Roman" panose="02020603050405020304" pitchFamily="18" charset="0"/>
              </a:rPr>
              <a:t> , </a:t>
            </a:r>
            <a:r>
              <a:rPr lang="en-US" sz="2000" kern="0" dirty="0" err="1">
                <a:solidFill>
                  <a:srgbClr val="000000"/>
                </a:solidFill>
                <a:effectLst/>
                <a:latin typeface="proxima-nova"/>
                <a:ea typeface="Times New Roman" panose="02020603050405020304" pitchFamily="18" charset="0"/>
              </a:rPr>
              <a:t>sklearn.linear_model</a:t>
            </a:r>
            <a:r>
              <a:rPr lang="en-US" sz="2000" kern="0" dirty="0">
                <a:solidFill>
                  <a:srgbClr val="000000"/>
                </a:solidFill>
                <a:effectLst/>
                <a:latin typeface="proxima-nova"/>
                <a:ea typeface="Times New Roman" panose="02020603050405020304" pitchFamily="18" charset="0"/>
              </a:rPr>
              <a:t> , </a:t>
            </a:r>
            <a:r>
              <a:rPr lang="en-US" sz="2000" kern="0" dirty="0" err="1">
                <a:solidFill>
                  <a:srgbClr val="000000"/>
                </a:solidFill>
                <a:effectLst/>
                <a:latin typeface="proxima-nova"/>
                <a:ea typeface="Times New Roman" panose="02020603050405020304" pitchFamily="18" charset="0"/>
              </a:rPr>
              <a:t>sklearn.preprocessing</a:t>
            </a:r>
            <a:r>
              <a:rPr lang="en-US" sz="2000" kern="0" dirty="0">
                <a:solidFill>
                  <a:srgbClr val="000000"/>
                </a:solidFill>
                <a:effectLst/>
                <a:latin typeface="proxima-nova"/>
                <a:ea typeface="Times New Roman" panose="02020603050405020304" pitchFamily="18" charset="0"/>
              </a:rPr>
              <a:t> </a:t>
            </a:r>
            <a:endParaRPr lang="en-US" sz="2000" dirty="0">
              <a:latin typeface="proxima-nova"/>
            </a:endParaRPr>
          </a:p>
          <a:p>
            <a:pPr>
              <a:buFont typeface="Wingdings" panose="05000000000000000000" pitchFamily="2" charset="2"/>
              <a:buChar char="ü"/>
            </a:pPr>
            <a:endParaRPr lang="en-US" dirty="0"/>
          </a:p>
          <a:p>
            <a:pPr>
              <a:buFont typeface="Wingdings" panose="05000000000000000000" pitchFamily="2" charset="2"/>
              <a:buChar char="ü"/>
            </a:pPr>
            <a:endParaRPr lang="en-US" dirty="0"/>
          </a:p>
        </p:txBody>
      </p:sp>
      <p:pic>
        <p:nvPicPr>
          <p:cNvPr id="5" name="Picture 4">
            <a:extLst>
              <a:ext uri="{FF2B5EF4-FFF2-40B4-BE49-F238E27FC236}">
                <a16:creationId xmlns:a16="http://schemas.microsoft.com/office/drawing/2014/main" id="{388FA2DE-38CC-B69C-7410-98B2F1CDA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2633" y="2507428"/>
            <a:ext cx="1106904" cy="1215525"/>
          </a:xfrm>
          <a:prstGeom prst="rect">
            <a:avLst/>
          </a:prstGeom>
        </p:spPr>
      </p:pic>
      <p:pic>
        <p:nvPicPr>
          <p:cNvPr id="7" name="Picture 6">
            <a:extLst>
              <a:ext uri="{FF2B5EF4-FFF2-40B4-BE49-F238E27FC236}">
                <a16:creationId xmlns:a16="http://schemas.microsoft.com/office/drawing/2014/main" id="{A6E8D5F0-1399-DDC2-DFCB-B9904E5F5B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319" y="2507429"/>
            <a:ext cx="1106904" cy="1215525"/>
          </a:xfrm>
          <a:prstGeom prst="rect">
            <a:avLst/>
          </a:prstGeom>
        </p:spPr>
      </p:pic>
    </p:spTree>
    <p:extLst>
      <p:ext uri="{BB962C8B-B14F-4D97-AF65-F5344CB8AC3E}">
        <p14:creationId xmlns:p14="http://schemas.microsoft.com/office/powerpoint/2010/main" val="29821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A3874-E59D-FDC7-F9F7-32B12C6BE343}"/>
              </a:ext>
            </a:extLst>
          </p:cNvPr>
          <p:cNvSpPr>
            <a:spLocks noGrp="1"/>
          </p:cNvSpPr>
          <p:nvPr>
            <p:ph type="title"/>
          </p:nvPr>
        </p:nvSpPr>
        <p:spPr/>
        <p:txBody>
          <a:bodyPr>
            <a:normAutofit/>
          </a:bodyPr>
          <a:lstStyle/>
          <a:p>
            <a:r>
              <a:rPr lang="en-US" sz="4000" dirty="0">
                <a:latin typeface="proxima-nova"/>
              </a:rPr>
              <a:t>Introduction</a:t>
            </a:r>
          </a:p>
        </p:txBody>
      </p:sp>
      <p:sp>
        <p:nvSpPr>
          <p:cNvPr id="3" name="Content Placeholder 2">
            <a:extLst>
              <a:ext uri="{FF2B5EF4-FFF2-40B4-BE49-F238E27FC236}">
                <a16:creationId xmlns:a16="http://schemas.microsoft.com/office/drawing/2014/main" id="{D1339E90-D9B4-C470-101F-40F6947A9F3A}"/>
              </a:ext>
            </a:extLst>
          </p:cNvPr>
          <p:cNvSpPr>
            <a:spLocks noGrp="1"/>
          </p:cNvSpPr>
          <p:nvPr>
            <p:ph idx="1"/>
          </p:nvPr>
        </p:nvSpPr>
        <p:spPr>
          <a:xfrm>
            <a:off x="2231136" y="2474415"/>
            <a:ext cx="8067896" cy="4219956"/>
          </a:xfrm>
        </p:spPr>
        <p:txBody>
          <a:bodyPr>
            <a:normAutofit fontScale="92500" lnSpcReduction="10000"/>
          </a:bodyPr>
          <a:lstStyle/>
          <a:p>
            <a:pPr marL="0" indent="0" algn="l">
              <a:buNone/>
            </a:pPr>
            <a:r>
              <a:rPr lang="en-US" i="0" dirty="0">
                <a:solidFill>
                  <a:srgbClr val="374151"/>
                </a:solidFill>
                <a:effectLst/>
                <a:latin typeface="proxima-nova"/>
              </a:rPr>
              <a:t>In today's digital age, where financial transactions occur at an unprecedented scale, the need for robust fraud detection mechanisms is paramount. Fraudulent activities can be detrimental to any organization, causing significant financial losses and damage to reputation. The traditional rule-based fraud detection systems are often inadequate to keep up with the ever-evolving techniques used by fraudsters. With the exponential growth of electronic transactions, detecting fraudulent activities has become more challenging. The trend of online shopping is growing day by day. Credit cards are used for purchasing goods and services with the help of virtual card and physical card for offline transaction. In online payment mode, attackers need only little information for doing fraudulent transaction.</a:t>
            </a:r>
          </a:p>
          <a:p>
            <a:pPr marL="0" indent="0" algn="l">
              <a:buNone/>
            </a:pPr>
            <a:r>
              <a:rPr lang="en-US" i="0" dirty="0">
                <a:solidFill>
                  <a:srgbClr val="374151"/>
                </a:solidFill>
                <a:effectLst/>
                <a:latin typeface="proxima-nova"/>
              </a:rPr>
              <a:t>In response, machine learning models can be used to automatically analyze large amounts of data and identify fraudulent patterns with high accuracy. The system leverages the power of machine learning algorithms to analyze vast amounts of data and identify patterns indicative of fraudulent activities. By combining cutting-edge techniques with real-time monitoring, the model provide a comprehensive solution that protects businesses and individuals from financial losses, safeguards sensitive information, and preserves trust in online transactions.</a:t>
            </a:r>
            <a:endParaRPr lang="en-US" dirty="0">
              <a:latin typeface="proxima-nova"/>
            </a:endParaRPr>
          </a:p>
        </p:txBody>
      </p:sp>
    </p:spTree>
    <p:extLst>
      <p:ext uri="{BB962C8B-B14F-4D97-AF65-F5344CB8AC3E}">
        <p14:creationId xmlns:p14="http://schemas.microsoft.com/office/powerpoint/2010/main" val="1797518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16D4-D17B-B2E1-498C-6608AA230555}"/>
              </a:ext>
            </a:extLst>
          </p:cNvPr>
          <p:cNvSpPr>
            <a:spLocks noGrp="1"/>
          </p:cNvSpPr>
          <p:nvPr>
            <p:ph type="title"/>
          </p:nvPr>
        </p:nvSpPr>
        <p:spPr>
          <a:xfrm>
            <a:off x="769620" y="646034"/>
            <a:ext cx="4486656" cy="1141497"/>
          </a:xfrm>
        </p:spPr>
        <p:txBody>
          <a:bodyPr/>
          <a:lstStyle/>
          <a:p>
            <a:r>
              <a:rPr lang="en-US" sz="2400" dirty="0">
                <a:latin typeface="proxima-nova"/>
              </a:rPr>
              <a:t>FUTURE Scope</a:t>
            </a:r>
            <a:endParaRPr lang="en-US" dirty="0"/>
          </a:p>
        </p:txBody>
      </p:sp>
      <p:pic>
        <p:nvPicPr>
          <p:cNvPr id="6" name="Content Placeholder 5">
            <a:extLst>
              <a:ext uri="{FF2B5EF4-FFF2-40B4-BE49-F238E27FC236}">
                <a16:creationId xmlns:a16="http://schemas.microsoft.com/office/drawing/2014/main" id="{4C83CEE1-44D9-FB1D-74B8-02226808C9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5763" y="1020763"/>
            <a:ext cx="4816475" cy="4816475"/>
          </a:xfrm>
        </p:spPr>
      </p:pic>
      <p:sp>
        <p:nvSpPr>
          <p:cNvPr id="4" name="Text Placeholder 3">
            <a:extLst>
              <a:ext uri="{FF2B5EF4-FFF2-40B4-BE49-F238E27FC236}">
                <a16:creationId xmlns:a16="http://schemas.microsoft.com/office/drawing/2014/main" id="{EAA25AF1-94C6-94BA-35DF-2DE21EFA479B}"/>
              </a:ext>
            </a:extLst>
          </p:cNvPr>
          <p:cNvSpPr>
            <a:spLocks noGrp="1"/>
          </p:cNvSpPr>
          <p:nvPr>
            <p:ph type="body" sz="half" idx="2"/>
          </p:nvPr>
        </p:nvSpPr>
        <p:spPr>
          <a:xfrm>
            <a:off x="470158" y="2011680"/>
            <a:ext cx="5085580" cy="4389120"/>
          </a:xfrm>
        </p:spPr>
        <p:txBody>
          <a:bodyPr>
            <a:noAutofit/>
          </a:bodyPr>
          <a:lstStyle/>
          <a:p>
            <a:pPr algn="just"/>
            <a:r>
              <a:rPr lang="en-US" sz="1800" dirty="0">
                <a:latin typeface="proxima-nova"/>
              </a:rPr>
              <a:t>Fraud detection have become essential for banks and financial institution, to minimize their losses. Fraud detection systems will continue to leverage machine learning algorithms and AI techniques to improve their accuracy and efficiency. These systems will become more adept at identifying new and emerging fraud patterns by analyzing vast amounts of data and detecting anomalies, Although there is unavailability of credit card transaction dataset for researchers. With the increasing volume and velocity of transactions, fraud detection systems will need to operate in real-time to swiftly identify and respond to fraudulent activities. By continuously monitoring transactions, systems can flag suspicious behavior and take immediate action to mitigate risks.</a:t>
            </a:r>
          </a:p>
        </p:txBody>
      </p:sp>
    </p:spTree>
    <p:extLst>
      <p:ext uri="{BB962C8B-B14F-4D97-AF65-F5344CB8AC3E}">
        <p14:creationId xmlns:p14="http://schemas.microsoft.com/office/powerpoint/2010/main" val="2577404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607090-3D3A-8970-9AB9-354FDA693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33193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B03E-E1FA-507D-F8F9-5223D3B364D9}"/>
              </a:ext>
            </a:extLst>
          </p:cNvPr>
          <p:cNvSpPr>
            <a:spLocks noGrp="1"/>
          </p:cNvSpPr>
          <p:nvPr>
            <p:ph type="title"/>
          </p:nvPr>
        </p:nvSpPr>
        <p:spPr/>
        <p:txBody>
          <a:bodyPr>
            <a:normAutofit/>
          </a:bodyPr>
          <a:lstStyle/>
          <a:p>
            <a:r>
              <a:rPr lang="en-US" sz="4400" dirty="0">
                <a:latin typeface="proxima-nova"/>
              </a:rPr>
              <a:t>Problem statement </a:t>
            </a:r>
          </a:p>
        </p:txBody>
      </p:sp>
      <p:sp>
        <p:nvSpPr>
          <p:cNvPr id="3" name="Content Placeholder 2">
            <a:extLst>
              <a:ext uri="{FF2B5EF4-FFF2-40B4-BE49-F238E27FC236}">
                <a16:creationId xmlns:a16="http://schemas.microsoft.com/office/drawing/2014/main" id="{AFECFC6A-DA3B-1375-847A-C07530922A39}"/>
              </a:ext>
            </a:extLst>
          </p:cNvPr>
          <p:cNvSpPr>
            <a:spLocks noGrp="1"/>
          </p:cNvSpPr>
          <p:nvPr>
            <p:ph idx="1"/>
          </p:nvPr>
        </p:nvSpPr>
        <p:spPr/>
        <p:txBody>
          <a:bodyPr>
            <a:normAutofit fontScale="92500" lnSpcReduction="10000"/>
          </a:bodyPr>
          <a:lstStyle/>
          <a:p>
            <a:r>
              <a:rPr lang="en-US" sz="2400" b="0" i="0" dirty="0">
                <a:solidFill>
                  <a:srgbClr val="46535E"/>
                </a:solidFill>
                <a:effectLst/>
                <a:latin typeface="proxima-nova"/>
              </a:rPr>
              <a:t>Develop and maintain ML-based fraud detection models that are effective at identifying evolving fraud patterns even in the presence of imbalanced data.</a:t>
            </a:r>
          </a:p>
          <a:p>
            <a:r>
              <a:rPr lang="en-US" sz="2400" b="0" i="0" dirty="0">
                <a:solidFill>
                  <a:srgbClr val="46535E"/>
                </a:solidFill>
                <a:effectLst/>
                <a:latin typeface="proxima-nova"/>
              </a:rPr>
              <a:t>The goal of ML-based fraud detection is to develop models that can detect fraud patterns in real-time, while minimizing false positives and false negatives. By addressing the challenges outlined in the problem statement, businesses and individuals can better protect themselves from the financial and reputational damage caused by fraud.</a:t>
            </a:r>
            <a:endParaRPr lang="en-US" sz="2400" dirty="0"/>
          </a:p>
        </p:txBody>
      </p:sp>
    </p:spTree>
    <p:extLst>
      <p:ext uri="{BB962C8B-B14F-4D97-AF65-F5344CB8AC3E}">
        <p14:creationId xmlns:p14="http://schemas.microsoft.com/office/powerpoint/2010/main" val="353068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9954-BD71-0426-7404-28A9D4F20D25}"/>
              </a:ext>
            </a:extLst>
          </p:cNvPr>
          <p:cNvSpPr>
            <a:spLocks noGrp="1"/>
          </p:cNvSpPr>
          <p:nvPr>
            <p:ph type="title"/>
          </p:nvPr>
        </p:nvSpPr>
        <p:spPr/>
        <p:txBody>
          <a:bodyPr>
            <a:normAutofit/>
          </a:bodyPr>
          <a:lstStyle/>
          <a:p>
            <a:r>
              <a:rPr lang="en-US" sz="4400" dirty="0">
                <a:latin typeface="proxima-nova"/>
              </a:rPr>
              <a:t>Technologies used</a:t>
            </a:r>
          </a:p>
        </p:txBody>
      </p:sp>
      <p:sp>
        <p:nvSpPr>
          <p:cNvPr id="3" name="Content Placeholder 2">
            <a:extLst>
              <a:ext uri="{FF2B5EF4-FFF2-40B4-BE49-F238E27FC236}">
                <a16:creationId xmlns:a16="http://schemas.microsoft.com/office/drawing/2014/main" id="{F87A556D-B9C9-D60D-27CB-EEE3335FD7A0}"/>
              </a:ext>
            </a:extLst>
          </p:cNvPr>
          <p:cNvSpPr>
            <a:spLocks noGrp="1"/>
          </p:cNvSpPr>
          <p:nvPr>
            <p:ph idx="1"/>
          </p:nvPr>
        </p:nvSpPr>
        <p:spPr>
          <a:xfrm>
            <a:off x="2231135" y="2638044"/>
            <a:ext cx="8077521" cy="3762756"/>
          </a:xfrm>
        </p:spPr>
        <p:txBody>
          <a:bodyPr>
            <a:normAutofit fontScale="77500" lnSpcReduction="20000"/>
          </a:bodyPr>
          <a:lstStyle/>
          <a:p>
            <a:r>
              <a:rPr lang="en-US" sz="3600" b="1" dirty="0">
                <a:latin typeface="proxima-nova"/>
              </a:rPr>
              <a:t>Machine Learning </a:t>
            </a:r>
          </a:p>
          <a:p>
            <a:pPr marL="0" indent="0">
              <a:buNone/>
            </a:pPr>
            <a:r>
              <a:rPr lang="en-US" sz="2600" dirty="0">
                <a:latin typeface="proxima-nova"/>
              </a:rPr>
              <a:t>Machine learning is a branch of artificial intelligence(AI) and computer science which focuses on the use of data and algorithms to imitate the way that humans learn, gradually improving its accuracy. Machine learning is an important component of the growing field of data science. Through the use of statistical methods, algorithms are trained to make classifications or predictions. Machine learning algorithms build a model based on sample data, known as training data, in order to make predictions or decisions without being explicitly programmed to do so. Machine learning algorithms are used in a wide variety of applications, such as in medicine, fraudulent detection , email filtering, speech recognition, agriculture, and computer vision, where it is difficult or unfeasible to develop conventional algorithms to perform the needed tasks.</a:t>
            </a:r>
          </a:p>
        </p:txBody>
      </p:sp>
    </p:spTree>
    <p:extLst>
      <p:ext uri="{BB962C8B-B14F-4D97-AF65-F5344CB8AC3E}">
        <p14:creationId xmlns:p14="http://schemas.microsoft.com/office/powerpoint/2010/main" val="3094338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FB489C-664A-6B27-7BD8-303442BCC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514350"/>
            <a:ext cx="9525000" cy="5829300"/>
          </a:xfrm>
          <a:prstGeom prst="rect">
            <a:avLst/>
          </a:prstGeom>
        </p:spPr>
      </p:pic>
    </p:spTree>
    <p:extLst>
      <p:ext uri="{BB962C8B-B14F-4D97-AF65-F5344CB8AC3E}">
        <p14:creationId xmlns:p14="http://schemas.microsoft.com/office/powerpoint/2010/main" val="123200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2D16-AE17-9E36-0345-29C671A86D66}"/>
              </a:ext>
            </a:extLst>
          </p:cNvPr>
          <p:cNvSpPr>
            <a:spLocks noGrp="1"/>
          </p:cNvSpPr>
          <p:nvPr>
            <p:ph type="title"/>
          </p:nvPr>
        </p:nvSpPr>
        <p:spPr/>
        <p:txBody>
          <a:bodyPr>
            <a:noAutofit/>
          </a:bodyPr>
          <a:lstStyle/>
          <a:p>
            <a:r>
              <a:rPr lang="en-US" sz="3600" dirty="0">
                <a:latin typeface="proxima-nova"/>
              </a:rPr>
              <a:t>Types of machine learning Algorithms</a:t>
            </a:r>
          </a:p>
        </p:txBody>
      </p:sp>
      <p:pic>
        <p:nvPicPr>
          <p:cNvPr id="17" name="Content Placeholder 16">
            <a:extLst>
              <a:ext uri="{FF2B5EF4-FFF2-40B4-BE49-F238E27FC236}">
                <a16:creationId xmlns:a16="http://schemas.microsoft.com/office/drawing/2014/main" id="{B45B5FA2-C85E-CDC3-05DA-86F5C3BED7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6" y="2153413"/>
            <a:ext cx="7634759" cy="4555396"/>
          </a:xfrm>
        </p:spPr>
      </p:pic>
    </p:spTree>
    <p:extLst>
      <p:ext uri="{BB962C8B-B14F-4D97-AF65-F5344CB8AC3E}">
        <p14:creationId xmlns:p14="http://schemas.microsoft.com/office/powerpoint/2010/main" val="348970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13BB-44D5-3CED-9452-947057713F7F}"/>
              </a:ext>
            </a:extLst>
          </p:cNvPr>
          <p:cNvSpPr>
            <a:spLocks noGrp="1"/>
          </p:cNvSpPr>
          <p:nvPr>
            <p:ph type="title"/>
          </p:nvPr>
        </p:nvSpPr>
        <p:spPr>
          <a:xfrm>
            <a:off x="769620" y="395778"/>
            <a:ext cx="4562776" cy="1141497"/>
          </a:xfrm>
          <a:solidFill>
            <a:schemeClr val="bg1"/>
          </a:solidFill>
        </p:spPr>
        <p:txBody>
          <a:bodyPr>
            <a:normAutofit/>
          </a:bodyPr>
          <a:lstStyle/>
          <a:p>
            <a:r>
              <a:rPr lang="en-US" sz="2400" dirty="0"/>
              <a:t>Supervised Learning </a:t>
            </a:r>
          </a:p>
        </p:txBody>
      </p:sp>
      <p:pic>
        <p:nvPicPr>
          <p:cNvPr id="6" name="Content Placeholder 5">
            <a:extLst>
              <a:ext uri="{FF2B5EF4-FFF2-40B4-BE49-F238E27FC236}">
                <a16:creationId xmlns:a16="http://schemas.microsoft.com/office/drawing/2014/main" id="{76BA056E-3EAD-E13C-3062-6EECCB29E0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6423" y="1402882"/>
            <a:ext cx="5621152" cy="4052236"/>
          </a:xfrm>
        </p:spPr>
      </p:pic>
      <p:sp>
        <p:nvSpPr>
          <p:cNvPr id="4" name="Text Placeholder 3">
            <a:extLst>
              <a:ext uri="{FF2B5EF4-FFF2-40B4-BE49-F238E27FC236}">
                <a16:creationId xmlns:a16="http://schemas.microsoft.com/office/drawing/2014/main" id="{A13BA43F-D9A1-6EA6-E466-3B55498AA38A}"/>
              </a:ext>
            </a:extLst>
          </p:cNvPr>
          <p:cNvSpPr>
            <a:spLocks noGrp="1"/>
          </p:cNvSpPr>
          <p:nvPr>
            <p:ph type="body" sz="half" idx="2"/>
          </p:nvPr>
        </p:nvSpPr>
        <p:spPr>
          <a:xfrm>
            <a:off x="707858" y="1732548"/>
            <a:ext cx="4686300" cy="4629752"/>
          </a:xfrm>
          <a:solidFill>
            <a:schemeClr val="bg1"/>
          </a:solidFill>
        </p:spPr>
        <p:txBody>
          <a:bodyPr>
            <a:noAutofit/>
          </a:bodyPr>
          <a:lstStyle/>
          <a:p>
            <a:pPr algn="just"/>
            <a:r>
              <a:rPr lang="en-US" sz="1600" i="0" dirty="0">
                <a:solidFill>
                  <a:srgbClr val="161616"/>
                </a:solidFill>
                <a:effectLst/>
                <a:latin typeface="proxima-nova"/>
              </a:rPr>
              <a:t>Supervised learning, also known as supervised machine learning, is a subcategory of </a:t>
            </a:r>
            <a:r>
              <a:rPr lang="en-US" sz="1600" dirty="0">
                <a:solidFill>
                  <a:schemeClr val="tx1"/>
                </a:solidFill>
                <a:latin typeface="proxima-nova"/>
              </a:rPr>
              <a:t>machine learning</a:t>
            </a:r>
            <a:r>
              <a:rPr lang="en-US" sz="1600" i="0" dirty="0">
                <a:solidFill>
                  <a:schemeClr val="tx1"/>
                </a:solidFill>
                <a:effectLst/>
                <a:latin typeface="proxima-nova"/>
              </a:rPr>
              <a:t> and </a:t>
            </a:r>
            <a:r>
              <a:rPr lang="en-US" sz="1600" dirty="0">
                <a:solidFill>
                  <a:schemeClr val="tx1"/>
                </a:solidFill>
                <a:latin typeface="proxima-nova"/>
              </a:rPr>
              <a:t>artificial intelligence</a:t>
            </a:r>
            <a:r>
              <a:rPr lang="en-US" sz="1600" i="0" dirty="0">
                <a:solidFill>
                  <a:srgbClr val="161616"/>
                </a:solidFill>
                <a:effectLst/>
                <a:latin typeface="proxima-nova"/>
              </a:rPr>
              <a:t>. It is defined by its use of labeled datasets to train algorithms that to classify data or predict outcomes accurately. As input data is fed into the model, it adjusts its weights until the model has been fitted appropriately, which occurs as part of the cross validation process. Supervised learning helps organizations solve for a variety of real-world problems at scale, such as classifying spam in a separate folder from your inbox.</a:t>
            </a:r>
          </a:p>
          <a:p>
            <a:pPr algn="just"/>
            <a:r>
              <a:rPr lang="en-US" sz="1600" i="0" dirty="0">
                <a:solidFill>
                  <a:srgbClr val="161616"/>
                </a:solidFill>
                <a:effectLst/>
                <a:latin typeface="proxima-nova"/>
              </a:rPr>
              <a:t>Supervised learning uses a training set to teach models to yield the desired output. This training dataset includes inputs and correct outputs, which allow the model to learn over time. The algorithm measures its accuracy through the loss function, adjusting until the error has been sufficiently minimized.</a:t>
            </a:r>
            <a:endParaRPr lang="en-US" sz="1600" dirty="0">
              <a:latin typeface="proxima-nova"/>
            </a:endParaRPr>
          </a:p>
        </p:txBody>
      </p:sp>
    </p:spTree>
    <p:extLst>
      <p:ext uri="{BB962C8B-B14F-4D97-AF65-F5344CB8AC3E}">
        <p14:creationId xmlns:p14="http://schemas.microsoft.com/office/powerpoint/2010/main" val="1145282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0972-6D41-2B25-45C4-4080820163A5}"/>
              </a:ext>
            </a:extLst>
          </p:cNvPr>
          <p:cNvSpPr>
            <a:spLocks noGrp="1"/>
          </p:cNvSpPr>
          <p:nvPr>
            <p:ph type="title"/>
          </p:nvPr>
        </p:nvSpPr>
        <p:spPr>
          <a:xfrm>
            <a:off x="679542" y="434278"/>
            <a:ext cx="4681729" cy="1141497"/>
          </a:xfrm>
        </p:spPr>
        <p:txBody>
          <a:bodyPr>
            <a:normAutofit/>
          </a:bodyPr>
          <a:lstStyle/>
          <a:p>
            <a:r>
              <a:rPr lang="en-US" sz="2400" dirty="0"/>
              <a:t>UNSUPERVISED LEARNING </a:t>
            </a:r>
          </a:p>
        </p:txBody>
      </p:sp>
      <p:sp>
        <p:nvSpPr>
          <p:cNvPr id="4" name="Text Placeholder 3">
            <a:extLst>
              <a:ext uri="{FF2B5EF4-FFF2-40B4-BE49-F238E27FC236}">
                <a16:creationId xmlns:a16="http://schemas.microsoft.com/office/drawing/2014/main" id="{4580E041-34ED-5305-14BF-B367F37B7EF5}"/>
              </a:ext>
            </a:extLst>
          </p:cNvPr>
          <p:cNvSpPr>
            <a:spLocks noGrp="1"/>
          </p:cNvSpPr>
          <p:nvPr>
            <p:ph type="body" sz="half" idx="2"/>
          </p:nvPr>
        </p:nvSpPr>
        <p:spPr>
          <a:xfrm>
            <a:off x="679541" y="1838425"/>
            <a:ext cx="4758733" cy="4398746"/>
          </a:xfrm>
          <a:solidFill>
            <a:schemeClr val="bg1"/>
          </a:solidFill>
        </p:spPr>
        <p:txBody>
          <a:bodyPr>
            <a:noAutofit/>
          </a:bodyPr>
          <a:lstStyle/>
          <a:p>
            <a:pPr algn="just"/>
            <a:r>
              <a:rPr lang="en-US" sz="1600" b="0" i="0" dirty="0">
                <a:solidFill>
                  <a:schemeClr val="tx1"/>
                </a:solidFill>
                <a:effectLst/>
                <a:latin typeface="proxima-nova"/>
              </a:rPr>
              <a:t>Unsupervised learning, also known as </a:t>
            </a:r>
            <a:r>
              <a:rPr lang="en-US" sz="1600" dirty="0">
                <a:solidFill>
                  <a:schemeClr val="tx1"/>
                </a:solidFill>
                <a:latin typeface="proxima-nova"/>
              </a:rPr>
              <a:t>unsupervised machine learning</a:t>
            </a:r>
            <a:r>
              <a:rPr lang="en-US" sz="1600" b="0" i="0" dirty="0">
                <a:solidFill>
                  <a:schemeClr val="tx1"/>
                </a:solidFill>
                <a:effectLst/>
                <a:latin typeface="proxima-nova"/>
              </a:rPr>
              <a:t>, uses machine learning algorithms to analyze and cluster unlabeled datasets. These algorithms discover hidden patterns or data groupings without the need for human intervention. Its ability to discover similarities and differences in information make it the ideal solution for exploratory data analysis, cross-selling strategies, customer segmentation, and image recognition. Unsupervised Learning draws inferences from datasets without labels. It is best used </a:t>
            </a:r>
            <a:r>
              <a:rPr lang="en-US" sz="1600" dirty="0">
                <a:solidFill>
                  <a:schemeClr val="tx1"/>
                </a:solidFill>
                <a:latin typeface="proxima-nova"/>
              </a:rPr>
              <a:t>when we </a:t>
            </a:r>
            <a:r>
              <a:rPr lang="en-US" sz="1600" b="0" i="0" dirty="0">
                <a:solidFill>
                  <a:schemeClr val="tx1"/>
                </a:solidFill>
                <a:effectLst/>
                <a:latin typeface="proxima-nova"/>
              </a:rPr>
              <a:t>want to find patterns but don't know exactly what </a:t>
            </a:r>
            <a:r>
              <a:rPr lang="en-US" sz="1600" dirty="0">
                <a:solidFill>
                  <a:schemeClr val="tx1"/>
                </a:solidFill>
                <a:latin typeface="proxima-nova"/>
              </a:rPr>
              <a:t>we are </a:t>
            </a:r>
            <a:r>
              <a:rPr lang="en-US" sz="1600" b="0" i="0" dirty="0">
                <a:solidFill>
                  <a:schemeClr val="tx1"/>
                </a:solidFill>
                <a:effectLst/>
                <a:latin typeface="proxima-nova"/>
              </a:rPr>
              <a:t>looking for. This makes it useful in cybersecurity where the attacker is always changing methods.</a:t>
            </a:r>
          </a:p>
          <a:p>
            <a:pPr algn="just"/>
            <a:r>
              <a:rPr lang="en-US" sz="1600" b="0" i="0" dirty="0">
                <a:solidFill>
                  <a:schemeClr val="tx1"/>
                </a:solidFill>
                <a:effectLst/>
                <a:latin typeface="proxima-nova"/>
              </a:rPr>
              <a:t>Unsupervised learning models are utilized for three main tasks—clustering, association, and dimensionality reduction.</a:t>
            </a:r>
            <a:endParaRPr lang="en-US" sz="1600" dirty="0">
              <a:solidFill>
                <a:schemeClr val="tx1"/>
              </a:solidFill>
              <a:latin typeface="proxima-nova"/>
            </a:endParaRPr>
          </a:p>
        </p:txBody>
      </p:sp>
      <p:pic>
        <p:nvPicPr>
          <p:cNvPr id="18" name="Content Placeholder 17">
            <a:extLst>
              <a:ext uri="{FF2B5EF4-FFF2-40B4-BE49-F238E27FC236}">
                <a16:creationId xmlns:a16="http://schemas.microsoft.com/office/drawing/2014/main" id="{90898BFE-7CA8-3FE0-8958-C02A76732E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4922" y="1849214"/>
            <a:ext cx="5467149" cy="2905666"/>
          </a:xfrm>
        </p:spPr>
      </p:pic>
    </p:spTree>
    <p:extLst>
      <p:ext uri="{BB962C8B-B14F-4D97-AF65-F5344CB8AC3E}">
        <p14:creationId xmlns:p14="http://schemas.microsoft.com/office/powerpoint/2010/main" val="215150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6D69-6676-A0BB-858B-A318E910D84C}"/>
              </a:ext>
            </a:extLst>
          </p:cNvPr>
          <p:cNvSpPr>
            <a:spLocks noGrp="1"/>
          </p:cNvSpPr>
          <p:nvPr>
            <p:ph type="title"/>
          </p:nvPr>
        </p:nvSpPr>
        <p:spPr>
          <a:xfrm>
            <a:off x="640080" y="463154"/>
            <a:ext cx="4815840" cy="1141497"/>
          </a:xfrm>
        </p:spPr>
        <p:txBody>
          <a:bodyPr>
            <a:normAutofit/>
          </a:bodyPr>
          <a:lstStyle/>
          <a:p>
            <a:r>
              <a:rPr lang="en-US" sz="2400" dirty="0"/>
              <a:t>Reinforcement Learning </a:t>
            </a:r>
          </a:p>
        </p:txBody>
      </p:sp>
      <p:pic>
        <p:nvPicPr>
          <p:cNvPr id="6" name="Content Placeholder 5">
            <a:extLst>
              <a:ext uri="{FF2B5EF4-FFF2-40B4-BE49-F238E27FC236}">
                <a16:creationId xmlns:a16="http://schemas.microsoft.com/office/drawing/2014/main" id="{BC1E9818-1300-345A-BC88-512079E7DF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5445" y="1486873"/>
            <a:ext cx="4816475" cy="3884253"/>
          </a:xfrm>
        </p:spPr>
      </p:pic>
      <p:sp>
        <p:nvSpPr>
          <p:cNvPr id="4" name="Text Placeholder 3">
            <a:extLst>
              <a:ext uri="{FF2B5EF4-FFF2-40B4-BE49-F238E27FC236}">
                <a16:creationId xmlns:a16="http://schemas.microsoft.com/office/drawing/2014/main" id="{56D134E3-CD04-F7B6-1159-896A95831D29}"/>
              </a:ext>
            </a:extLst>
          </p:cNvPr>
          <p:cNvSpPr>
            <a:spLocks noGrp="1"/>
          </p:cNvSpPr>
          <p:nvPr>
            <p:ph type="body" sz="half" idx="2"/>
          </p:nvPr>
        </p:nvSpPr>
        <p:spPr>
          <a:xfrm>
            <a:off x="640080" y="2009397"/>
            <a:ext cx="4816475" cy="4379495"/>
          </a:xfrm>
          <a:solidFill>
            <a:schemeClr val="bg1"/>
          </a:solidFill>
        </p:spPr>
        <p:txBody>
          <a:bodyPr>
            <a:normAutofit fontScale="77500" lnSpcReduction="20000"/>
          </a:bodyPr>
          <a:lstStyle/>
          <a:p>
            <a:pPr algn="just"/>
            <a:r>
              <a:rPr lang="en-US" sz="2000" b="0" i="0" dirty="0">
                <a:solidFill>
                  <a:schemeClr val="tx1"/>
                </a:solidFill>
                <a:effectLst/>
                <a:latin typeface="proxima-nova"/>
              </a:rPr>
              <a:t>Reinforcement learning is a </a:t>
            </a:r>
            <a:r>
              <a:rPr lang="en-US" sz="2000" dirty="0">
                <a:solidFill>
                  <a:schemeClr val="tx1"/>
                </a:solidFill>
                <a:latin typeface="proxima-nova"/>
              </a:rPr>
              <a:t>machine learning </a:t>
            </a:r>
            <a:r>
              <a:rPr lang="en-US" sz="2000" b="0" i="0" dirty="0">
                <a:solidFill>
                  <a:schemeClr val="tx1"/>
                </a:solidFill>
                <a:effectLst/>
                <a:latin typeface="proxima-nova"/>
              </a:rPr>
              <a:t>training method based on rewarding desired behaviors and/or punishing undesired ones. In general, a reinforcement learning </a:t>
            </a:r>
            <a:r>
              <a:rPr lang="en-US" sz="2000" dirty="0">
                <a:solidFill>
                  <a:schemeClr val="tx1"/>
                </a:solidFill>
                <a:latin typeface="proxima-nova"/>
              </a:rPr>
              <a:t>agent .</a:t>
            </a:r>
            <a:r>
              <a:rPr lang="en-US" sz="2000" b="0" i="0" dirty="0">
                <a:solidFill>
                  <a:schemeClr val="tx1"/>
                </a:solidFill>
                <a:effectLst/>
                <a:latin typeface="proxima-nova"/>
              </a:rPr>
              <a:t> is able to perceive and interpret its environment, take actions and learn through trial and error.</a:t>
            </a:r>
          </a:p>
          <a:p>
            <a:pPr algn="just"/>
            <a:r>
              <a:rPr lang="en-US" sz="2000" b="0" i="0" dirty="0">
                <a:solidFill>
                  <a:schemeClr val="tx1"/>
                </a:solidFill>
                <a:effectLst/>
                <a:latin typeface="proxima-nova"/>
              </a:rPr>
              <a:t>In reinforcement learning, developers devise a method of rewarding desired behaviors and punishing negative behaviors. This method assigns positive values to the desired actions to encourage the agent and negative values to undesired behaviors. This programs the agent to seek long-term and maximum overall reward to achieve an optimal solution.</a:t>
            </a:r>
          </a:p>
          <a:p>
            <a:pPr algn="just"/>
            <a:r>
              <a:rPr lang="en-US" sz="2000" b="0" i="0" dirty="0">
                <a:solidFill>
                  <a:schemeClr val="tx1"/>
                </a:solidFill>
                <a:effectLst/>
                <a:latin typeface="proxima-nova"/>
              </a:rPr>
              <a:t>These long-term goals help prevent the agent from stalling on lesser goals. With time, the agent learns to avoid the negative and seek the positive. This learning method has been adopted in artificial intelligence (</a:t>
            </a:r>
            <a:r>
              <a:rPr lang="en-US" sz="2000" u="sng" dirty="0">
                <a:solidFill>
                  <a:schemeClr val="tx1"/>
                </a:solidFill>
                <a:latin typeface="proxima-nova"/>
              </a:rPr>
              <a:t>AI</a:t>
            </a:r>
            <a:r>
              <a:rPr lang="en-US" sz="2000" b="0" i="0" dirty="0">
                <a:solidFill>
                  <a:schemeClr val="tx1"/>
                </a:solidFill>
                <a:effectLst/>
                <a:latin typeface="proxima-nova"/>
              </a:rPr>
              <a:t>) as a way of directing </a:t>
            </a:r>
            <a:r>
              <a:rPr lang="en-US" sz="2000" dirty="0">
                <a:solidFill>
                  <a:schemeClr val="tx1"/>
                </a:solidFill>
                <a:latin typeface="proxima-nova"/>
              </a:rPr>
              <a:t>unsupervised machine learning</a:t>
            </a:r>
            <a:r>
              <a:rPr lang="en-US" sz="2000" b="0" i="0" dirty="0">
                <a:solidFill>
                  <a:schemeClr val="tx1"/>
                </a:solidFill>
                <a:effectLst/>
                <a:latin typeface="proxima-nova"/>
              </a:rPr>
              <a:t> through rewards and penalties.</a:t>
            </a:r>
          </a:p>
          <a:p>
            <a:pPr algn="just"/>
            <a:endParaRPr lang="en-US" dirty="0"/>
          </a:p>
        </p:txBody>
      </p:sp>
    </p:spTree>
    <p:extLst>
      <p:ext uri="{BB962C8B-B14F-4D97-AF65-F5344CB8AC3E}">
        <p14:creationId xmlns:p14="http://schemas.microsoft.com/office/powerpoint/2010/main" val="347264834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367</TotalTime>
  <Words>2188</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Gill Sans MT</vt:lpstr>
      <vt:lpstr>Perpetua Titling MT</vt:lpstr>
      <vt:lpstr>proxima-nova</vt:lpstr>
      <vt:lpstr>Symbol</vt:lpstr>
      <vt:lpstr>Wingdings</vt:lpstr>
      <vt:lpstr>Parcel</vt:lpstr>
      <vt:lpstr>American Express Makeathon 2023</vt:lpstr>
      <vt:lpstr>Introduction</vt:lpstr>
      <vt:lpstr>Problem statement </vt:lpstr>
      <vt:lpstr>Technologies used</vt:lpstr>
      <vt:lpstr>PowerPoint Presentation</vt:lpstr>
      <vt:lpstr>Types of machine learning Algorithms</vt:lpstr>
      <vt:lpstr>Supervised Learning </vt:lpstr>
      <vt:lpstr>UNSUPERVISED LEARNING </vt:lpstr>
      <vt:lpstr>Reinforcement Learning </vt:lpstr>
      <vt:lpstr>Algorithm Used</vt:lpstr>
      <vt:lpstr>Logistic Function</vt:lpstr>
      <vt:lpstr>Work Flow</vt:lpstr>
      <vt:lpstr>PowerPoint Presentation</vt:lpstr>
      <vt:lpstr>PowerPoint Presentation</vt:lpstr>
      <vt:lpstr>PowerPoint Presentation</vt:lpstr>
      <vt:lpstr>PowerPoint Presentation</vt:lpstr>
      <vt:lpstr>PowerPoint Presentation</vt:lpstr>
      <vt:lpstr>PowerPoint Presentation</vt:lpstr>
      <vt:lpstr>System Requirements</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Express Makeathon 2023</dc:title>
  <dc:creator>Akriti Gupta</dc:creator>
  <cp:lastModifiedBy>Akriti Gupta</cp:lastModifiedBy>
  <cp:revision>3</cp:revision>
  <dcterms:created xsi:type="dcterms:W3CDTF">2023-05-11T13:01:00Z</dcterms:created>
  <dcterms:modified xsi:type="dcterms:W3CDTF">2023-05-14T10:16:55Z</dcterms:modified>
</cp:coreProperties>
</file>