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embeddedFontLst>
    <p:embeddedFont>
      <p:font typeface="Quattrocento Sans"/>
      <p:bold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4" roundtripDataSignature="AMtx7mjkhZWmOHar+cK2ySfG5Go7SCWPF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QuattrocentoSans-boldItalic.fntdata"/><Relationship Id="rId12" Type="http://schemas.openxmlformats.org/officeDocument/2006/relationships/font" Target="fonts/QuattrocentoSans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E2F13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2829" y="121757"/>
            <a:ext cx="659012" cy="65901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"/>
          <p:cNvSpPr txBox="1"/>
          <p:nvPr/>
        </p:nvSpPr>
        <p:spPr>
          <a:xfrm>
            <a:off x="371473" y="932148"/>
            <a:ext cx="5724527" cy="5834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88BC64"/>
                </a:solidFill>
                <a:latin typeface="Arial Rounded"/>
                <a:ea typeface="Arial Rounded"/>
                <a:cs typeface="Arial Rounded"/>
                <a:sym typeface="Arial Rounded"/>
              </a:rPr>
              <a:t>STEPS IN PROJECT</a:t>
            </a:r>
            <a:endParaRPr/>
          </a:p>
        </p:txBody>
      </p:sp>
      <p:sp>
        <p:nvSpPr>
          <p:cNvPr id="91" name="Google Shape;91;p1"/>
          <p:cNvSpPr/>
          <p:nvPr/>
        </p:nvSpPr>
        <p:spPr>
          <a:xfrm>
            <a:off x="592335" y="1444645"/>
            <a:ext cx="7896227" cy="4611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8E2F3"/>
              </a:buClr>
              <a:buSzPts val="1800"/>
              <a:buFont typeface="Noto Sans Symbols"/>
              <a:buChar char="✔"/>
            </a:pPr>
            <a:r>
              <a:rPr b="1" i="0" lang="en-US" sz="1800" u="none" cap="none" strike="noStrike">
                <a:solidFill>
                  <a:srgbClr val="D8E2F3"/>
                </a:solidFill>
                <a:latin typeface="Arial"/>
                <a:ea typeface="Arial"/>
                <a:cs typeface="Arial"/>
                <a:sym typeface="Arial"/>
              </a:rPr>
              <a:t>Requirement Gathering/ Business Requirements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8E2F3"/>
              </a:buClr>
              <a:buSzPts val="1800"/>
              <a:buFont typeface="Noto Sans Symbols"/>
              <a:buChar char="✔"/>
            </a:pPr>
            <a:r>
              <a:rPr b="1" i="0" lang="en-US" sz="1800" u="none" cap="none" strike="noStrike">
                <a:solidFill>
                  <a:srgbClr val="D8E2F3"/>
                </a:solidFill>
                <a:latin typeface="Arial"/>
                <a:ea typeface="Arial"/>
                <a:cs typeface="Arial"/>
                <a:sym typeface="Arial"/>
              </a:rPr>
              <a:t>Data Walkthrough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8E2F3"/>
              </a:buClr>
              <a:buSzPts val="1800"/>
              <a:buFont typeface="Noto Sans Symbols"/>
              <a:buChar char="✔"/>
            </a:pPr>
            <a:r>
              <a:rPr b="1" i="0" lang="en-US" sz="1800" u="none" cap="none" strike="noStrike">
                <a:solidFill>
                  <a:srgbClr val="D8E2F3"/>
                </a:solidFill>
                <a:latin typeface="Arial"/>
                <a:ea typeface="Arial"/>
                <a:cs typeface="Arial"/>
                <a:sym typeface="Arial"/>
              </a:rPr>
              <a:t>Data Connection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8E2F3"/>
              </a:buClr>
              <a:buSzPts val="1800"/>
              <a:buFont typeface="Noto Sans Symbols"/>
              <a:buChar char="✔"/>
            </a:pPr>
            <a:r>
              <a:rPr b="1" i="0" lang="en-US" sz="1800" u="none" cap="none" strike="noStrike">
                <a:solidFill>
                  <a:srgbClr val="D8E2F3"/>
                </a:solidFill>
                <a:latin typeface="Arial"/>
                <a:ea typeface="Arial"/>
                <a:cs typeface="Arial"/>
                <a:sym typeface="Arial"/>
              </a:rPr>
              <a:t>Data Cleaning / Quality Check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8E2F3"/>
              </a:buClr>
              <a:buSzPts val="1800"/>
              <a:buFont typeface="Noto Sans Symbols"/>
              <a:buChar char="✔"/>
            </a:pPr>
            <a:r>
              <a:rPr b="1" i="0" lang="en-US" sz="1800" u="none" cap="none" strike="noStrike">
                <a:solidFill>
                  <a:srgbClr val="D8E2F3"/>
                </a:solidFill>
                <a:latin typeface="Arial"/>
                <a:ea typeface="Arial"/>
                <a:cs typeface="Arial"/>
                <a:sym typeface="Arial"/>
              </a:rPr>
              <a:t>Data Modeling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8E2F3"/>
              </a:buClr>
              <a:buSzPts val="1800"/>
              <a:buFont typeface="Noto Sans Symbols"/>
              <a:buChar char="✔"/>
            </a:pPr>
            <a:r>
              <a:rPr b="1" i="0" lang="en-US" sz="1800" u="none" cap="none" strike="noStrike">
                <a:solidFill>
                  <a:srgbClr val="D8E2F3"/>
                </a:solidFill>
                <a:latin typeface="Arial"/>
                <a:ea typeface="Arial"/>
                <a:cs typeface="Arial"/>
                <a:sym typeface="Arial"/>
              </a:rPr>
              <a:t>Data Processing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8E2F3"/>
              </a:buClr>
              <a:buSzPts val="1800"/>
              <a:buFont typeface="Noto Sans Symbols"/>
              <a:buChar char="✔"/>
            </a:pPr>
            <a:r>
              <a:rPr b="1" i="0" lang="en-US" sz="1800" u="none" cap="none" strike="noStrike">
                <a:solidFill>
                  <a:srgbClr val="D8E2F3"/>
                </a:solidFill>
                <a:latin typeface="Arial"/>
                <a:ea typeface="Arial"/>
                <a:cs typeface="Arial"/>
                <a:sym typeface="Arial"/>
              </a:rPr>
              <a:t>DAX Calculations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8E2F3"/>
              </a:buClr>
              <a:buSzPts val="1800"/>
              <a:buFont typeface="Noto Sans Symbols"/>
              <a:buChar char="✔"/>
            </a:pPr>
            <a:r>
              <a:rPr b="1" i="0" lang="en-US" sz="1800" u="none" cap="none" strike="noStrike">
                <a:solidFill>
                  <a:srgbClr val="D8E2F3"/>
                </a:solidFill>
                <a:latin typeface="Arial"/>
                <a:ea typeface="Arial"/>
                <a:cs typeface="Arial"/>
                <a:sym typeface="Arial"/>
              </a:rPr>
              <a:t>Dashboard Lay outing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8E2F3"/>
              </a:buClr>
              <a:buSzPts val="1800"/>
              <a:buFont typeface="Noto Sans Symbols"/>
              <a:buChar char="✔"/>
            </a:pPr>
            <a:r>
              <a:rPr b="1" i="0" lang="en-US" sz="1800" u="none" cap="none" strike="noStrike">
                <a:solidFill>
                  <a:srgbClr val="D8E2F3"/>
                </a:solidFill>
                <a:latin typeface="Arial"/>
                <a:ea typeface="Arial"/>
                <a:cs typeface="Arial"/>
                <a:sym typeface="Arial"/>
              </a:rPr>
              <a:t>Charts Development and Formatting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8E2F3"/>
              </a:buClr>
              <a:buSzPts val="1800"/>
              <a:buFont typeface="Noto Sans Symbols"/>
              <a:buChar char="✔"/>
            </a:pPr>
            <a:r>
              <a:rPr b="1" i="0" lang="en-US" sz="1800" u="none" cap="none" strike="noStrike">
                <a:solidFill>
                  <a:srgbClr val="D8E2F3"/>
                </a:solidFill>
                <a:latin typeface="Arial"/>
                <a:ea typeface="Arial"/>
                <a:cs typeface="Arial"/>
                <a:sym typeface="Arial"/>
              </a:rPr>
              <a:t>Dashboard / Report Development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8E2F3"/>
              </a:buClr>
              <a:buSzPts val="1800"/>
              <a:buFont typeface="Noto Sans Symbols"/>
              <a:buChar char="✔"/>
            </a:pPr>
            <a:r>
              <a:rPr b="1" i="0" lang="en-US" sz="1800" u="none" cap="none" strike="noStrike">
                <a:solidFill>
                  <a:srgbClr val="D8E2F3"/>
                </a:solidFill>
                <a:latin typeface="Arial"/>
                <a:ea typeface="Arial"/>
                <a:cs typeface="Arial"/>
                <a:sym typeface="Arial"/>
              </a:rPr>
              <a:t>Insights Generation</a:t>
            </a:r>
            <a:endParaRPr/>
          </a:p>
        </p:txBody>
      </p:sp>
      <p:pic>
        <p:nvPicPr>
          <p:cNvPr descr="Power BI - Udemy Business" id="92" name="Google Shape;92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572365" y="6115386"/>
            <a:ext cx="2457455" cy="620858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"/>
          <p:cNvSpPr txBox="1"/>
          <p:nvPr/>
        </p:nvSpPr>
        <p:spPr>
          <a:xfrm>
            <a:off x="3749874" y="159559"/>
            <a:ext cx="4738688" cy="5834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Shopify Analysis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E2F13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2829" y="121757"/>
            <a:ext cx="659012" cy="6590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ower BI - Udemy Business" id="100" name="Google Shape;100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572365" y="6115386"/>
            <a:ext cx="2457455" cy="620858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"/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88BC64"/>
                </a:solidFill>
                <a:latin typeface="Arial Rounded"/>
                <a:ea typeface="Arial Rounded"/>
                <a:cs typeface="Arial Rounded"/>
                <a:sym typeface="Arial Rounded"/>
              </a:rPr>
              <a:t>BUSINESS REQUIREMENT</a:t>
            </a:r>
            <a:endParaRPr/>
          </a:p>
        </p:txBody>
      </p:sp>
      <p:sp>
        <p:nvSpPr>
          <p:cNvPr id="102" name="Google Shape;102;p2"/>
          <p:cNvSpPr txBox="1"/>
          <p:nvPr/>
        </p:nvSpPr>
        <p:spPr>
          <a:xfrm>
            <a:off x="117612" y="1663564"/>
            <a:ext cx="11912208" cy="1138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DDEAF6"/>
                </a:solidFill>
                <a:latin typeface="Calibri"/>
                <a:ea typeface="Calibri"/>
                <a:cs typeface="Calibri"/>
                <a:sym typeface="Calibri"/>
              </a:rPr>
              <a:t>The goal of this project is to analyze Shopify sales data in Power BI to uncover meaningful insights into transaction performance, customer purchasing behavior, and long-term customer value. By designing an interactive dashboard, the objective is to help stakeholders identify patterns in revenue generation, customer retention, and engagement trends to support data-driven decision-making.</a:t>
            </a:r>
            <a:endParaRPr sz="1700">
              <a:solidFill>
                <a:srgbClr val="DDEAF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2"/>
          <p:cNvSpPr txBox="1"/>
          <p:nvPr/>
        </p:nvSpPr>
        <p:spPr>
          <a:xfrm>
            <a:off x="117612" y="2905360"/>
            <a:ext cx="5724527" cy="5834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 u="none">
                <a:solidFill>
                  <a:schemeClr val="lt1"/>
                </a:solidFill>
                <a:highlight>
                  <a:srgbClr val="000000"/>
                </a:highlight>
                <a:latin typeface="Arial Rounded"/>
                <a:ea typeface="Arial Rounded"/>
                <a:cs typeface="Arial Rounded"/>
                <a:sym typeface="Arial Rounded"/>
              </a:rPr>
              <a:t>KPI’s Requirements</a:t>
            </a:r>
            <a:endParaRPr/>
          </a:p>
        </p:txBody>
      </p:sp>
      <p:sp>
        <p:nvSpPr>
          <p:cNvPr id="104" name="Google Shape;104;p2"/>
          <p:cNvSpPr/>
          <p:nvPr/>
        </p:nvSpPr>
        <p:spPr>
          <a:xfrm>
            <a:off x="162180" y="3488767"/>
            <a:ext cx="10401045" cy="2126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1800"/>
              <a:buFont typeface="Calibri"/>
              <a:buNone/>
            </a:pPr>
            <a:r>
              <a:rPr b="1" lang="en-US" sz="1800">
                <a:solidFill>
                  <a:srgbClr val="FFD966"/>
                </a:solidFill>
                <a:latin typeface="Calibri"/>
                <a:ea typeface="Calibri"/>
                <a:cs typeface="Calibri"/>
                <a:sym typeface="Calibri"/>
              </a:rPr>
              <a:t>1. Transactions Performance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This section focuses on evaluating the overall health and effectiveness of sales operations by tracking:</a:t>
            </a:r>
            <a:endParaRPr/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⮚"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Net Sales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Total revenue generated before tax.</a:t>
            </a:r>
            <a:endParaRPr/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⮚"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Total Quantity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The cumulative number of products sold.</a:t>
            </a:r>
            <a:endParaRPr/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⮚"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Net Avg Order Value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The average revenue per transaction, excluding tax.</a:t>
            </a:r>
            <a:endParaRPr/>
          </a:p>
        </p:txBody>
      </p:sp>
      <p:sp>
        <p:nvSpPr>
          <p:cNvPr id="105" name="Google Shape;105;p2"/>
          <p:cNvSpPr txBox="1"/>
          <p:nvPr/>
        </p:nvSpPr>
        <p:spPr>
          <a:xfrm>
            <a:off x="3749874" y="159559"/>
            <a:ext cx="4738688" cy="5834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000" u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Shopify Analysis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E2F13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2829" y="121757"/>
            <a:ext cx="659012" cy="6590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ower BI - Udemy Business" id="112" name="Google Shape;112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572365" y="6115386"/>
            <a:ext cx="2457455" cy="620858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3"/>
          <p:cNvSpPr txBox="1"/>
          <p:nvPr/>
        </p:nvSpPr>
        <p:spPr>
          <a:xfrm>
            <a:off x="104773" y="962026"/>
            <a:ext cx="5724527" cy="5834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88BC64"/>
                </a:solidFill>
                <a:latin typeface="Arial Rounded"/>
                <a:ea typeface="Arial Rounded"/>
                <a:cs typeface="Arial Rounded"/>
                <a:sym typeface="Arial Rounded"/>
              </a:rPr>
              <a:t>BUSINESS REQUIREMENT</a:t>
            </a:r>
            <a:endParaRPr/>
          </a:p>
        </p:txBody>
      </p:sp>
      <p:sp>
        <p:nvSpPr>
          <p:cNvPr id="114" name="Google Shape;114;p3"/>
          <p:cNvSpPr txBox="1"/>
          <p:nvPr/>
        </p:nvSpPr>
        <p:spPr>
          <a:xfrm>
            <a:off x="162180" y="1554958"/>
            <a:ext cx="5724527" cy="5834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highlight>
                  <a:srgbClr val="000000"/>
                </a:highlight>
                <a:latin typeface="Arial Rounded"/>
                <a:ea typeface="Arial Rounded"/>
                <a:cs typeface="Arial Rounded"/>
                <a:sym typeface="Arial Rounded"/>
              </a:rPr>
              <a:t>KPI’s Requirements</a:t>
            </a:r>
            <a:endParaRPr/>
          </a:p>
        </p:txBody>
      </p:sp>
      <p:sp>
        <p:nvSpPr>
          <p:cNvPr id="115" name="Google Shape;115;p3"/>
          <p:cNvSpPr/>
          <p:nvPr/>
        </p:nvSpPr>
        <p:spPr>
          <a:xfrm>
            <a:off x="262829" y="2053259"/>
            <a:ext cx="10401045" cy="39551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1600"/>
              <a:buFont typeface="Calibri"/>
              <a:buNone/>
            </a:pPr>
            <a:r>
              <a:rPr b="1" lang="en-US" sz="1600">
                <a:solidFill>
                  <a:srgbClr val="FFD966"/>
                </a:solidFill>
                <a:latin typeface="Calibri"/>
                <a:ea typeface="Calibri"/>
                <a:cs typeface="Calibri"/>
                <a:sym typeface="Calibri"/>
              </a:rPr>
              <a:t>2. Customer Purchase Behavior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Understanding how customers interact with the business is critical. This section highlights:</a:t>
            </a:r>
            <a:endParaRPr/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⮚"/>
            </a:pPr>
            <a:r>
              <a:rPr b="1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Total Customers</a:t>
            </a: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The count of unique buyers.</a:t>
            </a:r>
            <a:endParaRPr/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⮚"/>
            </a:pPr>
            <a:r>
              <a:rPr b="1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Single Order Customers</a:t>
            </a: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Customers who placed only one order.</a:t>
            </a:r>
            <a:endParaRPr/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⮚"/>
            </a:pPr>
            <a:r>
              <a:rPr b="1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Repeat Customers</a:t>
            </a: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Customers with more than one order, indicating loyalty.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1600"/>
              <a:buFont typeface="Calibri"/>
              <a:buNone/>
            </a:pPr>
            <a:r>
              <a:rPr b="1" lang="en-US" sz="1600">
                <a:solidFill>
                  <a:srgbClr val="FFD966"/>
                </a:solidFill>
                <a:latin typeface="Calibri"/>
                <a:ea typeface="Calibri"/>
                <a:cs typeface="Calibri"/>
                <a:sym typeface="Calibri"/>
              </a:rPr>
              <a:t>3. Retention &amp; Value KPIs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 evaluate long-term growth and customer value, this section includes:</a:t>
            </a:r>
            <a:endParaRPr/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⮚"/>
            </a:pPr>
            <a:r>
              <a:rPr b="1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Lifetime Value (LTV)</a:t>
            </a: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The total revenue generated by a customer over time.</a:t>
            </a:r>
            <a:endParaRPr/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⮚"/>
            </a:pPr>
            <a:r>
              <a:rPr b="1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Repeat Rate</a:t>
            </a: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The percentage of customers who return to make another purchase.</a:t>
            </a:r>
            <a:endParaRPr/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⮚"/>
            </a:pPr>
            <a:r>
              <a:rPr b="1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Purchase Frequency</a:t>
            </a: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How often customers place orders, on average.</a:t>
            </a:r>
            <a:endParaRPr/>
          </a:p>
        </p:txBody>
      </p:sp>
      <p:sp>
        <p:nvSpPr>
          <p:cNvPr id="116" name="Google Shape;116;p3"/>
          <p:cNvSpPr txBox="1"/>
          <p:nvPr/>
        </p:nvSpPr>
        <p:spPr>
          <a:xfrm>
            <a:off x="3749874" y="159559"/>
            <a:ext cx="4738688" cy="5834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Shopify Analysis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E2F13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2829" y="121757"/>
            <a:ext cx="659012" cy="659012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4"/>
          <p:cNvSpPr txBox="1"/>
          <p:nvPr/>
        </p:nvSpPr>
        <p:spPr>
          <a:xfrm>
            <a:off x="104773" y="962026"/>
            <a:ext cx="5724527" cy="5834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88BC64"/>
                </a:solidFill>
                <a:latin typeface="Arial Rounded"/>
                <a:ea typeface="Arial Rounded"/>
                <a:cs typeface="Arial Rounded"/>
                <a:sym typeface="Arial Rounded"/>
              </a:rPr>
              <a:t>BUSINESS REQUIREMENT</a:t>
            </a:r>
            <a:endParaRPr/>
          </a:p>
        </p:txBody>
      </p:sp>
      <p:sp>
        <p:nvSpPr>
          <p:cNvPr id="124" name="Google Shape;124;p4"/>
          <p:cNvSpPr txBox="1"/>
          <p:nvPr/>
        </p:nvSpPr>
        <p:spPr>
          <a:xfrm>
            <a:off x="162180" y="1554958"/>
            <a:ext cx="5724527" cy="5834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highlight>
                  <a:srgbClr val="000000"/>
                </a:highlight>
                <a:latin typeface="Arial Rounded"/>
                <a:ea typeface="Arial Rounded"/>
                <a:cs typeface="Arial Rounded"/>
                <a:sym typeface="Arial Rounded"/>
              </a:rPr>
              <a:t>Charts Requirements</a:t>
            </a:r>
            <a:endParaRPr/>
          </a:p>
        </p:txBody>
      </p:sp>
      <p:sp>
        <p:nvSpPr>
          <p:cNvPr id="125" name="Google Shape;125;p4"/>
          <p:cNvSpPr/>
          <p:nvPr/>
        </p:nvSpPr>
        <p:spPr>
          <a:xfrm>
            <a:off x="262829" y="2138365"/>
            <a:ext cx="10401045" cy="3077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4B081"/>
              </a:buClr>
              <a:buSzPts val="1400"/>
              <a:buFont typeface="Calibri"/>
              <a:buNone/>
            </a:pPr>
            <a:r>
              <a:rPr i="1" lang="en-US" sz="1400">
                <a:solidFill>
                  <a:srgbClr val="F4B081"/>
                </a:solidFill>
                <a:latin typeface="Calibri"/>
                <a:ea typeface="Calibri"/>
                <a:cs typeface="Calibri"/>
                <a:sym typeface="Calibri"/>
              </a:rPr>
              <a:t>This section will support dynamic analysis using a </a:t>
            </a:r>
            <a:r>
              <a:rPr b="1" i="1" lang="en-US" sz="1400">
                <a:solidFill>
                  <a:srgbClr val="F4B081"/>
                </a:solidFill>
                <a:latin typeface="Calibri"/>
                <a:ea typeface="Calibri"/>
                <a:cs typeface="Calibri"/>
                <a:sym typeface="Calibri"/>
              </a:rPr>
              <a:t>measure selector</a:t>
            </a:r>
            <a:r>
              <a:rPr i="1" lang="en-US" sz="1400">
                <a:solidFill>
                  <a:srgbClr val="F4B081"/>
                </a:solidFill>
                <a:latin typeface="Calibri"/>
                <a:ea typeface="Calibri"/>
                <a:cs typeface="Calibri"/>
                <a:sym typeface="Calibri"/>
              </a:rPr>
              <a:t> for: </a:t>
            </a:r>
            <a:r>
              <a:rPr b="1" i="1" lang="en-US" sz="1400">
                <a:solidFill>
                  <a:srgbClr val="F4B081"/>
                </a:solidFill>
                <a:latin typeface="Calibri"/>
                <a:ea typeface="Calibri"/>
                <a:cs typeface="Calibri"/>
                <a:sym typeface="Calibri"/>
              </a:rPr>
              <a:t>Net Sales</a:t>
            </a:r>
            <a:r>
              <a:rPr i="1" lang="en-US" sz="1400">
                <a:solidFill>
                  <a:srgbClr val="F4B08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i="1" lang="en-US" sz="1400">
                <a:solidFill>
                  <a:srgbClr val="F4B081"/>
                </a:solidFill>
                <a:latin typeface="Calibri"/>
                <a:ea typeface="Calibri"/>
                <a:cs typeface="Calibri"/>
                <a:sym typeface="Calibri"/>
              </a:rPr>
              <a:t>Total Quantity</a:t>
            </a:r>
            <a:r>
              <a:rPr i="1" lang="en-US" sz="1400">
                <a:solidFill>
                  <a:srgbClr val="F4B08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i="1" lang="en-US" sz="1400">
                <a:solidFill>
                  <a:srgbClr val="F4B081"/>
                </a:solidFill>
                <a:latin typeface="Calibri"/>
                <a:ea typeface="Calibri"/>
                <a:cs typeface="Calibri"/>
                <a:sym typeface="Calibri"/>
              </a:rPr>
              <a:t>Total Customers</a:t>
            </a:r>
            <a:r>
              <a:rPr i="1" lang="en-US" sz="1400">
                <a:solidFill>
                  <a:srgbClr val="F4B08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i="1" lang="en-US" sz="1400">
                <a:solidFill>
                  <a:srgbClr val="F4B081"/>
                </a:solidFill>
                <a:latin typeface="Calibri"/>
                <a:ea typeface="Calibri"/>
                <a:cs typeface="Calibri"/>
                <a:sym typeface="Calibri"/>
              </a:rPr>
              <a:t>Repeat Customers</a:t>
            </a:r>
            <a:endParaRPr i="1" sz="1400">
              <a:solidFill>
                <a:srgbClr val="F4B08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4"/>
          <p:cNvSpPr txBox="1"/>
          <p:nvPr/>
        </p:nvSpPr>
        <p:spPr>
          <a:xfrm>
            <a:off x="3749874" y="159559"/>
            <a:ext cx="4738688" cy="5834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Shopify Analysis</a:t>
            </a:r>
            <a:endParaRPr/>
          </a:p>
        </p:txBody>
      </p:sp>
      <p:sp>
        <p:nvSpPr>
          <p:cNvPr id="127" name="Google Shape;127;p4"/>
          <p:cNvSpPr/>
          <p:nvPr/>
        </p:nvSpPr>
        <p:spPr>
          <a:xfrm>
            <a:off x="262828" y="2485145"/>
            <a:ext cx="10401045" cy="38534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b="1" lang="en-US" sz="1600">
                <a:solidFill>
                  <a:srgbClr val="FFD966"/>
                </a:solidFill>
                <a:latin typeface="Calibri"/>
                <a:ea typeface="Calibri"/>
                <a:cs typeface="Calibri"/>
                <a:sym typeface="Calibri"/>
              </a:rPr>
              <a:t>Regional Overview - Province and Cities</a:t>
            </a:r>
            <a:endParaRPr b="1" i="0" sz="1600" u="none" cap="none" strike="noStrike">
              <a:solidFill>
                <a:srgbClr val="FFD9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3C6E7"/>
              </a:buClr>
              <a:buSzPts val="1400"/>
              <a:buFont typeface="Noto Sans Symbols"/>
              <a:buChar char="❖"/>
            </a:pPr>
            <a:r>
              <a:rPr b="1" i="0" lang="en-US" sz="1400" u="none" cap="none" strike="noStrike">
                <a:solidFill>
                  <a:srgbClr val="B3C6E7"/>
                </a:solidFill>
                <a:latin typeface="Arial"/>
                <a:ea typeface="Arial"/>
                <a:cs typeface="Arial"/>
                <a:sym typeface="Arial"/>
              </a:rPr>
              <a:t>Filled Map (Province-Level)</a:t>
            </a:r>
            <a:endParaRPr b="0" i="0" sz="1400" u="none" cap="none" strike="noStrike">
              <a:solidFill>
                <a:srgbClr val="B3C6E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⮚"/>
            </a:pPr>
            <a:r>
              <a:rPr b="1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Purpose</a:t>
            </a: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Display province-wise performance using </a:t>
            </a:r>
            <a:r>
              <a:rPr b="1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color saturation</a:t>
            </a: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based on the selected measure.</a:t>
            </a:r>
            <a:endParaRPr/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⮚"/>
            </a:pPr>
            <a:r>
              <a:rPr b="1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Interactivity</a:t>
            </a: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Changes dynamically with the measure selector.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3C6E7"/>
              </a:buClr>
              <a:buSzPts val="1400"/>
              <a:buFont typeface="Noto Sans Symbols"/>
              <a:buChar char="❖"/>
            </a:pPr>
            <a:r>
              <a:rPr b="1" lang="en-US" sz="1400">
                <a:solidFill>
                  <a:srgbClr val="B3C6E7"/>
                </a:solidFill>
                <a:latin typeface="Arial"/>
                <a:ea typeface="Arial"/>
                <a:cs typeface="Arial"/>
                <a:sym typeface="Arial"/>
              </a:rPr>
              <a:t>Bubble Map / Density Map (City Level)</a:t>
            </a:r>
            <a:endParaRPr/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⮚"/>
            </a:pPr>
            <a:r>
              <a:rPr b="1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Purpose</a:t>
            </a: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Visually represent </a:t>
            </a:r>
            <a:r>
              <a:rPr b="1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sales or customer density</a:t>
            </a: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at a more granular level.</a:t>
            </a:r>
            <a:endParaRPr/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⮚"/>
            </a:pPr>
            <a:r>
              <a:rPr b="1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Bubble Size or Heat Intensity</a:t>
            </a: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Driven by the selected measure.</a:t>
            </a:r>
            <a:endParaRPr/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⮚"/>
            </a:pPr>
            <a:r>
              <a:rPr b="1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Tooltip</a:t>
            </a: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Shows all key metrics (Net Sales, Quantity, Total Customers, Repeat Customers).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3C6E7"/>
              </a:buClr>
              <a:buSzPts val="1400"/>
              <a:buFont typeface="Noto Sans Symbols"/>
              <a:buChar char="❖"/>
            </a:pPr>
            <a:r>
              <a:rPr b="1" lang="en-US" sz="1400">
                <a:solidFill>
                  <a:srgbClr val="B3C6E7"/>
                </a:solidFill>
                <a:latin typeface="Arial"/>
                <a:ea typeface="Arial"/>
                <a:cs typeface="Arial"/>
                <a:sym typeface="Arial"/>
              </a:rPr>
              <a:t>Bar Chart (City-Level Performance)</a:t>
            </a:r>
            <a:endParaRPr/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⮚"/>
            </a:pPr>
            <a:r>
              <a:rPr b="1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Purpose</a:t>
            </a: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Compare </a:t>
            </a:r>
            <a:r>
              <a:rPr b="1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top-performing cities</a:t>
            </a: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based on the selected KPI.</a:t>
            </a:r>
            <a:endParaRPr/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⮚"/>
            </a:pPr>
            <a:r>
              <a:rPr b="1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Sorted</a:t>
            </a: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Descending order by selected measure.</a:t>
            </a:r>
            <a:endParaRPr/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⮚"/>
            </a:pPr>
            <a:r>
              <a:rPr b="1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Dynamic</a:t>
            </a: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Interacts with slicers/filters and responds to the KPI selector.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E2F13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2829" y="121757"/>
            <a:ext cx="659012" cy="659012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5"/>
          <p:cNvSpPr txBox="1"/>
          <p:nvPr/>
        </p:nvSpPr>
        <p:spPr>
          <a:xfrm>
            <a:off x="104773" y="962026"/>
            <a:ext cx="5724527" cy="5834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88BC64"/>
                </a:solidFill>
                <a:latin typeface="Arial Rounded"/>
                <a:ea typeface="Arial Rounded"/>
                <a:cs typeface="Arial Rounded"/>
                <a:sym typeface="Arial Rounded"/>
              </a:rPr>
              <a:t>BUSINESS REQUIREMENT</a:t>
            </a:r>
            <a:endParaRPr/>
          </a:p>
        </p:txBody>
      </p:sp>
      <p:sp>
        <p:nvSpPr>
          <p:cNvPr id="135" name="Google Shape;135;p5"/>
          <p:cNvSpPr txBox="1"/>
          <p:nvPr/>
        </p:nvSpPr>
        <p:spPr>
          <a:xfrm>
            <a:off x="162180" y="1554958"/>
            <a:ext cx="5724527" cy="5834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highlight>
                  <a:srgbClr val="000000"/>
                </a:highlight>
                <a:latin typeface="Arial Rounded"/>
                <a:ea typeface="Arial Rounded"/>
                <a:cs typeface="Arial Rounded"/>
                <a:sym typeface="Arial Rounded"/>
              </a:rPr>
              <a:t>Charts Requirements</a:t>
            </a:r>
            <a:endParaRPr/>
          </a:p>
        </p:txBody>
      </p:sp>
      <p:sp>
        <p:nvSpPr>
          <p:cNvPr id="136" name="Google Shape;136;p5"/>
          <p:cNvSpPr/>
          <p:nvPr/>
        </p:nvSpPr>
        <p:spPr>
          <a:xfrm>
            <a:off x="262829" y="2138365"/>
            <a:ext cx="10401045" cy="3077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4B081"/>
              </a:buClr>
              <a:buSzPts val="1400"/>
              <a:buFont typeface="Calibri"/>
              <a:buNone/>
            </a:pPr>
            <a:r>
              <a:rPr i="1" lang="en-US" sz="1400">
                <a:solidFill>
                  <a:srgbClr val="F4B081"/>
                </a:solidFill>
                <a:latin typeface="Calibri"/>
                <a:ea typeface="Calibri"/>
                <a:cs typeface="Calibri"/>
                <a:sym typeface="Calibri"/>
              </a:rPr>
              <a:t>This section will support dynamic analysis using a </a:t>
            </a:r>
            <a:r>
              <a:rPr b="1" i="1" lang="en-US" sz="1400">
                <a:solidFill>
                  <a:srgbClr val="F4B081"/>
                </a:solidFill>
                <a:latin typeface="Calibri"/>
                <a:ea typeface="Calibri"/>
                <a:cs typeface="Calibri"/>
                <a:sym typeface="Calibri"/>
              </a:rPr>
              <a:t>measure selector</a:t>
            </a:r>
            <a:r>
              <a:rPr i="1" lang="en-US" sz="1400">
                <a:solidFill>
                  <a:srgbClr val="F4B081"/>
                </a:solidFill>
                <a:latin typeface="Calibri"/>
                <a:ea typeface="Calibri"/>
                <a:cs typeface="Calibri"/>
                <a:sym typeface="Calibri"/>
              </a:rPr>
              <a:t> for: </a:t>
            </a:r>
            <a:r>
              <a:rPr b="1" i="1" lang="en-US" sz="1400">
                <a:solidFill>
                  <a:srgbClr val="F4B081"/>
                </a:solidFill>
                <a:latin typeface="Calibri"/>
                <a:ea typeface="Calibri"/>
                <a:cs typeface="Calibri"/>
                <a:sym typeface="Calibri"/>
              </a:rPr>
              <a:t>Net Sales</a:t>
            </a:r>
            <a:r>
              <a:rPr i="1" lang="en-US" sz="1400">
                <a:solidFill>
                  <a:srgbClr val="F4B08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i="1" lang="en-US" sz="1400">
                <a:solidFill>
                  <a:srgbClr val="F4B081"/>
                </a:solidFill>
                <a:latin typeface="Calibri"/>
                <a:ea typeface="Calibri"/>
                <a:cs typeface="Calibri"/>
                <a:sym typeface="Calibri"/>
              </a:rPr>
              <a:t>Total Quantity</a:t>
            </a:r>
            <a:r>
              <a:rPr i="1" lang="en-US" sz="1400">
                <a:solidFill>
                  <a:srgbClr val="F4B08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i="1" lang="en-US" sz="1400">
                <a:solidFill>
                  <a:srgbClr val="F4B081"/>
                </a:solidFill>
                <a:latin typeface="Calibri"/>
                <a:ea typeface="Calibri"/>
                <a:cs typeface="Calibri"/>
                <a:sym typeface="Calibri"/>
              </a:rPr>
              <a:t>Total Customers</a:t>
            </a:r>
            <a:r>
              <a:rPr i="1" lang="en-US" sz="1400">
                <a:solidFill>
                  <a:srgbClr val="F4B08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i="1" lang="en-US" sz="1400">
                <a:solidFill>
                  <a:srgbClr val="F4B081"/>
                </a:solidFill>
                <a:latin typeface="Calibri"/>
                <a:ea typeface="Calibri"/>
                <a:cs typeface="Calibri"/>
                <a:sym typeface="Calibri"/>
              </a:rPr>
              <a:t>Repeat Customers</a:t>
            </a:r>
            <a:endParaRPr i="1" sz="1400">
              <a:solidFill>
                <a:srgbClr val="F4B08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5"/>
          <p:cNvSpPr txBox="1"/>
          <p:nvPr/>
        </p:nvSpPr>
        <p:spPr>
          <a:xfrm>
            <a:off x="3749874" y="159559"/>
            <a:ext cx="4738688" cy="5834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Shopify Analysis</a:t>
            </a:r>
            <a:endParaRPr/>
          </a:p>
        </p:txBody>
      </p:sp>
      <p:sp>
        <p:nvSpPr>
          <p:cNvPr id="138" name="Google Shape;138;p5"/>
          <p:cNvSpPr/>
          <p:nvPr/>
        </p:nvSpPr>
        <p:spPr>
          <a:xfrm>
            <a:off x="262828" y="2537107"/>
            <a:ext cx="10401045" cy="31393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b="1" lang="en-US" sz="1600">
                <a:solidFill>
                  <a:srgbClr val="FFD966"/>
                </a:solidFill>
                <a:latin typeface="Calibri"/>
                <a:ea typeface="Calibri"/>
                <a:cs typeface="Calibri"/>
                <a:sym typeface="Calibri"/>
              </a:rPr>
              <a:t>Sales Trend Over Time</a:t>
            </a:r>
            <a:endParaRPr b="1" i="0" sz="1600" u="none" cap="none" strike="noStrike">
              <a:solidFill>
                <a:srgbClr val="FFD9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DA9DB"/>
              </a:buClr>
              <a:buSzPts val="1600"/>
              <a:buFont typeface="Noto Sans Symbols"/>
              <a:buChar char="❖"/>
            </a:pPr>
            <a:r>
              <a:rPr b="1" lang="en-US" sz="1600">
                <a:solidFill>
                  <a:srgbClr val="8DA9DB"/>
                </a:solidFill>
                <a:latin typeface="Calibri"/>
                <a:ea typeface="Calibri"/>
                <a:cs typeface="Calibri"/>
                <a:sym typeface="Calibri"/>
              </a:rPr>
              <a:t>Area Chart – Trend by Day</a:t>
            </a:r>
            <a:endParaRPr sz="1600">
              <a:solidFill>
                <a:srgbClr val="8DA9D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⮚"/>
            </a:pPr>
            <a:r>
              <a:rPr b="1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Purpose</a:t>
            </a: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Show the </a:t>
            </a:r>
            <a:r>
              <a:rPr b="1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daily trend</a:t>
            </a: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of the selected measure (e.g., daily Net Sales or daily Repeat Customers).</a:t>
            </a:r>
            <a:endParaRPr/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⮚"/>
            </a:pPr>
            <a:r>
              <a:rPr b="1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Interactivity</a:t>
            </a: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Changes dynamically based on the selected measure.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DA9DB"/>
              </a:buClr>
              <a:buSzPts val="1600"/>
              <a:buFont typeface="Noto Sans Symbols"/>
              <a:buChar char="❖"/>
            </a:pPr>
            <a:r>
              <a:rPr b="1" lang="en-US" sz="1600">
                <a:solidFill>
                  <a:srgbClr val="8DA9DB"/>
                </a:solidFill>
                <a:latin typeface="Calibri"/>
                <a:ea typeface="Calibri"/>
                <a:cs typeface="Calibri"/>
                <a:sym typeface="Calibri"/>
              </a:rPr>
              <a:t>Bar Chart or Line Chart – Trend by Hour</a:t>
            </a:r>
            <a:endParaRPr sz="1600">
              <a:solidFill>
                <a:srgbClr val="8DA9D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⮚"/>
            </a:pPr>
            <a:r>
              <a:rPr b="1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Purpose</a:t>
            </a: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Display </a:t>
            </a:r>
            <a:r>
              <a:rPr b="1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sales or customer activity by hour of the day</a:t>
            </a: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(e.g., 0–23 hrs), revealing peak activity periods</a:t>
            </a: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⮚"/>
            </a:pPr>
            <a:r>
              <a:rPr b="1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 Case: </a:t>
            </a: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Helps understand time-of-day behavior, useful for marketing or operational timing decisions.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ower BI - Udemy Business" id="139" name="Google Shape;139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572365" y="6115386"/>
            <a:ext cx="2457455" cy="6208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E2F13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2829" y="121757"/>
            <a:ext cx="659012" cy="659012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6"/>
          <p:cNvSpPr txBox="1"/>
          <p:nvPr/>
        </p:nvSpPr>
        <p:spPr>
          <a:xfrm>
            <a:off x="104773" y="962026"/>
            <a:ext cx="5724527" cy="5834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88BC64"/>
                </a:solidFill>
                <a:latin typeface="Arial Rounded"/>
                <a:ea typeface="Arial Rounded"/>
                <a:cs typeface="Arial Rounded"/>
                <a:sym typeface="Arial Rounded"/>
              </a:rPr>
              <a:t>BUSINESS REQUIREMENT</a:t>
            </a:r>
            <a:endParaRPr/>
          </a:p>
        </p:txBody>
      </p:sp>
      <p:sp>
        <p:nvSpPr>
          <p:cNvPr id="147" name="Google Shape;147;p6"/>
          <p:cNvSpPr txBox="1"/>
          <p:nvPr/>
        </p:nvSpPr>
        <p:spPr>
          <a:xfrm>
            <a:off x="162180" y="1554958"/>
            <a:ext cx="5724527" cy="5834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highlight>
                  <a:srgbClr val="000000"/>
                </a:highlight>
                <a:latin typeface="Arial Rounded"/>
                <a:ea typeface="Arial Rounded"/>
                <a:cs typeface="Arial Rounded"/>
                <a:sym typeface="Arial Rounded"/>
              </a:rPr>
              <a:t>Charts Requirements</a:t>
            </a:r>
            <a:endParaRPr/>
          </a:p>
        </p:txBody>
      </p:sp>
      <p:sp>
        <p:nvSpPr>
          <p:cNvPr id="148" name="Google Shape;148;p6"/>
          <p:cNvSpPr/>
          <p:nvPr/>
        </p:nvSpPr>
        <p:spPr>
          <a:xfrm>
            <a:off x="262829" y="2138365"/>
            <a:ext cx="10401045" cy="3077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4B081"/>
              </a:buClr>
              <a:buSzPts val="1400"/>
              <a:buFont typeface="Calibri"/>
              <a:buNone/>
            </a:pPr>
            <a:r>
              <a:rPr i="1" lang="en-US" sz="1400">
                <a:solidFill>
                  <a:srgbClr val="F4B081"/>
                </a:solidFill>
                <a:latin typeface="Calibri"/>
                <a:ea typeface="Calibri"/>
                <a:cs typeface="Calibri"/>
                <a:sym typeface="Calibri"/>
              </a:rPr>
              <a:t>This section will support dynamic analysis using a </a:t>
            </a:r>
            <a:r>
              <a:rPr b="1" i="1" lang="en-US" sz="1400">
                <a:solidFill>
                  <a:srgbClr val="F4B081"/>
                </a:solidFill>
                <a:latin typeface="Calibri"/>
                <a:ea typeface="Calibri"/>
                <a:cs typeface="Calibri"/>
                <a:sym typeface="Calibri"/>
              </a:rPr>
              <a:t>measure selector</a:t>
            </a:r>
            <a:r>
              <a:rPr i="1" lang="en-US" sz="1400">
                <a:solidFill>
                  <a:srgbClr val="F4B081"/>
                </a:solidFill>
                <a:latin typeface="Calibri"/>
                <a:ea typeface="Calibri"/>
                <a:cs typeface="Calibri"/>
                <a:sym typeface="Calibri"/>
              </a:rPr>
              <a:t> for: </a:t>
            </a:r>
            <a:r>
              <a:rPr b="1" i="1" lang="en-US" sz="1400">
                <a:solidFill>
                  <a:srgbClr val="F4B081"/>
                </a:solidFill>
                <a:latin typeface="Calibri"/>
                <a:ea typeface="Calibri"/>
                <a:cs typeface="Calibri"/>
                <a:sym typeface="Calibri"/>
              </a:rPr>
              <a:t>Net Sales</a:t>
            </a:r>
            <a:r>
              <a:rPr i="1" lang="en-US" sz="1400">
                <a:solidFill>
                  <a:srgbClr val="F4B08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i="1" lang="en-US" sz="1400">
                <a:solidFill>
                  <a:srgbClr val="F4B081"/>
                </a:solidFill>
                <a:latin typeface="Calibri"/>
                <a:ea typeface="Calibri"/>
                <a:cs typeface="Calibri"/>
                <a:sym typeface="Calibri"/>
              </a:rPr>
              <a:t>Total Quantity</a:t>
            </a:r>
            <a:r>
              <a:rPr i="1" lang="en-US" sz="1400">
                <a:solidFill>
                  <a:srgbClr val="F4B08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i="1" lang="en-US" sz="1400">
                <a:solidFill>
                  <a:srgbClr val="F4B081"/>
                </a:solidFill>
                <a:latin typeface="Calibri"/>
                <a:ea typeface="Calibri"/>
                <a:cs typeface="Calibri"/>
                <a:sym typeface="Calibri"/>
              </a:rPr>
              <a:t>Total Customers</a:t>
            </a:r>
            <a:r>
              <a:rPr i="1" lang="en-US" sz="1400">
                <a:solidFill>
                  <a:srgbClr val="F4B08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i="1" lang="en-US" sz="1400">
                <a:solidFill>
                  <a:srgbClr val="F4B081"/>
                </a:solidFill>
                <a:latin typeface="Calibri"/>
                <a:ea typeface="Calibri"/>
                <a:cs typeface="Calibri"/>
                <a:sym typeface="Calibri"/>
              </a:rPr>
              <a:t>Repeat Customers</a:t>
            </a:r>
            <a:endParaRPr i="1" sz="1400">
              <a:solidFill>
                <a:srgbClr val="F4B08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6"/>
          <p:cNvSpPr txBox="1"/>
          <p:nvPr/>
        </p:nvSpPr>
        <p:spPr>
          <a:xfrm>
            <a:off x="3749874" y="159559"/>
            <a:ext cx="4738688" cy="5834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Shopify Analysis</a:t>
            </a:r>
            <a:endParaRPr/>
          </a:p>
        </p:txBody>
      </p:sp>
      <p:sp>
        <p:nvSpPr>
          <p:cNvPr id="150" name="Google Shape;150;p6"/>
          <p:cNvSpPr/>
          <p:nvPr/>
        </p:nvSpPr>
        <p:spPr>
          <a:xfrm>
            <a:off x="262829" y="2612625"/>
            <a:ext cx="10401045" cy="2690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3. Gateway Payment Method</a:t>
            </a:r>
            <a:endParaRPr/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⮚"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Identify the </a:t>
            </a:r>
            <a:r>
              <a:rPr b="1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most and least used payment methods</a:t>
            </a: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⮚"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Detect </a:t>
            </a:r>
            <a:r>
              <a:rPr b="1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customer preferences</a:t>
            </a: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across regions or campaigns.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4. Product Type</a:t>
            </a:r>
            <a:endParaRPr/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⮚"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Determine which </a:t>
            </a:r>
            <a:r>
              <a:rPr b="1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product types generate the highest revenue and order volume</a:t>
            </a: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⮚"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Understand how </a:t>
            </a:r>
            <a:r>
              <a:rPr b="1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customer engagement varies</a:t>
            </a: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across different product categories.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ower BI - Udemy Business" id="151" name="Google Shape;151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572365" y="6115386"/>
            <a:ext cx="2457455" cy="6208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E2F13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2829" y="121757"/>
            <a:ext cx="659012" cy="659012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7"/>
          <p:cNvSpPr txBox="1"/>
          <p:nvPr/>
        </p:nvSpPr>
        <p:spPr>
          <a:xfrm>
            <a:off x="104773" y="962026"/>
            <a:ext cx="5724527" cy="5834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88BC64"/>
                </a:solidFill>
                <a:latin typeface="Arial Rounded"/>
                <a:ea typeface="Arial Rounded"/>
                <a:cs typeface="Arial Rounded"/>
                <a:sym typeface="Arial Rounded"/>
              </a:rPr>
              <a:t>BUSINESS REQUIREMENT</a:t>
            </a:r>
            <a:endParaRPr/>
          </a:p>
        </p:txBody>
      </p:sp>
      <p:sp>
        <p:nvSpPr>
          <p:cNvPr id="159" name="Google Shape;159;p7"/>
          <p:cNvSpPr txBox="1"/>
          <p:nvPr/>
        </p:nvSpPr>
        <p:spPr>
          <a:xfrm>
            <a:off x="162180" y="1554958"/>
            <a:ext cx="5724527" cy="5834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highlight>
                  <a:srgbClr val="000000"/>
                </a:highlight>
                <a:latin typeface="Arial Rounded"/>
                <a:ea typeface="Arial Rounded"/>
                <a:cs typeface="Arial Rounded"/>
                <a:sym typeface="Arial Rounded"/>
              </a:rPr>
              <a:t>Charts Requirements</a:t>
            </a:r>
            <a:endParaRPr/>
          </a:p>
        </p:txBody>
      </p:sp>
      <p:sp>
        <p:nvSpPr>
          <p:cNvPr id="160" name="Google Shape;160;p7"/>
          <p:cNvSpPr/>
          <p:nvPr/>
        </p:nvSpPr>
        <p:spPr>
          <a:xfrm>
            <a:off x="262829" y="2138365"/>
            <a:ext cx="10401045" cy="3077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4B081"/>
              </a:buClr>
              <a:buSzPts val="1400"/>
              <a:buFont typeface="Calibri"/>
              <a:buNone/>
            </a:pPr>
            <a:r>
              <a:rPr i="1" lang="en-US" sz="1400">
                <a:solidFill>
                  <a:srgbClr val="F4B081"/>
                </a:solidFill>
                <a:latin typeface="Calibri"/>
                <a:ea typeface="Calibri"/>
                <a:cs typeface="Calibri"/>
                <a:sym typeface="Calibri"/>
              </a:rPr>
              <a:t>This section will support dynamic analysis using a </a:t>
            </a:r>
            <a:r>
              <a:rPr b="1" i="1" lang="en-US" sz="1400">
                <a:solidFill>
                  <a:srgbClr val="F4B081"/>
                </a:solidFill>
                <a:latin typeface="Calibri"/>
                <a:ea typeface="Calibri"/>
                <a:cs typeface="Calibri"/>
                <a:sym typeface="Calibri"/>
              </a:rPr>
              <a:t>measure selector</a:t>
            </a:r>
            <a:r>
              <a:rPr i="1" lang="en-US" sz="1400">
                <a:solidFill>
                  <a:srgbClr val="F4B081"/>
                </a:solidFill>
                <a:latin typeface="Calibri"/>
                <a:ea typeface="Calibri"/>
                <a:cs typeface="Calibri"/>
                <a:sym typeface="Calibri"/>
              </a:rPr>
              <a:t> for: </a:t>
            </a:r>
            <a:r>
              <a:rPr b="1" i="1" lang="en-US" sz="1400">
                <a:solidFill>
                  <a:srgbClr val="F4B081"/>
                </a:solidFill>
                <a:latin typeface="Calibri"/>
                <a:ea typeface="Calibri"/>
                <a:cs typeface="Calibri"/>
                <a:sym typeface="Calibri"/>
              </a:rPr>
              <a:t>Net Sales</a:t>
            </a:r>
            <a:r>
              <a:rPr i="1" lang="en-US" sz="1400">
                <a:solidFill>
                  <a:srgbClr val="F4B08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i="1" lang="en-US" sz="1400">
                <a:solidFill>
                  <a:srgbClr val="F4B081"/>
                </a:solidFill>
                <a:latin typeface="Calibri"/>
                <a:ea typeface="Calibri"/>
                <a:cs typeface="Calibri"/>
                <a:sym typeface="Calibri"/>
              </a:rPr>
              <a:t>Total Quantity</a:t>
            </a:r>
            <a:r>
              <a:rPr i="1" lang="en-US" sz="1400">
                <a:solidFill>
                  <a:srgbClr val="F4B08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i="1" lang="en-US" sz="1400">
                <a:solidFill>
                  <a:srgbClr val="F4B081"/>
                </a:solidFill>
                <a:latin typeface="Calibri"/>
                <a:ea typeface="Calibri"/>
                <a:cs typeface="Calibri"/>
                <a:sym typeface="Calibri"/>
              </a:rPr>
              <a:t>Total Customers</a:t>
            </a:r>
            <a:r>
              <a:rPr i="1" lang="en-US" sz="1400">
                <a:solidFill>
                  <a:srgbClr val="F4B08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i="1" lang="en-US" sz="1400">
                <a:solidFill>
                  <a:srgbClr val="F4B081"/>
                </a:solidFill>
                <a:latin typeface="Calibri"/>
                <a:ea typeface="Calibri"/>
                <a:cs typeface="Calibri"/>
                <a:sym typeface="Calibri"/>
              </a:rPr>
              <a:t>Repeat Customers</a:t>
            </a:r>
            <a:endParaRPr i="1" sz="1400">
              <a:solidFill>
                <a:srgbClr val="F4B08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7"/>
          <p:cNvSpPr txBox="1"/>
          <p:nvPr/>
        </p:nvSpPr>
        <p:spPr>
          <a:xfrm>
            <a:off x="3749874" y="159559"/>
            <a:ext cx="4738688" cy="5834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Shopify Analysis</a:t>
            </a:r>
            <a:endParaRPr/>
          </a:p>
        </p:txBody>
      </p:sp>
      <p:pic>
        <p:nvPicPr>
          <p:cNvPr descr="Power BI - Udemy Business" id="162" name="Google Shape;162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572365" y="6115386"/>
            <a:ext cx="2457455" cy="620858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7"/>
          <p:cNvSpPr txBox="1"/>
          <p:nvPr/>
        </p:nvSpPr>
        <p:spPr>
          <a:xfrm>
            <a:off x="262828" y="2818825"/>
            <a:ext cx="11129071" cy="17030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❖"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Provide a </a:t>
            </a: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dedicated page</a:t>
            </a: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to display transaction-level or detailed data.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❖"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Allow users to </a:t>
            </a: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drill through</a:t>
            </a: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from summary visuals (like charts and KPIs) to see underlying records.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❖"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Enable users to explore data at a </a:t>
            </a: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granular level</a:t>
            </a: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such as individual orders, customers, or product types.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❖"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Help explain </a:t>
            </a: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summary trends</a:t>
            </a: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validate aggregated metrics</a:t>
            </a: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with raw data.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2025-05-11T09:17:40Z</dcterms:created>
  <dc:creator>Swapnajeet A</dc:creator>
</cp:coreProperties>
</file>