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Nunito"/>
      <p:regular r:id="rId31"/>
      <p:bold r:id="rId32"/>
      <p:italic r:id="rId33"/>
      <p:boldItalic r:id="rId34"/>
    </p:embeddedFont>
    <p:embeddedFont>
      <p:font typeface="Maven Pro"/>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italic.fntdata"/><Relationship Id="rId10" Type="http://schemas.openxmlformats.org/officeDocument/2006/relationships/slide" Target="slides/slide5.xml"/><Relationship Id="rId32" Type="http://schemas.openxmlformats.org/officeDocument/2006/relationships/font" Target="fonts/Nunito-bold.fntdata"/><Relationship Id="rId13" Type="http://schemas.openxmlformats.org/officeDocument/2006/relationships/slide" Target="slides/slide8.xml"/><Relationship Id="rId35" Type="http://schemas.openxmlformats.org/officeDocument/2006/relationships/font" Target="fonts/MavenPro-regular.fntdata"/><Relationship Id="rId12" Type="http://schemas.openxmlformats.org/officeDocument/2006/relationships/slide" Target="slides/slide7.xml"/><Relationship Id="rId34" Type="http://schemas.openxmlformats.org/officeDocument/2006/relationships/font" Target="fonts/Nunito-boldItalic.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MavenPro-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3bd6666358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3bd6666358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3bd6666358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3bd6666358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3bd6666358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3bd6666358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3bd6666358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3bd6666358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3bd6666358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3bd6666358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3cdb252a4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3cdb252a4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3cdb252a4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3cdb252a4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3cdb252a4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3cdb252a4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3cdb252a4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3cdb252a4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3cdb252a4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3cdb252a4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3bd6666358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3bd6666358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3cdb252a4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3cdb252a4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3cdb252a4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3cdb252a4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3bd6666358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3bd6666358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3cdb252a4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3cdb252a4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3cdb252a4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3cdb252a4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3cdb252a4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3cdb252a4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3bd6666358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3bd6666358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3bd6666358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3bd6666358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3cdb252a4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3cdb252a4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3cdb252a4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3cdb252a4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3bd6666358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3bd6666358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3bd6666358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3bd6666358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3bd6666358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3bd6666358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Malignant Comments Classifier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Histograms</a:t>
            </a:r>
            <a:endParaRPr/>
          </a:p>
        </p:txBody>
      </p:sp>
      <p:sp>
        <p:nvSpPr>
          <p:cNvPr id="330" name="Google Shape;330;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Follow the link to the dashboard:</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https://docs.google.com/presentation/d/1Hki6b-LDcIpBa6mlN_MCfnND2UN6XhuqfXndnzioPUg/edit?usp=sharing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Correlation Analysis</a:t>
            </a:r>
            <a:endParaRPr/>
          </a:p>
        </p:txBody>
      </p:sp>
      <p:sp>
        <p:nvSpPr>
          <p:cNvPr id="336" name="Google Shape;336;p23"/>
          <p:cNvSpPr txBox="1"/>
          <p:nvPr/>
        </p:nvSpPr>
        <p:spPr>
          <a:xfrm>
            <a:off x="1203500" y="1561675"/>
            <a:ext cx="7130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Follow the link to the dashboard:</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https://docs.google.com/presentation/d/1Jnrkgl-flf61_neoaTYJ5B4UYfND5SYja9pkPgUNawM/edit?usp=sharing</a:t>
            </a:r>
            <a:endParaRPr>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Descriptive Analysis</a:t>
            </a:r>
            <a:endParaRPr/>
          </a:p>
        </p:txBody>
      </p:sp>
      <p:sp>
        <p:nvSpPr>
          <p:cNvPr id="342" name="Google Shape;342;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Follow the link to the dashboard:</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https://docs.google.com/presentation/d/1cWBYgixIs2f2Wffow9UjOM-itoE2wpMur3iSaGvT6Sc/edit?usp=sharing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Distribution Plots Analysis</a:t>
            </a:r>
            <a:endParaRPr/>
          </a:p>
        </p:txBody>
      </p:sp>
      <p:sp>
        <p:nvSpPr>
          <p:cNvPr id="348" name="Google Shape;348;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Follow the link to the dashboard:</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https://docs.google.com/presentation/d/1t38B5URUYV9QCBYBTQlDj_FdPE9a6L8iFVrmftPAM_Q/edit?usp=sharing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Of EDA</a:t>
            </a:r>
            <a:endParaRPr/>
          </a:p>
        </p:txBody>
      </p:sp>
      <p:sp>
        <p:nvSpPr>
          <p:cNvPr id="354" name="Google Shape;354;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None/>
            </a:pPr>
            <a:r>
              <a:rPr lang="en" sz="1050">
                <a:solidFill>
                  <a:srgbClr val="000000"/>
                </a:solidFill>
                <a:highlight>
                  <a:srgbClr val="FFFFFF"/>
                </a:highlight>
                <a:latin typeface="Arial"/>
                <a:ea typeface="Arial"/>
                <a:cs typeface="Arial"/>
                <a:sym typeface="Arial"/>
              </a:rPr>
              <a:t>Based On EDA done above in two parts, it can be concluded that all the features are relevant for making prediction because of moderate to strong correlation with the label. Even the outliers don't seem to be very high. However, the pattern in all the columns is that skewness and kurtosis are not normal. To overcome this problem and to arrive at good prediction, I will following steps:</a:t>
            </a:r>
            <a:endParaRPr sz="1050">
              <a:solidFill>
                <a:srgbClr val="000000"/>
              </a:solidFill>
              <a:highlight>
                <a:srgbClr val="FFFFFF"/>
              </a:highlight>
              <a:latin typeface="Arial"/>
              <a:ea typeface="Arial"/>
              <a:cs typeface="Arial"/>
              <a:sym typeface="Arial"/>
            </a:endParaRPr>
          </a:p>
          <a:p>
            <a:pPr indent="-295275" lvl="0" marL="457200" rtl="0" algn="l">
              <a:spcBef>
                <a:spcPts val="1100"/>
              </a:spcBef>
              <a:spcAft>
                <a:spcPts val="0"/>
              </a:spcAft>
              <a:buClr>
                <a:srgbClr val="000000"/>
              </a:buClr>
              <a:buSzPts val="1050"/>
              <a:buFont typeface="Arial"/>
              <a:buAutoNum type="arabicPeriod"/>
            </a:pPr>
            <a:r>
              <a:rPr lang="en" sz="1050">
                <a:solidFill>
                  <a:srgbClr val="000000"/>
                </a:solidFill>
                <a:highlight>
                  <a:srgbClr val="FFFFFF"/>
                </a:highlight>
                <a:latin typeface="Arial"/>
                <a:ea typeface="Arial"/>
                <a:cs typeface="Arial"/>
                <a:sym typeface="Arial"/>
              </a:rPr>
              <a:t>Feature Scaling</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AutoNum type="arabicPeriod"/>
            </a:pPr>
            <a:r>
              <a:rPr lang="en" sz="1050">
                <a:solidFill>
                  <a:srgbClr val="000000"/>
                </a:solidFill>
                <a:highlight>
                  <a:srgbClr val="FFFFFF"/>
                </a:highlight>
                <a:latin typeface="Arial"/>
                <a:ea typeface="Arial"/>
                <a:cs typeface="Arial"/>
                <a:sym typeface="Arial"/>
              </a:rPr>
              <a:t>Outliers Transformation.</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AutoNum type="arabicPeriod"/>
            </a:pPr>
            <a:r>
              <a:rPr lang="en" sz="1050">
                <a:solidFill>
                  <a:srgbClr val="000000"/>
                </a:solidFill>
                <a:highlight>
                  <a:srgbClr val="FFFFFF"/>
                </a:highlight>
                <a:latin typeface="Arial"/>
                <a:ea typeface="Arial"/>
                <a:cs typeface="Arial"/>
                <a:sym typeface="Arial"/>
              </a:rPr>
              <a:t>ANOVA Test.</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AutoNum type="arabicPeriod"/>
            </a:pPr>
            <a:r>
              <a:rPr lang="en" sz="1050">
                <a:solidFill>
                  <a:srgbClr val="000000"/>
                </a:solidFill>
                <a:highlight>
                  <a:srgbClr val="FFFFFF"/>
                </a:highlight>
                <a:latin typeface="Arial"/>
                <a:ea typeface="Arial"/>
                <a:cs typeface="Arial"/>
                <a:sym typeface="Arial"/>
              </a:rPr>
              <a:t>Resampling</a:t>
            </a:r>
            <a:endParaRPr sz="1050">
              <a:solidFill>
                <a:srgbClr val="000000"/>
              </a:solidFill>
              <a:highlight>
                <a:srgbClr val="FFFFFF"/>
              </a:highlight>
              <a:latin typeface="Arial"/>
              <a:ea typeface="Arial"/>
              <a:cs typeface="Arial"/>
              <a:sym typeface="Arial"/>
            </a:endParaRPr>
          </a:p>
          <a:p>
            <a:pPr indent="0" lvl="0" marL="0" rtl="0" algn="l">
              <a:spcBef>
                <a:spcPts val="7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Outliers Transformation</a:t>
            </a:r>
            <a:endParaRPr/>
          </a:p>
        </p:txBody>
      </p:sp>
      <p:pic>
        <p:nvPicPr>
          <p:cNvPr id="360" name="Google Shape;360;p27"/>
          <p:cNvPicPr preferRelativeResize="0"/>
          <p:nvPr/>
        </p:nvPicPr>
        <p:blipFill>
          <a:blip r:embed="rId3">
            <a:alphaModFix/>
          </a:blip>
          <a:stretch>
            <a:fillRect/>
          </a:stretch>
        </p:blipFill>
        <p:spPr>
          <a:xfrm>
            <a:off x="1971975" y="1597875"/>
            <a:ext cx="6154798" cy="3240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Min Max Scaling</a:t>
            </a:r>
            <a:endParaRPr/>
          </a:p>
        </p:txBody>
      </p:sp>
      <p:pic>
        <p:nvPicPr>
          <p:cNvPr id="366" name="Google Shape;366;p28"/>
          <p:cNvPicPr preferRelativeResize="0"/>
          <p:nvPr/>
        </p:nvPicPr>
        <p:blipFill>
          <a:blip r:embed="rId3">
            <a:alphaModFix/>
          </a:blip>
          <a:stretch>
            <a:fillRect/>
          </a:stretch>
        </p:blipFill>
        <p:spPr>
          <a:xfrm>
            <a:off x="152400" y="1750275"/>
            <a:ext cx="8839202" cy="309085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VIF Test</a:t>
            </a:r>
            <a:endParaRPr/>
          </a:p>
        </p:txBody>
      </p:sp>
      <p:pic>
        <p:nvPicPr>
          <p:cNvPr id="372" name="Google Shape;372;p29"/>
          <p:cNvPicPr preferRelativeResize="0"/>
          <p:nvPr/>
        </p:nvPicPr>
        <p:blipFill>
          <a:blip r:embed="rId3">
            <a:alphaModFix/>
          </a:blip>
          <a:stretch>
            <a:fillRect/>
          </a:stretch>
        </p:blipFill>
        <p:spPr>
          <a:xfrm>
            <a:off x="152400" y="1750275"/>
            <a:ext cx="8839199" cy="315511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ANOVA Test</a:t>
            </a:r>
            <a:endParaRPr/>
          </a:p>
        </p:txBody>
      </p:sp>
      <p:pic>
        <p:nvPicPr>
          <p:cNvPr id="378" name="Google Shape;378;p30"/>
          <p:cNvPicPr preferRelativeResize="0"/>
          <p:nvPr/>
        </p:nvPicPr>
        <p:blipFill>
          <a:blip r:embed="rId3">
            <a:alphaModFix/>
          </a:blip>
          <a:stretch>
            <a:fillRect/>
          </a:stretch>
        </p:blipFill>
        <p:spPr>
          <a:xfrm>
            <a:off x="2186875" y="1597875"/>
            <a:ext cx="3517702" cy="3240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pic>
        <p:nvPicPr>
          <p:cNvPr id="383" name="Google Shape;383;p31"/>
          <p:cNvPicPr preferRelativeResize="0"/>
          <p:nvPr/>
        </p:nvPicPr>
        <p:blipFill>
          <a:blip r:embed="rId3">
            <a:alphaModFix/>
          </a:blip>
          <a:stretch>
            <a:fillRect/>
          </a:stretch>
        </p:blipFill>
        <p:spPr>
          <a:xfrm>
            <a:off x="1957650" y="209550"/>
            <a:ext cx="3571875" cy="4724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 (Classification Problem)</a:t>
            </a:r>
            <a:endParaRPr/>
          </a:p>
        </p:txBody>
      </p:sp>
      <p:sp>
        <p:nvSpPr>
          <p:cNvPr id="283" name="Google Shape;283;p14"/>
          <p:cNvSpPr txBox="1"/>
          <p:nvPr>
            <p:ph idx="1" type="body"/>
          </p:nvPr>
        </p:nvSpPr>
        <p:spPr>
          <a:xfrm>
            <a:off x="1303800" y="1389750"/>
            <a:ext cx="7030500" cy="3495900"/>
          </a:xfrm>
          <a:prstGeom prst="rect">
            <a:avLst/>
          </a:prstGeom>
        </p:spPr>
        <p:txBody>
          <a:bodyPr anchorCtr="0" anchor="t" bIns="91425" lIns="91425" spcFirstLastPara="1" rIns="91425" wrap="square" tIns="91425">
            <a:noAutofit/>
          </a:bodyPr>
          <a:lstStyle/>
          <a:p>
            <a:pPr indent="0" lvl="0" marL="0" rtl="0" algn="l">
              <a:lnSpc>
                <a:spcPct val="104999"/>
              </a:lnSpc>
              <a:spcBef>
                <a:spcPts val="0"/>
              </a:spcBef>
              <a:spcAft>
                <a:spcPts val="0"/>
              </a:spcAft>
              <a:buSzPts val="770"/>
              <a:buNone/>
            </a:pPr>
            <a:r>
              <a:rPr lang="en" sz="970">
                <a:solidFill>
                  <a:srgbClr val="000000"/>
                </a:solidFill>
                <a:highlight>
                  <a:srgbClr val="FFFFFF"/>
                </a:highlight>
                <a:latin typeface="Arial"/>
                <a:ea typeface="Arial"/>
                <a:cs typeface="Arial"/>
                <a:sym typeface="Arial"/>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sz="970">
              <a:solidFill>
                <a:srgbClr val="000000"/>
              </a:solidFill>
              <a:highlight>
                <a:srgbClr val="FFFFFF"/>
              </a:highlight>
              <a:latin typeface="Arial"/>
              <a:ea typeface="Arial"/>
              <a:cs typeface="Arial"/>
              <a:sym typeface="Arial"/>
            </a:endParaRPr>
          </a:p>
          <a:p>
            <a:pPr indent="0" lvl="0" marL="0" rtl="0" algn="l">
              <a:lnSpc>
                <a:spcPct val="104999"/>
              </a:lnSpc>
              <a:spcBef>
                <a:spcPts val="800"/>
              </a:spcBef>
              <a:spcAft>
                <a:spcPts val="0"/>
              </a:spcAft>
              <a:buSzPts val="770"/>
              <a:buNone/>
            </a:pPr>
            <a:r>
              <a:rPr lang="en" sz="970">
                <a:solidFill>
                  <a:srgbClr val="000000"/>
                </a:solidFill>
                <a:highlight>
                  <a:srgbClr val="FFFFFF"/>
                </a:highlight>
                <a:latin typeface="Arial"/>
                <a:ea typeface="Arial"/>
                <a:cs typeface="Arial"/>
                <a:sym typeface="Arial"/>
              </a:rPr>
              <a:t>Online hate, described as abusive language, aggression, cyberbullying, hatefulness and many others has been identified as a major threat on online social media platforms. Social media platforms are the most prominent grounds for such toxic behaviour.  </a:t>
            </a:r>
            <a:endParaRPr sz="970">
              <a:solidFill>
                <a:srgbClr val="000000"/>
              </a:solidFill>
              <a:highlight>
                <a:srgbClr val="FFFFFF"/>
              </a:highlight>
              <a:latin typeface="Arial"/>
              <a:ea typeface="Arial"/>
              <a:cs typeface="Arial"/>
              <a:sym typeface="Arial"/>
            </a:endParaRPr>
          </a:p>
          <a:p>
            <a:pPr indent="0" lvl="0" marL="0" rtl="0" algn="l">
              <a:lnSpc>
                <a:spcPct val="104999"/>
              </a:lnSpc>
              <a:spcBef>
                <a:spcPts val="800"/>
              </a:spcBef>
              <a:spcAft>
                <a:spcPts val="0"/>
              </a:spcAft>
              <a:buSzPts val="770"/>
              <a:buNone/>
            </a:pPr>
            <a:r>
              <a:rPr lang="en" sz="970">
                <a:solidFill>
                  <a:srgbClr val="000000"/>
                </a:solidFill>
                <a:highlight>
                  <a:srgbClr val="FFFFFF"/>
                </a:highlight>
                <a:latin typeface="Arial"/>
                <a:ea typeface="Arial"/>
                <a:cs typeface="Arial"/>
                <a:sym typeface="Arial"/>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sz="970">
              <a:solidFill>
                <a:srgbClr val="000000"/>
              </a:solidFill>
              <a:highlight>
                <a:srgbClr val="FFFFFF"/>
              </a:highlight>
              <a:latin typeface="Arial"/>
              <a:ea typeface="Arial"/>
              <a:cs typeface="Arial"/>
              <a:sym typeface="Arial"/>
            </a:endParaRPr>
          </a:p>
          <a:p>
            <a:pPr indent="0" lvl="0" marL="0" rtl="0" algn="l">
              <a:lnSpc>
                <a:spcPct val="104999"/>
              </a:lnSpc>
              <a:spcBef>
                <a:spcPts val="800"/>
              </a:spcBef>
              <a:spcAft>
                <a:spcPts val="0"/>
              </a:spcAft>
              <a:buSzPts val="770"/>
              <a:buNone/>
            </a:pPr>
            <a:r>
              <a:rPr lang="en" sz="970">
                <a:solidFill>
                  <a:srgbClr val="000000"/>
                </a:solidFill>
                <a:highlight>
                  <a:srgbClr val="FFFFFF"/>
                </a:highlight>
                <a:latin typeface="Arial"/>
                <a:ea typeface="Arial"/>
                <a:cs typeface="Arial"/>
                <a:sym typeface="Arial"/>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endParaRPr sz="970">
              <a:solidFill>
                <a:srgbClr val="000000"/>
              </a:solidFill>
              <a:highlight>
                <a:srgbClr val="FFFFFF"/>
              </a:highlight>
              <a:latin typeface="Arial"/>
              <a:ea typeface="Arial"/>
              <a:cs typeface="Arial"/>
              <a:sym typeface="Arial"/>
            </a:endParaRPr>
          </a:p>
          <a:p>
            <a:pPr indent="0" lvl="0" marL="0" rtl="0" algn="l">
              <a:lnSpc>
                <a:spcPct val="104999"/>
              </a:lnSpc>
              <a:spcBef>
                <a:spcPts val="800"/>
              </a:spcBef>
              <a:spcAft>
                <a:spcPts val="0"/>
              </a:spcAft>
              <a:buSzPts val="770"/>
              <a:buNone/>
            </a:pPr>
            <a:r>
              <a:rPr lang="en" sz="970">
                <a:solidFill>
                  <a:srgbClr val="000000"/>
                </a:solidFill>
                <a:highlight>
                  <a:srgbClr val="FFFFFF"/>
                </a:highlight>
                <a:latin typeface="Arial"/>
                <a:ea typeface="Arial"/>
                <a:cs typeface="Arial"/>
                <a:sym typeface="Arial"/>
              </a:rPr>
              <a:t>Our goal is to build a prototype of online hate and abuse comment classifier which can used to classify hate and offensive comments so that it can be controlled and restricted from spreading hatred and cyberbullying.</a:t>
            </a:r>
            <a:endParaRPr sz="970">
              <a:solidFill>
                <a:srgbClr val="000000"/>
              </a:solidFill>
              <a:highlight>
                <a:srgbClr val="FFFFFF"/>
              </a:highlight>
              <a:latin typeface="Arial"/>
              <a:ea typeface="Arial"/>
              <a:cs typeface="Arial"/>
              <a:sym typeface="Arial"/>
            </a:endParaRPr>
          </a:p>
          <a:p>
            <a:pPr indent="0" lvl="0" marL="0" rtl="0" algn="l">
              <a:lnSpc>
                <a:spcPct val="95000"/>
              </a:lnSpc>
              <a:spcBef>
                <a:spcPts val="800"/>
              </a:spcBef>
              <a:spcAft>
                <a:spcPts val="1200"/>
              </a:spcAft>
              <a:buSzPts val="770"/>
              <a:buNone/>
            </a:pPr>
            <a:r>
              <a:t/>
            </a:r>
            <a:endParaRPr sz="91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id="388" name="Google Shape;388;p32"/>
          <p:cNvPicPr preferRelativeResize="0"/>
          <p:nvPr/>
        </p:nvPicPr>
        <p:blipFill>
          <a:blip r:embed="rId3">
            <a:alphaModFix/>
          </a:blip>
          <a:stretch>
            <a:fillRect/>
          </a:stretch>
        </p:blipFill>
        <p:spPr>
          <a:xfrm>
            <a:off x="152400" y="152400"/>
            <a:ext cx="8839201" cy="4502332"/>
          </a:xfrm>
          <a:prstGeom prst="rect">
            <a:avLst/>
          </a:prstGeom>
          <a:noFill/>
          <a:ln>
            <a:noFill/>
          </a:ln>
        </p:spPr>
      </p:pic>
      <p:sp>
        <p:nvSpPr>
          <p:cNvPr id="389" name="Google Shape;389;p32"/>
          <p:cNvSpPr txBox="1"/>
          <p:nvPr/>
        </p:nvSpPr>
        <p:spPr>
          <a:xfrm>
            <a:off x="1432750" y="4083300"/>
            <a:ext cx="802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Nunito"/>
                <a:ea typeface="Nunito"/>
                <a:cs typeface="Nunito"/>
                <a:sym typeface="Nunito"/>
              </a:rPr>
              <a:t>Resampling</a:t>
            </a:r>
            <a:endParaRPr sz="900">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pic>
        <p:nvPicPr>
          <p:cNvPr id="394" name="Google Shape;394;p33"/>
          <p:cNvPicPr preferRelativeResize="0"/>
          <p:nvPr/>
        </p:nvPicPr>
        <p:blipFill>
          <a:blip r:embed="rId3">
            <a:alphaModFix/>
          </a:blip>
          <a:stretch>
            <a:fillRect/>
          </a:stretch>
        </p:blipFill>
        <p:spPr>
          <a:xfrm>
            <a:off x="152400" y="152400"/>
            <a:ext cx="8839200" cy="456245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Models Dashboard</a:t>
            </a:r>
            <a:endParaRPr/>
          </a:p>
        </p:txBody>
      </p:sp>
      <p:sp>
        <p:nvSpPr>
          <p:cNvPr id="400" name="Google Shape;400;p3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Follow the link to the dashboard:</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https://docs.google.com/presentation/d/1EM_uwcOdGyUzsvdwFH0xh4MR0SW-_yaV2Gl3aumG2Kw/edit?usp=sharing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406" name="Google Shape;406;p3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Visualizations and data cleaning convert a whole complex and messy dataset into insightful and interesting representation, which make it easier to reach the core of the problem and solve it. ·· The best model is RFC With Default Hyper Parameter tuning on resampled data, the most challenging part in models development process was to reduce overfitting and </a:t>
            </a:r>
            <a:r>
              <a:rPr lang="en"/>
              <a:t>biases</a:t>
            </a:r>
            <a:r>
              <a:rPr lang="en"/>
              <a:t> in the data, that is why I have applied ensemble methods on base estimators... RFC provided the best framework to reduce overfitting. By running it on resampled data, I achieved an accuracy score of 1.0.</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pic>
        <p:nvPicPr>
          <p:cNvPr id="411" name="Google Shape;411;p36"/>
          <p:cNvPicPr preferRelativeResize="0"/>
          <p:nvPr/>
        </p:nvPicPr>
        <p:blipFill>
          <a:blip r:embed="rId3">
            <a:alphaModFix/>
          </a:blip>
          <a:stretch>
            <a:fillRect/>
          </a:stretch>
        </p:blipFill>
        <p:spPr>
          <a:xfrm>
            <a:off x="152400" y="152400"/>
            <a:ext cx="7167700" cy="48386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Understanding The Data</a:t>
            </a:r>
            <a:endParaRPr/>
          </a:p>
        </p:txBody>
      </p:sp>
      <p:sp>
        <p:nvSpPr>
          <p:cNvPr id="289" name="Google Shape;289;p15"/>
          <p:cNvSpPr txBox="1"/>
          <p:nvPr>
            <p:ph idx="1" type="body"/>
          </p:nvPr>
        </p:nvSpPr>
        <p:spPr>
          <a:xfrm>
            <a:off x="1303800" y="1318100"/>
            <a:ext cx="7030500" cy="3696600"/>
          </a:xfrm>
          <a:prstGeom prst="rect">
            <a:avLst/>
          </a:prstGeom>
        </p:spPr>
        <p:txBody>
          <a:bodyPr anchorCtr="0" anchor="t" bIns="91425" lIns="91425" spcFirstLastPara="1" rIns="91425" wrap="square" tIns="91425">
            <a:noAutofit/>
          </a:bodyPr>
          <a:lstStyle/>
          <a:p>
            <a:pPr indent="0" lvl="0" marL="0" rtl="0" algn="l">
              <a:lnSpc>
                <a:spcPct val="104999"/>
              </a:lnSpc>
              <a:spcBef>
                <a:spcPts val="0"/>
              </a:spcBef>
              <a:spcAft>
                <a:spcPts val="0"/>
              </a:spcAft>
              <a:buSzPts val="852"/>
              <a:buNone/>
            </a:pPr>
            <a:r>
              <a:rPr lang="en" sz="1052">
                <a:solidFill>
                  <a:srgbClr val="000000"/>
                </a:solidFill>
                <a:highlight>
                  <a:srgbClr val="FFFFFF"/>
                </a:highlight>
                <a:latin typeface="Arial"/>
                <a:ea typeface="Arial"/>
                <a:cs typeface="Arial"/>
                <a:sym typeface="Arial"/>
              </a:rPr>
              <a:t>The data set contains the training set, which has approximately 1,59,000 samples and the test set which contains nearly 1,53,000 samples. All the data samples contain 8 fields which includes ‘Id’, ‘Comments’, ‘Malignant’, ‘Highly malignant’, ‘Rude’, ‘Threat’, ‘Abuse’ and ‘Loathe’.</a:t>
            </a:r>
            <a:endParaRPr sz="1052">
              <a:solidFill>
                <a:srgbClr val="000000"/>
              </a:solidFill>
              <a:highlight>
                <a:srgbClr val="FFFFFF"/>
              </a:highlight>
              <a:latin typeface="Arial"/>
              <a:ea typeface="Arial"/>
              <a:cs typeface="Arial"/>
              <a:sym typeface="Arial"/>
            </a:endParaRPr>
          </a:p>
          <a:p>
            <a:pPr indent="0" lvl="0" marL="0" rtl="0" algn="l">
              <a:lnSpc>
                <a:spcPct val="104999"/>
              </a:lnSpc>
              <a:spcBef>
                <a:spcPts val="800"/>
              </a:spcBef>
              <a:spcAft>
                <a:spcPts val="0"/>
              </a:spcAft>
              <a:buSzPts val="852"/>
              <a:buNone/>
            </a:pPr>
            <a:r>
              <a:rPr lang="en" sz="1052">
                <a:solidFill>
                  <a:srgbClr val="000000"/>
                </a:solidFill>
                <a:highlight>
                  <a:srgbClr val="FFFFFF"/>
                </a:highlight>
                <a:latin typeface="Arial"/>
                <a:ea typeface="Arial"/>
                <a:cs typeface="Arial"/>
                <a:sym typeface="Arial"/>
              </a:rPr>
              <a:t>The label can be either 0 or 1, where 0 denotes a NO while 1 denotes a YES. There are various comments which have multiple labels. The first attribute is a unique ID associated with each comment. </a:t>
            </a:r>
            <a:endParaRPr sz="1052">
              <a:solidFill>
                <a:srgbClr val="000000"/>
              </a:solidFill>
              <a:highlight>
                <a:srgbClr val="FFFFFF"/>
              </a:highlight>
              <a:latin typeface="Arial"/>
              <a:ea typeface="Arial"/>
              <a:cs typeface="Arial"/>
              <a:sym typeface="Arial"/>
            </a:endParaRPr>
          </a:p>
          <a:p>
            <a:pPr indent="0" lvl="0" marL="0" rtl="0" algn="l">
              <a:lnSpc>
                <a:spcPct val="104999"/>
              </a:lnSpc>
              <a:spcBef>
                <a:spcPts val="800"/>
              </a:spcBef>
              <a:spcAft>
                <a:spcPts val="0"/>
              </a:spcAft>
              <a:buSzPts val="852"/>
              <a:buNone/>
            </a:pPr>
            <a:r>
              <a:rPr lang="en" sz="1052">
                <a:solidFill>
                  <a:srgbClr val="000000"/>
                </a:solidFill>
                <a:highlight>
                  <a:srgbClr val="FFFFFF"/>
                </a:highlight>
                <a:latin typeface="Arial"/>
                <a:ea typeface="Arial"/>
                <a:cs typeface="Arial"/>
                <a:sym typeface="Arial"/>
              </a:rPr>
              <a:t>The data set includes:</a:t>
            </a:r>
            <a:endParaRPr sz="1052">
              <a:solidFill>
                <a:srgbClr val="000000"/>
              </a:solidFill>
              <a:highlight>
                <a:srgbClr val="FFFFFF"/>
              </a:highlight>
              <a:latin typeface="Arial"/>
              <a:ea typeface="Arial"/>
              <a:cs typeface="Arial"/>
              <a:sym typeface="Arial"/>
            </a:endParaRPr>
          </a:p>
          <a:p>
            <a:pPr indent="-228600" lvl="0" marL="800100" rtl="0" algn="l">
              <a:lnSpc>
                <a:spcPct val="104999"/>
              </a:lnSpc>
              <a:spcBef>
                <a:spcPts val="800"/>
              </a:spcBef>
              <a:spcAft>
                <a:spcPts val="0"/>
              </a:spcAft>
              <a:buClr>
                <a:srgbClr val="000000"/>
              </a:buClr>
              <a:buSzPts val="1053"/>
              <a:buFont typeface="Arial"/>
              <a:buNone/>
            </a:pPr>
            <a:r>
              <a:rPr b="1" lang="en" sz="1052">
                <a:solidFill>
                  <a:srgbClr val="000000"/>
                </a:solidFill>
                <a:highlight>
                  <a:srgbClr val="FFFFFF"/>
                </a:highlight>
                <a:latin typeface="Arial"/>
                <a:ea typeface="Arial"/>
                <a:cs typeface="Arial"/>
                <a:sym typeface="Arial"/>
              </a:rPr>
              <a:t>Malignant: </a:t>
            </a:r>
            <a:r>
              <a:rPr lang="en" sz="1052">
                <a:solidFill>
                  <a:srgbClr val="000000"/>
                </a:solidFill>
                <a:highlight>
                  <a:srgbClr val="FFFFFF"/>
                </a:highlight>
                <a:latin typeface="Arial"/>
                <a:ea typeface="Arial"/>
                <a:cs typeface="Arial"/>
                <a:sym typeface="Arial"/>
              </a:rPr>
              <a:t>It is the Label column, which includes values 0 and 1, denoting if the comment is malignant or not.</a:t>
            </a:r>
            <a:endParaRPr sz="1052">
              <a:solidFill>
                <a:srgbClr val="000000"/>
              </a:solidFill>
              <a:highlight>
                <a:srgbClr val="FFFFFF"/>
              </a:highlight>
              <a:latin typeface="Arial"/>
              <a:ea typeface="Arial"/>
              <a:cs typeface="Arial"/>
              <a:sym typeface="Arial"/>
            </a:endParaRPr>
          </a:p>
          <a:p>
            <a:pPr indent="-228600" lvl="0" marL="800100" rtl="0" algn="l">
              <a:lnSpc>
                <a:spcPct val="104999"/>
              </a:lnSpc>
              <a:spcBef>
                <a:spcPts val="0"/>
              </a:spcBef>
              <a:spcAft>
                <a:spcPts val="0"/>
              </a:spcAft>
              <a:buClr>
                <a:srgbClr val="000000"/>
              </a:buClr>
              <a:buSzPts val="1053"/>
              <a:buFont typeface="Arial"/>
              <a:buNone/>
            </a:pPr>
            <a:r>
              <a:rPr b="1" lang="en" sz="1052">
                <a:solidFill>
                  <a:srgbClr val="000000"/>
                </a:solidFill>
                <a:highlight>
                  <a:srgbClr val="FFFFFF"/>
                </a:highlight>
                <a:latin typeface="Arial"/>
                <a:ea typeface="Arial"/>
                <a:cs typeface="Arial"/>
                <a:sym typeface="Arial"/>
              </a:rPr>
              <a:t>Highly Malignant:</a:t>
            </a:r>
            <a:r>
              <a:rPr lang="en" sz="1052">
                <a:solidFill>
                  <a:srgbClr val="000000"/>
                </a:solidFill>
                <a:highlight>
                  <a:srgbClr val="FFFFFF"/>
                </a:highlight>
                <a:latin typeface="Arial"/>
                <a:ea typeface="Arial"/>
                <a:cs typeface="Arial"/>
                <a:sym typeface="Arial"/>
              </a:rPr>
              <a:t> It denotes comments that are highly malignant and hurtful.</a:t>
            </a:r>
            <a:endParaRPr sz="1052">
              <a:solidFill>
                <a:srgbClr val="000000"/>
              </a:solidFill>
              <a:highlight>
                <a:srgbClr val="FFFFFF"/>
              </a:highlight>
              <a:latin typeface="Arial"/>
              <a:ea typeface="Arial"/>
              <a:cs typeface="Arial"/>
              <a:sym typeface="Arial"/>
            </a:endParaRPr>
          </a:p>
          <a:p>
            <a:pPr indent="-228600" lvl="0" marL="800100" rtl="0" algn="l">
              <a:lnSpc>
                <a:spcPct val="104999"/>
              </a:lnSpc>
              <a:spcBef>
                <a:spcPts val="0"/>
              </a:spcBef>
              <a:spcAft>
                <a:spcPts val="0"/>
              </a:spcAft>
              <a:buClr>
                <a:srgbClr val="000000"/>
              </a:buClr>
              <a:buSzPts val="1053"/>
              <a:buFont typeface="Arial"/>
              <a:buNone/>
            </a:pPr>
            <a:r>
              <a:rPr b="1" lang="en" sz="1052">
                <a:solidFill>
                  <a:srgbClr val="000000"/>
                </a:solidFill>
                <a:highlight>
                  <a:srgbClr val="FFFFFF"/>
                </a:highlight>
                <a:latin typeface="Arial"/>
                <a:ea typeface="Arial"/>
                <a:cs typeface="Arial"/>
                <a:sym typeface="Arial"/>
              </a:rPr>
              <a:t>Rude: </a:t>
            </a:r>
            <a:r>
              <a:rPr lang="en" sz="1052">
                <a:solidFill>
                  <a:srgbClr val="000000"/>
                </a:solidFill>
                <a:highlight>
                  <a:srgbClr val="FFFFFF"/>
                </a:highlight>
                <a:latin typeface="Arial"/>
                <a:ea typeface="Arial"/>
                <a:cs typeface="Arial"/>
                <a:sym typeface="Arial"/>
              </a:rPr>
              <a:t>It denotes comments that are very rude and offensive.</a:t>
            </a:r>
            <a:endParaRPr sz="1052">
              <a:solidFill>
                <a:srgbClr val="000000"/>
              </a:solidFill>
              <a:highlight>
                <a:srgbClr val="FFFFFF"/>
              </a:highlight>
              <a:latin typeface="Arial"/>
              <a:ea typeface="Arial"/>
              <a:cs typeface="Arial"/>
              <a:sym typeface="Arial"/>
            </a:endParaRPr>
          </a:p>
          <a:p>
            <a:pPr indent="-228600" lvl="0" marL="800100" rtl="0" algn="l">
              <a:lnSpc>
                <a:spcPct val="104999"/>
              </a:lnSpc>
              <a:spcBef>
                <a:spcPts val="0"/>
              </a:spcBef>
              <a:spcAft>
                <a:spcPts val="0"/>
              </a:spcAft>
              <a:buClr>
                <a:srgbClr val="000000"/>
              </a:buClr>
              <a:buSzPts val="1053"/>
              <a:buFont typeface="Arial"/>
              <a:buNone/>
            </a:pPr>
            <a:r>
              <a:rPr b="1" lang="en" sz="1052">
                <a:solidFill>
                  <a:srgbClr val="000000"/>
                </a:solidFill>
                <a:highlight>
                  <a:srgbClr val="FFFFFF"/>
                </a:highlight>
                <a:latin typeface="Arial"/>
                <a:ea typeface="Arial"/>
                <a:cs typeface="Arial"/>
                <a:sym typeface="Arial"/>
              </a:rPr>
              <a:t>Threat:</a:t>
            </a:r>
            <a:r>
              <a:rPr lang="en" sz="1052">
                <a:solidFill>
                  <a:srgbClr val="000000"/>
                </a:solidFill>
                <a:highlight>
                  <a:srgbClr val="FFFFFF"/>
                </a:highlight>
                <a:latin typeface="Arial"/>
                <a:ea typeface="Arial"/>
                <a:cs typeface="Arial"/>
                <a:sym typeface="Arial"/>
              </a:rPr>
              <a:t> It contains indication of the comments that are giving any threat to someone.</a:t>
            </a:r>
            <a:endParaRPr sz="1052">
              <a:solidFill>
                <a:srgbClr val="000000"/>
              </a:solidFill>
              <a:highlight>
                <a:srgbClr val="FFFFFF"/>
              </a:highlight>
              <a:latin typeface="Arial"/>
              <a:ea typeface="Arial"/>
              <a:cs typeface="Arial"/>
              <a:sym typeface="Arial"/>
            </a:endParaRPr>
          </a:p>
          <a:p>
            <a:pPr indent="-228600" lvl="0" marL="800100" rtl="0" algn="l">
              <a:lnSpc>
                <a:spcPct val="104999"/>
              </a:lnSpc>
              <a:spcBef>
                <a:spcPts val="0"/>
              </a:spcBef>
              <a:spcAft>
                <a:spcPts val="0"/>
              </a:spcAft>
              <a:buClr>
                <a:srgbClr val="000000"/>
              </a:buClr>
              <a:buSzPts val="1053"/>
              <a:buFont typeface="Arial"/>
              <a:buNone/>
            </a:pPr>
            <a:r>
              <a:rPr b="1" lang="en" sz="1052">
                <a:solidFill>
                  <a:srgbClr val="000000"/>
                </a:solidFill>
                <a:highlight>
                  <a:srgbClr val="FFFFFF"/>
                </a:highlight>
                <a:latin typeface="Arial"/>
                <a:ea typeface="Arial"/>
                <a:cs typeface="Arial"/>
                <a:sym typeface="Arial"/>
              </a:rPr>
              <a:t>Abuse:</a:t>
            </a:r>
            <a:r>
              <a:rPr lang="en" sz="1052">
                <a:solidFill>
                  <a:srgbClr val="000000"/>
                </a:solidFill>
                <a:highlight>
                  <a:srgbClr val="FFFFFF"/>
                </a:highlight>
                <a:latin typeface="Arial"/>
                <a:ea typeface="Arial"/>
                <a:cs typeface="Arial"/>
                <a:sym typeface="Arial"/>
              </a:rPr>
              <a:t> It is for comments that are abusive in nature.</a:t>
            </a:r>
            <a:endParaRPr sz="1052">
              <a:solidFill>
                <a:srgbClr val="000000"/>
              </a:solidFill>
              <a:highlight>
                <a:srgbClr val="FFFFFF"/>
              </a:highlight>
              <a:latin typeface="Arial"/>
              <a:ea typeface="Arial"/>
              <a:cs typeface="Arial"/>
              <a:sym typeface="Arial"/>
            </a:endParaRPr>
          </a:p>
          <a:p>
            <a:pPr indent="-228600" lvl="0" marL="800100" rtl="0" algn="l">
              <a:lnSpc>
                <a:spcPct val="104999"/>
              </a:lnSpc>
              <a:spcBef>
                <a:spcPts val="0"/>
              </a:spcBef>
              <a:spcAft>
                <a:spcPts val="0"/>
              </a:spcAft>
              <a:buClr>
                <a:srgbClr val="000000"/>
              </a:buClr>
              <a:buSzPts val="1053"/>
              <a:buFont typeface="Arial"/>
              <a:buNone/>
            </a:pPr>
            <a:r>
              <a:rPr b="1" lang="en" sz="1052">
                <a:solidFill>
                  <a:srgbClr val="000000"/>
                </a:solidFill>
                <a:highlight>
                  <a:srgbClr val="FFFFFF"/>
                </a:highlight>
                <a:latin typeface="Arial"/>
                <a:ea typeface="Arial"/>
                <a:cs typeface="Arial"/>
                <a:sym typeface="Arial"/>
              </a:rPr>
              <a:t>Loathe:</a:t>
            </a:r>
            <a:r>
              <a:rPr lang="en" sz="1052">
                <a:solidFill>
                  <a:srgbClr val="000000"/>
                </a:solidFill>
                <a:highlight>
                  <a:srgbClr val="FFFFFF"/>
                </a:highlight>
                <a:latin typeface="Arial"/>
                <a:ea typeface="Arial"/>
                <a:cs typeface="Arial"/>
                <a:sym typeface="Arial"/>
              </a:rPr>
              <a:t> It describes the comments which are hateful and loathing in nature. </a:t>
            </a:r>
            <a:endParaRPr sz="1052">
              <a:solidFill>
                <a:srgbClr val="000000"/>
              </a:solidFill>
              <a:highlight>
                <a:srgbClr val="FFFFFF"/>
              </a:highlight>
              <a:latin typeface="Arial"/>
              <a:ea typeface="Arial"/>
              <a:cs typeface="Arial"/>
              <a:sym typeface="Arial"/>
            </a:endParaRPr>
          </a:p>
          <a:p>
            <a:pPr indent="-228600" lvl="0" marL="800100" rtl="0" algn="l">
              <a:lnSpc>
                <a:spcPct val="104999"/>
              </a:lnSpc>
              <a:spcBef>
                <a:spcPts val="0"/>
              </a:spcBef>
              <a:spcAft>
                <a:spcPts val="0"/>
              </a:spcAft>
              <a:buClr>
                <a:srgbClr val="000000"/>
              </a:buClr>
              <a:buSzPts val="1053"/>
              <a:buFont typeface="Arial"/>
              <a:buNone/>
            </a:pPr>
            <a:r>
              <a:rPr b="1" lang="en" sz="1052">
                <a:solidFill>
                  <a:srgbClr val="000000"/>
                </a:solidFill>
                <a:highlight>
                  <a:srgbClr val="FFFFFF"/>
                </a:highlight>
                <a:latin typeface="Arial"/>
                <a:ea typeface="Arial"/>
                <a:cs typeface="Arial"/>
                <a:sym typeface="Arial"/>
              </a:rPr>
              <a:t>ID: </a:t>
            </a:r>
            <a:r>
              <a:rPr lang="en" sz="1052">
                <a:solidFill>
                  <a:srgbClr val="000000"/>
                </a:solidFill>
                <a:highlight>
                  <a:srgbClr val="FFFFFF"/>
                </a:highlight>
                <a:latin typeface="Arial"/>
                <a:ea typeface="Arial"/>
                <a:cs typeface="Arial"/>
                <a:sym typeface="Arial"/>
              </a:rPr>
              <a:t>It includes unique Ids associated with each comment text given.</a:t>
            </a:r>
            <a:endParaRPr sz="1052">
              <a:solidFill>
                <a:srgbClr val="000000"/>
              </a:solidFill>
              <a:highlight>
                <a:srgbClr val="FFFFFF"/>
              </a:highlight>
              <a:latin typeface="Arial"/>
              <a:ea typeface="Arial"/>
              <a:cs typeface="Arial"/>
              <a:sym typeface="Arial"/>
            </a:endParaRPr>
          </a:p>
          <a:p>
            <a:pPr indent="-228600" lvl="0" marL="800100" rtl="0" algn="l">
              <a:lnSpc>
                <a:spcPct val="104999"/>
              </a:lnSpc>
              <a:spcBef>
                <a:spcPts val="0"/>
              </a:spcBef>
              <a:spcAft>
                <a:spcPts val="0"/>
              </a:spcAft>
              <a:buClr>
                <a:srgbClr val="000000"/>
              </a:buClr>
              <a:buSzPts val="1053"/>
              <a:buFont typeface="Arial"/>
              <a:buNone/>
            </a:pPr>
            <a:r>
              <a:rPr b="1" lang="en" sz="1052">
                <a:solidFill>
                  <a:srgbClr val="000000"/>
                </a:solidFill>
                <a:highlight>
                  <a:srgbClr val="FFFFFF"/>
                </a:highlight>
                <a:latin typeface="Arial"/>
                <a:ea typeface="Arial"/>
                <a:cs typeface="Arial"/>
                <a:sym typeface="Arial"/>
              </a:rPr>
              <a:t>Comment text: </a:t>
            </a:r>
            <a:r>
              <a:rPr lang="en" sz="1052">
                <a:solidFill>
                  <a:srgbClr val="000000"/>
                </a:solidFill>
                <a:highlight>
                  <a:srgbClr val="FFFFFF"/>
                </a:highlight>
                <a:latin typeface="Arial"/>
                <a:ea typeface="Arial"/>
                <a:cs typeface="Arial"/>
                <a:sym typeface="Arial"/>
              </a:rPr>
              <a:t>This column contains the comments extracted from various social media platforms.</a:t>
            </a:r>
            <a:endParaRPr sz="1052">
              <a:solidFill>
                <a:srgbClr val="000000"/>
              </a:solidFill>
              <a:highlight>
                <a:srgbClr val="FFFFFF"/>
              </a:highlight>
              <a:latin typeface="Arial"/>
              <a:ea typeface="Arial"/>
              <a:cs typeface="Arial"/>
              <a:sym typeface="Arial"/>
            </a:endParaRPr>
          </a:p>
          <a:p>
            <a:pPr indent="0" lvl="0" marL="0" rtl="0" algn="l">
              <a:lnSpc>
                <a:spcPct val="95000"/>
              </a:lnSpc>
              <a:spcBef>
                <a:spcPts val="800"/>
              </a:spcBef>
              <a:spcAft>
                <a:spcPts val="1200"/>
              </a:spcAft>
              <a:buSzPts val="852"/>
              <a:buNone/>
            </a:pPr>
            <a:r>
              <a:t/>
            </a:r>
            <a:endParaRPr sz="1007"/>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 For The Problem Undertaken</a:t>
            </a:r>
            <a:endParaRPr/>
          </a:p>
        </p:txBody>
      </p:sp>
      <p:sp>
        <p:nvSpPr>
          <p:cNvPr id="295" name="Google Shape;295;p16"/>
          <p:cNvSpPr txBox="1"/>
          <p:nvPr>
            <p:ph idx="1" type="body"/>
          </p:nvPr>
        </p:nvSpPr>
        <p:spPr>
          <a:xfrm>
            <a:off x="1303800" y="1990050"/>
            <a:ext cx="7030500" cy="25416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sz="2500">
                <a:solidFill>
                  <a:srgbClr val="000000"/>
                </a:solidFill>
                <a:highlight>
                  <a:srgbClr val="FFFFFF"/>
                </a:highlight>
                <a:latin typeface="Arial"/>
                <a:ea typeface="Arial"/>
                <a:cs typeface="Arial"/>
                <a:sym typeface="Arial"/>
              </a:rPr>
              <a:t>Our goal is to build a prototype of online hate and abuse comment classifier which can used to classify hate and offensive comments so that it can be controlled and restricted from spreading hatred and cyberbullying.</a:t>
            </a:r>
            <a:endParaRPr sz="2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EDA Steps And Visualizations</a:t>
            </a:r>
            <a:endParaRPr/>
          </a:p>
        </p:txBody>
      </p:sp>
      <p:sp>
        <p:nvSpPr>
          <p:cNvPr id="301" name="Google Shape;301;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Head View</a:t>
            </a:r>
            <a:endParaRPr/>
          </a:p>
          <a:p>
            <a:pPr indent="-311150" lvl="0" marL="457200" rtl="0" algn="l">
              <a:spcBef>
                <a:spcPts val="0"/>
              </a:spcBef>
              <a:spcAft>
                <a:spcPts val="0"/>
              </a:spcAft>
              <a:buSzPts val="1300"/>
              <a:buAutoNum type="arabicPeriod"/>
            </a:pPr>
            <a:r>
              <a:rPr lang="en"/>
              <a:t>Sample View</a:t>
            </a:r>
            <a:endParaRPr/>
          </a:p>
          <a:p>
            <a:pPr indent="-311150" lvl="0" marL="457200" rtl="0" algn="l">
              <a:spcBef>
                <a:spcPts val="0"/>
              </a:spcBef>
              <a:spcAft>
                <a:spcPts val="0"/>
              </a:spcAft>
              <a:buSzPts val="1300"/>
              <a:buAutoNum type="arabicPeriod"/>
            </a:pPr>
            <a:r>
              <a:rPr lang="en"/>
              <a:t>Tail View</a:t>
            </a:r>
            <a:endParaRPr/>
          </a:p>
          <a:p>
            <a:pPr indent="-311150" lvl="0" marL="457200" rtl="0" algn="l">
              <a:spcBef>
                <a:spcPts val="0"/>
              </a:spcBef>
              <a:spcAft>
                <a:spcPts val="0"/>
              </a:spcAft>
              <a:buSzPts val="1300"/>
              <a:buAutoNum type="arabicPeriod"/>
            </a:pPr>
            <a:r>
              <a:rPr lang="en"/>
              <a:t>Exponential View</a:t>
            </a:r>
            <a:endParaRPr/>
          </a:p>
          <a:p>
            <a:pPr indent="-311150" lvl="0" marL="457200" rtl="0" algn="l">
              <a:spcBef>
                <a:spcPts val="0"/>
              </a:spcBef>
              <a:spcAft>
                <a:spcPts val="0"/>
              </a:spcAft>
              <a:buSzPts val="1300"/>
              <a:buAutoNum type="arabicPeriod"/>
            </a:pPr>
            <a:r>
              <a:rPr lang="en"/>
              <a:t>Descriptive Stats</a:t>
            </a:r>
            <a:endParaRPr/>
          </a:p>
          <a:p>
            <a:pPr indent="-311150" lvl="0" marL="457200" rtl="0" algn="l">
              <a:spcBef>
                <a:spcPts val="0"/>
              </a:spcBef>
              <a:spcAft>
                <a:spcPts val="0"/>
              </a:spcAft>
              <a:buSzPts val="1300"/>
              <a:buAutoNum type="arabicPeriod"/>
            </a:pPr>
            <a:r>
              <a:rPr lang="en"/>
              <a:t>Scatter Plots</a:t>
            </a:r>
            <a:endParaRPr/>
          </a:p>
          <a:p>
            <a:pPr indent="-311150" lvl="0" marL="457200" rtl="0" algn="l">
              <a:spcBef>
                <a:spcPts val="0"/>
              </a:spcBef>
              <a:spcAft>
                <a:spcPts val="0"/>
              </a:spcAft>
              <a:buSzPts val="1300"/>
              <a:buAutoNum type="arabicPeriod"/>
            </a:pPr>
            <a:r>
              <a:rPr lang="en"/>
              <a:t>Correlation Analysis</a:t>
            </a:r>
            <a:endParaRPr/>
          </a:p>
          <a:p>
            <a:pPr indent="-311150" lvl="0" marL="457200" rtl="0" algn="l">
              <a:spcBef>
                <a:spcPts val="0"/>
              </a:spcBef>
              <a:spcAft>
                <a:spcPts val="0"/>
              </a:spcAft>
              <a:buSzPts val="1300"/>
              <a:buAutoNum type="arabicPeriod"/>
            </a:pPr>
            <a:r>
              <a:rPr lang="en"/>
              <a:t>Distribution Plots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Dashboards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Visualization</a:t>
            </a:r>
            <a:endParaRPr/>
          </a:p>
        </p:txBody>
      </p:sp>
      <p:sp>
        <p:nvSpPr>
          <p:cNvPr id="312" name="Google Shape;312;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Follow the link to the dashboard:</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https://docs.google.com/presentation/d/1DiZbjrNyupIfSy6BD9Z7Ly-y8jXmza6FDFjgFj9oAxA/edit?</a:t>
            </a:r>
            <a:r>
              <a:rPr lang="en"/>
              <a:t>usp=sharing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Exponential View Of Dataset</a:t>
            </a:r>
            <a:endParaRPr/>
          </a:p>
        </p:txBody>
      </p:sp>
      <p:sp>
        <p:nvSpPr>
          <p:cNvPr id="318" name="Google Shape;318;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Follow the link to the dashboard:</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https://docs.google.com/presentation/d/1-d5t6NuMkbTgQdJj4bz1rRniwxxx7SD5IPIMaCPrJ5o/edit?usp=sharing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Scatter Plots</a:t>
            </a:r>
            <a:endParaRPr/>
          </a:p>
        </p:txBody>
      </p:sp>
      <p:sp>
        <p:nvSpPr>
          <p:cNvPr id="324" name="Google Shape;324;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Follow the link to the dashboard:</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https://docs.google.com/presentation/d/1AwzVWdihXRvpq8FR3Oh7Cd9Vf4jH9gAbnoVVDEn7dno/edit?usp=sharing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