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1" r:id="rId14"/>
    <p:sldId id="272" r:id="rId15"/>
    <p:sldId id="273"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A9024CA-B345-4609-AFD9-CDAB1F2F1984}" type="datetimeFigureOut">
              <a:rPr lang="en-US" smtClean="0"/>
              <a:pPr/>
              <a:t>7/13/2021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1D995A7A-D446-4B17-B491-192A4383263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A9024CA-B345-4609-AFD9-CDAB1F2F1984}" type="datetimeFigureOut">
              <a:rPr lang="en-US" smtClean="0"/>
              <a:pPr/>
              <a:t>7/13/2021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995A7A-D446-4B17-B491-192A4383263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A9024CA-B345-4609-AFD9-CDAB1F2F1984}" type="datetimeFigureOut">
              <a:rPr lang="en-US" smtClean="0"/>
              <a:pPr/>
              <a:t>7/13/2021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995A7A-D446-4B17-B491-192A4383263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A9024CA-B345-4609-AFD9-CDAB1F2F1984}" type="datetimeFigureOut">
              <a:rPr lang="en-US" smtClean="0"/>
              <a:pPr/>
              <a:t>7/13/2021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995A7A-D446-4B17-B491-192A4383263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A9024CA-B345-4609-AFD9-CDAB1F2F1984}" type="datetimeFigureOut">
              <a:rPr lang="en-US" smtClean="0"/>
              <a:pPr/>
              <a:t>7/13/2021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995A7A-D446-4B17-B491-192A4383263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A9024CA-B345-4609-AFD9-CDAB1F2F1984}" type="datetimeFigureOut">
              <a:rPr lang="en-US" smtClean="0"/>
              <a:pPr/>
              <a:t>7/13/2021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995A7A-D446-4B17-B491-192A4383263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A9024CA-B345-4609-AFD9-CDAB1F2F1984}" type="datetimeFigureOut">
              <a:rPr lang="en-US" smtClean="0"/>
              <a:pPr/>
              <a:t>7/13/2021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995A7A-D446-4B17-B491-192A4383263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A9024CA-B345-4609-AFD9-CDAB1F2F1984}" type="datetimeFigureOut">
              <a:rPr lang="en-US" smtClean="0"/>
              <a:pPr/>
              <a:t>7/13/2021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995A7A-D446-4B17-B491-192A4383263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9024CA-B345-4609-AFD9-CDAB1F2F1984}" type="datetimeFigureOut">
              <a:rPr lang="en-US" smtClean="0"/>
              <a:pPr/>
              <a:t>7/13/2021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995A7A-D446-4B17-B491-192A4383263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A9024CA-B345-4609-AFD9-CDAB1F2F1984}" type="datetimeFigureOut">
              <a:rPr lang="en-US" smtClean="0"/>
              <a:pPr/>
              <a:t>7/13/2021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995A7A-D446-4B17-B491-192A4383263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A9024CA-B345-4609-AFD9-CDAB1F2F1984}" type="datetimeFigureOut">
              <a:rPr lang="en-US" smtClean="0"/>
              <a:pPr/>
              <a:t>7/13/2021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1D995A7A-D446-4B17-B491-192A43832636}"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A9024CA-B345-4609-AFD9-CDAB1F2F1984}" type="datetimeFigureOut">
              <a:rPr lang="en-US" smtClean="0"/>
              <a:pPr/>
              <a:t>7/13/2021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D995A7A-D446-4B17-B491-192A43832636}"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file:///C:\Users\hp\Desktop\%20https:\www.shiprocket.in\blog\courier-parcel-package-tracking-system-working\" TargetMode="External"/><Relationship Id="rId2" Type="http://schemas.openxmlformats.org/officeDocument/2006/relationships/hyperlink" Target="file:///C:\Users\hp\Desktop\%20https:\www.google.com\amp\s\www.geeksforgeeks.org\software-engineering-prototyping-model\amp\" TargetMode="External"/><Relationship Id="rId1" Type="http://schemas.openxmlformats.org/officeDocument/2006/relationships/slideLayout" Target="../slideLayouts/slideLayout2.xml"/><Relationship Id="rId4" Type="http://schemas.openxmlformats.org/officeDocument/2006/relationships/hyperlink" Target="https://www.geeksforgeeks.org/software-engineering-software-design-proces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dirty="0" smtClean="0"/>
              <a:t>Project Title: Efficient Courier Tracking System</a:t>
            </a:r>
            <a:endParaRPr lang="en-US" dirty="0"/>
          </a:p>
        </p:txBody>
      </p:sp>
      <p:sp>
        <p:nvSpPr>
          <p:cNvPr id="3" name="Subtitle 2"/>
          <p:cNvSpPr>
            <a:spLocks noGrp="1"/>
          </p:cNvSpPr>
          <p:nvPr>
            <p:ph type="subTitle" idx="1"/>
          </p:nvPr>
        </p:nvSpPr>
        <p:spPr/>
        <p:txBody>
          <a:bodyPr>
            <a:normAutofit/>
          </a:bodyPr>
          <a:lstStyle/>
          <a:p>
            <a:r>
              <a:rPr lang="en-IN" dirty="0" smtClean="0"/>
              <a:t>Your Name </a:t>
            </a:r>
            <a:endParaRPr lang="en-IN" dirty="0" smtClean="0"/>
          </a:p>
          <a:p>
            <a:r>
              <a:rPr lang="en-IN" dirty="0" smtClean="0"/>
              <a:t>Roll Number</a:t>
            </a:r>
            <a:endParaRPr lang="en-IN" dirty="0" smtClean="0"/>
          </a:p>
          <a:p>
            <a:r>
              <a:rPr lang="en-IN" b="1" dirty="0" smtClean="0"/>
              <a:t>Project Guide: </a:t>
            </a:r>
            <a:r>
              <a:rPr lang="en-IN" dirty="0" smtClean="0"/>
              <a:t>Teacher Name</a:t>
            </a:r>
            <a:endParaRPr lang="en-US"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664"/>
            <a:ext cx="8229600" cy="720080"/>
          </a:xfrm>
        </p:spPr>
        <p:txBody>
          <a:bodyPr>
            <a:normAutofit/>
          </a:bodyPr>
          <a:lstStyle/>
          <a:p>
            <a:r>
              <a:rPr lang="en-IN" sz="3200" dirty="0" smtClean="0"/>
              <a:t>One Level DFD</a:t>
            </a:r>
            <a:endParaRPr lang="en-US" sz="3200" dirty="0"/>
          </a:p>
        </p:txBody>
      </p:sp>
      <p:pic>
        <p:nvPicPr>
          <p:cNvPr id="4" name="Content Placeholder 3"/>
          <p:cNvPicPr>
            <a:picLocks noGrp="1"/>
          </p:cNvPicPr>
          <p:nvPr>
            <p:ph idx="1"/>
          </p:nvPr>
        </p:nvPicPr>
        <p:blipFill>
          <a:blip r:embed="rId2" cstate="print">
            <a:extLst>
              <a:ext uri="{28A0092B-C50C-407E-A947-70E740481C1C}">
                <a14:useLocalDpi xmlns:lc="http://schemas.openxmlformats.org/drawingml/2006/lockedCanvas" xmlns:pic="http://schemas.openxmlformats.org/drawingml/2006/picture"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tretch>
            <a:fillRect/>
          </a:stretch>
        </p:blipFill>
        <p:spPr>
          <a:xfrm>
            <a:off x="1778501" y="1268413"/>
            <a:ext cx="5586997" cy="5056187"/>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648072"/>
          </a:xfrm>
        </p:spPr>
        <p:txBody>
          <a:bodyPr>
            <a:normAutofit/>
          </a:bodyPr>
          <a:lstStyle/>
          <a:p>
            <a:r>
              <a:rPr lang="en-IN" sz="3200" dirty="0" smtClean="0"/>
              <a:t>One level DFD (</a:t>
            </a:r>
            <a:r>
              <a:rPr lang="en-IN" sz="3200" dirty="0" err="1" smtClean="0"/>
              <a:t>contd</a:t>
            </a:r>
            <a:r>
              <a:rPr lang="en-IN" sz="3200" dirty="0" smtClean="0"/>
              <a:t>)</a:t>
            </a:r>
            <a:endParaRPr lang="en-US" sz="3200" dirty="0"/>
          </a:p>
        </p:txBody>
      </p:sp>
      <p:pic>
        <p:nvPicPr>
          <p:cNvPr id="6" name="Content Placeholder 5"/>
          <p:cNvPicPr>
            <a:picLocks noGrp="1"/>
          </p:cNvPicPr>
          <p:nvPr>
            <p:ph idx="1"/>
          </p:nvPr>
        </p:nvPicPr>
        <p:blipFill>
          <a:blip r:embed="rId2" cstate="print">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1691680" y="1052736"/>
            <a:ext cx="5904655" cy="4967064"/>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4704"/>
          </a:xfrm>
        </p:spPr>
        <p:txBody>
          <a:bodyPr>
            <a:normAutofit/>
          </a:bodyPr>
          <a:lstStyle/>
          <a:p>
            <a:r>
              <a:rPr lang="en-IN" sz="2800" dirty="0" err="1" smtClean="0"/>
              <a:t>cid_no</a:t>
            </a:r>
            <a:r>
              <a:rPr lang="en-IN" sz="2800" dirty="0" smtClean="0"/>
              <a:t>, </a:t>
            </a:r>
            <a:r>
              <a:rPr lang="en-IN" sz="2800" dirty="0" err="1" smtClean="0"/>
              <a:t>billing_no</a:t>
            </a:r>
            <a:r>
              <a:rPr lang="en-IN" sz="2800" dirty="0" smtClean="0"/>
              <a:t> are primary keys  </a:t>
            </a:r>
            <a:endParaRPr lang="en-US" sz="2800" dirty="0"/>
          </a:p>
        </p:txBody>
      </p:sp>
      <p:pic>
        <p:nvPicPr>
          <p:cNvPr id="4" name="Content Placeholder 3" descr="C:\Users\hp\AppData\Local\Microsoft\Windows\INetCache\Content.Word\IMG_20210415_114400.jpg"/>
          <p:cNvPicPr>
            <a:picLocks noGrp="1"/>
          </p:cNvPicPr>
          <p:nvPr>
            <p:ph idx="1"/>
          </p:nvPr>
        </p:nvPicPr>
        <p:blipFill>
          <a:blip r:embed="rId2" cstate="print"/>
          <a:srcRect/>
          <a:stretch>
            <a:fillRect/>
          </a:stretch>
        </p:blipFill>
        <p:spPr bwMode="auto">
          <a:xfrm>
            <a:off x="0" y="908720"/>
            <a:ext cx="9144000" cy="638132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08720"/>
            <a:ext cx="8229600" cy="5415880"/>
          </a:xfrm>
        </p:spPr>
        <p:txBody>
          <a:bodyPr>
            <a:normAutofit fontScale="92500" lnSpcReduction="10000"/>
          </a:bodyPr>
          <a:lstStyle/>
          <a:p>
            <a:pPr lvl="0"/>
            <a:r>
              <a:rPr lang="en-US" b="1" dirty="0" smtClean="0">
                <a:latin typeface="+mj-lt"/>
              </a:rPr>
              <a:t>Advantages</a:t>
            </a:r>
            <a:endParaRPr lang="en-US" dirty="0" smtClean="0">
              <a:latin typeface="+mj-lt"/>
            </a:endParaRPr>
          </a:p>
          <a:p>
            <a:pPr lvl="0"/>
            <a:r>
              <a:rPr lang="en-US" dirty="0" smtClean="0">
                <a:latin typeface="+mj-lt"/>
              </a:rPr>
              <a:t>Receiver can track his courier or ordered goods. </a:t>
            </a:r>
          </a:p>
          <a:p>
            <a:pPr lvl="0"/>
            <a:r>
              <a:rPr lang="en-US" dirty="0" smtClean="0">
                <a:latin typeface="+mj-lt"/>
              </a:rPr>
              <a:t>This system can be used in several different domains for tracking goods sent by someone.</a:t>
            </a:r>
          </a:p>
          <a:p>
            <a:pPr lvl="0"/>
            <a:r>
              <a:rPr lang="en-US" dirty="0" smtClean="0">
                <a:latin typeface="+mj-lt"/>
              </a:rPr>
              <a:t>It even helps the authority to keep an eye on sent goods. </a:t>
            </a:r>
          </a:p>
          <a:p>
            <a:pPr lvl="0"/>
            <a:r>
              <a:rPr lang="en-US" b="1" dirty="0" smtClean="0">
                <a:latin typeface="+mj-lt"/>
              </a:rPr>
              <a:t> Limitation</a:t>
            </a:r>
            <a:endParaRPr lang="en-US" dirty="0" smtClean="0">
              <a:latin typeface="+mj-lt"/>
            </a:endParaRPr>
          </a:p>
          <a:p>
            <a:pPr lvl="0"/>
            <a:r>
              <a:rPr lang="en-US" dirty="0" smtClean="0">
                <a:latin typeface="+mj-lt"/>
              </a:rPr>
              <a:t>Authority at every point has to manually enter the location of the goods.</a:t>
            </a:r>
          </a:p>
          <a:p>
            <a:pPr lvl="0"/>
            <a:r>
              <a:rPr lang="en-US" dirty="0" smtClean="0">
                <a:latin typeface="+mj-lt"/>
              </a:rPr>
              <a:t>User does not get the exact location of its order.</a:t>
            </a:r>
          </a:p>
          <a:p>
            <a:pPr lvl="0"/>
            <a:r>
              <a:rPr lang="en-US" b="1" dirty="0" smtClean="0">
                <a:latin typeface="+mj-lt"/>
              </a:rPr>
              <a:t> Application	(Future Scope)</a:t>
            </a:r>
            <a:endParaRPr lang="en-US" dirty="0" smtClean="0">
              <a:latin typeface="+mj-lt"/>
            </a:endParaRPr>
          </a:p>
          <a:p>
            <a:pPr lvl="0"/>
            <a:r>
              <a:rPr lang="en-US" dirty="0" smtClean="0">
                <a:latin typeface="+mj-lt"/>
              </a:rPr>
              <a:t>This can be used by Online Shopping companies to provide online tracking of order to their customers.</a:t>
            </a:r>
          </a:p>
          <a:p>
            <a:pPr lvl="0"/>
            <a:r>
              <a:rPr lang="en-US" dirty="0" smtClean="0">
                <a:latin typeface="+mj-lt"/>
              </a:rPr>
              <a:t>This System can also be used by Courier companies to let the receiver track his courier. </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664"/>
            <a:ext cx="8229600" cy="936104"/>
          </a:xfrm>
        </p:spPr>
        <p:txBody>
          <a:bodyPr>
            <a:normAutofit/>
          </a:bodyPr>
          <a:lstStyle/>
          <a:p>
            <a:r>
              <a:rPr lang="en-IN" sz="3200" dirty="0" smtClean="0"/>
              <a:t>References</a:t>
            </a:r>
            <a:endParaRPr lang="en-US" sz="3200" dirty="0"/>
          </a:p>
        </p:txBody>
      </p:sp>
      <p:sp>
        <p:nvSpPr>
          <p:cNvPr id="3" name="Content Placeholder 2"/>
          <p:cNvSpPr>
            <a:spLocks noGrp="1"/>
          </p:cNvSpPr>
          <p:nvPr>
            <p:ph idx="1"/>
          </p:nvPr>
        </p:nvSpPr>
        <p:spPr>
          <a:xfrm>
            <a:off x="457200" y="1484784"/>
            <a:ext cx="8229600" cy="4839816"/>
          </a:xfrm>
        </p:spPr>
        <p:txBody>
          <a:bodyPr>
            <a:normAutofit fontScale="92500"/>
          </a:bodyPr>
          <a:lstStyle/>
          <a:p>
            <a:pPr lvl="1"/>
            <a:r>
              <a:rPr lang="en-US" sz="2100" dirty="0" err="1" smtClean="0"/>
              <a:t>Rajib</a:t>
            </a:r>
            <a:r>
              <a:rPr lang="en-US" sz="2100" dirty="0" smtClean="0"/>
              <a:t> Mall, Fundamental of Software Engineering, Third Edition, PHI,2009</a:t>
            </a:r>
          </a:p>
          <a:p>
            <a:r>
              <a:rPr lang="en-US" sz="2100" dirty="0" smtClean="0"/>
              <a:t> </a:t>
            </a:r>
          </a:p>
          <a:p>
            <a:pPr lvl="1"/>
            <a:r>
              <a:rPr lang="en-US" sz="2100" dirty="0" err="1" smtClean="0"/>
              <a:t>Elmasri</a:t>
            </a:r>
            <a:r>
              <a:rPr lang="en-US" sz="2100" dirty="0" smtClean="0"/>
              <a:t> </a:t>
            </a:r>
            <a:r>
              <a:rPr lang="en-US" sz="2100" dirty="0" err="1" smtClean="0"/>
              <a:t>Nevathe</a:t>
            </a:r>
            <a:r>
              <a:rPr lang="en-US" sz="2100" dirty="0" smtClean="0"/>
              <a:t>, “Fundamentals of Database </a:t>
            </a:r>
            <a:r>
              <a:rPr lang="en-US" sz="2100" dirty="0" err="1" smtClean="0"/>
              <a:t>Systems”.Third</a:t>
            </a:r>
            <a:r>
              <a:rPr lang="en-US" sz="2100" dirty="0" smtClean="0"/>
              <a:t> Edition, Pearson Publication,2002</a:t>
            </a:r>
          </a:p>
          <a:p>
            <a:r>
              <a:rPr lang="en-US" sz="2100" dirty="0" smtClean="0"/>
              <a:t> </a:t>
            </a:r>
          </a:p>
          <a:p>
            <a:pPr lvl="1"/>
            <a:r>
              <a:rPr lang="en-US" sz="2100" u="sng" dirty="0" smtClean="0">
                <a:hlinkClick r:id="rId2"/>
              </a:rPr>
              <a:t> https://www.google.com/amp/s/www.geeksforgeeks.org/software-engineering-prototyping-model/amp/</a:t>
            </a:r>
            <a:endParaRPr lang="en-US" sz="2100" dirty="0" smtClean="0"/>
          </a:p>
          <a:p>
            <a:r>
              <a:rPr lang="en-US" sz="2100" dirty="0" smtClean="0"/>
              <a:t> </a:t>
            </a:r>
          </a:p>
          <a:p>
            <a:pPr lvl="1"/>
            <a:r>
              <a:rPr lang="en-US" sz="2100" u="sng" dirty="0" smtClean="0">
                <a:hlinkClick r:id="rId3"/>
              </a:rPr>
              <a:t> https://www.shiprocket.in/blog/courier-parcel-package-tracking-system-working/</a:t>
            </a:r>
            <a:endParaRPr lang="en-US" sz="2100" dirty="0" smtClean="0"/>
          </a:p>
          <a:p>
            <a:r>
              <a:rPr lang="en-US" sz="2100" dirty="0" smtClean="0"/>
              <a:t> </a:t>
            </a:r>
          </a:p>
          <a:p>
            <a:pPr lvl="1"/>
            <a:r>
              <a:rPr lang="en-US" sz="2100" u="sng" dirty="0" smtClean="0">
                <a:hlinkClick r:id="rId4"/>
              </a:rPr>
              <a:t>https://www.geeksforgeeks.org/software-engineering-software-design-process/</a:t>
            </a:r>
            <a:endParaRPr lang="en-US" sz="2100" dirty="0" smtClean="0"/>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40768"/>
            <a:ext cx="8229600" cy="2664296"/>
          </a:xfrm>
        </p:spPr>
        <p:txBody>
          <a:bodyPr/>
          <a:lstStyle/>
          <a:p>
            <a:endParaRPr lang="en-US" dirty="0"/>
          </a:p>
        </p:txBody>
      </p:sp>
      <p:sp>
        <p:nvSpPr>
          <p:cNvPr id="3" name="Content Placeholder 2"/>
          <p:cNvSpPr>
            <a:spLocks noGrp="1"/>
          </p:cNvSpPr>
          <p:nvPr>
            <p:ph idx="1"/>
          </p:nvPr>
        </p:nvSpPr>
        <p:spPr>
          <a:xfrm>
            <a:off x="457200" y="2780928"/>
            <a:ext cx="8229600" cy="3543672"/>
          </a:xfrm>
        </p:spPr>
        <p:txBody>
          <a:bodyPr>
            <a:normAutofit/>
          </a:bodyPr>
          <a:lstStyle/>
          <a:p>
            <a:r>
              <a:rPr lang="en-IN" sz="4800" b="1" dirty="0" smtClean="0"/>
              <a:t>            THANK YOU!</a:t>
            </a:r>
            <a:endParaRPr lang="en-US" sz="4800"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850106"/>
          </a:xfrm>
        </p:spPr>
        <p:txBody>
          <a:bodyPr/>
          <a:lstStyle/>
          <a:p>
            <a:r>
              <a:rPr lang="en-IN" dirty="0" smtClean="0"/>
              <a:t>Introduction</a:t>
            </a:r>
            <a:endParaRPr lang="en-US" dirty="0"/>
          </a:p>
        </p:txBody>
      </p:sp>
      <p:sp>
        <p:nvSpPr>
          <p:cNvPr id="2" name="Content Placeholder 1"/>
          <p:cNvSpPr>
            <a:spLocks noGrp="1"/>
          </p:cNvSpPr>
          <p:nvPr>
            <p:ph idx="1"/>
          </p:nvPr>
        </p:nvSpPr>
        <p:spPr>
          <a:xfrm>
            <a:off x="457200" y="1052736"/>
            <a:ext cx="8229600" cy="4954555"/>
          </a:xfrm>
        </p:spPr>
        <p:txBody>
          <a:bodyPr>
            <a:normAutofit/>
          </a:bodyPr>
          <a:lstStyle/>
          <a:p>
            <a:r>
              <a:rPr lang="en-IN" sz="2000" dirty="0" smtClean="0"/>
              <a:t>Courier service providers usually have a very large network across countries. A courier goes through several places including distribution centre and delivered using transportation services like, aero plane, ship, road transport etc. </a:t>
            </a:r>
          </a:p>
          <a:p>
            <a:r>
              <a:rPr lang="en-IN" sz="2000" dirty="0" smtClean="0"/>
              <a:t>Customer can track his/her order, till where the courier has been reached just by logging in and entering courier number to track the location of the package. Here we propose a dedicated courier tracking system where customer may check the status and location of his/her courier.</a:t>
            </a:r>
          </a:p>
          <a:p>
            <a:r>
              <a:rPr lang="en-IN" sz="2000" dirty="0" smtClean="0"/>
              <a:t>Customers may login in to the server in order to enter their unique courier tracking number. On entering the number system, they get the last recorded status of that particular package and shows this data to the user. The user may now track his package as and when needed.</a:t>
            </a:r>
            <a:endParaRPr lang="en-US" sz="2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778098"/>
          </a:xfrm>
        </p:spPr>
        <p:txBody>
          <a:bodyPr>
            <a:normAutofit fontScale="90000"/>
          </a:bodyPr>
          <a:lstStyle/>
          <a:p>
            <a:r>
              <a:rPr lang="en-IN" dirty="0" smtClean="0"/>
              <a:t>Objective</a:t>
            </a:r>
            <a:endParaRPr lang="en-US" dirty="0"/>
          </a:p>
        </p:txBody>
      </p:sp>
      <p:sp>
        <p:nvSpPr>
          <p:cNvPr id="2" name="Content Placeholder 1"/>
          <p:cNvSpPr>
            <a:spLocks noGrp="1"/>
          </p:cNvSpPr>
          <p:nvPr>
            <p:ph idx="1"/>
          </p:nvPr>
        </p:nvSpPr>
        <p:spPr>
          <a:xfrm>
            <a:off x="457200" y="1196752"/>
            <a:ext cx="8229600" cy="4810539"/>
          </a:xfrm>
        </p:spPr>
        <p:txBody>
          <a:bodyPr>
            <a:normAutofit/>
          </a:bodyPr>
          <a:lstStyle/>
          <a:p>
            <a:r>
              <a:rPr lang="en-US" sz="2000" dirty="0" smtClean="0"/>
              <a:t>The actual problem is to maintain different database for a courier company whose main purpose is to provide parcel services for their customers for different places, and maintain details of all the transactions, employees and address details. In the manual system it is difficult to maintain data and generating different reports according to requesting transaction. In the present courier system always they have to take source as well as destination information which contains address details, parcel contents details etc. By keeping all the above activities we are developing a system named as “EFFICIENT COURIER TRACKING SYSTEM”. In this automation system we are maintaining company as well as customer details related to courier service and courier management that contains the user as well as admin details.</a:t>
            </a:r>
          </a:p>
          <a:p>
            <a:endParaRPr lang="en-US" sz="2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778098"/>
          </a:xfrm>
        </p:spPr>
        <p:txBody>
          <a:bodyPr>
            <a:normAutofit fontScale="90000"/>
          </a:bodyPr>
          <a:lstStyle/>
          <a:p>
            <a:r>
              <a:rPr lang="en-IN" dirty="0" smtClean="0"/>
              <a:t>Proposed Methodology</a:t>
            </a:r>
            <a:endParaRPr lang="en-US" dirty="0"/>
          </a:p>
        </p:txBody>
      </p:sp>
      <p:sp>
        <p:nvSpPr>
          <p:cNvPr id="2" name="Content Placeholder 1"/>
          <p:cNvSpPr>
            <a:spLocks noGrp="1"/>
          </p:cNvSpPr>
          <p:nvPr>
            <p:ph idx="1"/>
          </p:nvPr>
        </p:nvSpPr>
        <p:spPr>
          <a:xfrm>
            <a:off x="457200" y="1052736"/>
            <a:ext cx="8229600" cy="5256584"/>
          </a:xfrm>
        </p:spPr>
        <p:txBody>
          <a:bodyPr>
            <a:normAutofit/>
          </a:bodyPr>
          <a:lstStyle/>
          <a:p>
            <a:r>
              <a:rPr lang="en-US" sz="2000" dirty="0" smtClean="0"/>
              <a:t>Software Development Life Cycle (SDLC) is a process used by the software industry to design, develop and test high quality </a:t>
            </a:r>
            <a:r>
              <a:rPr lang="en-US" sz="2000" dirty="0" err="1" smtClean="0"/>
              <a:t>softwares</a:t>
            </a:r>
            <a:r>
              <a:rPr lang="en-US" sz="2000" dirty="0" smtClean="0"/>
              <a:t>. The SDLC aims to produce a high-quality software that meets or exceeds customer expectations, reaches completion within times and cost estimates.</a:t>
            </a:r>
          </a:p>
          <a:p>
            <a:r>
              <a:rPr lang="en-IN" sz="2800" b="1" dirty="0" smtClean="0">
                <a:latin typeface="Calibri" pitchFamily="34" charset="0"/>
                <a:cs typeface="Calibri" pitchFamily="34" charset="0"/>
              </a:rPr>
              <a:t>Model Used</a:t>
            </a:r>
            <a:r>
              <a:rPr lang="en-IN" sz="2800" b="1" dirty="0" smtClean="0"/>
              <a:t>:</a:t>
            </a:r>
            <a:r>
              <a:rPr lang="en-IN" sz="2800" dirty="0" smtClean="0"/>
              <a:t> Prototype Model</a:t>
            </a:r>
          </a:p>
          <a:p>
            <a:endParaRPr lang="en-IN" sz="2800" dirty="0" smtClean="0"/>
          </a:p>
          <a:p>
            <a:endParaRPr lang="en-US" sz="2800" b="1" dirty="0"/>
          </a:p>
        </p:txBody>
      </p:sp>
      <p:pic>
        <p:nvPicPr>
          <p:cNvPr id="4" name="Picture 3"/>
          <p:cNvPicPr/>
          <p:nvPr/>
        </p:nvPicPr>
        <p:blipFill>
          <a:blip r:embed="rId2" cstate="print"/>
          <a:srcRect/>
          <a:stretch>
            <a:fillRect/>
          </a:stretch>
        </p:blipFill>
        <p:spPr bwMode="auto">
          <a:xfrm>
            <a:off x="611560" y="3140968"/>
            <a:ext cx="7992888" cy="32403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0648"/>
            <a:ext cx="8229600" cy="733474"/>
          </a:xfrm>
        </p:spPr>
        <p:txBody>
          <a:bodyPr>
            <a:normAutofit/>
          </a:bodyPr>
          <a:lstStyle/>
          <a:p>
            <a:r>
              <a:rPr lang="en-IN" sz="2800" dirty="0" smtClean="0"/>
              <a:t>Use of Prototype model</a:t>
            </a:r>
            <a:endParaRPr lang="en-US" sz="2800" dirty="0"/>
          </a:p>
        </p:txBody>
      </p:sp>
      <p:sp>
        <p:nvSpPr>
          <p:cNvPr id="2" name="Content Placeholder 1"/>
          <p:cNvSpPr>
            <a:spLocks noGrp="1"/>
          </p:cNvSpPr>
          <p:nvPr>
            <p:ph idx="1"/>
          </p:nvPr>
        </p:nvSpPr>
        <p:spPr>
          <a:xfrm>
            <a:off x="457200" y="908720"/>
            <a:ext cx="8229600" cy="5098571"/>
          </a:xfrm>
        </p:spPr>
        <p:txBody>
          <a:bodyPr>
            <a:normAutofit/>
          </a:bodyPr>
          <a:lstStyle/>
          <a:p>
            <a:r>
              <a:rPr lang="en-US" sz="2000" dirty="0" smtClean="0"/>
              <a:t>The Prototyping Model should be used when the requirements of the product are not clearly understood or are unstable. It can also be used if requirements are changing quickly. This model can be successfully used for developing user interfaces, high technology software-intensive systems, and systems with complex algorithms and interfaces. It is also a very good choice to demonstrate the technical feasibility of the product.</a:t>
            </a:r>
          </a:p>
          <a:p>
            <a:endParaRPr lang="en-IN" sz="1800" dirty="0" smtClean="0"/>
          </a:p>
          <a:p>
            <a:pPr>
              <a:buNone/>
            </a:pPr>
            <a:r>
              <a:rPr lang="en-IN" sz="2400" b="1" dirty="0" smtClean="0"/>
              <a:t>  Technology Used:</a:t>
            </a:r>
          </a:p>
          <a:p>
            <a:pPr>
              <a:buNone/>
            </a:pPr>
            <a:r>
              <a:rPr lang="en-US" sz="2000" dirty="0" smtClean="0"/>
              <a:t>    Below are the some of the main technologies used for the development of the project:</a:t>
            </a:r>
          </a:p>
          <a:p>
            <a:pPr marL="452628" indent="-342900">
              <a:buAutoNum type="arabicParenR"/>
            </a:pPr>
            <a:r>
              <a:rPr lang="en-IN" sz="2000" dirty="0" smtClean="0"/>
              <a:t>Python</a:t>
            </a:r>
          </a:p>
          <a:p>
            <a:pPr marL="452628" indent="-342900">
              <a:buAutoNum type="arabicParenR"/>
            </a:pPr>
            <a:r>
              <a:rPr lang="en-IN" sz="2000" dirty="0" err="1" smtClean="0"/>
              <a:t>Django</a:t>
            </a:r>
            <a:r>
              <a:rPr lang="en-IN" sz="2000" dirty="0" smtClean="0"/>
              <a:t> Framework</a:t>
            </a:r>
          </a:p>
          <a:p>
            <a:pPr marL="452628" indent="-342900">
              <a:buAutoNum type="arabicParenR"/>
            </a:pPr>
            <a:r>
              <a:rPr lang="en-IN" sz="2000" dirty="0" err="1" smtClean="0"/>
              <a:t>MySql</a:t>
            </a:r>
            <a:endParaRPr lang="en-US" sz="2000" dirty="0" smtClean="0"/>
          </a:p>
          <a:p>
            <a:pPr>
              <a:buNone/>
            </a:pPr>
            <a:endParaRPr lang="en-US" sz="1800" dirty="0" smtClean="0"/>
          </a:p>
          <a:p>
            <a:pPr>
              <a:buNone/>
            </a:pPr>
            <a:endParaRPr lang="en-US" sz="2400"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850106"/>
          </a:xfrm>
        </p:spPr>
        <p:txBody>
          <a:bodyPr>
            <a:normAutofit/>
          </a:bodyPr>
          <a:lstStyle/>
          <a:p>
            <a:r>
              <a:rPr lang="en-IN" sz="2800" dirty="0" smtClean="0"/>
              <a:t>Hardware/Software Requirements</a:t>
            </a:r>
            <a:endParaRPr lang="en-US" sz="2800" dirty="0"/>
          </a:p>
        </p:txBody>
      </p:sp>
      <p:sp>
        <p:nvSpPr>
          <p:cNvPr id="2" name="Content Placeholder 1"/>
          <p:cNvSpPr>
            <a:spLocks noGrp="1"/>
          </p:cNvSpPr>
          <p:nvPr>
            <p:ph idx="1"/>
          </p:nvPr>
        </p:nvSpPr>
        <p:spPr>
          <a:xfrm>
            <a:off x="457200" y="1111348"/>
            <a:ext cx="8229600" cy="4693916"/>
          </a:xfrm>
        </p:spPr>
        <p:txBody>
          <a:bodyPr>
            <a:normAutofit/>
          </a:bodyPr>
          <a:lstStyle/>
          <a:p>
            <a:r>
              <a:rPr lang="en-IN" sz="1800" b="1" dirty="0" smtClean="0"/>
              <a:t>Software:</a:t>
            </a:r>
            <a:endParaRPr lang="en-US" sz="1800" b="1" dirty="0" smtClean="0"/>
          </a:p>
          <a:p>
            <a:r>
              <a:rPr lang="en-US" sz="1800" dirty="0" smtClean="0"/>
              <a:t>A set of programs associated with the operation of a computer is called software. </a:t>
            </a:r>
          </a:p>
          <a:p>
            <a:r>
              <a:rPr lang="en-US" sz="1800" dirty="0" smtClean="0"/>
              <a:t>Software is the part of the computer system which enables the user to interact with several physical hardware.</a:t>
            </a:r>
          </a:p>
          <a:p>
            <a:r>
              <a:rPr lang="en-US" sz="1800" dirty="0" smtClean="0"/>
              <a:t>Designing Frontend:  HTML,CSS, Java Script, </a:t>
            </a:r>
            <a:r>
              <a:rPr lang="en-US" sz="1800" dirty="0" err="1" smtClean="0"/>
              <a:t>Django</a:t>
            </a:r>
            <a:r>
              <a:rPr lang="en-US" sz="1800" dirty="0" smtClean="0"/>
              <a:t> Framework</a:t>
            </a:r>
          </a:p>
          <a:p>
            <a:r>
              <a:rPr lang="en-US" sz="1800" dirty="0" smtClean="0"/>
              <a:t> Backend (Database): </a:t>
            </a:r>
            <a:r>
              <a:rPr lang="en-US" sz="1800" dirty="0" err="1" smtClean="0"/>
              <a:t>MySql</a:t>
            </a:r>
            <a:r>
              <a:rPr lang="en-US" sz="1800" dirty="0" smtClean="0"/>
              <a:t> </a:t>
            </a:r>
          </a:p>
          <a:p>
            <a:r>
              <a:rPr lang="en-IN" sz="1800" b="1" dirty="0" smtClean="0"/>
              <a:t>Hardware:</a:t>
            </a:r>
            <a:endParaRPr lang="en-US" sz="1800" b="1" dirty="0" smtClean="0"/>
          </a:p>
          <a:p>
            <a:r>
              <a:rPr lang="en-US" sz="1800" dirty="0" smtClean="0"/>
              <a:t>The collection of internal electronic circuits and circuits and external physical devices used in building a computer is called Hardware.</a:t>
            </a:r>
          </a:p>
          <a:p>
            <a:r>
              <a:rPr lang="en-US" sz="1800" dirty="0" smtClean="0"/>
              <a:t> The minimum hardware requirement specification for developing this project is as follows:</a:t>
            </a:r>
          </a:p>
          <a:p>
            <a:r>
              <a:rPr lang="en-US" sz="1800" dirty="0" smtClean="0"/>
              <a:t>  RAM: 512 MB (minimum)</a:t>
            </a:r>
          </a:p>
          <a:p>
            <a:r>
              <a:rPr lang="en-US" sz="1800" dirty="0" smtClean="0"/>
              <a:t> Space Requirement: 1 GB</a:t>
            </a:r>
          </a:p>
          <a:p>
            <a:endParaRPr lang="en-US" sz="1800" dirty="0" smtClean="0"/>
          </a:p>
          <a:p>
            <a:endParaRPr lang="en-US" sz="1800" dirty="0" smtClean="0"/>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778098"/>
          </a:xfrm>
        </p:spPr>
        <p:txBody>
          <a:bodyPr>
            <a:normAutofit/>
          </a:bodyPr>
          <a:lstStyle/>
          <a:p>
            <a:r>
              <a:rPr lang="en-IN" sz="2800" dirty="0" smtClean="0"/>
              <a:t>Modules</a:t>
            </a:r>
            <a:endParaRPr lang="en-US" sz="2800" dirty="0"/>
          </a:p>
        </p:txBody>
      </p:sp>
      <p:sp>
        <p:nvSpPr>
          <p:cNvPr id="2" name="Content Placeholder 1"/>
          <p:cNvSpPr>
            <a:spLocks noGrp="1"/>
          </p:cNvSpPr>
          <p:nvPr>
            <p:ph idx="1"/>
          </p:nvPr>
        </p:nvSpPr>
        <p:spPr>
          <a:xfrm>
            <a:off x="457200" y="1052736"/>
            <a:ext cx="8229600" cy="4954555"/>
          </a:xfrm>
        </p:spPr>
        <p:txBody>
          <a:bodyPr>
            <a:normAutofit/>
          </a:bodyPr>
          <a:lstStyle/>
          <a:p>
            <a:pPr lvl="0"/>
            <a:r>
              <a:rPr lang="en-US" sz="2000" b="1" u="sng" dirty="0" smtClean="0">
                <a:latin typeface="Calibri" pitchFamily="34" charset="0"/>
                <a:cs typeface="Calibri" pitchFamily="34" charset="0"/>
              </a:rPr>
              <a:t>Admin:</a:t>
            </a:r>
            <a:r>
              <a:rPr lang="en-US" sz="2000" b="1" dirty="0" smtClean="0">
                <a:latin typeface="Calibri" pitchFamily="34" charset="0"/>
                <a:cs typeface="Calibri" pitchFamily="34" charset="0"/>
              </a:rPr>
              <a:t> </a:t>
            </a:r>
            <a:endParaRPr lang="en-US" sz="2000" dirty="0" smtClean="0">
              <a:latin typeface="Calibri" pitchFamily="34" charset="0"/>
              <a:cs typeface="Calibri" pitchFamily="34" charset="0"/>
            </a:endParaRPr>
          </a:p>
          <a:p>
            <a:pPr lvl="1"/>
            <a:r>
              <a:rPr lang="en-US" sz="2000" b="1" dirty="0" smtClean="0">
                <a:latin typeface="Calibri" pitchFamily="34" charset="0"/>
                <a:cs typeface="Calibri" pitchFamily="34" charset="0"/>
              </a:rPr>
              <a:t>View User:</a:t>
            </a:r>
            <a:r>
              <a:rPr lang="en-US" sz="2000" dirty="0" smtClean="0">
                <a:latin typeface="Calibri" pitchFamily="34" charset="0"/>
                <a:cs typeface="Calibri" pitchFamily="34" charset="0"/>
              </a:rPr>
              <a:t> Admin can view all information about the user.</a:t>
            </a:r>
          </a:p>
          <a:p>
            <a:pPr lvl="1"/>
            <a:r>
              <a:rPr lang="en-US" sz="2000" b="1" dirty="0" smtClean="0">
                <a:latin typeface="Calibri" pitchFamily="34" charset="0"/>
                <a:cs typeface="Calibri" pitchFamily="34" charset="0"/>
              </a:rPr>
              <a:t>View package status:</a:t>
            </a:r>
            <a:r>
              <a:rPr lang="en-US" sz="2000" dirty="0" smtClean="0">
                <a:latin typeface="Calibri" pitchFamily="34" charset="0"/>
                <a:cs typeface="Calibri" pitchFamily="34" charset="0"/>
              </a:rPr>
              <a:t> Admin can view the package status. </a:t>
            </a:r>
          </a:p>
          <a:p>
            <a:pPr lvl="0"/>
            <a:r>
              <a:rPr lang="en-US" sz="2000" b="1" u="sng" dirty="0" smtClean="0">
                <a:latin typeface="Calibri" pitchFamily="34" charset="0"/>
                <a:cs typeface="Calibri" pitchFamily="34" charset="0"/>
              </a:rPr>
              <a:t>User:</a:t>
            </a:r>
            <a:r>
              <a:rPr lang="en-US" sz="2000" b="1" dirty="0" smtClean="0">
                <a:latin typeface="Calibri" pitchFamily="34" charset="0"/>
                <a:cs typeface="Calibri" pitchFamily="34" charset="0"/>
              </a:rPr>
              <a:t> </a:t>
            </a:r>
            <a:endParaRPr lang="en-US" sz="2000" dirty="0" smtClean="0">
              <a:latin typeface="Calibri" pitchFamily="34" charset="0"/>
              <a:cs typeface="Calibri" pitchFamily="34" charset="0"/>
            </a:endParaRPr>
          </a:p>
          <a:p>
            <a:pPr lvl="1"/>
            <a:r>
              <a:rPr lang="en-US" sz="2000" b="1" dirty="0" smtClean="0">
                <a:latin typeface="Calibri" pitchFamily="34" charset="0"/>
                <a:cs typeface="Calibri" pitchFamily="34" charset="0"/>
              </a:rPr>
              <a:t>Login:</a:t>
            </a:r>
            <a:r>
              <a:rPr lang="en-US" sz="2000" dirty="0" smtClean="0">
                <a:latin typeface="Calibri" pitchFamily="34" charset="0"/>
                <a:cs typeface="Calibri" pitchFamily="34" charset="0"/>
              </a:rPr>
              <a:t> User can login his account using id and password.</a:t>
            </a:r>
          </a:p>
          <a:p>
            <a:pPr lvl="1"/>
            <a:r>
              <a:rPr lang="en-US" sz="2000" b="1" dirty="0" smtClean="0">
                <a:latin typeface="Calibri" pitchFamily="34" charset="0"/>
                <a:cs typeface="Calibri" pitchFamily="34" charset="0"/>
              </a:rPr>
              <a:t>View package status</a:t>
            </a:r>
            <a:r>
              <a:rPr lang="en-US" sz="2000" dirty="0" smtClean="0">
                <a:latin typeface="Calibri" pitchFamily="34" charset="0"/>
                <a:cs typeface="Calibri" pitchFamily="34" charset="0"/>
              </a:rPr>
              <a:t>: User can view the package status.</a:t>
            </a:r>
          </a:p>
          <a:p>
            <a:pPr lvl="1"/>
            <a:endParaRPr lang="en-US" sz="2000" dirty="0" smtClean="0">
              <a:latin typeface="Calibri" pitchFamily="34" charset="0"/>
              <a:cs typeface="Calibri" pitchFamily="34" charset="0"/>
            </a:endParaRPr>
          </a:p>
          <a:p>
            <a:pPr lvl="0"/>
            <a:r>
              <a:rPr lang="en-US" sz="2000" b="1" dirty="0" smtClean="0">
                <a:latin typeface="Calibri" pitchFamily="34" charset="0"/>
                <a:cs typeface="Calibri" pitchFamily="34" charset="0"/>
              </a:rPr>
              <a:t>Request For Courier Service</a:t>
            </a:r>
            <a:endParaRPr lang="en-US" sz="2000" dirty="0" smtClean="0">
              <a:latin typeface="Calibri" pitchFamily="34" charset="0"/>
              <a:cs typeface="Calibri" pitchFamily="34" charset="0"/>
            </a:endParaRPr>
          </a:p>
          <a:p>
            <a:pPr lvl="1"/>
            <a:r>
              <a:rPr lang="en-US" sz="2000" dirty="0" smtClean="0">
                <a:latin typeface="Calibri" pitchFamily="34" charset="0"/>
                <a:cs typeface="Calibri" pitchFamily="34" charset="0"/>
              </a:rPr>
              <a:t>In this module, User is making a request to admin that they need to send the courier with the details.</a:t>
            </a:r>
          </a:p>
          <a:p>
            <a:pPr lvl="1"/>
            <a:r>
              <a:rPr lang="en-US" sz="2000" dirty="0" smtClean="0">
                <a:latin typeface="Calibri" pitchFamily="34" charset="0"/>
                <a:cs typeface="Calibri" pitchFamily="34" charset="0"/>
              </a:rPr>
              <a:t>Users also add the details of courier like sender name, sender address, material weight, material type and their own details.</a:t>
            </a:r>
          </a:p>
          <a:p>
            <a:pPr lvl="1"/>
            <a:r>
              <a:rPr lang="en-US" sz="2000" dirty="0" smtClean="0">
                <a:latin typeface="Calibri" pitchFamily="34" charset="0"/>
                <a:cs typeface="Calibri" pitchFamily="34" charset="0"/>
              </a:rPr>
              <a:t>Then admin can view the request from user and then view their details.</a:t>
            </a:r>
          </a:p>
          <a:p>
            <a:pPr lvl="1">
              <a:buNone/>
            </a:pPr>
            <a:endParaRPr lang="en-US" sz="1700" dirty="0" smtClean="0"/>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418058"/>
          </a:xfrm>
        </p:spPr>
        <p:txBody>
          <a:bodyPr>
            <a:normAutofit/>
          </a:bodyPr>
          <a:lstStyle/>
          <a:p>
            <a:r>
              <a:rPr lang="en-IN" sz="2400" dirty="0" smtClean="0"/>
              <a:t>Modules </a:t>
            </a:r>
            <a:r>
              <a:rPr lang="en-IN" sz="2400" dirty="0" err="1" smtClean="0"/>
              <a:t>contd</a:t>
            </a:r>
            <a:r>
              <a:rPr lang="en-IN" sz="2400" dirty="0" smtClean="0"/>
              <a:t>:</a:t>
            </a:r>
            <a:endParaRPr lang="en-US" sz="2400" dirty="0"/>
          </a:p>
        </p:txBody>
      </p:sp>
      <p:sp>
        <p:nvSpPr>
          <p:cNvPr id="2" name="Content Placeholder 1"/>
          <p:cNvSpPr>
            <a:spLocks noGrp="1"/>
          </p:cNvSpPr>
          <p:nvPr>
            <p:ph idx="1"/>
          </p:nvPr>
        </p:nvSpPr>
        <p:spPr>
          <a:xfrm>
            <a:off x="457200" y="692696"/>
            <a:ext cx="8229600" cy="5904656"/>
          </a:xfrm>
        </p:spPr>
        <p:txBody>
          <a:bodyPr>
            <a:normAutofit/>
          </a:bodyPr>
          <a:lstStyle/>
          <a:p>
            <a:pPr lvl="0"/>
            <a:r>
              <a:rPr lang="en-US" sz="2000" b="1" dirty="0" smtClean="0">
                <a:latin typeface="Calibri" pitchFamily="34" charset="0"/>
                <a:cs typeface="Calibri" pitchFamily="34" charset="0"/>
              </a:rPr>
              <a:t>Allocate Service</a:t>
            </a:r>
            <a:endParaRPr lang="en-US" sz="2000" dirty="0" smtClean="0">
              <a:latin typeface="Calibri" pitchFamily="34" charset="0"/>
              <a:cs typeface="Calibri" pitchFamily="34" charset="0"/>
            </a:endParaRPr>
          </a:p>
          <a:p>
            <a:pPr lvl="1"/>
            <a:r>
              <a:rPr lang="en-US" sz="2000" dirty="0" smtClean="0">
                <a:latin typeface="Calibri" pitchFamily="34" charset="0"/>
                <a:cs typeface="Calibri" pitchFamily="34" charset="0"/>
              </a:rPr>
              <a:t>Admin is viewing the details and they can allocate it to the particular address to be received by user.</a:t>
            </a:r>
          </a:p>
          <a:p>
            <a:pPr lvl="1"/>
            <a:r>
              <a:rPr lang="en-US" sz="2000" dirty="0" smtClean="0">
                <a:latin typeface="Calibri" pitchFamily="34" charset="0"/>
                <a:cs typeface="Calibri" pitchFamily="34" charset="0"/>
              </a:rPr>
              <a:t>Once they received the courier from the user then they can allocate the delivery person to deliver the item to particular address.</a:t>
            </a:r>
          </a:p>
          <a:p>
            <a:pPr lvl="1"/>
            <a:r>
              <a:rPr lang="en-IN" sz="2000" dirty="0" smtClean="0">
                <a:latin typeface="Calibri" pitchFamily="34" charset="0"/>
                <a:cs typeface="Calibri" pitchFamily="34" charset="0"/>
              </a:rPr>
              <a:t>Admin will be able to add/edit details about the courier.</a:t>
            </a:r>
          </a:p>
          <a:p>
            <a:pPr lvl="0"/>
            <a:r>
              <a:rPr lang="en-US" sz="2000" b="1" dirty="0" err="1" smtClean="0">
                <a:latin typeface="Calibri" pitchFamily="34" charset="0"/>
                <a:cs typeface="Calibri" pitchFamily="34" charset="0"/>
              </a:rPr>
              <a:t>Updation</a:t>
            </a:r>
            <a:r>
              <a:rPr lang="en-US" sz="2000" b="1" dirty="0" smtClean="0">
                <a:latin typeface="Calibri" pitchFamily="34" charset="0"/>
                <a:cs typeface="Calibri" pitchFamily="34" charset="0"/>
              </a:rPr>
              <a:t> of Courier Status</a:t>
            </a:r>
            <a:endParaRPr lang="en-US" sz="2000" dirty="0" smtClean="0">
              <a:latin typeface="Calibri" pitchFamily="34" charset="0"/>
              <a:cs typeface="Calibri" pitchFamily="34" charset="0"/>
            </a:endParaRPr>
          </a:p>
          <a:p>
            <a:pPr lvl="1"/>
            <a:r>
              <a:rPr lang="en-US" sz="2000" dirty="0" smtClean="0">
                <a:latin typeface="Calibri" pitchFamily="34" charset="0"/>
                <a:cs typeface="Calibri" pitchFamily="34" charset="0"/>
              </a:rPr>
              <a:t>In this module, Service Person that is Delivery Person is about to update the status of their own. This will be done through admin.</a:t>
            </a:r>
          </a:p>
          <a:p>
            <a:pPr lvl="1"/>
            <a:r>
              <a:rPr lang="en-US" sz="2000" dirty="0" smtClean="0">
                <a:latin typeface="Calibri" pitchFamily="34" charset="0"/>
                <a:cs typeface="Calibri" pitchFamily="34" charset="0"/>
              </a:rPr>
              <a:t>Once they receive the courier from user they also made a </a:t>
            </a:r>
            <a:r>
              <a:rPr lang="en-US" sz="2000" dirty="0" err="1" smtClean="0">
                <a:latin typeface="Calibri" pitchFamily="34" charset="0"/>
                <a:cs typeface="Calibri" pitchFamily="34" charset="0"/>
              </a:rPr>
              <a:t>updation</a:t>
            </a:r>
            <a:r>
              <a:rPr lang="en-US" sz="2000" dirty="0" smtClean="0">
                <a:latin typeface="Calibri" pitchFamily="34" charset="0"/>
                <a:cs typeface="Calibri" pitchFamily="34" charset="0"/>
              </a:rPr>
              <a:t> about order received.</a:t>
            </a:r>
          </a:p>
          <a:p>
            <a:pPr lvl="0"/>
            <a:r>
              <a:rPr lang="en-US" sz="2000" b="1" dirty="0" smtClean="0">
                <a:latin typeface="Calibri" pitchFamily="34" charset="0"/>
                <a:cs typeface="Calibri" pitchFamily="34" charset="0"/>
              </a:rPr>
              <a:t>Tracking the Courier</a:t>
            </a:r>
            <a:endParaRPr lang="en-US" sz="2000" dirty="0" smtClean="0">
              <a:latin typeface="Calibri" pitchFamily="34" charset="0"/>
              <a:cs typeface="Calibri" pitchFamily="34" charset="0"/>
            </a:endParaRPr>
          </a:p>
          <a:p>
            <a:pPr lvl="1"/>
            <a:r>
              <a:rPr lang="en-US" sz="2000" dirty="0" smtClean="0">
                <a:latin typeface="Calibri" pitchFamily="34" charset="0"/>
                <a:cs typeface="Calibri" pitchFamily="34" charset="0"/>
              </a:rPr>
              <a:t>This is user side module. User can Track their courier by id which is allocated to the transportation that also intimated them previously</a:t>
            </a:r>
          </a:p>
          <a:p>
            <a:pPr lvl="1"/>
            <a:r>
              <a:rPr lang="en-US" sz="2000" dirty="0" smtClean="0">
                <a:latin typeface="Calibri" pitchFamily="34" charset="0"/>
                <a:cs typeface="Calibri" pitchFamily="34" charset="0"/>
              </a:rPr>
              <a:t>There is another way of tracking also available to view the </a:t>
            </a:r>
            <a:r>
              <a:rPr lang="en-US" sz="2000" dirty="0" err="1" smtClean="0">
                <a:latin typeface="Calibri" pitchFamily="34" charset="0"/>
                <a:cs typeface="Calibri" pitchFamily="34" charset="0"/>
              </a:rPr>
              <a:t>updation</a:t>
            </a:r>
            <a:r>
              <a:rPr lang="en-US" sz="2000" dirty="0" smtClean="0">
                <a:latin typeface="Calibri" pitchFamily="34" charset="0"/>
                <a:cs typeface="Calibri" pitchFamily="34" charset="0"/>
              </a:rPr>
              <a:t> about their courier service.</a:t>
            </a:r>
          </a:p>
          <a:p>
            <a:pPr lvl="1"/>
            <a:r>
              <a:rPr lang="en-IN" sz="2000" dirty="0" smtClean="0">
                <a:latin typeface="Calibri" pitchFamily="34" charset="0"/>
                <a:cs typeface="Calibri" pitchFamily="34" charset="0"/>
              </a:rPr>
              <a:t>Admin will be able to add tracking details and description.</a:t>
            </a:r>
            <a:endParaRPr lang="en-US" sz="2000" dirty="0" smtClean="0">
              <a:latin typeface="Calibri" pitchFamily="34" charset="0"/>
              <a:cs typeface="Calibri" pitchFamily="34" charset="0"/>
            </a:endParaRPr>
          </a:p>
          <a:p>
            <a:pPr lvl="1"/>
            <a:endParaRPr lang="en-US" sz="1800" dirty="0" smtClean="0">
              <a:latin typeface="Calibri" pitchFamily="34" charset="0"/>
              <a:cs typeface="Calibri" pitchFamily="34" charset="0"/>
            </a:endParaRPr>
          </a:p>
          <a:p>
            <a:pPr lvl="1"/>
            <a:endParaRPr lang="en-US" sz="2000" dirty="0" smtClean="0">
              <a:latin typeface="Calibri" pitchFamily="34" charset="0"/>
              <a:cs typeface="Calibri" pitchFamily="34" charset="0"/>
            </a:endParaRP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1210146"/>
          </a:xfrm>
        </p:spPr>
        <p:txBody>
          <a:bodyPr>
            <a:normAutofit/>
          </a:bodyPr>
          <a:lstStyle/>
          <a:p>
            <a:r>
              <a:rPr lang="en-IN" sz="2400" dirty="0" smtClean="0"/>
              <a:t>Data Flow Diagram (zero level)</a:t>
            </a:r>
            <a:endParaRPr lang="en-US" sz="2400" dirty="0"/>
          </a:p>
        </p:txBody>
      </p:sp>
      <p:pic>
        <p:nvPicPr>
          <p:cNvPr id="1026" name="Picture 2"/>
          <p:cNvPicPr>
            <a:picLocks noGrp="1" noChangeAspect="1" noChangeArrowheads="1"/>
          </p:cNvPicPr>
          <p:nvPr>
            <p:ph idx="1"/>
          </p:nvPr>
        </p:nvPicPr>
        <p:blipFill>
          <a:blip r:embed="rId2" cstate="print"/>
          <a:stretch>
            <a:fillRect/>
          </a:stretch>
        </p:blipFill>
        <p:spPr bwMode="auto">
          <a:xfrm>
            <a:off x="2360927" y="1935163"/>
            <a:ext cx="4422145" cy="43894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179</TotalTime>
  <Words>664</Words>
  <Application>Microsoft Office PowerPoint</Application>
  <PresentationFormat>On-screen Show (4:3)</PresentationFormat>
  <Paragraphs>83</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Flow</vt:lpstr>
      <vt:lpstr>Project Title: Efficient Courier Tracking System</vt:lpstr>
      <vt:lpstr>Introduction</vt:lpstr>
      <vt:lpstr>Objective</vt:lpstr>
      <vt:lpstr>Proposed Methodology</vt:lpstr>
      <vt:lpstr>Use of Prototype model</vt:lpstr>
      <vt:lpstr>Hardware/Software Requirements</vt:lpstr>
      <vt:lpstr>Modules</vt:lpstr>
      <vt:lpstr>Modules contd:</vt:lpstr>
      <vt:lpstr>Data Flow Diagram (zero level)</vt:lpstr>
      <vt:lpstr>One Level DFD</vt:lpstr>
      <vt:lpstr>One level DFD (contd)</vt:lpstr>
      <vt:lpstr>cid_no, billing_no are primary keys  </vt:lpstr>
      <vt:lpstr>Slide 13</vt:lpstr>
      <vt:lpstr>References</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Efficient Courier Tracking System</dc:title>
  <dc:creator>hp</dc:creator>
  <cp:lastModifiedBy>ANKIT</cp:lastModifiedBy>
  <cp:revision>22</cp:revision>
  <dcterms:created xsi:type="dcterms:W3CDTF">2021-04-26T13:19:41Z</dcterms:created>
  <dcterms:modified xsi:type="dcterms:W3CDTF">2021-07-13T11:05:23Z</dcterms:modified>
</cp:coreProperties>
</file>