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8" r:id="rId9"/>
    <p:sldId id="273" r:id="rId10"/>
    <p:sldId id="264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download/" TargetMode="External"/><Relationship Id="rId3" Type="http://schemas.openxmlformats.org/officeDocument/2006/relationships/hyperlink" Target="http://nodeschool.io/%23workshopper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chool.io/" TargetMode="External"/><Relationship Id="rId4" Type="http://schemas.openxmlformats.org/officeDocument/2006/relationships/hyperlink" Target="https://www.codeschool.com/courses/real-time-web-with-node-js" TargetMode="External"/><Relationship Id="rId5" Type="http://schemas.openxmlformats.org/officeDocument/2006/relationships/hyperlink" Target="https://pragprog.com/book/jwnode/node-js-the-right-way" TargetMode="External"/><Relationship Id="rId6" Type="http://schemas.openxmlformats.org/officeDocument/2006/relationships/hyperlink" Target="https://github.com/jdantonio/more-polyglo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Intro to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Jerry D’Antonio</a:t>
            </a:r>
          </a:p>
          <a:p>
            <a:pPr algn="r"/>
            <a:r>
              <a:rPr lang="en-US" dirty="0" smtClean="0"/>
              <a:t>Akron Code Club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jerrydantonio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223" y="677333"/>
            <a:ext cx="408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Wi-fi</a:t>
            </a:r>
            <a:r>
              <a:rPr lang="en-US" sz="2800" dirty="0" smtClean="0"/>
              <a:t>: </a:t>
            </a:r>
            <a:r>
              <a:rPr lang="en-US" sz="2800" dirty="0" err="1" smtClean="0"/>
              <a:t>VHTGuest</a:t>
            </a:r>
            <a:endParaRPr lang="en-US" sz="2800" dirty="0" smtClean="0"/>
          </a:p>
          <a:p>
            <a:pPr algn="r"/>
            <a:r>
              <a:rPr lang="en-US" sz="2800" dirty="0" smtClean="0"/>
              <a:t>Login: </a:t>
            </a:r>
            <a:r>
              <a:rPr lang="en-US" sz="2800" dirty="0" err="1" smtClean="0"/>
              <a:t>devguest</a:t>
            </a:r>
            <a:endParaRPr lang="en-US" sz="2800" dirty="0" smtClean="0"/>
          </a:p>
          <a:p>
            <a:pPr algn="r"/>
            <a:r>
              <a:rPr lang="en-US" sz="2800" dirty="0" smtClean="0"/>
              <a:t>Password: </a:t>
            </a:r>
            <a:r>
              <a:rPr lang="en-US" sz="2800" dirty="0" err="1" smtClean="0"/>
              <a:t>VHTguest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76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6" y="6423091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www.aaronstannard.com</a:t>
            </a:r>
            <a:r>
              <a:rPr lang="en-US" dirty="0"/>
              <a:t>/post/2011/12/14/Intro-to-</a:t>
            </a:r>
            <a:r>
              <a:rPr lang="en-US" dirty="0" err="1"/>
              <a:t>NodeJS</a:t>
            </a:r>
            <a:r>
              <a:rPr lang="en-US" dirty="0"/>
              <a:t>-for-NET-</a:t>
            </a:r>
            <a:r>
              <a:rPr lang="en-US" dirty="0" err="1"/>
              <a:t>Developers.aspx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6" y="380322"/>
            <a:ext cx="8352204" cy="52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Node.js</a:t>
            </a:r>
            <a:r>
              <a:rPr lang="en-US" sz="3200" dirty="0"/>
              <a:t>® is a platform built on Chrome's JavaScript runtime for easily building fast, scalable network applications. </a:t>
            </a:r>
            <a:r>
              <a:rPr lang="en-US" sz="3200" dirty="0" err="1"/>
              <a:t>Node.js</a:t>
            </a:r>
            <a:r>
              <a:rPr lang="en-US" sz="3200" dirty="0"/>
              <a:t> uses an event-driven, non-blocking I/O model that makes it lightweight and efficient, perfect for data-intensive real-time applications that run across distributed devices</a:t>
            </a:r>
            <a:r>
              <a:rPr lang="en-US" sz="3200" dirty="0" smtClean="0"/>
              <a:t>.”</a:t>
            </a:r>
            <a:endParaRPr lang="en-US" sz="2800" dirty="0" smtClean="0"/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nodejs.org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08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1-12 at 1.3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" y="3345039"/>
            <a:ext cx="5644067" cy="1988961"/>
          </a:xfrm>
          <a:prstGeom prst="rect">
            <a:avLst/>
          </a:prstGeom>
        </p:spPr>
      </p:pic>
      <p:pic>
        <p:nvPicPr>
          <p:cNvPr id="7" name="Picture 6" descr="Screen Shot 2015-01-12 at 1.37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24" y="4442933"/>
            <a:ext cx="5192889" cy="2195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Node.js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6" name="Picture 5" descr="Screen Shot 2015-01-12 at 1.32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" y="1371600"/>
            <a:ext cx="6667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A </a:t>
            </a:r>
            <a:r>
              <a:rPr lang="en-US" sz="6000" dirty="0" err="1" smtClean="0"/>
              <a:t>Node.js</a:t>
            </a:r>
            <a:r>
              <a:rPr lang="en-US" sz="6000" dirty="0" smtClean="0"/>
              <a:t> application isn’t a complete program—</a:t>
            </a:r>
            <a:br>
              <a:rPr lang="en-US" sz="6000" dirty="0" smtClean="0"/>
            </a:br>
            <a:r>
              <a:rPr lang="en-US" sz="6000" dirty="0" smtClean="0"/>
              <a:t>it’s a reactor initializer!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142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Node.js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required libraries</a:t>
            </a:r>
          </a:p>
          <a:p>
            <a:r>
              <a:rPr lang="en-US" dirty="0" smtClean="0"/>
              <a:t>Create global objects</a:t>
            </a:r>
          </a:p>
          <a:p>
            <a:r>
              <a:rPr lang="en-US" dirty="0" smtClean="0"/>
              <a:t>Listen to events</a:t>
            </a:r>
          </a:p>
          <a:p>
            <a:pPr lvl="1"/>
            <a:r>
              <a:rPr lang="en-US" dirty="0" smtClean="0"/>
              <a:t>Define the event</a:t>
            </a:r>
          </a:p>
          <a:p>
            <a:pPr lvl="1"/>
            <a:r>
              <a:rPr lang="en-US" dirty="0" smtClean="0"/>
              <a:t>Attach one or more callbacks</a:t>
            </a:r>
          </a:p>
          <a:p>
            <a:r>
              <a:rPr lang="en-US" dirty="0" smtClean="0"/>
              <a:t>Implicitly start the reactor</a:t>
            </a:r>
          </a:p>
          <a:p>
            <a:r>
              <a:rPr lang="en-US" dirty="0" smtClean="0"/>
              <a:t>Run forever!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http://nodejs.org/download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Verify </a:t>
            </a:r>
            <a:r>
              <a:rPr lang="en-US" dirty="0" err="1" smtClean="0"/>
              <a:t>Node.js</a:t>
            </a:r>
            <a:r>
              <a:rPr lang="en-US" dirty="0" smtClean="0"/>
              <a:t> is installed and working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–h`</a:t>
            </a:r>
            <a:r>
              <a:rPr lang="en-US" dirty="0"/>
              <a:t> </a:t>
            </a:r>
            <a:r>
              <a:rPr lang="en-US" dirty="0" smtClean="0"/>
              <a:t>to verify that NPM is working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smtClean="0">
                <a:latin typeface="Consolas"/>
                <a:cs typeface="Consolas"/>
              </a:rPr>
              <a:t>node` </a:t>
            </a:r>
            <a:r>
              <a:rPr lang="en-US" dirty="0" smtClean="0"/>
              <a:t>followed by </a:t>
            </a:r>
            <a:r>
              <a:rPr lang="en-US" dirty="0" smtClean="0">
                <a:latin typeface="Consolas"/>
                <a:cs typeface="Consolas"/>
              </a:rPr>
              <a:t>[CTRL-C]</a:t>
            </a:r>
          </a:p>
          <a:p>
            <a:r>
              <a:rPr lang="en-US" dirty="0"/>
              <a:t>Install </a:t>
            </a:r>
            <a:r>
              <a:rPr lang="en-US" dirty="0" err="1" smtClean="0"/>
              <a:t>NodeSchoolmodule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http://nodeschool.io/#</a:t>
            </a:r>
            <a:r>
              <a:rPr lang="en-US" dirty="0" smtClean="0">
                <a:hlinkClick r:id="rId3"/>
              </a:rPr>
              <a:t>workshoppers</a:t>
            </a:r>
            <a:endParaRPr lang="en-US" dirty="0" smtClean="0"/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>
                <a:latin typeface="Consolas"/>
                <a:cs typeface="Consolas"/>
              </a:rPr>
              <a:t>npm</a:t>
            </a:r>
            <a:r>
              <a:rPr lang="en-US" dirty="0">
                <a:latin typeface="Consolas"/>
                <a:cs typeface="Consolas"/>
              </a:rPr>
              <a:t> install -g </a:t>
            </a:r>
            <a:r>
              <a:rPr lang="en-US" dirty="0" err="1">
                <a:latin typeface="Consolas"/>
                <a:cs typeface="Consolas"/>
              </a:rPr>
              <a:t>learnyounode</a:t>
            </a:r>
            <a:r>
              <a:rPr lang="en-US" dirty="0" smtClean="0">
                <a:latin typeface="Consolas"/>
                <a:cs typeface="Consolas"/>
              </a:rPr>
              <a:t>`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 smtClean="0">
                <a:latin typeface="Consolas"/>
                <a:cs typeface="Consolas"/>
              </a:rPr>
              <a:t>learnyounode</a:t>
            </a:r>
            <a:r>
              <a:rPr lang="en-US" dirty="0" smtClean="0">
                <a:latin typeface="Consolas"/>
                <a:cs typeface="Consola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344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You The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3" name="Picture 2" descr="Screen Shot 2015-01-12 at 1.5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81144" cy="49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far did you get into the tutorials?</a:t>
            </a:r>
          </a:p>
          <a:p>
            <a:r>
              <a:rPr lang="en-US" dirty="0" smtClean="0"/>
              <a:t>Which was the simplest tutorial?</a:t>
            </a:r>
          </a:p>
          <a:p>
            <a:r>
              <a:rPr lang="en-US" dirty="0" smtClean="0"/>
              <a:t>Which was the hardest tutorial?</a:t>
            </a:r>
          </a:p>
          <a:p>
            <a:r>
              <a:rPr lang="en-US" dirty="0" smtClean="0"/>
              <a:t>What is your general impression of reactor-based programming?</a:t>
            </a:r>
          </a:p>
          <a:p>
            <a:r>
              <a:rPr lang="en-US" dirty="0" smtClean="0"/>
              <a:t>What is your general impression of </a:t>
            </a:r>
            <a:r>
              <a:rPr lang="en-US" dirty="0" err="1" smtClean="0"/>
              <a:t>Node.js</a:t>
            </a:r>
            <a:r>
              <a:rPr lang="en-US" dirty="0" smtClean="0"/>
              <a:t> programming?</a:t>
            </a:r>
          </a:p>
          <a:p>
            <a:r>
              <a:rPr lang="en-US" dirty="0" smtClean="0"/>
              <a:t>Do you plan to do more work with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http://nodeschool.io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000" dirty="0">
                <a:hlinkClick r:id="rId4"/>
              </a:rPr>
              <a:t>https://www.codeschool.com/courses/real-time-web-with-node-</a:t>
            </a:r>
            <a:r>
              <a:rPr lang="en-US" sz="2000" dirty="0" smtClean="0">
                <a:hlinkClick r:id="rId4"/>
              </a:rPr>
              <a:t>js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https://pragprog.com/book/jwnode/node-js-the-right-</a:t>
            </a:r>
            <a:r>
              <a:rPr lang="en-US" sz="2000" dirty="0" smtClean="0">
                <a:hlinkClick r:id="rId5"/>
              </a:rPr>
              <a:t>way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https://github.com/jdantonio/more-</a:t>
            </a:r>
            <a:r>
              <a:rPr lang="en-US" sz="2000" dirty="0" smtClean="0">
                <a:hlinkClick r:id="rId6"/>
              </a:rPr>
              <a:t>polyglot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463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Node.js</a:t>
            </a:r>
            <a:r>
              <a:rPr lang="en-US" sz="3200" dirty="0"/>
              <a:t>® is a platform built on Chrome's JavaScript runtime for easily building fast, scalable network applications. </a:t>
            </a:r>
            <a:r>
              <a:rPr lang="en-US" sz="3200" dirty="0" err="1"/>
              <a:t>Node.js</a:t>
            </a:r>
            <a:r>
              <a:rPr lang="en-US" sz="3200" dirty="0"/>
              <a:t> uses an event-driven, non-blocking I/O model that makes it lightweight and efficient, perfect for data-intensive real-time applications that run across distributed devices</a:t>
            </a:r>
            <a:r>
              <a:rPr lang="en-US" sz="3200" dirty="0" smtClean="0"/>
              <a:t>.”</a:t>
            </a:r>
            <a:endParaRPr lang="en-US" sz="2800" dirty="0" smtClean="0"/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nodejs.org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292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WTH?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5264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“The reactor design pattern is an event handling pattern for handling service requests delivered concurrently to a service handler by one or more inputs. The service handler then </a:t>
            </a:r>
            <a:r>
              <a:rPr lang="en-US" sz="3000" dirty="0" err="1"/>
              <a:t>demultiplexes</a:t>
            </a:r>
            <a:r>
              <a:rPr lang="en-US" sz="3000" dirty="0"/>
              <a:t> the incoming requests and dispatches them synchronously to the associated request handlers.</a:t>
            </a:r>
            <a:r>
              <a:rPr lang="en-US" sz="3000" dirty="0" smtClean="0"/>
              <a:t>”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Reactor_pattern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0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9900" dirty="0" smtClean="0"/>
              <a:t>Wait, what?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007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ctor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80" y="381000"/>
            <a:ext cx="4567520" cy="5572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606" y="6099925"/>
            <a:ext cx="867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www.raywenderlich.com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/3932</a:t>
            </a:r>
            <a:r>
              <a:rPr lang="en-US" dirty="0"/>
              <a:t>/networking-tutorial-for-ios-how-to-create-a-socket-based-iphone-app-and-server/reactor-1</a:t>
            </a:r>
          </a:p>
        </p:txBody>
      </p:sp>
    </p:spTree>
    <p:extLst>
      <p:ext uri="{BB962C8B-B14F-4D97-AF65-F5344CB8AC3E}">
        <p14:creationId xmlns:p14="http://schemas.microsoft.com/office/powerpoint/2010/main" val="5249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entL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8" y="566035"/>
            <a:ext cx="8453938" cy="5459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939" y="6423091"/>
            <a:ext cx="715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venkateshcm.com</a:t>
            </a:r>
            <a:r>
              <a:rPr lang="en-US" dirty="0"/>
              <a:t>/2014/04/Reactor-Pattern-Part-2-Non-blocking-I-O/</a:t>
            </a:r>
          </a:p>
        </p:txBody>
      </p:sp>
    </p:spTree>
    <p:extLst>
      <p:ext uri="{BB962C8B-B14F-4D97-AF65-F5344CB8AC3E}">
        <p14:creationId xmlns:p14="http://schemas.microsoft.com/office/powerpoint/2010/main" val="394251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“The reactor design pattern is an event handling pattern for handling service requests delivered concurrently to a service handler by one or more inputs. The service handler then </a:t>
            </a:r>
            <a:r>
              <a:rPr lang="en-US" sz="3000" dirty="0" err="1"/>
              <a:t>demultiplexes</a:t>
            </a:r>
            <a:r>
              <a:rPr lang="en-US" sz="3000" dirty="0"/>
              <a:t> the incoming requests and dispatches them synchronously to the associated request handlers.</a:t>
            </a:r>
            <a:r>
              <a:rPr lang="en-US" sz="3000" dirty="0" smtClean="0"/>
              <a:t>”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Reactor_pattern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App code is decoupled from concurrency code</a:t>
            </a:r>
          </a:p>
          <a:p>
            <a:pPr lvl="1"/>
            <a:r>
              <a:rPr lang="en-US" dirty="0" smtClean="0"/>
              <a:t>Event handlers can be reused</a:t>
            </a:r>
          </a:p>
          <a:p>
            <a:pPr lvl="1"/>
            <a:r>
              <a:rPr lang="en-US" dirty="0" smtClean="0"/>
              <a:t>No locking or object synchronization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Difficult to debug due to control flow inversion</a:t>
            </a:r>
          </a:p>
          <a:p>
            <a:pPr lvl="1"/>
            <a:r>
              <a:rPr lang="en-US" dirty="0" smtClean="0"/>
              <a:t>Terrible with processor-intensive operations</a:t>
            </a:r>
          </a:p>
          <a:p>
            <a:pPr lvl="1"/>
            <a:r>
              <a:rPr lang="en-US" dirty="0" smtClean="0"/>
              <a:t>Callbacks…</a:t>
            </a:r>
          </a:p>
          <a:p>
            <a:pPr lvl="2"/>
            <a:r>
              <a:rPr lang="en-US" dirty="0" smtClean="0"/>
              <a:t>Callbacks…</a:t>
            </a:r>
          </a:p>
          <a:p>
            <a:pPr lvl="3"/>
            <a:r>
              <a:rPr lang="en-US" dirty="0" smtClean="0"/>
              <a:t>Callbacks…</a:t>
            </a:r>
          </a:p>
        </p:txBody>
      </p:sp>
    </p:spTree>
    <p:extLst>
      <p:ext uri="{BB962C8B-B14F-4D97-AF65-F5344CB8AC3E}">
        <p14:creationId xmlns:p14="http://schemas.microsoft.com/office/powerpoint/2010/main" val="154467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291</TotalTime>
  <Words>597</Words>
  <Application>Microsoft Macintosh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Hands-on Intro to Node.js</vt:lpstr>
      <vt:lpstr>What is Node.js</vt:lpstr>
      <vt:lpstr>PowerPoint Presentation</vt:lpstr>
      <vt:lpstr>Reactor Pattern</vt:lpstr>
      <vt:lpstr>PowerPoint Presentation</vt:lpstr>
      <vt:lpstr>PowerPoint Presentation</vt:lpstr>
      <vt:lpstr>PowerPoint Presentation</vt:lpstr>
      <vt:lpstr>Reactor Pattern</vt:lpstr>
      <vt:lpstr>Reactor Pattern Pros/Cons</vt:lpstr>
      <vt:lpstr>PowerPoint Presentation</vt:lpstr>
      <vt:lpstr>What is Node.js</vt:lpstr>
      <vt:lpstr>Simple Node.js App</vt:lpstr>
      <vt:lpstr>Key Point</vt:lpstr>
      <vt:lpstr>Structure of a Node.js App</vt:lpstr>
      <vt:lpstr>What To Do</vt:lpstr>
      <vt:lpstr>Learn You The Node.js</vt:lpstr>
      <vt:lpstr>Retrospective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Intro to Node.js</dc:title>
  <dc:creator>Jerry D'Antonio</dc:creator>
  <cp:lastModifiedBy>Jerry D'Antonio</cp:lastModifiedBy>
  <cp:revision>21</cp:revision>
  <dcterms:created xsi:type="dcterms:W3CDTF">2015-01-12T15:42:24Z</dcterms:created>
  <dcterms:modified xsi:type="dcterms:W3CDTF">2015-01-13T00:23:51Z</dcterms:modified>
</cp:coreProperties>
</file>