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12/11/2013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12/11/2013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12/11/2013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12/11/2013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12/11/2013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12/11/2013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12/11/2013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 Management System GECG.</a:t>
            </a:r>
            <a:endParaRPr lang="en-IN" dirty="0"/>
          </a:p>
        </p:txBody>
      </p:sp>
      <p:sp>
        <p:nvSpPr>
          <p:cNvPr id="3" name="Content Placeholder 2"/>
          <p:cNvSpPr>
            <a:spLocks noGrp="1"/>
          </p:cNvSpPr>
          <p:nvPr>
            <p:ph idx="1"/>
          </p:nvPr>
        </p:nvSpPr>
        <p:spPr>
          <a:xfrm>
            <a:off x="2277302" y="3361715"/>
            <a:ext cx="9613861" cy="3599316"/>
          </a:xfrm>
        </p:spPr>
        <p:txBody>
          <a:bodyPr>
            <a:normAutofit/>
          </a:bodyPr>
          <a:lstStyle/>
          <a:p>
            <a:pPr marL="0" indent="0" algn="r">
              <a:buNone/>
            </a:pPr>
            <a:r>
              <a:rPr lang="en-IN" sz="2000" dirty="0" smtClean="0"/>
              <a:t>Patel </a:t>
            </a:r>
            <a:r>
              <a:rPr lang="en-IN" sz="2000" dirty="0" err="1" smtClean="0"/>
              <a:t>Rajat</a:t>
            </a:r>
            <a:r>
              <a:rPr lang="en-IN" sz="2000" dirty="0" smtClean="0"/>
              <a:t> J.                100130116007</a:t>
            </a:r>
            <a:endParaRPr lang="en-IN" sz="2000" dirty="0"/>
          </a:p>
          <a:p>
            <a:pPr marL="0" indent="0" algn="r">
              <a:buNone/>
            </a:pPr>
            <a:r>
              <a:rPr lang="en-IN" sz="2000" dirty="0" err="1" smtClean="0"/>
              <a:t>Menghani</a:t>
            </a:r>
            <a:r>
              <a:rPr lang="en-IN" sz="2000" dirty="0" smtClean="0"/>
              <a:t> Nikhil G.        100130116012</a:t>
            </a:r>
          </a:p>
          <a:p>
            <a:pPr marL="0" indent="0" algn="r">
              <a:buNone/>
            </a:pPr>
            <a:r>
              <a:rPr lang="en-IN" sz="2000" dirty="0" err="1" smtClean="0"/>
              <a:t>Radadiya</a:t>
            </a:r>
            <a:r>
              <a:rPr lang="en-IN" sz="2000" dirty="0" smtClean="0"/>
              <a:t> </a:t>
            </a:r>
            <a:r>
              <a:rPr lang="en-IN" sz="2000" dirty="0" err="1" smtClean="0"/>
              <a:t>Akruti</a:t>
            </a:r>
            <a:r>
              <a:rPr lang="en-IN" sz="2000" dirty="0" smtClean="0"/>
              <a:t> N.        100130116014</a:t>
            </a:r>
          </a:p>
          <a:p>
            <a:pPr marL="0" indent="0" algn="r">
              <a:buNone/>
            </a:pPr>
            <a:endParaRPr lang="en-IN" sz="2000" dirty="0"/>
          </a:p>
          <a:p>
            <a:pPr marL="0" indent="0" algn="r">
              <a:buNone/>
            </a:pPr>
            <a:r>
              <a:rPr lang="en-IN" sz="2000" dirty="0" smtClean="0"/>
              <a:t>Information Technology(7</a:t>
            </a:r>
            <a:r>
              <a:rPr lang="en-IN" sz="2000" baseline="30000" dirty="0" smtClean="0"/>
              <a:t>th</a:t>
            </a:r>
            <a:r>
              <a:rPr lang="en-IN" sz="2000" dirty="0" smtClean="0"/>
              <a:t> </a:t>
            </a:r>
            <a:r>
              <a:rPr lang="en-IN" sz="2000" dirty="0" err="1"/>
              <a:t>S</a:t>
            </a:r>
            <a:r>
              <a:rPr lang="en-IN" sz="2000" dirty="0" err="1" smtClean="0"/>
              <a:t>em</a:t>
            </a:r>
            <a:r>
              <a:rPr lang="en-IN" sz="2000" dirty="0" smtClean="0"/>
              <a:t>)</a:t>
            </a:r>
          </a:p>
          <a:p>
            <a:pPr marL="0" indent="0" algn="r">
              <a:buNone/>
            </a:pPr>
            <a:r>
              <a:rPr lang="en-IN" sz="2000" dirty="0" smtClean="0"/>
              <a:t>Government Engineering College,Sector-28,Gandhinagar.</a:t>
            </a:r>
          </a:p>
          <a:p>
            <a:pPr marL="0" indent="0">
              <a:buNone/>
            </a:pPr>
            <a:endParaRPr lang="en-IN" sz="2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8861622" y="609294"/>
            <a:ext cx="3330378" cy="1399809"/>
          </a:xfrm>
          <a:prstGeom prst="rect">
            <a:avLst/>
          </a:prstGeom>
        </p:spPr>
      </p:pic>
    </p:spTree>
    <p:extLst>
      <p:ext uri="{BB962C8B-B14F-4D97-AF65-F5344CB8AC3E}">
        <p14:creationId xmlns:p14="http://schemas.microsoft.com/office/powerpoint/2010/main" val="2113245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Requirement</a:t>
            </a:r>
            <a:endParaRPr lang="en-IN" dirty="0"/>
          </a:p>
        </p:txBody>
      </p:sp>
      <p:sp>
        <p:nvSpPr>
          <p:cNvPr id="3" name="Content Placeholder 2"/>
          <p:cNvSpPr>
            <a:spLocks noGrp="1"/>
          </p:cNvSpPr>
          <p:nvPr>
            <p:ph idx="1"/>
          </p:nvPr>
        </p:nvSpPr>
        <p:spPr/>
        <p:txBody>
          <a:bodyPr>
            <a:normAutofit/>
          </a:bodyPr>
          <a:lstStyle/>
          <a:p>
            <a:pPr lvl="0"/>
            <a:r>
              <a:rPr lang="en-IN" dirty="0"/>
              <a:t>Student can register and subscribe to appropriate classes.</a:t>
            </a:r>
          </a:p>
          <a:p>
            <a:pPr lvl="0"/>
            <a:r>
              <a:rPr lang="en-IN" dirty="0"/>
              <a:t>Staff can register and create a new virtual class.</a:t>
            </a:r>
          </a:p>
          <a:p>
            <a:pPr lvl="0"/>
            <a:r>
              <a:rPr lang="en-IN" dirty="0"/>
              <a:t>Lectures can be attended either at the scheduled time or request view lecture at a later time.</a:t>
            </a:r>
          </a:p>
          <a:p>
            <a:pPr lvl="0"/>
            <a:r>
              <a:rPr lang="en-IN" dirty="0"/>
              <a:t>Faculties can upload assignments, announcements and can also update video lectures.</a:t>
            </a:r>
          </a:p>
          <a:p>
            <a:pPr lvl="0"/>
            <a:r>
              <a:rPr lang="en-IN" dirty="0"/>
              <a:t>Asynchronous communication in the form of e-mails or android notification app that enables communication to occur at “convenient times”.</a:t>
            </a:r>
          </a:p>
          <a:p>
            <a:endParaRPr lang="en-IN" dirty="0"/>
          </a:p>
        </p:txBody>
      </p:sp>
    </p:spTree>
    <p:extLst>
      <p:ext uri="{BB962C8B-B14F-4D97-AF65-F5344CB8AC3E}">
        <p14:creationId xmlns:p14="http://schemas.microsoft.com/office/powerpoint/2010/main" val="2208658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Requirement(continued…)</a:t>
            </a:r>
            <a:endParaRPr lang="en-IN" dirty="0"/>
          </a:p>
        </p:txBody>
      </p:sp>
      <p:sp>
        <p:nvSpPr>
          <p:cNvPr id="3" name="Content Placeholder 2"/>
          <p:cNvSpPr>
            <a:spLocks noGrp="1"/>
          </p:cNvSpPr>
          <p:nvPr>
            <p:ph idx="1"/>
          </p:nvPr>
        </p:nvSpPr>
        <p:spPr/>
        <p:txBody>
          <a:bodyPr/>
          <a:lstStyle/>
          <a:p>
            <a:pPr lvl="0"/>
            <a:r>
              <a:rPr lang="en-IN" dirty="0"/>
              <a:t>There can be forums, blogs </a:t>
            </a:r>
            <a:r>
              <a:rPr lang="en-IN" dirty="0" err="1"/>
              <a:t>etc</a:t>
            </a:r>
            <a:r>
              <a:rPr lang="en-IN" dirty="0"/>
              <a:t> to discuss various queries and to put up suggestions posted both by students and teachers.</a:t>
            </a:r>
          </a:p>
          <a:p>
            <a:pPr lvl="0"/>
            <a:r>
              <a:rPr lang="en-IN" dirty="0"/>
              <a:t>Faculties can take attendance as per their convenience.</a:t>
            </a:r>
          </a:p>
          <a:p>
            <a:pPr lvl="0"/>
            <a:r>
              <a:rPr lang="en-IN" dirty="0"/>
              <a:t>Student or faculty will be able to inquire about availability of books in library through the web portal.</a:t>
            </a:r>
          </a:p>
          <a:p>
            <a:pPr lvl="0"/>
            <a:r>
              <a:rPr lang="en-IN" dirty="0"/>
              <a:t>Staff can generate reports regarding student’s performance data under evaluation at any instance of time.</a:t>
            </a:r>
          </a:p>
          <a:p>
            <a:pPr lvl="0"/>
            <a:r>
              <a:rPr lang="en-IN" dirty="0"/>
              <a:t>Placement HR manager can pre-suggest the industry requirements and can breed students to the industry standards.</a:t>
            </a:r>
          </a:p>
          <a:p>
            <a:endParaRPr lang="en-IN" dirty="0"/>
          </a:p>
        </p:txBody>
      </p:sp>
    </p:spTree>
    <p:extLst>
      <p:ext uri="{BB962C8B-B14F-4D97-AF65-F5344CB8AC3E}">
        <p14:creationId xmlns:p14="http://schemas.microsoft.com/office/powerpoint/2010/main" val="3892196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Nonfunctional</a:t>
            </a:r>
            <a:r>
              <a:rPr lang="en-IN" dirty="0" smtClean="0"/>
              <a:t> Requirement</a:t>
            </a:r>
            <a:endParaRPr lang="en-IN" dirty="0"/>
          </a:p>
        </p:txBody>
      </p:sp>
      <p:sp>
        <p:nvSpPr>
          <p:cNvPr id="3" name="Content Placeholder 2"/>
          <p:cNvSpPr>
            <a:spLocks noGrp="1"/>
          </p:cNvSpPr>
          <p:nvPr>
            <p:ph idx="1"/>
          </p:nvPr>
        </p:nvSpPr>
        <p:spPr>
          <a:xfrm>
            <a:off x="680321" y="1937628"/>
            <a:ext cx="9613861" cy="3599316"/>
          </a:xfrm>
        </p:spPr>
        <p:txBody>
          <a:bodyPr/>
          <a:lstStyle/>
          <a:p>
            <a:pPr marL="0" indent="0">
              <a:buNone/>
            </a:pPr>
            <a:endParaRPr lang="en-IN" dirty="0"/>
          </a:p>
          <a:p>
            <a:pPr lvl="0"/>
            <a:r>
              <a:rPr lang="en-IN" dirty="0"/>
              <a:t>Secure access of confidential data inside the college premises.</a:t>
            </a:r>
          </a:p>
          <a:p>
            <a:pPr lvl="0"/>
            <a:r>
              <a:rPr lang="en-IN" dirty="0"/>
              <a:t>Service availability during college working hours.</a:t>
            </a:r>
          </a:p>
          <a:p>
            <a:pPr lvl="0"/>
            <a:r>
              <a:rPr lang="en-IN" dirty="0"/>
              <a:t>Better component design to get better performance at peak time.</a:t>
            </a:r>
          </a:p>
          <a:p>
            <a:pPr lvl="0"/>
            <a:r>
              <a:rPr lang="en-IN" dirty="0"/>
              <a:t>Flexible service based architecture will be highly desirable for future extension.</a:t>
            </a:r>
          </a:p>
          <a:p>
            <a:pPr lvl="0"/>
            <a:r>
              <a:rPr lang="en-IN" dirty="0"/>
              <a:t>It should be interactive, user friendly and also robust.</a:t>
            </a:r>
          </a:p>
          <a:p>
            <a:pPr lvl="0"/>
            <a:r>
              <a:rPr lang="en-IN" dirty="0"/>
              <a:t>Database must provide concurrent access.</a:t>
            </a:r>
          </a:p>
          <a:p>
            <a:endParaRPr lang="en-IN" dirty="0"/>
          </a:p>
        </p:txBody>
      </p:sp>
    </p:spTree>
    <p:extLst>
      <p:ext uri="{BB962C8B-B14F-4D97-AF65-F5344CB8AC3E}">
        <p14:creationId xmlns:p14="http://schemas.microsoft.com/office/powerpoint/2010/main" val="3670692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Requirement</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44590832"/>
              </p:ext>
            </p:extLst>
          </p:nvPr>
        </p:nvGraphicFramePr>
        <p:xfrm>
          <a:off x="1736251" y="2302530"/>
          <a:ext cx="8051693" cy="2012716"/>
        </p:xfrm>
        <a:graphic>
          <a:graphicData uri="http://schemas.openxmlformats.org/drawingml/2006/table">
            <a:tbl>
              <a:tblPr firstRow="1" firstCol="1" bandRow="1">
                <a:tableStyleId>{5C22544A-7EE6-4342-B048-85BDC9FD1C3A}</a:tableStyleId>
              </a:tblPr>
              <a:tblGrid>
                <a:gridCol w="4025412"/>
                <a:gridCol w="4026281"/>
              </a:tblGrid>
              <a:tr h="608096">
                <a:tc gridSpan="2">
                  <a:txBody>
                    <a:bodyPr/>
                    <a:lstStyle/>
                    <a:p>
                      <a:pPr algn="ctr">
                        <a:lnSpc>
                          <a:spcPct val="115000"/>
                        </a:lnSpc>
                        <a:spcAft>
                          <a:spcPts val="1000"/>
                        </a:spcAft>
                      </a:pPr>
                      <a:r>
                        <a:rPr lang="en-US" sz="2400" dirty="0">
                          <a:effectLst/>
                        </a:rPr>
                        <a:t>Server Hardware Requirements(Recommended)</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r>
              <a:tr h="485140">
                <a:tc>
                  <a:txBody>
                    <a:bodyPr/>
                    <a:lstStyle/>
                    <a:p>
                      <a:pPr algn="ctr">
                        <a:lnSpc>
                          <a:spcPct val="115000"/>
                        </a:lnSpc>
                        <a:spcAft>
                          <a:spcPts val="1000"/>
                        </a:spcAft>
                      </a:pPr>
                      <a:r>
                        <a:rPr lang="en-US" sz="2000" dirty="0">
                          <a:effectLst/>
                        </a:rPr>
                        <a:t>Processor</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a:effectLst/>
                        </a:rPr>
                        <a:t>Dual Core or higher versions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59740">
                <a:tc>
                  <a:txBody>
                    <a:bodyPr/>
                    <a:lstStyle/>
                    <a:p>
                      <a:pPr algn="ctr">
                        <a:lnSpc>
                          <a:spcPct val="115000"/>
                        </a:lnSpc>
                        <a:spcAft>
                          <a:spcPts val="1000"/>
                        </a:spcAft>
                      </a:pPr>
                      <a:r>
                        <a:rPr lang="en-US" sz="2000">
                          <a:effectLst/>
                        </a:rPr>
                        <a:t>Disk Space</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a:effectLst/>
                        </a:rPr>
                        <a:t>16 GB or above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59740">
                <a:tc>
                  <a:txBody>
                    <a:bodyPr/>
                    <a:lstStyle/>
                    <a:p>
                      <a:pPr algn="ctr">
                        <a:lnSpc>
                          <a:spcPct val="115000"/>
                        </a:lnSpc>
                        <a:spcAft>
                          <a:spcPts val="1000"/>
                        </a:spcAft>
                      </a:pPr>
                      <a:r>
                        <a:rPr lang="en-US" sz="2000" dirty="0">
                          <a:effectLst/>
                        </a:rPr>
                        <a:t>RAM</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a:effectLst/>
                        </a:rPr>
                        <a:t>1 GB or more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39142767"/>
              </p:ext>
            </p:extLst>
          </p:nvPr>
        </p:nvGraphicFramePr>
        <p:xfrm>
          <a:off x="1762008" y="4713439"/>
          <a:ext cx="8051693" cy="1507057"/>
        </p:xfrm>
        <a:graphic>
          <a:graphicData uri="http://schemas.openxmlformats.org/drawingml/2006/table">
            <a:tbl>
              <a:tblPr firstRow="1" firstCol="1" bandRow="1">
                <a:tableStyleId>{5C22544A-7EE6-4342-B048-85BDC9FD1C3A}</a:tableStyleId>
              </a:tblPr>
              <a:tblGrid>
                <a:gridCol w="4025412"/>
                <a:gridCol w="4026281"/>
              </a:tblGrid>
              <a:tr h="592657">
                <a:tc gridSpan="2">
                  <a:txBody>
                    <a:bodyPr/>
                    <a:lstStyle/>
                    <a:p>
                      <a:pPr algn="ctr">
                        <a:lnSpc>
                          <a:spcPct val="115000"/>
                        </a:lnSpc>
                        <a:spcAft>
                          <a:spcPts val="1000"/>
                        </a:spcAft>
                      </a:pPr>
                      <a:r>
                        <a:rPr lang="en-US" sz="2400" dirty="0">
                          <a:effectLst/>
                        </a:rPr>
                        <a:t>Client Hardware Requirements(Recommended)</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r>
              <a:tr h="485960">
                <a:tc>
                  <a:txBody>
                    <a:bodyPr/>
                    <a:lstStyle/>
                    <a:p>
                      <a:pPr algn="ctr">
                        <a:lnSpc>
                          <a:spcPct val="115000"/>
                        </a:lnSpc>
                        <a:spcAft>
                          <a:spcPts val="1000"/>
                        </a:spcAft>
                      </a:pPr>
                      <a:r>
                        <a:rPr lang="en-US" sz="2000">
                          <a:effectLst/>
                        </a:rPr>
                        <a:t>Processor</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a:effectLst/>
                        </a:rPr>
                        <a:t>Pentium IV or higher</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28440">
                <a:tc>
                  <a:txBody>
                    <a:bodyPr/>
                    <a:lstStyle/>
                    <a:p>
                      <a:pPr algn="ctr">
                        <a:lnSpc>
                          <a:spcPct val="115000"/>
                        </a:lnSpc>
                        <a:spcAft>
                          <a:spcPts val="1000"/>
                        </a:spcAft>
                      </a:pPr>
                      <a:r>
                        <a:rPr lang="en-US" sz="2000" dirty="0">
                          <a:effectLst/>
                        </a:rPr>
                        <a:t>RAM</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a:effectLst/>
                        </a:rPr>
                        <a:t>1 GB or more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425102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27449439"/>
              </p:ext>
            </p:extLst>
          </p:nvPr>
        </p:nvGraphicFramePr>
        <p:xfrm>
          <a:off x="680321" y="2839076"/>
          <a:ext cx="9803082" cy="2930659"/>
        </p:xfrm>
        <a:graphic>
          <a:graphicData uri="http://schemas.openxmlformats.org/drawingml/2006/table">
            <a:tbl>
              <a:tblPr firstRow="1" bandRow="1">
                <a:tableStyleId>{5C22544A-7EE6-4342-B048-85BDC9FD1C3A}</a:tableStyleId>
              </a:tblPr>
              <a:tblGrid>
                <a:gridCol w="4899922"/>
                <a:gridCol w="4903160"/>
              </a:tblGrid>
              <a:tr h="612462">
                <a:tc gridSpan="2">
                  <a:txBody>
                    <a:bodyPr/>
                    <a:lstStyle/>
                    <a:p>
                      <a:pPr algn="ctr"/>
                      <a:r>
                        <a:rPr lang="en-IN" sz="2400" dirty="0" smtClean="0"/>
                        <a:t>Software Requirement(Recommended)</a:t>
                      </a:r>
                      <a:endParaRPr lang="en-IN" sz="2400" dirty="0"/>
                    </a:p>
                  </a:txBody>
                  <a:tcPr/>
                </a:tc>
                <a:tc hMerge="1">
                  <a:txBody>
                    <a:bodyPr/>
                    <a:lstStyle/>
                    <a:p>
                      <a:pPr algn="ctr"/>
                      <a:endParaRPr lang="en-IN" dirty="0"/>
                    </a:p>
                  </a:txBody>
                  <a:tcPr/>
                </a:tc>
              </a:tr>
              <a:tr h="370840">
                <a:tc>
                  <a:txBody>
                    <a:bodyPr/>
                    <a:lstStyle/>
                    <a:p>
                      <a:pPr algn="l"/>
                      <a:r>
                        <a:rPr lang="en-IN" dirty="0" smtClean="0"/>
                        <a:t>OS</a:t>
                      </a:r>
                      <a:endParaRPr lang="en-IN" dirty="0"/>
                    </a:p>
                  </a:txBody>
                  <a:tcPr/>
                </a:tc>
                <a:tc>
                  <a:txBody>
                    <a:bodyPr/>
                    <a:lstStyle/>
                    <a:p>
                      <a:pPr algn="l"/>
                      <a:r>
                        <a:rPr lang="en-IN" dirty="0" smtClean="0"/>
                        <a:t>Window7/vista</a:t>
                      </a:r>
                      <a:r>
                        <a:rPr lang="en-IN" baseline="0" dirty="0" smtClean="0"/>
                        <a:t> or any higher version of windows</a:t>
                      </a:r>
                      <a:endParaRPr lang="en-IN" dirty="0"/>
                    </a:p>
                  </a:txBody>
                  <a:tcPr/>
                </a:tc>
              </a:tr>
              <a:tr h="370840">
                <a:tc>
                  <a:txBody>
                    <a:bodyPr/>
                    <a:lstStyle/>
                    <a:p>
                      <a:pPr algn="l"/>
                      <a:r>
                        <a:rPr lang="en-IN" dirty="0" smtClean="0"/>
                        <a:t>IDE</a:t>
                      </a:r>
                      <a:endParaRPr lang="en-IN" dirty="0"/>
                    </a:p>
                  </a:txBody>
                  <a:tcPr/>
                </a:tc>
                <a:tc>
                  <a:txBody>
                    <a:bodyPr/>
                    <a:lstStyle/>
                    <a:p>
                      <a:pPr algn="l"/>
                      <a:r>
                        <a:rPr lang="en-US" sz="1800" kern="1200" dirty="0" smtClean="0">
                          <a:solidFill>
                            <a:schemeClr val="dk1"/>
                          </a:solidFill>
                          <a:effectLst/>
                          <a:latin typeface="+mn-lt"/>
                          <a:ea typeface="+mn-ea"/>
                          <a:cs typeface="+mn-cs"/>
                        </a:rPr>
                        <a:t>Microsoft Visual Studio 2012,  </a:t>
                      </a:r>
                      <a:r>
                        <a:rPr lang="en-US" sz="1800" kern="1200" dirty="0" err="1" smtClean="0">
                          <a:solidFill>
                            <a:schemeClr val="dk1"/>
                          </a:solidFill>
                          <a:effectLst/>
                          <a:latin typeface="+mn-lt"/>
                          <a:ea typeface="+mn-ea"/>
                          <a:cs typeface="+mn-cs"/>
                        </a:rPr>
                        <a:t>NetBeans</a:t>
                      </a:r>
                      <a:r>
                        <a:rPr lang="en-US" sz="1800" kern="1200" dirty="0" smtClean="0">
                          <a:solidFill>
                            <a:schemeClr val="dk1"/>
                          </a:solidFill>
                          <a:effectLst/>
                          <a:latin typeface="+mn-lt"/>
                          <a:ea typeface="+mn-ea"/>
                          <a:cs typeface="+mn-cs"/>
                        </a:rPr>
                        <a:t> IDE 7.4, </a:t>
                      </a:r>
                      <a:r>
                        <a:rPr lang="en-US" sz="1800" kern="1200" dirty="0" err="1" smtClean="0">
                          <a:solidFill>
                            <a:schemeClr val="dk1"/>
                          </a:solidFill>
                          <a:effectLst/>
                          <a:latin typeface="+mn-lt"/>
                          <a:ea typeface="+mn-ea"/>
                          <a:cs typeface="+mn-cs"/>
                        </a:rPr>
                        <a:t>NuSphere</a:t>
                      </a:r>
                      <a:r>
                        <a:rPr lang="en-US" sz="1800" kern="1200" dirty="0" smtClean="0">
                          <a:solidFill>
                            <a:schemeClr val="dk1"/>
                          </a:solidFill>
                          <a:effectLst/>
                          <a:latin typeface="+mn-lt"/>
                          <a:ea typeface="+mn-ea"/>
                          <a:cs typeface="+mn-cs"/>
                        </a:rPr>
                        <a:t> 9.0</a:t>
                      </a:r>
                      <a:endParaRPr lang="en-IN" dirty="0"/>
                    </a:p>
                  </a:txBody>
                  <a:tcPr/>
                </a:tc>
              </a:tr>
              <a:tr h="587277">
                <a:tc>
                  <a:txBody>
                    <a:bodyPr/>
                    <a:lstStyle/>
                    <a:p>
                      <a:pPr algn="l"/>
                      <a:r>
                        <a:rPr lang="en-IN" dirty="0" smtClean="0"/>
                        <a:t>Database</a:t>
                      </a:r>
                      <a:endParaRPr lang="en-IN" dirty="0"/>
                    </a:p>
                  </a:txBody>
                  <a:tcPr/>
                </a:tc>
                <a:tc>
                  <a:txBody>
                    <a:bodyPr/>
                    <a:lstStyle/>
                    <a:p>
                      <a:pPr algn="l"/>
                      <a:r>
                        <a:rPr lang="en-IN" dirty="0" smtClean="0"/>
                        <a:t>MySQL</a:t>
                      </a:r>
                      <a:endParaRPr lang="en-IN" dirty="0"/>
                    </a:p>
                  </a:txBody>
                  <a:tcPr/>
                </a:tc>
              </a:tr>
              <a:tr h="450760">
                <a:tc>
                  <a:txBody>
                    <a:bodyPr/>
                    <a:lstStyle/>
                    <a:p>
                      <a:pPr algn="l"/>
                      <a:r>
                        <a:rPr lang="en-IN" dirty="0" smtClean="0"/>
                        <a:t>Server</a:t>
                      </a:r>
                      <a:endParaRPr lang="en-IN" dirty="0"/>
                    </a:p>
                  </a:txBody>
                  <a:tcPr/>
                </a:tc>
                <a:tc>
                  <a:txBody>
                    <a:bodyPr/>
                    <a:lstStyle/>
                    <a:p>
                      <a:pPr algn="l"/>
                      <a:r>
                        <a:rPr lang="en-IN" dirty="0" smtClean="0"/>
                        <a:t>IIS</a:t>
                      </a:r>
                      <a:endParaRPr lang="en-IN" dirty="0"/>
                    </a:p>
                  </a:txBody>
                  <a:tcPr/>
                </a:tc>
              </a:tr>
            </a:tbl>
          </a:graphicData>
        </a:graphic>
      </p:graphicFrame>
    </p:spTree>
    <p:extLst>
      <p:ext uri="{BB962C8B-B14F-4D97-AF65-F5344CB8AC3E}">
        <p14:creationId xmlns:p14="http://schemas.microsoft.com/office/powerpoint/2010/main" val="2416476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Used</a:t>
            </a:r>
            <a:endParaRPr lang="en-IN" dirty="0"/>
          </a:p>
        </p:txBody>
      </p:sp>
      <p:sp>
        <p:nvSpPr>
          <p:cNvPr id="3" name="Content Placeholder 2"/>
          <p:cNvSpPr>
            <a:spLocks noGrp="1"/>
          </p:cNvSpPr>
          <p:nvPr>
            <p:ph idx="1"/>
          </p:nvPr>
        </p:nvSpPr>
        <p:spPr/>
        <p:txBody>
          <a:bodyPr/>
          <a:lstStyle/>
          <a:p>
            <a:pPr>
              <a:lnSpc>
                <a:spcPct val="150000"/>
              </a:lnSpc>
            </a:pPr>
            <a:r>
              <a:rPr lang="en-IN" b="1" dirty="0"/>
              <a:t>Environment: </a:t>
            </a:r>
            <a:r>
              <a:rPr lang="en-IN" dirty="0"/>
              <a:t>.NET Framework </a:t>
            </a:r>
            <a:r>
              <a:rPr lang="en-IN" dirty="0" smtClean="0"/>
              <a:t>3.5, JAVA</a:t>
            </a:r>
            <a:endParaRPr lang="en-US" dirty="0"/>
          </a:p>
          <a:p>
            <a:pPr>
              <a:lnSpc>
                <a:spcPct val="150000"/>
              </a:lnSpc>
            </a:pPr>
            <a:r>
              <a:rPr lang="en-IN" b="1" dirty="0"/>
              <a:t>Web Interface: </a:t>
            </a:r>
            <a:r>
              <a:rPr lang="en-IN" dirty="0" smtClean="0"/>
              <a:t>ASP.NET, JSP, HTML5</a:t>
            </a:r>
            <a:endParaRPr lang="en-US" dirty="0"/>
          </a:p>
          <a:p>
            <a:pPr>
              <a:lnSpc>
                <a:spcPct val="150000"/>
              </a:lnSpc>
            </a:pPr>
            <a:r>
              <a:rPr lang="en-IN" b="1" dirty="0"/>
              <a:t>Language:</a:t>
            </a:r>
            <a:r>
              <a:rPr lang="en-IN" dirty="0"/>
              <a:t> C</a:t>
            </a:r>
            <a:r>
              <a:rPr lang="en-IN" dirty="0" smtClean="0"/>
              <a:t>#, JAVA</a:t>
            </a:r>
            <a:endParaRPr lang="en-US" dirty="0"/>
          </a:p>
          <a:p>
            <a:pPr>
              <a:lnSpc>
                <a:spcPct val="150000"/>
              </a:lnSpc>
            </a:pPr>
            <a:r>
              <a:rPr lang="en-IN" b="1" dirty="0"/>
              <a:t>Back-End </a:t>
            </a:r>
            <a:r>
              <a:rPr lang="en-IN" b="1" dirty="0" smtClean="0"/>
              <a:t>Database: My</a:t>
            </a:r>
            <a:r>
              <a:rPr lang="en-IN" dirty="0" smtClean="0"/>
              <a:t>SQL 5.2CE</a:t>
            </a:r>
            <a:endParaRPr lang="en-US" dirty="0"/>
          </a:p>
          <a:p>
            <a:pPr>
              <a:lnSpc>
                <a:spcPct val="150000"/>
              </a:lnSpc>
            </a:pPr>
            <a:r>
              <a:rPr lang="en-IN" b="1" dirty="0"/>
              <a:t>Other Technology: </a:t>
            </a:r>
            <a:r>
              <a:rPr lang="en-IN" dirty="0"/>
              <a:t>CSS, JavaScript, </a:t>
            </a:r>
            <a:r>
              <a:rPr lang="en-IN" dirty="0" err="1"/>
              <a:t>JQuery</a:t>
            </a:r>
            <a:r>
              <a:rPr lang="en-IN" dirty="0"/>
              <a:t>, AJAX</a:t>
            </a:r>
            <a:endParaRPr lang="en-US" dirty="0"/>
          </a:p>
          <a:p>
            <a:endParaRPr lang="en-IN" dirty="0"/>
          </a:p>
        </p:txBody>
      </p:sp>
    </p:spTree>
    <p:extLst>
      <p:ext uri="{BB962C8B-B14F-4D97-AF65-F5344CB8AC3E}">
        <p14:creationId xmlns:p14="http://schemas.microsoft.com/office/powerpoint/2010/main" val="4148250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Expected Outcome</a:t>
            </a:r>
            <a:endParaRPr lang="en-IN" dirty="0"/>
          </a:p>
        </p:txBody>
      </p:sp>
      <p:sp>
        <p:nvSpPr>
          <p:cNvPr id="3" name="Content Placeholder 2"/>
          <p:cNvSpPr>
            <a:spLocks noGrp="1"/>
          </p:cNvSpPr>
          <p:nvPr>
            <p:ph idx="1"/>
          </p:nvPr>
        </p:nvSpPr>
        <p:spPr/>
        <p:txBody>
          <a:bodyPr>
            <a:normAutofit fontScale="92500" lnSpcReduction="10000"/>
          </a:bodyPr>
          <a:lstStyle/>
          <a:p>
            <a:pPr lvl="0"/>
            <a:r>
              <a:rPr lang="en-IN" sz="2200" dirty="0"/>
              <a:t>The data storage method will be in soft copies which in prior/current system is in hard copies.</a:t>
            </a:r>
          </a:p>
          <a:p>
            <a:pPr lvl="0"/>
            <a:r>
              <a:rPr lang="en-IN" sz="2200" dirty="0"/>
              <a:t>Data sharing can be achieved since the data storage is flexible and more sophisticated.</a:t>
            </a:r>
          </a:p>
          <a:p>
            <a:pPr lvl="0"/>
            <a:r>
              <a:rPr lang="en-IN" sz="2200" dirty="0"/>
              <a:t>It will be an interactive and user friendly system.</a:t>
            </a:r>
          </a:p>
          <a:p>
            <a:pPr lvl="0"/>
            <a:r>
              <a:rPr lang="en-IN" sz="2200" dirty="0"/>
              <a:t>A significant improvement in security and data management is expected.</a:t>
            </a:r>
          </a:p>
          <a:p>
            <a:pPr lvl="0"/>
            <a:r>
              <a:rPr lang="en-IN" sz="2200" dirty="0"/>
              <a:t>Benefits of a physical classroom with the convenience of a ‘no-physical-bar’ virtual learning environment will result in reduction in commuting hazards and expenses</a:t>
            </a:r>
            <a:r>
              <a:rPr lang="en-IN" sz="2200" dirty="0" smtClean="0"/>
              <a:t>.</a:t>
            </a:r>
          </a:p>
          <a:p>
            <a:r>
              <a:rPr lang="en-IN" sz="2200" dirty="0"/>
              <a:t>Performance of each student can be analysed with more accuracy and in lesser amount of time.</a:t>
            </a:r>
          </a:p>
          <a:p>
            <a:pPr lvl="0"/>
            <a:endParaRPr lang="en-IN" dirty="0"/>
          </a:p>
          <a:p>
            <a:endParaRPr lang="en-IN" dirty="0"/>
          </a:p>
        </p:txBody>
      </p:sp>
    </p:spTree>
    <p:extLst>
      <p:ext uri="{BB962C8B-B14F-4D97-AF65-F5344CB8AC3E}">
        <p14:creationId xmlns:p14="http://schemas.microsoft.com/office/powerpoint/2010/main" val="1022822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Expected Outcome(continued…)</a:t>
            </a:r>
            <a:endParaRPr lang="en-IN" dirty="0"/>
          </a:p>
        </p:txBody>
      </p:sp>
      <p:sp>
        <p:nvSpPr>
          <p:cNvPr id="3" name="Content Placeholder 2"/>
          <p:cNvSpPr>
            <a:spLocks noGrp="1"/>
          </p:cNvSpPr>
          <p:nvPr>
            <p:ph idx="1"/>
          </p:nvPr>
        </p:nvSpPr>
        <p:spPr/>
        <p:txBody>
          <a:bodyPr>
            <a:normAutofit fontScale="85000" lnSpcReduction="10000"/>
          </a:bodyPr>
          <a:lstStyle/>
          <a:p>
            <a:pPr lvl="0"/>
            <a:r>
              <a:rPr lang="en-IN" dirty="0" smtClean="0"/>
              <a:t>Teachers </a:t>
            </a:r>
            <a:r>
              <a:rPr lang="en-IN" dirty="0"/>
              <a:t>are not required to evaluate a student’s performance by doing cumbersome calculations on paper as it can be achieved automatically through this system.</a:t>
            </a:r>
          </a:p>
          <a:p>
            <a:pPr lvl="0"/>
            <a:r>
              <a:rPr lang="en-IN" dirty="0"/>
              <a:t>The automated placement management system will help the companies to interact with students and find the right candidate for their respective positions and in the same way helping students find their deserving jobs.</a:t>
            </a:r>
          </a:p>
          <a:p>
            <a:pPr lvl="0"/>
            <a:r>
              <a:rPr lang="en-IN" dirty="0"/>
              <a:t>The attendance system will be automated which will help in analysing a student’s or class’ attendance efficiently.</a:t>
            </a:r>
          </a:p>
          <a:p>
            <a:pPr lvl="0"/>
            <a:r>
              <a:rPr lang="en-IN" dirty="0"/>
              <a:t>Reports involving various constraints and categories can be easily generated at any instance of time.</a:t>
            </a:r>
          </a:p>
          <a:p>
            <a:pPr lvl="0"/>
            <a:r>
              <a:rPr lang="en-IN" dirty="0"/>
              <a:t>The online notice board will ensure that no student is left out from being notified of an important circular or notice.</a:t>
            </a:r>
          </a:p>
          <a:p>
            <a:endParaRPr lang="en-IN" dirty="0"/>
          </a:p>
        </p:txBody>
      </p:sp>
    </p:spTree>
    <p:extLst>
      <p:ext uri="{BB962C8B-B14F-4D97-AF65-F5344CB8AC3E}">
        <p14:creationId xmlns:p14="http://schemas.microsoft.com/office/powerpoint/2010/main" val="619126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Thank You</a:t>
            </a:r>
            <a:endParaRPr lang="en-IN" dirty="0"/>
          </a:p>
        </p:txBody>
      </p:sp>
    </p:spTree>
    <p:extLst>
      <p:ext uri="{BB962C8B-B14F-4D97-AF65-F5344CB8AC3E}">
        <p14:creationId xmlns:p14="http://schemas.microsoft.com/office/powerpoint/2010/main" val="1079376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68" y="862884"/>
            <a:ext cx="8103070" cy="894007"/>
          </a:xfrm>
        </p:spPr>
        <p:txBody>
          <a:bodyPr/>
          <a:lstStyle/>
          <a:p>
            <a:r>
              <a:rPr lang="en-IN" dirty="0" smtClean="0"/>
              <a:t>Topics </a:t>
            </a:r>
            <a:endParaRPr lang="en-IN" dirty="0"/>
          </a:p>
        </p:txBody>
      </p:sp>
      <p:sp>
        <p:nvSpPr>
          <p:cNvPr id="3" name="Content Placeholder 2"/>
          <p:cNvSpPr>
            <a:spLocks noGrp="1"/>
          </p:cNvSpPr>
          <p:nvPr>
            <p:ph idx="1"/>
          </p:nvPr>
        </p:nvSpPr>
        <p:spPr/>
        <p:txBody>
          <a:bodyPr>
            <a:normAutofit fontScale="92500" lnSpcReduction="10000"/>
          </a:bodyPr>
          <a:lstStyle/>
          <a:p>
            <a:r>
              <a:rPr lang="en-IN" dirty="0"/>
              <a:t>Abstract</a:t>
            </a:r>
          </a:p>
          <a:p>
            <a:r>
              <a:rPr lang="en-IN" dirty="0"/>
              <a:t>Limitation of Prior Manual System</a:t>
            </a:r>
          </a:p>
          <a:p>
            <a:r>
              <a:rPr lang="en-IN" dirty="0"/>
              <a:t>Objective of </a:t>
            </a:r>
            <a:r>
              <a:rPr lang="en-IN" dirty="0" smtClean="0"/>
              <a:t>CMS</a:t>
            </a:r>
            <a:endParaRPr lang="en-IN" dirty="0"/>
          </a:p>
          <a:p>
            <a:r>
              <a:rPr lang="en-IN" dirty="0"/>
              <a:t>Users of </a:t>
            </a:r>
            <a:r>
              <a:rPr lang="en-IN"/>
              <a:t>the </a:t>
            </a:r>
            <a:r>
              <a:rPr lang="en-IN" smtClean="0"/>
              <a:t>Systems</a:t>
            </a:r>
            <a:endParaRPr lang="en-IN" dirty="0"/>
          </a:p>
          <a:p>
            <a:r>
              <a:rPr lang="en-IN" dirty="0"/>
              <a:t>Scope</a:t>
            </a:r>
          </a:p>
          <a:p>
            <a:r>
              <a:rPr lang="en-IN" dirty="0"/>
              <a:t>Functional &amp; Non-Functional Requirements</a:t>
            </a:r>
          </a:p>
          <a:p>
            <a:r>
              <a:rPr lang="en-IN" dirty="0"/>
              <a:t>Hardware &amp; Software Requirements</a:t>
            </a:r>
          </a:p>
          <a:p>
            <a:r>
              <a:rPr lang="en-IN" dirty="0"/>
              <a:t>Technology Used</a:t>
            </a:r>
          </a:p>
          <a:p>
            <a:r>
              <a:rPr lang="en-IN" dirty="0"/>
              <a:t>Expected Outcome</a:t>
            </a:r>
          </a:p>
          <a:p>
            <a:endParaRPr lang="en-IN" dirty="0"/>
          </a:p>
        </p:txBody>
      </p:sp>
    </p:spTree>
    <p:extLst>
      <p:ext uri="{BB962C8B-B14F-4D97-AF65-F5344CB8AC3E}">
        <p14:creationId xmlns:p14="http://schemas.microsoft.com/office/powerpoint/2010/main" val="1897046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a:xfrm>
            <a:off x="680321" y="2336873"/>
            <a:ext cx="9613861" cy="4025290"/>
          </a:xfrm>
        </p:spPr>
        <p:txBody>
          <a:bodyPr>
            <a:noAutofit/>
          </a:bodyPr>
          <a:lstStyle/>
          <a:p>
            <a:pPr marL="0" indent="0">
              <a:buNone/>
            </a:pPr>
            <a:r>
              <a:rPr lang="en-US" sz="2000" i="1" dirty="0" smtClean="0"/>
              <a:t>             </a:t>
            </a:r>
            <a:r>
              <a:rPr lang="en-US" sz="2000" i="1" dirty="0"/>
              <a:t>A Content Management System (CMS) is a combination of systems which are used to store and manage data of every entity related to a college which includes student, staff, books and hostel. Content Management System will manage all activities of students which are carried out from admission to placement duration. Content Management System basically concentrates on moving from traditional management system towards web-based system. </a:t>
            </a:r>
            <a:endParaRPr lang="en-US" sz="2000" i="1" dirty="0" smtClean="0"/>
          </a:p>
          <a:p>
            <a:pPr marL="0" indent="0">
              <a:buNone/>
            </a:pPr>
            <a:endParaRPr lang="en-US" sz="2000" i="1" dirty="0" smtClean="0"/>
          </a:p>
          <a:p>
            <a:pPr marL="0" indent="0">
              <a:buNone/>
            </a:pPr>
            <a:r>
              <a:rPr lang="en-US" sz="2000" i="1" dirty="0" smtClean="0"/>
              <a:t>             The </a:t>
            </a:r>
            <a:r>
              <a:rPr lang="en-US" sz="2000" i="1" dirty="0"/>
              <a:t>most important benefit of a web-based system is that it preserves storage space and enables simultaneous access. The goal of this project is to reduce paperwork and human </a:t>
            </a:r>
            <a:r>
              <a:rPr lang="en-US" sz="2000" i="1" dirty="0" err="1"/>
              <a:t>labour</a:t>
            </a:r>
            <a:r>
              <a:rPr lang="en-US" sz="2000" i="1" dirty="0"/>
              <a:t> spent after evaluating a student’s academic performance. Our CMS will include Virtual Classroom, Online Attendance Management System, Library Management System and Placement Management System.</a:t>
            </a:r>
            <a:endParaRPr lang="en-IN" sz="2000" dirty="0"/>
          </a:p>
        </p:txBody>
      </p:sp>
    </p:spTree>
    <p:extLst>
      <p:ext uri="{BB962C8B-B14F-4D97-AF65-F5344CB8AC3E}">
        <p14:creationId xmlns:p14="http://schemas.microsoft.com/office/powerpoint/2010/main" val="1544726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 Of Prior Manual System</a:t>
            </a:r>
            <a:endParaRPr lang="en-IN" dirty="0"/>
          </a:p>
        </p:txBody>
      </p:sp>
      <p:sp>
        <p:nvSpPr>
          <p:cNvPr id="3" name="Content Placeholder 2"/>
          <p:cNvSpPr>
            <a:spLocks noGrp="1"/>
          </p:cNvSpPr>
          <p:nvPr>
            <p:ph idx="1"/>
          </p:nvPr>
        </p:nvSpPr>
        <p:spPr>
          <a:xfrm>
            <a:off x="680320" y="2717443"/>
            <a:ext cx="9613861" cy="3450566"/>
          </a:xfrm>
        </p:spPr>
        <p:txBody>
          <a:bodyPr>
            <a:normAutofit/>
          </a:bodyPr>
          <a:lstStyle/>
          <a:p>
            <a:pPr marL="0" indent="0">
              <a:buNone/>
            </a:pPr>
            <a:r>
              <a:rPr lang="en-IN" dirty="0" smtClean="0"/>
              <a:t>	      </a:t>
            </a:r>
            <a:r>
              <a:rPr lang="en-US" dirty="0" smtClean="0"/>
              <a:t>All current </a:t>
            </a:r>
            <a:r>
              <a:rPr lang="en-US" dirty="0"/>
              <a:t>systems and procedures are executed in a traditional fashion i.e. manual evaluation of everything. Staff members are required to store the details of student and evaluate the performance of student on regular bases, accomplishing all these things is exhausting and less accurate. There are many security and maintenance issues which make this method less reliable. Since this method have lots of limitations, it is needed to be replaced by something which is flexible and optimized.</a:t>
            </a:r>
            <a:endParaRPr lang="en-IN" dirty="0"/>
          </a:p>
          <a:p>
            <a:pPr marL="0" indent="0">
              <a:buNone/>
            </a:pPr>
            <a:endParaRPr lang="en-IN" dirty="0"/>
          </a:p>
        </p:txBody>
      </p:sp>
    </p:spTree>
    <p:extLst>
      <p:ext uri="{BB962C8B-B14F-4D97-AF65-F5344CB8AC3E}">
        <p14:creationId xmlns:p14="http://schemas.microsoft.com/office/powerpoint/2010/main" val="1317553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 Of CMS</a:t>
            </a:r>
            <a:endParaRPr lang="en-IN" dirty="0"/>
          </a:p>
        </p:txBody>
      </p:sp>
      <p:sp>
        <p:nvSpPr>
          <p:cNvPr id="3" name="Content Placeholder 2"/>
          <p:cNvSpPr>
            <a:spLocks noGrp="1"/>
          </p:cNvSpPr>
          <p:nvPr>
            <p:ph idx="1"/>
          </p:nvPr>
        </p:nvSpPr>
        <p:spPr>
          <a:xfrm>
            <a:off x="680321" y="2839149"/>
            <a:ext cx="9613861" cy="3599316"/>
          </a:xfrm>
        </p:spPr>
        <p:txBody>
          <a:bodyPr/>
          <a:lstStyle/>
          <a:p>
            <a:r>
              <a:rPr lang="en-US" dirty="0"/>
              <a:t>T</a:t>
            </a:r>
            <a:r>
              <a:rPr lang="en-US" dirty="0" smtClean="0"/>
              <a:t>o </a:t>
            </a:r>
            <a:r>
              <a:rPr lang="en-US" dirty="0"/>
              <a:t>provide an intuitive user interface for managing </a:t>
            </a:r>
            <a:r>
              <a:rPr lang="en-US" dirty="0" smtClean="0"/>
              <a:t>contents</a:t>
            </a:r>
          </a:p>
          <a:p>
            <a:r>
              <a:rPr lang="en-IN" dirty="0"/>
              <a:t>To reduce human power, effort and save time.</a:t>
            </a:r>
            <a:endParaRPr lang="en-US" dirty="0"/>
          </a:p>
          <a:p>
            <a:r>
              <a:rPr lang="en-IN" dirty="0" smtClean="0"/>
              <a:t>To provide virtual learning experience to students.</a:t>
            </a:r>
          </a:p>
          <a:p>
            <a:r>
              <a:rPr lang="en-IN" dirty="0" smtClean="0"/>
              <a:t>Automatic evaluation of students’ academic performance.</a:t>
            </a:r>
          </a:p>
          <a:p>
            <a:r>
              <a:rPr lang="en-IN" dirty="0" smtClean="0"/>
              <a:t>Notify students with current proceedings via online notice board.</a:t>
            </a:r>
          </a:p>
          <a:p>
            <a:r>
              <a:rPr lang="en-IN" dirty="0" smtClean="0"/>
              <a:t>Keep attendance records online.</a:t>
            </a:r>
          </a:p>
          <a:p>
            <a:r>
              <a:rPr lang="en-IN" dirty="0" smtClean="0"/>
              <a:t>Automatic books management via library portal.</a:t>
            </a:r>
            <a:endParaRPr lang="en-IN" dirty="0"/>
          </a:p>
        </p:txBody>
      </p:sp>
    </p:spTree>
    <p:extLst>
      <p:ext uri="{BB962C8B-B14F-4D97-AF65-F5344CB8AC3E}">
        <p14:creationId xmlns:p14="http://schemas.microsoft.com/office/powerpoint/2010/main" val="778193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442" y="791864"/>
            <a:ext cx="9613861" cy="1080938"/>
          </a:xfrm>
        </p:spPr>
        <p:txBody>
          <a:bodyPr/>
          <a:lstStyle/>
          <a:p>
            <a:r>
              <a:rPr lang="en-IN" dirty="0" smtClean="0"/>
              <a:t>Users of the System</a:t>
            </a:r>
            <a:endParaRPr lang="en-IN" dirty="0"/>
          </a:p>
        </p:txBody>
      </p:sp>
      <p:sp>
        <p:nvSpPr>
          <p:cNvPr id="3" name="Content Placeholder 2"/>
          <p:cNvSpPr>
            <a:spLocks noGrp="1"/>
          </p:cNvSpPr>
          <p:nvPr>
            <p:ph idx="1"/>
          </p:nvPr>
        </p:nvSpPr>
        <p:spPr>
          <a:xfrm>
            <a:off x="564410" y="2323995"/>
            <a:ext cx="9613861" cy="4707870"/>
          </a:xfrm>
        </p:spPr>
        <p:txBody>
          <a:bodyPr>
            <a:normAutofit/>
          </a:bodyPr>
          <a:lstStyle/>
          <a:p>
            <a:pPr marL="457200" indent="-457200">
              <a:buAutoNum type="arabicPeriod"/>
            </a:pPr>
            <a:r>
              <a:rPr lang="en-IN" dirty="0" smtClean="0"/>
              <a:t>System Administrator</a:t>
            </a:r>
          </a:p>
          <a:p>
            <a:pPr lvl="1"/>
            <a:r>
              <a:rPr lang="en-IN" sz="1800" dirty="0" smtClean="0"/>
              <a:t>Manage and maintain system.</a:t>
            </a:r>
          </a:p>
          <a:p>
            <a:pPr lvl="1"/>
            <a:endParaRPr lang="en-IN" sz="1800" dirty="0" smtClean="0"/>
          </a:p>
          <a:p>
            <a:pPr marL="457200" indent="-457200">
              <a:buFont typeface="+mj-lt"/>
              <a:buAutoNum type="arabicPeriod"/>
            </a:pPr>
            <a:r>
              <a:rPr lang="en-IN" dirty="0" smtClean="0"/>
              <a:t>Moderator</a:t>
            </a:r>
          </a:p>
          <a:p>
            <a:pPr lvl="1"/>
            <a:r>
              <a:rPr lang="en-IN" sz="1800" dirty="0" smtClean="0"/>
              <a:t>Maintain insertion and </a:t>
            </a:r>
            <a:r>
              <a:rPr lang="en-IN" dirty="0" smtClean="0"/>
              <a:t>deletion</a:t>
            </a:r>
            <a:r>
              <a:rPr lang="en-IN" sz="1800" dirty="0" smtClean="0"/>
              <a:t> in database.</a:t>
            </a:r>
          </a:p>
          <a:p>
            <a:pPr marL="457200" lvl="1" indent="0">
              <a:buNone/>
            </a:pPr>
            <a:endParaRPr lang="en-IN" sz="1800" dirty="0" smtClean="0"/>
          </a:p>
          <a:p>
            <a:pPr marL="457200" indent="-457200">
              <a:buFont typeface="+mj-lt"/>
              <a:buAutoNum type="arabicPeriod"/>
            </a:pPr>
            <a:r>
              <a:rPr lang="en-IN" dirty="0" smtClean="0"/>
              <a:t>Staff</a:t>
            </a:r>
          </a:p>
          <a:p>
            <a:pPr lvl="1"/>
            <a:r>
              <a:rPr lang="en-IN" sz="1800" dirty="0" smtClean="0"/>
              <a:t>Can register in CMS, generate a report, take attendance.</a:t>
            </a:r>
          </a:p>
          <a:p>
            <a:pPr marL="457200" lvl="1" indent="0">
              <a:buNone/>
            </a:pPr>
            <a:endParaRPr lang="en-IN" sz="1800" dirty="0" smtClean="0"/>
          </a:p>
          <a:p>
            <a:pPr marL="457200" indent="-457200">
              <a:buFont typeface="+mj-lt"/>
              <a:buAutoNum type="arabicPeriod"/>
            </a:pPr>
            <a:r>
              <a:rPr lang="en-IN" dirty="0" smtClean="0"/>
              <a:t>Student</a:t>
            </a:r>
          </a:p>
          <a:p>
            <a:pPr lvl="1"/>
            <a:r>
              <a:rPr lang="en-IN" sz="1800" dirty="0" smtClean="0"/>
              <a:t>Can register itself in CMS, subscribe any class, view its academic performance and notice board.</a:t>
            </a:r>
          </a:p>
          <a:p>
            <a:pPr lvl="1"/>
            <a:endParaRPr lang="en-IN" dirty="0" smtClean="0"/>
          </a:p>
          <a:p>
            <a:pPr marL="457200" indent="-457200">
              <a:buFont typeface="+mj-lt"/>
              <a:buAutoNum type="arabicPeriod"/>
            </a:pPr>
            <a:endParaRPr lang="en-IN" dirty="0"/>
          </a:p>
        </p:txBody>
      </p:sp>
    </p:spTree>
    <p:extLst>
      <p:ext uri="{BB962C8B-B14F-4D97-AF65-F5344CB8AC3E}">
        <p14:creationId xmlns:p14="http://schemas.microsoft.com/office/powerpoint/2010/main" val="3112295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u="sng" dirty="0" smtClean="0"/>
              <a:t>System Administrator</a:t>
            </a:r>
            <a:endParaRPr lang="en-IN" u="sng" dirty="0"/>
          </a:p>
          <a:p>
            <a:pPr lvl="1"/>
            <a:r>
              <a:rPr lang="en-IN" sz="1800" dirty="0"/>
              <a:t>Admin have access to all the database tables and backend code.</a:t>
            </a:r>
          </a:p>
          <a:p>
            <a:pPr lvl="1"/>
            <a:r>
              <a:rPr lang="en-IN" sz="1800" dirty="0"/>
              <a:t>Admin can create a new database in case of splurging.</a:t>
            </a:r>
          </a:p>
          <a:p>
            <a:pPr lvl="1"/>
            <a:r>
              <a:rPr lang="en-IN" sz="1800" dirty="0"/>
              <a:t>It can insert, delete and update the records of student, staff and rest of the entities.</a:t>
            </a:r>
          </a:p>
          <a:p>
            <a:pPr lvl="1"/>
            <a:r>
              <a:rPr lang="en-IN" sz="1800" dirty="0"/>
              <a:t>Admin can register itself and create another admin if needed.</a:t>
            </a:r>
          </a:p>
          <a:p>
            <a:pPr lvl="1"/>
            <a:r>
              <a:rPr lang="en-IN" sz="1800" dirty="0"/>
              <a:t>Admin can upload videos to respective class. It can also remove videos from web if rules and standards are broken.</a:t>
            </a:r>
          </a:p>
          <a:p>
            <a:pPr lvl="1"/>
            <a:r>
              <a:rPr lang="en-IN" sz="1800" dirty="0"/>
              <a:t>Admin can access every module integrated in this project.</a:t>
            </a:r>
          </a:p>
          <a:p>
            <a:pPr lvl="1"/>
            <a:r>
              <a:rPr lang="en-IN" sz="1800" dirty="0"/>
              <a:t>Admin can ban or block any staff or student on intend of breaking any standard.</a:t>
            </a:r>
          </a:p>
          <a:p>
            <a:pPr lvl="2"/>
            <a:endParaRPr lang="en-IN" dirty="0"/>
          </a:p>
        </p:txBody>
      </p:sp>
    </p:spTree>
    <p:extLst>
      <p:ext uri="{BB962C8B-B14F-4D97-AF65-F5344CB8AC3E}">
        <p14:creationId xmlns:p14="http://schemas.microsoft.com/office/powerpoint/2010/main" val="3052650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(continued…)</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2. </a:t>
            </a:r>
            <a:r>
              <a:rPr lang="en-IN" u="sng" dirty="0" smtClean="0"/>
              <a:t>Moderator</a:t>
            </a:r>
          </a:p>
          <a:p>
            <a:pPr lvl="1"/>
            <a:r>
              <a:rPr lang="en-IN" sz="1900" dirty="0" smtClean="0"/>
              <a:t>Moderator </a:t>
            </a:r>
            <a:r>
              <a:rPr lang="en-IN" sz="1900" dirty="0"/>
              <a:t>have no access to backend code and logical schema of database.</a:t>
            </a:r>
          </a:p>
          <a:p>
            <a:pPr lvl="1"/>
            <a:r>
              <a:rPr lang="en-IN" sz="1900" dirty="0"/>
              <a:t>Moderator can add and remove staff and student from database using user-interface.</a:t>
            </a:r>
          </a:p>
          <a:p>
            <a:pPr lvl="1"/>
            <a:r>
              <a:rPr lang="en-IN" sz="1900" dirty="0"/>
              <a:t>Moderator can define and set constraints that are supposed to follow by every member of Content </a:t>
            </a:r>
            <a:r>
              <a:rPr lang="en-IN" sz="1900" dirty="0" smtClean="0"/>
              <a:t>Management System.</a:t>
            </a:r>
          </a:p>
          <a:p>
            <a:pPr lvl="1"/>
            <a:endParaRPr lang="en-IN" sz="1900" dirty="0" smtClean="0"/>
          </a:p>
          <a:p>
            <a:pPr marL="0" indent="0">
              <a:buNone/>
            </a:pPr>
            <a:r>
              <a:rPr lang="en-IN" dirty="0" smtClean="0"/>
              <a:t>3. </a:t>
            </a:r>
            <a:r>
              <a:rPr lang="en-IN" u="sng" dirty="0" smtClean="0"/>
              <a:t>Staff</a:t>
            </a:r>
          </a:p>
          <a:p>
            <a:pPr lvl="1"/>
            <a:r>
              <a:rPr lang="en-IN" sz="1900" dirty="0"/>
              <a:t>Staff can register in CMS</a:t>
            </a:r>
          </a:p>
          <a:p>
            <a:pPr lvl="1"/>
            <a:r>
              <a:rPr lang="en-IN" sz="1900" dirty="0"/>
              <a:t>Staff can also create a custom class in virtual classroom room with its desired constraints.</a:t>
            </a:r>
          </a:p>
          <a:p>
            <a:pPr lvl="1"/>
            <a:r>
              <a:rPr lang="en-IN" sz="1900" dirty="0"/>
              <a:t>Staff can upload a YouTube video to any class it belongs to.</a:t>
            </a:r>
          </a:p>
          <a:p>
            <a:pPr lvl="1"/>
            <a:r>
              <a:rPr lang="en-IN" sz="1900" dirty="0"/>
              <a:t>Staff can take attendance of all the students enrolled in the class it is mentor of.</a:t>
            </a:r>
          </a:p>
          <a:p>
            <a:pPr marL="457200" lvl="1" indent="0">
              <a:buNone/>
            </a:pPr>
            <a:endParaRPr lang="en-IN" dirty="0" smtClean="0"/>
          </a:p>
          <a:p>
            <a:pPr marL="457200" lvl="1" indent="0">
              <a:buNone/>
            </a:pPr>
            <a:endParaRPr lang="en-IN" dirty="0" smtClean="0"/>
          </a:p>
          <a:p>
            <a:pPr marL="457200" lvl="1" indent="0">
              <a:buNone/>
            </a:pPr>
            <a:endParaRPr lang="en-IN" dirty="0"/>
          </a:p>
          <a:p>
            <a:pPr marL="457200" lvl="1" indent="0">
              <a:buNone/>
            </a:pPr>
            <a:endParaRPr lang="en-IN" dirty="0" smtClean="0"/>
          </a:p>
          <a:p>
            <a:pPr marL="457200" indent="-457200">
              <a:buFont typeface="+mj-lt"/>
              <a:buAutoNum type="arabicPeriod"/>
            </a:pPr>
            <a:endParaRPr lang="en-IN" dirty="0" smtClean="0"/>
          </a:p>
        </p:txBody>
      </p:sp>
    </p:spTree>
    <p:extLst>
      <p:ext uri="{BB962C8B-B14F-4D97-AF65-F5344CB8AC3E}">
        <p14:creationId xmlns:p14="http://schemas.microsoft.com/office/powerpoint/2010/main" val="1910782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(continued…)</a:t>
            </a:r>
            <a:endParaRPr lang="en-IN" dirty="0"/>
          </a:p>
        </p:txBody>
      </p:sp>
      <p:sp>
        <p:nvSpPr>
          <p:cNvPr id="3" name="Content Placeholder 2"/>
          <p:cNvSpPr>
            <a:spLocks noGrp="1"/>
          </p:cNvSpPr>
          <p:nvPr>
            <p:ph idx="1"/>
          </p:nvPr>
        </p:nvSpPr>
        <p:spPr/>
        <p:txBody>
          <a:bodyPr>
            <a:normAutofit/>
          </a:bodyPr>
          <a:lstStyle/>
          <a:p>
            <a:pPr marL="0" lvl="0" indent="0">
              <a:buNone/>
            </a:pPr>
            <a:r>
              <a:rPr lang="en-IN" dirty="0" smtClean="0"/>
              <a:t>3. </a:t>
            </a:r>
            <a:r>
              <a:rPr lang="en-IN" u="sng" dirty="0" smtClean="0"/>
              <a:t>Staff (continued…)</a:t>
            </a:r>
          </a:p>
          <a:p>
            <a:pPr lvl="1"/>
            <a:r>
              <a:rPr lang="en-IN" sz="1800" dirty="0" smtClean="0"/>
              <a:t>Staff </a:t>
            </a:r>
            <a:r>
              <a:rPr lang="en-IN" sz="1800" dirty="0"/>
              <a:t>can generate reports of student’s performance based on desired conditions.</a:t>
            </a:r>
          </a:p>
          <a:p>
            <a:pPr lvl="1"/>
            <a:r>
              <a:rPr lang="en-IN" sz="1800" dirty="0"/>
              <a:t>Staff can post notice updates to notify respective students about news of their concern</a:t>
            </a:r>
            <a:r>
              <a:rPr lang="en-IN" sz="1800" dirty="0" smtClean="0"/>
              <a:t>.</a:t>
            </a:r>
          </a:p>
          <a:p>
            <a:pPr marL="0" indent="0">
              <a:buNone/>
            </a:pPr>
            <a:r>
              <a:rPr lang="en-IN" sz="2200" dirty="0" smtClean="0"/>
              <a:t>4. </a:t>
            </a:r>
            <a:r>
              <a:rPr lang="en-IN" sz="2200" u="sng" dirty="0" smtClean="0"/>
              <a:t>Student</a:t>
            </a:r>
            <a:endParaRPr lang="en-IN" sz="1800" u="sng" dirty="0" smtClean="0"/>
          </a:p>
          <a:p>
            <a:pPr lvl="1"/>
            <a:r>
              <a:rPr lang="en-IN" sz="1800" dirty="0"/>
              <a:t>Student can register itself in CMS.</a:t>
            </a:r>
          </a:p>
          <a:p>
            <a:pPr lvl="1"/>
            <a:r>
              <a:rPr lang="en-IN" sz="1800" dirty="0"/>
              <a:t>Student can subscribe to any class which is available. Number of classes a student can subscribe is not limited.</a:t>
            </a:r>
          </a:p>
          <a:p>
            <a:pPr lvl="1"/>
            <a:r>
              <a:rPr lang="en-IN" sz="1800" dirty="0"/>
              <a:t>Student can watch or download videos from class it is subscribed to.</a:t>
            </a:r>
          </a:p>
          <a:p>
            <a:pPr lvl="1"/>
            <a:r>
              <a:rPr lang="en-IN" sz="1800" dirty="0"/>
              <a:t>Student can check for news updates or updates related to placement.</a:t>
            </a:r>
          </a:p>
          <a:p>
            <a:pPr lvl="1"/>
            <a:r>
              <a:rPr lang="en-IN" sz="1800" dirty="0"/>
              <a:t>Student can also check its attendance details.</a:t>
            </a:r>
          </a:p>
          <a:p>
            <a:pPr marL="457200" lvl="1" indent="0">
              <a:buNone/>
            </a:pPr>
            <a:endParaRPr lang="en-IN" sz="1800" dirty="0"/>
          </a:p>
          <a:p>
            <a:pPr lvl="1"/>
            <a:endParaRPr lang="en-IN" sz="1800" dirty="0"/>
          </a:p>
        </p:txBody>
      </p:sp>
    </p:spTree>
    <p:extLst>
      <p:ext uri="{BB962C8B-B14F-4D97-AF65-F5344CB8AC3E}">
        <p14:creationId xmlns:p14="http://schemas.microsoft.com/office/powerpoint/2010/main" val="799013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TC104033917[[fn=Berlin]]</Template>
  <TotalTime>149</TotalTime>
  <Words>1158</Words>
  <Application>Microsoft Office PowerPoint</Application>
  <PresentationFormat>Widescreen</PresentationFormat>
  <Paragraphs>139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Trebuchet MS</vt:lpstr>
      <vt:lpstr>Berlin</vt:lpstr>
      <vt:lpstr>Content Management System GECG.</vt:lpstr>
      <vt:lpstr>Topics </vt:lpstr>
      <vt:lpstr>Abstract</vt:lpstr>
      <vt:lpstr>Limitations Of Prior Manual System</vt:lpstr>
      <vt:lpstr>Objective Of CMS</vt:lpstr>
      <vt:lpstr>Users of the System</vt:lpstr>
      <vt:lpstr>Scope</vt:lpstr>
      <vt:lpstr>Scope (continued…)</vt:lpstr>
      <vt:lpstr>Scope (continued…)</vt:lpstr>
      <vt:lpstr>Functional Requirement</vt:lpstr>
      <vt:lpstr>Functional Requirement(continued…)</vt:lpstr>
      <vt:lpstr>Nonfunctional Requirement</vt:lpstr>
      <vt:lpstr>Hardware Requirement</vt:lpstr>
      <vt:lpstr>Software Requirement</vt:lpstr>
      <vt:lpstr>Technology Used</vt:lpstr>
      <vt:lpstr>Expected Outcome</vt:lpstr>
      <vt:lpstr>Expected Outcome(continued…)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Management System</dc:title>
  <dc:creator>Akriti</dc:creator>
  <cp:lastModifiedBy>Akriti</cp:lastModifiedBy>
  <cp:revision>36</cp:revision>
  <dcterms:created xsi:type="dcterms:W3CDTF">2013-12-10T16:58:34Z</dcterms:created>
  <dcterms:modified xsi:type="dcterms:W3CDTF">2013-12-11T05:02:43Z</dcterms:modified>
</cp:coreProperties>
</file>