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82" r:id="rId22"/>
    <p:sldId id="283" r:id="rId23"/>
    <p:sldId id="284" r:id="rId24"/>
    <p:sldId id="285" r:id="rId25"/>
    <p:sldId id="287" r:id="rId26"/>
    <p:sldId id="286" r:id="rId27"/>
    <p:sldId id="278" r:id="rId28"/>
    <p:sldId id="279" r:id="rId29"/>
    <p:sldId id="280" r:id="rId30"/>
    <p:sldId id="281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10995F6-E09D-4E28-8893-204CD354CB4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9F54D1E-1FCD-4B31-8923-FFC9F6191B9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295949">
            <a:off x="-80887" y="2823855"/>
            <a:ext cx="8229600" cy="1143000"/>
          </a:xfrm>
        </p:spPr>
        <p:txBody>
          <a:bodyPr>
            <a:noAutofit/>
          </a:bodyPr>
          <a:lstStyle/>
          <a:p>
            <a:r>
              <a:rPr lang="en-IN" sz="8800" dirty="0" smtClean="0"/>
              <a:t>PYTHON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40544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IN" dirty="0" smtClean="0"/>
              <a:t>Arithmetic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Relational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Assignment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Logical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Bitwise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Membership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Identity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4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64727">
            <a:off x="323528" y="1772816"/>
            <a:ext cx="8568952" cy="2088232"/>
          </a:xfrm>
        </p:spPr>
        <p:txBody>
          <a:bodyPr>
            <a:normAutofit/>
          </a:bodyPr>
          <a:lstStyle/>
          <a:p>
            <a:r>
              <a:rPr lang="en-IN" dirty="0" smtClean="0"/>
              <a:t>Python Control Flow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Flow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endParaRPr lang="en-IN" dirty="0"/>
          </a:p>
          <a:p>
            <a:pPr marL="65151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If</a:t>
            </a:r>
          </a:p>
          <a:p>
            <a:pPr marL="65151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If – else </a:t>
            </a:r>
          </a:p>
          <a:p>
            <a:pPr marL="65151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err="1" smtClean="0"/>
              <a:t>Elif</a:t>
            </a:r>
            <a:r>
              <a:rPr lang="en-IN" dirty="0" smtClean="0"/>
              <a:t> –else if</a:t>
            </a:r>
          </a:p>
          <a:p>
            <a:pPr marL="651510" indent="-51435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/>
              <a:t>Nested if</a:t>
            </a:r>
          </a:p>
        </p:txBody>
      </p:sp>
    </p:spTree>
    <p:extLst>
      <p:ext uri="{BB962C8B-B14F-4D97-AF65-F5344CB8AC3E}">
        <p14:creationId xmlns:p14="http://schemas.microsoft.com/office/powerpoint/2010/main" val="265713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IN" dirty="0" smtClean="0"/>
              <a:t>If Statement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16832"/>
            <a:ext cx="8229600" cy="4709160"/>
          </a:xfrm>
        </p:spPr>
        <p:txBody>
          <a:bodyPr/>
          <a:lstStyle/>
          <a:p>
            <a:pPr marL="137160" indent="0">
              <a:buNone/>
            </a:pPr>
            <a:r>
              <a:rPr lang="en-IN" u="sng" dirty="0" smtClean="0"/>
              <a:t>Syntax :</a:t>
            </a:r>
          </a:p>
          <a:p>
            <a:pPr marL="137160" indent="0">
              <a:buNone/>
            </a:pPr>
            <a:r>
              <a:rPr lang="en-IN" dirty="0" smtClean="0"/>
              <a:t>    </a:t>
            </a:r>
          </a:p>
          <a:p>
            <a:pPr marL="137160" indent="0">
              <a:buNone/>
            </a:pPr>
            <a:r>
              <a:rPr lang="en-IN" dirty="0" smtClean="0"/>
              <a:t>  if (condition) :</a:t>
            </a:r>
          </a:p>
          <a:p>
            <a:pPr marL="13716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statement</a:t>
            </a:r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2756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IN" dirty="0" smtClean="0"/>
              <a:t>2. If - 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Syntax :</a:t>
            </a:r>
          </a:p>
          <a:p>
            <a:pPr marL="137160" indent="0">
              <a:buNone/>
            </a:pPr>
            <a:r>
              <a:rPr lang="en-IN" u="sng" dirty="0" smtClean="0"/>
              <a:t>          </a:t>
            </a:r>
          </a:p>
          <a:p>
            <a:pPr marL="137160" indent="0">
              <a:buNone/>
            </a:pPr>
            <a:r>
              <a:rPr lang="en-IN" dirty="0" smtClean="0"/>
              <a:t>              if  (condition) :</a:t>
            </a:r>
          </a:p>
          <a:p>
            <a:pPr marL="13716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statement</a:t>
            </a:r>
          </a:p>
          <a:p>
            <a:pPr marL="13716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else :</a:t>
            </a:r>
          </a:p>
          <a:p>
            <a:pPr marL="13716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1820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en-IN" dirty="0" smtClean="0"/>
              <a:t>3. </a:t>
            </a:r>
            <a:r>
              <a:rPr lang="en-IN" dirty="0" err="1" smtClean="0"/>
              <a:t>Elif</a:t>
            </a:r>
            <a:r>
              <a:rPr lang="en-IN" dirty="0" smtClean="0"/>
              <a:t> –else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9046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u="sng" dirty="0" smtClean="0"/>
              <a:t>Syntax :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if (condition 1) :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statement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</a:t>
            </a:r>
            <a:r>
              <a:rPr lang="en-IN" sz="2400" dirty="0" err="1" smtClean="0"/>
              <a:t>elif</a:t>
            </a:r>
            <a:r>
              <a:rPr lang="en-IN" sz="2400" dirty="0" smtClean="0"/>
              <a:t> (condition 2) :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statement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</a:t>
            </a:r>
            <a:r>
              <a:rPr lang="en-IN" sz="2400" dirty="0" err="1" smtClean="0"/>
              <a:t>elif</a:t>
            </a:r>
            <a:r>
              <a:rPr lang="en-IN" sz="2400" dirty="0" smtClean="0"/>
              <a:t> (condition n) :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statement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else :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statement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17260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/>
          <a:lstStyle/>
          <a:p>
            <a:pPr algn="l"/>
            <a:r>
              <a:rPr lang="en-IN" dirty="0" smtClean="0"/>
              <a:t>4 . Nested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229600" cy="470916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IN" u="sng" dirty="0" smtClean="0"/>
              <a:t>Syntax :</a:t>
            </a:r>
          </a:p>
          <a:p>
            <a:pPr marL="137160" indent="0">
              <a:lnSpc>
                <a:spcPct val="170000"/>
              </a:lnSpc>
              <a:buNone/>
            </a:pPr>
            <a:r>
              <a:rPr lang="en-IN" sz="2000" dirty="0"/>
              <a:t>i</a:t>
            </a:r>
            <a:r>
              <a:rPr lang="en-IN" sz="2000" dirty="0" smtClean="0"/>
              <a:t>f (condition) :</a:t>
            </a:r>
          </a:p>
          <a:p>
            <a:pPr marL="137160" indent="0">
              <a:lnSpc>
                <a:spcPct val="170000"/>
              </a:lnSpc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if (condition) :</a:t>
            </a:r>
          </a:p>
          <a:p>
            <a:pPr marL="137160" indent="0">
              <a:lnSpc>
                <a:spcPct val="170000"/>
              </a:lnSpc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statement</a:t>
            </a:r>
          </a:p>
          <a:p>
            <a:pPr marL="137160" indent="0">
              <a:lnSpc>
                <a:spcPct val="170000"/>
              </a:lnSpc>
              <a:buNone/>
            </a:pPr>
            <a:r>
              <a:rPr lang="en-IN" sz="2000" dirty="0" smtClean="0"/>
              <a:t>Else :</a:t>
            </a:r>
          </a:p>
          <a:p>
            <a:pPr marL="137160" indent="0">
              <a:lnSpc>
                <a:spcPct val="170000"/>
              </a:lnSpc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if (condition) :</a:t>
            </a:r>
          </a:p>
          <a:p>
            <a:pPr marL="137160" indent="0">
              <a:lnSpc>
                <a:spcPct val="170000"/>
              </a:lnSpc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if (condition) :</a:t>
            </a:r>
          </a:p>
          <a:p>
            <a:pPr marL="137160" indent="0">
              <a:lnSpc>
                <a:spcPct val="170000"/>
              </a:lnSpc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     statement</a:t>
            </a:r>
          </a:p>
          <a:p>
            <a:pPr marL="137160" indent="0">
              <a:lnSpc>
                <a:spcPct val="170000"/>
              </a:lnSpc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else :</a:t>
            </a:r>
          </a:p>
          <a:p>
            <a:pPr marL="137160" indent="0">
              <a:lnSpc>
                <a:spcPct val="170000"/>
              </a:lnSpc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         statement</a:t>
            </a:r>
          </a:p>
        </p:txBody>
      </p:sp>
    </p:spTree>
    <p:extLst>
      <p:ext uri="{BB962C8B-B14F-4D97-AF65-F5344CB8AC3E}">
        <p14:creationId xmlns:p14="http://schemas.microsoft.com/office/powerpoint/2010/main" val="168014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IN" dirty="0" smtClean="0"/>
              <a:t>Looping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5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 . 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 :</a:t>
            </a:r>
          </a:p>
          <a:p>
            <a:pPr marL="137160" indent="0">
              <a:buNone/>
            </a:pPr>
            <a:endParaRPr lang="en-IN" dirty="0"/>
          </a:p>
          <a:p>
            <a:pPr marL="137160" indent="0">
              <a:lnSpc>
                <a:spcPct val="150000"/>
              </a:lnSpc>
              <a:buNone/>
            </a:pPr>
            <a:r>
              <a:rPr lang="en-IN" dirty="0" smtClean="0"/>
              <a:t>         Initial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     while (condition) :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               body of the loop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               increment / decrement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45485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2 .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 :</a:t>
            </a:r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r>
              <a:rPr lang="en-IN" dirty="0" smtClean="0"/>
              <a:t>for </a:t>
            </a:r>
            <a:r>
              <a:rPr lang="en-IN" dirty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 in  range  ( start , end , step ):</a:t>
            </a:r>
          </a:p>
          <a:p>
            <a:pPr marL="137160" indent="0">
              <a:buNone/>
            </a:pPr>
            <a:r>
              <a:rPr lang="en-IN" dirty="0"/>
              <a:t> </a:t>
            </a:r>
            <a:r>
              <a:rPr lang="en-IN" dirty="0" smtClean="0"/>
              <a:t>         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112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Introduction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IN" dirty="0" smtClean="0"/>
              <a:t>It is interpreted &amp; Interactive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Object –Oriented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Beginner’s language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Easy to learn &amp; Maintain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High level language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Free and open source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Portable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972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  &amp;  Continue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 smtClean="0"/>
              <a:t>Break  :</a:t>
            </a:r>
          </a:p>
          <a:p>
            <a:pPr marL="137160" indent="0" algn="just">
              <a:buNone/>
            </a:pPr>
            <a:r>
              <a:rPr lang="en-IN" dirty="0" smtClean="0"/>
              <a:t>          </a:t>
            </a:r>
            <a:r>
              <a:rPr lang="en-IN" dirty="0"/>
              <a:t>When break is encountered, the program exits the loop entirely, and execution continues with the statement immediately following the loop.</a:t>
            </a:r>
          </a:p>
          <a:p>
            <a:pPr algn="just"/>
            <a:r>
              <a:rPr lang="en-IN" u="sng" dirty="0" smtClean="0"/>
              <a:t>Continue  :</a:t>
            </a:r>
          </a:p>
          <a:p>
            <a:pPr marL="137160" indent="0" algn="just">
              <a:buNone/>
            </a:pPr>
            <a:r>
              <a:rPr lang="en-IN" dirty="0" smtClean="0"/>
              <a:t>            When</a:t>
            </a:r>
            <a:r>
              <a:rPr lang="en-IN" dirty="0"/>
              <a:t> continue is encountered, the remaining code within the current loop iteration is bypassed, and the loop control jumps directly to the beginning of the next iteration.</a:t>
            </a:r>
          </a:p>
          <a:p>
            <a:pPr marL="137160" indent="0" algn="just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7942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64904"/>
            <a:ext cx="8229600" cy="1143000"/>
          </a:xfrm>
        </p:spPr>
        <p:txBody>
          <a:bodyPr/>
          <a:lstStyle/>
          <a:p>
            <a:r>
              <a:rPr lang="en-GB" dirty="0" smtClean="0"/>
              <a:t>Functions in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317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A function in Python is a named, reusable block of code designed to perform a specific task</a:t>
            </a:r>
            <a:r>
              <a:rPr lang="en-GB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u="sng" dirty="0" smtClean="0"/>
              <a:t>Create function :</a:t>
            </a:r>
          </a:p>
          <a:p>
            <a:pPr marL="137160" indent="0" algn="just">
              <a:lnSpc>
                <a:spcPct val="150000"/>
              </a:lnSpc>
              <a:buNone/>
            </a:pPr>
            <a:endParaRPr lang="en-GB" dirty="0" smtClean="0"/>
          </a:p>
          <a:p>
            <a:pPr marL="137160" indent="0" algn="just">
              <a:lnSpc>
                <a:spcPct val="15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        </a:t>
            </a:r>
            <a:r>
              <a:rPr lang="en-GB" dirty="0" err="1" smtClean="0"/>
              <a:t>def</a:t>
            </a:r>
            <a:r>
              <a:rPr lang="en-GB" dirty="0" smtClean="0"/>
              <a:t>  </a:t>
            </a:r>
            <a:r>
              <a:rPr lang="en-GB" dirty="0" err="1" smtClean="0"/>
              <a:t>my_function</a:t>
            </a:r>
            <a:r>
              <a:rPr lang="en-GB" dirty="0" smtClean="0"/>
              <a:t> ( ) :</a:t>
            </a:r>
          </a:p>
          <a:p>
            <a:pPr marL="137160" indent="0" algn="just">
              <a:lnSpc>
                <a:spcPct val="150000"/>
              </a:lnSpc>
              <a:buNone/>
            </a:pPr>
            <a:r>
              <a:rPr lang="en-GB" dirty="0" smtClean="0"/>
              <a:t>                     print(“Something”)</a:t>
            </a:r>
          </a:p>
          <a:p>
            <a:pPr marL="137160" indent="0" algn="just">
              <a:lnSpc>
                <a:spcPct val="150000"/>
              </a:lnSpc>
              <a:buNone/>
            </a:pPr>
            <a:r>
              <a:rPr lang="en-GB" dirty="0" smtClean="0"/>
              <a:t>         </a:t>
            </a:r>
            <a:r>
              <a:rPr lang="en-GB" dirty="0" err="1" smtClean="0"/>
              <a:t>My_function</a:t>
            </a:r>
            <a:r>
              <a:rPr lang="en-GB" dirty="0" smtClean="0"/>
              <a:t>(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775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978" y="2148840"/>
            <a:ext cx="8229600" cy="47091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 smtClean="0"/>
              <a:t>Arguments are specified after the function name, inside the parentheses. We can add as many arguments, just separate them with a comma.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74958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74638"/>
            <a:ext cx="8229600" cy="639472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GB" u="sng" dirty="0" smtClean="0"/>
              <a:t>Ex :</a:t>
            </a:r>
          </a:p>
          <a:p>
            <a:pPr marL="137160" indent="0" algn="just">
              <a:lnSpc>
                <a:spcPct val="16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        </a:t>
            </a:r>
            <a:r>
              <a:rPr lang="en-GB" dirty="0" err="1" smtClean="0"/>
              <a:t>def</a:t>
            </a:r>
            <a:r>
              <a:rPr lang="en-GB" dirty="0" smtClean="0"/>
              <a:t> person ( name ) :</a:t>
            </a:r>
          </a:p>
          <a:p>
            <a:pPr marL="137160" indent="0" algn="just">
              <a:lnSpc>
                <a:spcPct val="16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                 print ( name )</a:t>
            </a:r>
          </a:p>
          <a:p>
            <a:pPr marL="137160" indent="0" algn="just">
              <a:lnSpc>
                <a:spcPct val="16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         person (“</a:t>
            </a:r>
            <a:r>
              <a:rPr lang="en-GB" dirty="0" err="1" smtClean="0"/>
              <a:t>Abc</a:t>
            </a:r>
            <a:r>
              <a:rPr lang="en-GB" dirty="0" smtClean="0"/>
              <a:t>” )</a:t>
            </a:r>
          </a:p>
          <a:p>
            <a:pPr algn="just">
              <a:lnSpc>
                <a:spcPct val="160000"/>
              </a:lnSpc>
            </a:pPr>
            <a:r>
              <a:rPr lang="en-GB" u="sng" dirty="0" smtClean="0"/>
              <a:t>Example of many arguments :</a:t>
            </a:r>
          </a:p>
          <a:p>
            <a:pPr marL="137160" indent="0" algn="just">
              <a:lnSpc>
                <a:spcPct val="16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             </a:t>
            </a:r>
            <a:r>
              <a:rPr lang="en-GB" dirty="0" err="1" smtClean="0"/>
              <a:t>def</a:t>
            </a:r>
            <a:r>
              <a:rPr lang="en-GB" dirty="0" smtClean="0"/>
              <a:t> person ( name , age , place ):</a:t>
            </a:r>
          </a:p>
          <a:p>
            <a:pPr marL="137160" indent="0" algn="just">
              <a:lnSpc>
                <a:spcPct val="16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                       print ( name , age , place )</a:t>
            </a:r>
          </a:p>
          <a:p>
            <a:pPr marL="137160" indent="0" algn="just">
              <a:lnSpc>
                <a:spcPct val="16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             person (“</a:t>
            </a:r>
            <a:r>
              <a:rPr lang="en-GB" dirty="0" err="1" smtClean="0"/>
              <a:t>Arun</a:t>
            </a:r>
            <a:r>
              <a:rPr lang="en-GB" dirty="0" smtClean="0"/>
              <a:t> “ , 29 , “</a:t>
            </a:r>
            <a:r>
              <a:rPr lang="en-GB" dirty="0" err="1" smtClean="0"/>
              <a:t>Myd</a:t>
            </a:r>
            <a:r>
              <a:rPr lang="en-GB" dirty="0" smtClean="0"/>
              <a:t>”)</a:t>
            </a:r>
          </a:p>
          <a:p>
            <a:pPr marL="137160" indent="0" algn="just">
              <a:lnSpc>
                <a:spcPct val="16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             person (“ </a:t>
            </a:r>
            <a:r>
              <a:rPr lang="en-GB" dirty="0" err="1" smtClean="0"/>
              <a:t>Nivi</a:t>
            </a:r>
            <a:r>
              <a:rPr lang="en-GB" dirty="0" smtClean="0"/>
              <a:t> “, 35 , “Chennai “)</a:t>
            </a:r>
          </a:p>
          <a:p>
            <a:pPr marL="137160" indent="0">
              <a:lnSpc>
                <a:spcPct val="160000"/>
              </a:lnSpc>
              <a:buNone/>
            </a:pPr>
            <a:r>
              <a:rPr lang="en-GB" dirty="0"/>
              <a:t> </a:t>
            </a:r>
            <a:r>
              <a:rPr lang="en-GB" dirty="0" smtClean="0"/>
              <a:t>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83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45" y="125760"/>
            <a:ext cx="8229600" cy="1143000"/>
          </a:xfrm>
        </p:spPr>
        <p:txBody>
          <a:bodyPr/>
          <a:lstStyle/>
          <a:p>
            <a:r>
              <a:rPr lang="en-GB" dirty="0" smtClean="0"/>
              <a:t>Function - 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545" y="1268760"/>
            <a:ext cx="8229600" cy="583264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Function recursion in Python refers to the technique where a function calls itself directly or indirectly to solve a problem</a:t>
            </a:r>
            <a:r>
              <a:rPr lang="en-GB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600" dirty="0" smtClean="0"/>
              <a:t>Ex :</a:t>
            </a:r>
          </a:p>
          <a:p>
            <a:pPr marL="137160" indent="0" algn="just">
              <a:buNone/>
            </a:pPr>
            <a:r>
              <a:rPr lang="en-GB" sz="2600" dirty="0" err="1" smtClean="0"/>
              <a:t>def</a:t>
            </a:r>
            <a:r>
              <a:rPr lang="en-GB" sz="2600" dirty="0" smtClean="0"/>
              <a:t> fact (n):</a:t>
            </a:r>
          </a:p>
          <a:p>
            <a:pPr marL="137160" indent="0" algn="just">
              <a:buNone/>
            </a:pPr>
            <a:r>
              <a:rPr lang="en-GB" sz="2600" dirty="0"/>
              <a:t> </a:t>
            </a:r>
            <a:r>
              <a:rPr lang="en-GB" sz="2600" dirty="0" smtClean="0"/>
              <a:t>     if(n==1):</a:t>
            </a:r>
          </a:p>
          <a:p>
            <a:pPr marL="137160" indent="0" algn="just">
              <a:buNone/>
            </a:pPr>
            <a:r>
              <a:rPr lang="en-GB" sz="2600" dirty="0"/>
              <a:t> </a:t>
            </a:r>
            <a:r>
              <a:rPr lang="en-GB" sz="2600" dirty="0" smtClean="0"/>
              <a:t>             return 1</a:t>
            </a:r>
          </a:p>
          <a:p>
            <a:pPr marL="137160" indent="0" algn="just">
              <a:buNone/>
            </a:pPr>
            <a:r>
              <a:rPr lang="en-GB" sz="2600" dirty="0" smtClean="0"/>
              <a:t>      else :</a:t>
            </a:r>
          </a:p>
          <a:p>
            <a:pPr marL="137160" indent="0" algn="just">
              <a:buNone/>
            </a:pPr>
            <a:r>
              <a:rPr lang="en-GB" sz="2600" dirty="0"/>
              <a:t> </a:t>
            </a:r>
            <a:r>
              <a:rPr lang="en-GB" sz="2600" dirty="0" smtClean="0"/>
              <a:t>             return n*fact(n-1)</a:t>
            </a:r>
          </a:p>
          <a:p>
            <a:pPr marL="137160" indent="0" algn="just">
              <a:buNone/>
            </a:pPr>
            <a:r>
              <a:rPr lang="en-GB" sz="2600" dirty="0" smtClean="0"/>
              <a:t>n=</a:t>
            </a:r>
            <a:r>
              <a:rPr lang="en-GB" sz="2600" dirty="0" err="1" smtClean="0"/>
              <a:t>int</a:t>
            </a:r>
            <a:r>
              <a:rPr lang="en-GB" sz="2600" dirty="0" smtClean="0"/>
              <a:t> (input(‘enter value’))</a:t>
            </a:r>
          </a:p>
          <a:p>
            <a:pPr marL="137160" indent="0" algn="just">
              <a:lnSpc>
                <a:spcPct val="150000"/>
              </a:lnSpc>
              <a:buNone/>
            </a:pPr>
            <a:r>
              <a:rPr lang="en-GB" sz="2600" dirty="0" smtClean="0"/>
              <a:t>fact=fact(n)</a:t>
            </a:r>
          </a:p>
          <a:p>
            <a:pPr marL="137160" indent="0" algn="just">
              <a:lnSpc>
                <a:spcPct val="150000"/>
              </a:lnSpc>
              <a:buNone/>
            </a:pPr>
            <a:r>
              <a:rPr lang="en-GB" sz="2600" dirty="0" smtClean="0"/>
              <a:t>print(fact)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766136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Lambda function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5576" y="1100644"/>
            <a:ext cx="763284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lnSpc>
                <a:spcPct val="150000"/>
              </a:lnSpc>
              <a:buClrTx/>
              <a:buSzTx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In Python, a lambda function is an anonymous, single-expression function defined using the 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Courier New" panose="02070309020205020404" pitchFamily="49" charset="0"/>
              </a:rPr>
              <a:t>lambda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 keyword. </a:t>
            </a:r>
          </a:p>
          <a:p>
            <a:pPr marL="457200" indent="-457200" algn="just">
              <a:lnSpc>
                <a:spcPct val="150000"/>
              </a:lnSpc>
              <a:buClrTx/>
              <a:buSzTx/>
            </a:pPr>
            <a:r>
              <a:rPr lang="en-US" altLang="en-US" sz="2600" u="sng" dirty="0">
                <a:latin typeface="+mn-lt"/>
              </a:rPr>
              <a:t>S</a:t>
            </a:r>
            <a:r>
              <a:rPr lang="en-US" altLang="en-US" sz="2600" u="sng" dirty="0" smtClean="0">
                <a:latin typeface="+mn-lt"/>
              </a:rPr>
              <a:t>yntax :</a:t>
            </a:r>
          </a:p>
          <a:p>
            <a:pPr marL="0" indent="0" algn="just">
              <a:lnSpc>
                <a:spcPct val="150000"/>
              </a:lnSpc>
              <a:buClrTx/>
              <a:buSzTx/>
              <a:buNone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          lambda arguments : expression</a:t>
            </a:r>
          </a:p>
          <a:p>
            <a:pPr marL="457200" indent="-457200" algn="just">
              <a:lnSpc>
                <a:spcPct val="150000"/>
              </a:lnSpc>
              <a:buClrTx/>
              <a:buSzTx/>
            </a:pPr>
            <a:r>
              <a:rPr lang="en-US" altLang="en-US" sz="2600" u="sng" dirty="0" smtClean="0">
                <a:latin typeface="+mn-lt"/>
              </a:rPr>
              <a:t>Ex :</a:t>
            </a:r>
          </a:p>
          <a:p>
            <a:pPr marL="0" indent="0" algn="just">
              <a:lnSpc>
                <a:spcPct val="150000"/>
              </a:lnSpc>
              <a:buClrTx/>
              <a:buSzTx/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         a=lambda</a:t>
            </a:r>
            <a:r>
              <a:rPr kumimoji="0" lang="en-US" altLang="en-US" sz="26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x : x + 5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indent="0" algn="just">
              <a:lnSpc>
                <a:spcPct val="150000"/>
              </a:lnSpc>
              <a:buClrTx/>
              <a:buSzTx/>
              <a:buNone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          print</a:t>
            </a:r>
            <a:r>
              <a:rPr kumimoji="0" lang="en-US" altLang="en-US" sz="26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(a(3))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1711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484219">
            <a:off x="467544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STRUCTURE IN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5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1 .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It is ordered sequence of items.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Use the square brackets [ ] 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Each values in the list are called elements / items.</a:t>
            </a:r>
          </a:p>
        </p:txBody>
      </p:sp>
    </p:spTree>
    <p:extLst>
      <p:ext uri="{BB962C8B-B14F-4D97-AF65-F5344CB8AC3E}">
        <p14:creationId xmlns:p14="http://schemas.microsoft.com/office/powerpoint/2010/main" val="32294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List operations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IN" dirty="0" smtClean="0"/>
              <a:t>Indexing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Slicing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Concatenation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Repetitions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Updating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Membership</a:t>
            </a:r>
          </a:p>
          <a:p>
            <a:pPr>
              <a:lnSpc>
                <a:spcPct val="160000"/>
              </a:lnSpc>
            </a:pPr>
            <a:r>
              <a:rPr lang="en-IN" dirty="0" smtClean="0"/>
              <a:t>Comparison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70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Why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148840"/>
            <a:ext cx="7211144" cy="4709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It making ideal for various application.</a:t>
            </a:r>
            <a:r>
              <a:rPr lang="en-IN" dirty="0"/>
              <a:t> H</a:t>
            </a:r>
            <a:r>
              <a:rPr lang="en-IN" dirty="0" smtClean="0"/>
              <a:t>igh-level </a:t>
            </a:r>
            <a:r>
              <a:rPr lang="en-IN" dirty="0"/>
              <a:t>programming language known for its readability and ease of learning. 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949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List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40"/>
          </a:xfrm>
        </p:spPr>
        <p:txBody>
          <a:bodyPr numCol="2"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IN" sz="9600" dirty="0" smtClean="0"/>
              <a:t>Append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Insert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Extend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Index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Sum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Reverse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Pop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Pop (index)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Remove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Count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Copy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Len ( list )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Max ( list )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Clear</a:t>
            </a:r>
          </a:p>
          <a:p>
            <a:pPr>
              <a:lnSpc>
                <a:spcPct val="170000"/>
              </a:lnSpc>
            </a:pPr>
            <a:r>
              <a:rPr lang="en-IN" sz="9600" dirty="0" smtClean="0"/>
              <a:t>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0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40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Feature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8229600" cy="4709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High –level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Readability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Flexibility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Simple syntax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Object - oriented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2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Python Syntax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7632848" cy="4709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Python syntax refers to the rules that govern how Python code is written and </a:t>
            </a:r>
            <a:r>
              <a:rPr lang="en-IN" dirty="0" smtClean="0"/>
              <a:t>structured. Like : (Indentation,</a:t>
            </a:r>
            <a:r>
              <a:rPr lang="en-IN" dirty="0"/>
              <a:t> </a:t>
            </a:r>
            <a:r>
              <a:rPr lang="en-IN" dirty="0" smtClean="0"/>
              <a:t>Keywords,</a:t>
            </a:r>
            <a:r>
              <a:rPr lang="en-IN" dirty="0"/>
              <a:t> </a:t>
            </a:r>
            <a:r>
              <a:rPr lang="en-IN" dirty="0" smtClean="0"/>
              <a:t>Operators,</a:t>
            </a:r>
            <a:r>
              <a:rPr lang="en-IN" dirty="0"/>
              <a:t> </a:t>
            </a:r>
            <a:r>
              <a:rPr lang="en-IN" dirty="0" smtClean="0"/>
              <a:t>Statements,</a:t>
            </a:r>
            <a:r>
              <a:rPr lang="en-IN" dirty="0"/>
              <a:t> </a:t>
            </a:r>
            <a:r>
              <a:rPr lang="en-IN" dirty="0" smtClean="0"/>
              <a:t>Comments,</a:t>
            </a:r>
            <a:r>
              <a:rPr lang="en-IN" dirty="0"/>
              <a:t> </a:t>
            </a:r>
            <a:r>
              <a:rPr lang="en-IN" dirty="0" smtClean="0"/>
              <a:t>Strings,</a:t>
            </a:r>
            <a:r>
              <a:rPr lang="en-IN" dirty="0"/>
              <a:t> Data </a:t>
            </a:r>
            <a:r>
              <a:rPr lang="en-IN" dirty="0" smtClean="0"/>
              <a:t>Types, etc..,)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6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204864"/>
            <a:ext cx="8229600" cy="1143000"/>
          </a:xfrm>
        </p:spPr>
        <p:txBody>
          <a:bodyPr>
            <a:noAutofit/>
          </a:bodyPr>
          <a:lstStyle/>
          <a:p>
            <a:r>
              <a:rPr lang="en-IN" sz="6000" dirty="0" smtClean="0"/>
              <a:t>PYTHON </a:t>
            </a:r>
            <a:br>
              <a:rPr lang="en-IN" sz="6000" dirty="0" smtClean="0"/>
            </a:br>
            <a:r>
              <a:rPr lang="en-IN" sz="6000" dirty="0" smtClean="0"/>
              <a:t>BASICS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3010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Print Statements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The print() function in Python is a built-in function used to display </a:t>
            </a:r>
            <a:r>
              <a:rPr lang="en-IN" dirty="0" smtClean="0"/>
              <a:t>an output</a:t>
            </a:r>
            <a:r>
              <a:rPr lang="en-IN" dirty="0"/>
              <a:t> 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2 Types :</a:t>
            </a:r>
          </a:p>
          <a:p>
            <a:pPr marL="651510" indent="-51435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Separator </a:t>
            </a:r>
          </a:p>
          <a:p>
            <a:pPr marL="651510" indent="-51435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5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Data Types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>
              <a:lnSpc>
                <a:spcPct val="150000"/>
              </a:lnSpc>
            </a:pPr>
            <a:r>
              <a:rPr lang="en-IN" dirty="0" smtClean="0"/>
              <a:t>Numbers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Sequences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Sets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Dictionary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Boolean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411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 smtClean="0"/>
              <a:t>Input &amp; Output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Input :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dirty="0" smtClean="0"/>
              <a:t>          input () function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Output :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IN" dirty="0"/>
              <a:t> </a:t>
            </a:r>
            <a:r>
              <a:rPr lang="en-IN" dirty="0" smtClean="0"/>
              <a:t>         print  () function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769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463</TotalTime>
  <Words>560</Words>
  <Application>Microsoft Office PowerPoint</Application>
  <PresentationFormat>On-screen Show (4:3)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Book Antiqua</vt:lpstr>
      <vt:lpstr>Courier New</vt:lpstr>
      <vt:lpstr>Lucida Sans</vt:lpstr>
      <vt:lpstr>Wingdings</vt:lpstr>
      <vt:lpstr>Wingdings 2</vt:lpstr>
      <vt:lpstr>Wingdings 3</vt:lpstr>
      <vt:lpstr>Apex</vt:lpstr>
      <vt:lpstr>PYTHON</vt:lpstr>
      <vt:lpstr>Introduction :</vt:lpstr>
      <vt:lpstr>Why Python?</vt:lpstr>
      <vt:lpstr>Feature :</vt:lpstr>
      <vt:lpstr>Python Syntax :</vt:lpstr>
      <vt:lpstr>PYTHON  BASICS</vt:lpstr>
      <vt:lpstr>Print Statements :</vt:lpstr>
      <vt:lpstr>Data Types :</vt:lpstr>
      <vt:lpstr>Input &amp; Output :</vt:lpstr>
      <vt:lpstr>Operators :</vt:lpstr>
      <vt:lpstr>Python Control Flow Statement</vt:lpstr>
      <vt:lpstr>Control Flow :</vt:lpstr>
      <vt:lpstr>If Statement </vt:lpstr>
      <vt:lpstr>2. If - else</vt:lpstr>
      <vt:lpstr>3. Elif –else if</vt:lpstr>
      <vt:lpstr>4 . Nested if</vt:lpstr>
      <vt:lpstr>Looping Statement</vt:lpstr>
      <vt:lpstr>1 . While loop</vt:lpstr>
      <vt:lpstr>2 . For loop</vt:lpstr>
      <vt:lpstr>Break  &amp;  Continue </vt:lpstr>
      <vt:lpstr>Functions in Python</vt:lpstr>
      <vt:lpstr>Function </vt:lpstr>
      <vt:lpstr>Function arguments</vt:lpstr>
      <vt:lpstr>  </vt:lpstr>
      <vt:lpstr>Function - Recursion</vt:lpstr>
      <vt:lpstr>Lambda function</vt:lpstr>
      <vt:lpstr>DATA STRUCTURE IN PYTHON</vt:lpstr>
      <vt:lpstr>1 . List</vt:lpstr>
      <vt:lpstr>List operations :</vt:lpstr>
      <vt:lpstr>List Methods </vt:lpstr>
      <vt:lpstr>Tuple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User</dc:creator>
  <cp:lastModifiedBy>LIVEWIRE</cp:lastModifiedBy>
  <cp:revision>21</cp:revision>
  <dcterms:created xsi:type="dcterms:W3CDTF">2025-07-23T15:53:26Z</dcterms:created>
  <dcterms:modified xsi:type="dcterms:W3CDTF">2025-07-24T13:33:11Z</dcterms:modified>
</cp:coreProperties>
</file>