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336" r:id="rId7"/>
    <p:sldId id="337" r:id="rId8"/>
    <p:sldId id="335" r:id="rId9"/>
    <p:sldId id="333" r:id="rId10"/>
    <p:sldId id="334" r:id="rId11"/>
    <p:sldId id="338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EFD"/>
    <a:srgbClr val="FFFF00"/>
    <a:srgbClr val="006600"/>
    <a:srgbClr val="E25600"/>
    <a:srgbClr val="2597FF"/>
    <a:srgbClr val="9FFF47"/>
    <a:srgbClr val="EE6600"/>
    <a:srgbClr val="6C0A00"/>
    <a:srgbClr val="5C2E00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59" autoAdjust="0"/>
    <p:restoredTop sz="86441" autoAdjust="0"/>
  </p:normalViewPr>
  <p:slideViewPr>
    <p:cSldViewPr>
      <p:cViewPr varScale="1">
        <p:scale>
          <a:sx n="61" d="100"/>
          <a:sy n="61" d="100"/>
        </p:scale>
        <p:origin x="8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6" y="4650640"/>
            <a:ext cx="7787954" cy="610820"/>
          </a:xfrm>
          <a:effectLst>
            <a:outerShdw blurRad="50800" dist="38100" dir="2700000" algn="ctr" rotWithShape="0">
              <a:schemeClr val="tx1">
                <a:alpha val="74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FFF4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6" y="5261460"/>
            <a:ext cx="7787954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610820"/>
          </a:xfrm>
          <a:effectLst>
            <a:outerShdw blurRad="50800" dist="38100" dir="2700000" algn="ctr" rotWithShape="0">
              <a:schemeClr val="tx1">
                <a:alpha val="84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527605"/>
            <a:ext cx="6566314" cy="763525"/>
          </a:xfrm>
          <a:effectLst>
            <a:outerShdw blurRad="38100" dist="50800" dir="2700000" algn="ctr" rotWithShape="0">
              <a:schemeClr val="tx1">
                <a:alpha val="78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291130"/>
            <a:ext cx="6566314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64360"/>
            <a:ext cx="8093365" cy="532180"/>
          </a:xfrm>
          <a:effectLst>
            <a:outerShdw blurRad="38100" dist="38100" dir="2700000" algn="ctr" rotWithShape="0">
              <a:schemeClr val="tx1">
                <a:alpha val="79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26401"/>
            <a:ext cx="4040188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1"/>
            <a:ext cx="4041775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244482" y="3276295"/>
            <a:ext cx="8847740" cy="610820"/>
          </a:xfrm>
          <a:solidFill>
            <a:schemeClr val="tx1"/>
          </a:solidFill>
          <a:ln w="5715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/>
              <a:t>Morphological Groups of soil bacteria</a:t>
            </a:r>
          </a:p>
        </p:txBody>
      </p:sp>
    </p:spTree>
    <p:extLst>
      <p:ext uri="{BB962C8B-B14F-4D97-AF65-F5344CB8AC3E}">
        <p14:creationId xmlns:p14="http://schemas.microsoft.com/office/powerpoint/2010/main" val="19829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78" y="222195"/>
            <a:ext cx="59436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312" y="4345230"/>
            <a:ext cx="8710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In the budding bacteria </a:t>
            </a:r>
            <a:r>
              <a:rPr lang="en-GB" sz="3200" b="1" i="1" dirty="0" err="1">
                <a:solidFill>
                  <a:srgbClr val="FFFF00"/>
                </a:solidFill>
              </a:rPr>
              <a:t>Hyphomonas</a:t>
            </a:r>
            <a:r>
              <a:rPr lang="en-GB" sz="3200" b="1" i="1" dirty="0">
                <a:solidFill>
                  <a:srgbClr val="FFFF00"/>
                </a:solidFill>
              </a:rPr>
              <a:t> </a:t>
            </a:r>
            <a:r>
              <a:rPr lang="en-GB" sz="3200" b="1" i="1" dirty="0" err="1">
                <a:solidFill>
                  <a:srgbClr val="FFFF00"/>
                </a:solidFill>
              </a:rPr>
              <a:t>polymorpha</a:t>
            </a:r>
            <a:r>
              <a:rPr lang="en-GB" sz="3200" b="1" dirty="0">
                <a:solidFill>
                  <a:srgbClr val="FFFF00"/>
                </a:solidFill>
              </a:rPr>
              <a:t>, </a:t>
            </a:r>
            <a:r>
              <a:rPr lang="en-GB" sz="3200" b="1" dirty="0">
                <a:solidFill>
                  <a:schemeClr val="bg1"/>
                </a:solidFill>
              </a:rPr>
              <a:t>the bud grows out of the end of a filament called a </a:t>
            </a:r>
            <a:r>
              <a:rPr lang="en-GB" sz="3200" b="1" dirty="0" err="1">
                <a:solidFill>
                  <a:schemeClr val="bg1"/>
                </a:solidFill>
              </a:rPr>
              <a:t>prostheca</a:t>
            </a:r>
            <a:r>
              <a:rPr lang="en-GB" sz="3200" b="1" dirty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2196"/>
            <a:ext cx="8229600" cy="1195442"/>
          </a:xfrm>
          <a:solidFill>
            <a:srgbClr val="006600"/>
          </a:solidFill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>
                <a:solidFill>
                  <a:prstClr val="white"/>
                </a:solidFill>
              </a:rPr>
              <a:t>Taxonomic Groups of bacteria commonly found in soil or of particular interest:-</a:t>
            </a:r>
            <a:br>
              <a:rPr lang="en-US" sz="2800" dirty="0">
                <a:solidFill>
                  <a:prstClr val="white"/>
                </a:solidFill>
              </a:rPr>
            </a:b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50654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i="1" dirty="0" err="1" smtClean="0">
                <a:solidFill>
                  <a:prstClr val="white"/>
                </a:solidFill>
              </a:rPr>
              <a:t>Acinetobacter</a:t>
            </a:r>
            <a:endParaRPr lang="en-US" b="1" i="1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b="1" i="1" dirty="0" smtClean="0">
                <a:solidFill>
                  <a:prstClr val="white"/>
                </a:solidFill>
              </a:rPr>
              <a:t>Agrobacterium</a:t>
            </a:r>
          </a:p>
          <a:p>
            <a:pPr>
              <a:defRPr/>
            </a:pPr>
            <a:r>
              <a:rPr lang="en-US" b="1" i="1" dirty="0" err="1" smtClean="0">
                <a:solidFill>
                  <a:prstClr val="white"/>
                </a:solidFill>
              </a:rPr>
              <a:t>Caulobacter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b="1" i="1" dirty="0" err="1">
                <a:solidFill>
                  <a:prstClr val="white"/>
                </a:solidFill>
              </a:rPr>
              <a:t>Cellulomonas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b="1" i="1" dirty="0">
                <a:solidFill>
                  <a:prstClr val="white"/>
                </a:solidFill>
              </a:rPr>
              <a:t>Clostridium</a:t>
            </a:r>
          </a:p>
          <a:p>
            <a:pPr lvl="0">
              <a:defRPr/>
            </a:pPr>
            <a:r>
              <a:rPr lang="en-US" b="1" i="1" dirty="0" err="1">
                <a:solidFill>
                  <a:prstClr val="white"/>
                </a:solidFill>
              </a:rPr>
              <a:t>Corynebacterium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b="1" i="1" dirty="0" err="1">
                <a:solidFill>
                  <a:prstClr val="white"/>
                </a:solidFill>
              </a:rPr>
              <a:t>Flavobacterium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b="1" i="1" dirty="0" err="1">
                <a:solidFill>
                  <a:prstClr val="white"/>
                </a:solidFill>
              </a:rPr>
              <a:t>Hyphomicrobium</a:t>
            </a:r>
            <a:endParaRPr lang="en-US" b="1" i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b="1" i="1" dirty="0" err="1">
                <a:solidFill>
                  <a:prstClr val="white"/>
                </a:solidFill>
              </a:rPr>
              <a:t>Metallogenium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b="1" i="1" dirty="0">
                <a:solidFill>
                  <a:prstClr val="white"/>
                </a:solidFill>
              </a:rPr>
              <a:t>Micrococcus</a:t>
            </a:r>
          </a:p>
          <a:p>
            <a:pPr lvl="0">
              <a:defRPr/>
            </a:pPr>
            <a:r>
              <a:rPr lang="en-US" b="1" i="1" dirty="0">
                <a:solidFill>
                  <a:prstClr val="white"/>
                </a:solidFill>
              </a:rPr>
              <a:t>Mycobacterium</a:t>
            </a:r>
          </a:p>
          <a:p>
            <a:pPr lvl="0">
              <a:defRPr/>
            </a:pPr>
            <a:r>
              <a:rPr lang="en-US" b="1" i="1" dirty="0" err="1">
                <a:solidFill>
                  <a:prstClr val="white"/>
                </a:solidFill>
              </a:rPr>
              <a:t>Pedomicrobium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b="1" i="1" dirty="0">
                <a:solidFill>
                  <a:prstClr val="white"/>
                </a:solidFill>
              </a:rPr>
              <a:t>Pseudomonas</a:t>
            </a:r>
          </a:p>
          <a:p>
            <a:pPr lvl="0">
              <a:defRPr/>
            </a:pPr>
            <a:r>
              <a:rPr lang="en-US" b="1" i="1" dirty="0" err="1">
                <a:solidFill>
                  <a:prstClr val="white"/>
                </a:solidFill>
              </a:rPr>
              <a:t>Sarcina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b="1" i="1" dirty="0" smtClean="0">
                <a:solidFill>
                  <a:prstClr val="white"/>
                </a:solidFill>
              </a:rPr>
              <a:t>Staphylococcus</a:t>
            </a:r>
          </a:p>
          <a:p>
            <a:pPr lvl="0">
              <a:defRPr/>
            </a:pPr>
            <a:r>
              <a:rPr lang="en-US" b="1" i="1" dirty="0">
                <a:solidFill>
                  <a:prstClr val="white"/>
                </a:solidFill>
              </a:rPr>
              <a:t>Streptococcus</a:t>
            </a:r>
          </a:p>
          <a:p>
            <a:pPr>
              <a:defRPr/>
            </a:pPr>
            <a:r>
              <a:rPr lang="en-US" b="1" i="1" dirty="0" err="1" smtClean="0">
                <a:solidFill>
                  <a:prstClr val="white"/>
                </a:solidFill>
              </a:rPr>
              <a:t>Xanthomonas</a:t>
            </a:r>
            <a:endParaRPr lang="en-US" b="1" i="1" dirty="0">
              <a:solidFill>
                <a:prstClr val="white"/>
              </a:solidFill>
            </a:endParaRPr>
          </a:p>
          <a:p>
            <a:pPr lvl="0">
              <a:defRPr/>
            </a:pPr>
            <a:endParaRPr lang="en-US" b="1" i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77000"/>
          </a:xfrm>
          <a:solidFill>
            <a:srgbClr val="006600"/>
          </a:solidFill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Comparative number of soil bacteria encountered by plating method:-</a:t>
            </a:r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r>
              <a:rPr lang="en-US" sz="3200" i="1" dirty="0" smtClean="0"/>
              <a:t>Bacillus</a:t>
            </a:r>
            <a:r>
              <a:rPr lang="en-US" sz="3200" dirty="0" smtClean="0"/>
              <a:t> 	7-67 %</a:t>
            </a:r>
          </a:p>
          <a:p>
            <a:pPr eaLnBrk="1" hangingPunct="1">
              <a:defRPr/>
            </a:pPr>
            <a:r>
              <a:rPr lang="en-US" sz="3200" i="1" dirty="0" err="1" smtClean="0"/>
              <a:t>Arthrobacter</a:t>
            </a:r>
            <a:r>
              <a:rPr lang="en-US" sz="3200" i="1" dirty="0" smtClean="0"/>
              <a:t>	</a:t>
            </a:r>
            <a:r>
              <a:rPr lang="en-US" sz="3200" dirty="0" smtClean="0"/>
              <a:t> 5-60 %</a:t>
            </a:r>
          </a:p>
          <a:p>
            <a:pPr eaLnBrk="1" hangingPunct="1">
              <a:defRPr/>
            </a:pPr>
            <a:r>
              <a:rPr lang="en-US" sz="3200" i="1" dirty="0" smtClean="0"/>
              <a:t>Pseudomonas</a:t>
            </a:r>
            <a:r>
              <a:rPr lang="en-US" sz="3200" dirty="0" smtClean="0"/>
              <a:t> 	3-15 %</a:t>
            </a:r>
          </a:p>
          <a:p>
            <a:pPr eaLnBrk="1" hangingPunct="1">
              <a:defRPr/>
            </a:pPr>
            <a:r>
              <a:rPr lang="en-US" sz="3200" i="1" dirty="0" err="1" smtClean="0"/>
              <a:t>Agrobacterium</a:t>
            </a:r>
            <a:r>
              <a:rPr lang="en-US" sz="3200" i="1" dirty="0" smtClean="0"/>
              <a:t>  </a:t>
            </a:r>
            <a:r>
              <a:rPr lang="en-US" sz="3200" dirty="0" smtClean="0"/>
              <a:t>up to 20 %</a:t>
            </a:r>
          </a:p>
          <a:p>
            <a:pPr eaLnBrk="1" hangingPunct="1">
              <a:defRPr/>
            </a:pPr>
            <a:r>
              <a:rPr lang="en-US" sz="3200" i="1" dirty="0" err="1" smtClean="0"/>
              <a:t>Alcaligenes</a:t>
            </a:r>
            <a:r>
              <a:rPr lang="en-US" sz="3200" dirty="0" smtClean="0"/>
              <a:t>  	2-12 %</a:t>
            </a:r>
          </a:p>
          <a:p>
            <a:pPr eaLnBrk="1" hangingPunct="1">
              <a:defRPr/>
            </a:pPr>
            <a:r>
              <a:rPr lang="en-US" sz="3200" i="1" dirty="0" err="1" smtClean="0"/>
              <a:t>Flavobacterium</a:t>
            </a:r>
            <a:r>
              <a:rPr lang="en-US" sz="3200" dirty="0" smtClean="0"/>
              <a:t>  2-10 %</a:t>
            </a:r>
          </a:p>
          <a:p>
            <a:pPr eaLnBrk="1" hangingPunct="1">
              <a:defRPr/>
            </a:pPr>
            <a:r>
              <a:rPr lang="en-US" sz="3200" i="1" dirty="0" err="1" smtClean="0"/>
              <a:t>Corynebacterium</a:t>
            </a:r>
            <a:r>
              <a:rPr lang="en-US" sz="3200" i="1" dirty="0" smtClean="0"/>
              <a:t>, Micrococcus, Staphylococcus, </a:t>
            </a:r>
            <a:r>
              <a:rPr lang="en-US" sz="3200" i="1" dirty="0" err="1" smtClean="0"/>
              <a:t>Xanthomonas</a:t>
            </a:r>
            <a:r>
              <a:rPr lang="en-US" sz="3200" i="1" dirty="0" smtClean="0"/>
              <a:t>, Mycobacterium, </a:t>
            </a:r>
            <a:r>
              <a:rPr lang="en-US" sz="3200" i="1" dirty="0" err="1" smtClean="0"/>
              <a:t>Sarcina</a:t>
            </a:r>
            <a:r>
              <a:rPr lang="en-US" sz="3200" i="1" dirty="0" smtClean="0"/>
              <a:t> </a:t>
            </a:r>
            <a:r>
              <a:rPr lang="en-US" sz="3200" dirty="0" err="1" smtClean="0"/>
              <a:t>altogother</a:t>
            </a:r>
            <a:r>
              <a:rPr lang="en-US" sz="3200" dirty="0" smtClean="0"/>
              <a:t>   		less than 5 %</a:t>
            </a:r>
          </a:p>
        </p:txBody>
      </p:sp>
    </p:spTree>
    <p:extLst>
      <p:ext uri="{BB962C8B-B14F-4D97-AF65-F5344CB8AC3E}">
        <p14:creationId xmlns:p14="http://schemas.microsoft.com/office/powerpoint/2010/main" val="22092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55" y="985720"/>
            <a:ext cx="8839200" cy="564368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u="sng" dirty="0" smtClean="0">
                <a:solidFill>
                  <a:srgbClr val="FFFF00"/>
                </a:solidFill>
              </a:rPr>
              <a:t>Difficult to group soil bacteria -</a:t>
            </a:r>
          </a:p>
          <a:p>
            <a:pPr eaLnBrk="1" hangingPunct="1">
              <a:defRPr/>
            </a:pPr>
            <a:r>
              <a:rPr lang="en-US" sz="2400" dirty="0" smtClean="0"/>
              <a:t>Due to vast variety and number of bacteria present, it has not been possible to describe all types or to determine the generic placement of all strains.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b="1" u="sng" dirty="0" smtClean="0">
                <a:solidFill>
                  <a:srgbClr val="FFFF00"/>
                </a:solidFill>
              </a:rPr>
              <a:t>Difficult to characterize soil bacteria on morphological basis -</a:t>
            </a:r>
          </a:p>
          <a:p>
            <a:pPr eaLnBrk="1" hangingPunct="1">
              <a:defRPr/>
            </a:pPr>
            <a:r>
              <a:rPr lang="en-US" sz="2400" dirty="0" smtClean="0"/>
              <a:t>Because many of the dominant soil strain </a:t>
            </a:r>
            <a:r>
              <a:rPr lang="en-US" sz="2400" b="1" u="sng" dirty="0" smtClean="0">
                <a:solidFill>
                  <a:srgbClr val="FFFF66"/>
                </a:solidFill>
              </a:rPr>
              <a:t>exhibit several shapes </a:t>
            </a:r>
            <a:r>
              <a:rPr lang="en-US" sz="2400" dirty="0" smtClean="0"/>
              <a:t>in culture depending on </a:t>
            </a:r>
            <a:r>
              <a:rPr lang="en-US" sz="2400" b="1" u="sng" dirty="0" smtClean="0">
                <a:solidFill>
                  <a:srgbClr val="FFFF00"/>
                </a:solidFill>
              </a:rPr>
              <a:t>cell age</a:t>
            </a:r>
            <a:r>
              <a:rPr lang="en-US" sz="2400" dirty="0" smtClean="0"/>
              <a:t> and </a:t>
            </a:r>
            <a:r>
              <a:rPr lang="en-US" sz="2400" b="1" u="sng" dirty="0" smtClean="0">
                <a:solidFill>
                  <a:srgbClr val="FFFF00"/>
                </a:solidFill>
              </a:rPr>
              <a:t>medium used</a:t>
            </a:r>
            <a:r>
              <a:rPr lang="en-US" sz="2400" dirty="0" smtClean="0"/>
              <a:t>.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e.g. :- a common bacterium is a </a:t>
            </a:r>
            <a:r>
              <a:rPr lang="en-US" sz="2400" b="1" u="sng" dirty="0" smtClean="0">
                <a:solidFill>
                  <a:srgbClr val="FFFF00"/>
                </a:solidFill>
              </a:rPr>
              <a:t>gram negative rod </a:t>
            </a:r>
            <a:r>
              <a:rPr lang="en-US" sz="2400" dirty="0" smtClean="0"/>
              <a:t>when young………….. Becomes </a:t>
            </a:r>
            <a:r>
              <a:rPr lang="en-US" sz="2400" b="1" u="sng" dirty="0" smtClean="0">
                <a:solidFill>
                  <a:srgbClr val="FFFF66"/>
                </a:solidFill>
              </a:rPr>
              <a:t>gram positive </a:t>
            </a:r>
            <a:r>
              <a:rPr lang="en-US" sz="2400" b="1" u="sng" dirty="0" err="1" smtClean="0">
                <a:solidFill>
                  <a:srgbClr val="FFFF66"/>
                </a:solidFill>
              </a:rPr>
              <a:t>coccoid</a:t>
            </a:r>
            <a:r>
              <a:rPr lang="en-US" sz="2400" b="1" u="sng" dirty="0" smtClean="0">
                <a:solidFill>
                  <a:srgbClr val="FFFF66"/>
                </a:solidFill>
              </a:rPr>
              <a:t> </a:t>
            </a:r>
            <a:r>
              <a:rPr lang="en-US" sz="2400" dirty="0" smtClean="0"/>
              <a:t>as the culture ages.</a:t>
            </a:r>
          </a:p>
        </p:txBody>
      </p:sp>
    </p:spTree>
    <p:extLst>
      <p:ext uri="{BB962C8B-B14F-4D97-AF65-F5344CB8AC3E}">
        <p14:creationId xmlns:p14="http://schemas.microsoft.com/office/powerpoint/2010/main" val="2904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70" y="374900"/>
            <a:ext cx="8093365" cy="5796385"/>
          </a:xfrm>
          <a:solidFill>
            <a:srgbClr val="006600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By performing gram staining of isolated colonies on plate the following bacteria seems to be prominent :-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Non-spore forming rods of various sizes</a:t>
            </a:r>
          </a:p>
          <a:p>
            <a:pPr eaLnBrk="1" hangingPunct="1">
              <a:defRPr/>
            </a:pPr>
            <a:r>
              <a:rPr lang="en-US" sz="2400" dirty="0" smtClean="0"/>
              <a:t>Spore-forming bacilli</a:t>
            </a:r>
          </a:p>
          <a:p>
            <a:pPr eaLnBrk="1" hangingPunct="1">
              <a:defRPr/>
            </a:pPr>
            <a:r>
              <a:rPr lang="en-US" sz="2400" dirty="0" err="1" smtClean="0"/>
              <a:t>Cocci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Short rods changing into </a:t>
            </a:r>
            <a:r>
              <a:rPr lang="en-US" sz="2400" dirty="0" err="1" smtClean="0"/>
              <a:t>cocci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Many soil bacteria are </a:t>
            </a:r>
            <a:r>
              <a:rPr lang="en-US" sz="2400" dirty="0" err="1" smtClean="0"/>
              <a:t>pleomorphic</a:t>
            </a:r>
            <a:r>
              <a:rPr lang="en-US" sz="2400" dirty="0" smtClean="0"/>
              <a:t>….changing shape during growth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Short rods changing to </a:t>
            </a:r>
            <a:r>
              <a:rPr lang="en-US" sz="2400" dirty="0" err="1" smtClean="0"/>
              <a:t>cocci</a:t>
            </a:r>
            <a:r>
              <a:rPr lang="en-US" sz="2400" dirty="0" smtClean="0"/>
              <a:t>…..mainly </a:t>
            </a:r>
            <a:r>
              <a:rPr lang="en-US" sz="2400" b="1" i="1" u="sng" dirty="0" err="1" smtClean="0">
                <a:solidFill>
                  <a:srgbClr val="FFFF66"/>
                </a:solidFill>
              </a:rPr>
              <a:t>Arthrobacter</a:t>
            </a:r>
            <a:endParaRPr lang="en-US" sz="2400" b="1" i="1" u="sng" dirty="0" smtClean="0">
              <a:solidFill>
                <a:srgbClr val="FFFF66"/>
              </a:solidFill>
            </a:endParaRPr>
          </a:p>
          <a:p>
            <a:pPr eaLnBrk="1" hangingPunct="1">
              <a:defRPr/>
            </a:pPr>
            <a:r>
              <a:rPr lang="en-US" sz="2400" dirty="0" smtClean="0"/>
              <a:t>Spore-forming rods …..</a:t>
            </a:r>
            <a:r>
              <a:rPr lang="en-US" sz="2400" b="1" i="1" u="sng" dirty="0" smtClean="0">
                <a:solidFill>
                  <a:srgbClr val="FFFF66"/>
                </a:solidFill>
              </a:rPr>
              <a:t>Bacillus</a:t>
            </a:r>
          </a:p>
          <a:p>
            <a:pPr eaLnBrk="1" hangingPunct="1">
              <a:defRPr/>
            </a:pPr>
            <a:endParaRPr lang="en-US" sz="2400" b="1" i="1" u="sng" dirty="0" smtClean="0">
              <a:solidFill>
                <a:srgbClr val="FFFF66"/>
              </a:solidFill>
            </a:endParaRP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30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4900"/>
            <a:ext cx="8542940" cy="6102100"/>
          </a:xfrm>
          <a:solidFill>
            <a:srgbClr val="006600"/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Morphological Categories of Microorganisms in two New Zealand Soils (By Gram staining method)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457"/>
              </p:ext>
            </p:extLst>
          </p:nvPr>
        </p:nvGraphicFramePr>
        <p:xfrm>
          <a:off x="1059785" y="1443835"/>
          <a:ext cx="6719020" cy="465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608"/>
                <a:gridCol w="1791739"/>
                <a:gridCol w="2239673"/>
              </a:tblGrid>
              <a:tr h="526832">
                <a:tc rowSpan="2">
                  <a:txBody>
                    <a:bodyPr/>
                    <a:lstStyle/>
                    <a:p>
                      <a:r>
                        <a:rPr lang="en-US" sz="1800" b="1" dirty="0" smtClean="0"/>
                        <a:t>Category of Microorganisms</a:t>
                      </a:r>
                      <a:endParaRPr lang="en-US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Percent of Total isolates</a:t>
                      </a:r>
                      <a:endParaRPr 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41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Hastings soil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Napier soil</a:t>
                      </a:r>
                      <a:endParaRPr lang="en-US" sz="1800" b="1" dirty="0"/>
                    </a:p>
                  </a:txBody>
                  <a:tcPr/>
                </a:tc>
              </a:tr>
              <a:tr h="92195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Rods, non-spore forming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53415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Gram +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19-24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17-29</a:t>
                      </a:r>
                      <a:endParaRPr lang="en-US" sz="1800" b="1" dirty="0"/>
                    </a:p>
                  </a:txBody>
                  <a:tcPr/>
                </a:tc>
              </a:tr>
              <a:tr h="53415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Gram -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2-6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3-7</a:t>
                      </a:r>
                      <a:endParaRPr lang="en-US" sz="1800" b="1" dirty="0"/>
                    </a:p>
                  </a:txBody>
                  <a:tcPr/>
                </a:tc>
              </a:tr>
              <a:tr h="53415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Rods spore-forming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12-18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10-15</a:t>
                      </a:r>
                      <a:endParaRPr lang="en-US" sz="1800" b="1" dirty="0"/>
                    </a:p>
                  </a:txBody>
                  <a:tcPr/>
                </a:tc>
              </a:tr>
              <a:tr h="53415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Pleomorphic</a:t>
                      </a:r>
                      <a:r>
                        <a:rPr lang="en-US" sz="1800" b="1" dirty="0" smtClean="0"/>
                        <a:t> bacteria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36-46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31-41</a:t>
                      </a:r>
                      <a:endParaRPr lang="en-US" sz="1800" b="1" dirty="0"/>
                    </a:p>
                  </a:txBody>
                  <a:tcPr/>
                </a:tc>
              </a:tr>
              <a:tr h="53415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Actinomycetes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11-25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12-32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101795"/>
          </a:xfrm>
          <a:solidFill>
            <a:srgbClr val="006600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In-situ soil bacterial shapes are quite often different when grown in culture media.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A high % of soil bacteria are surprisingly small, many with diameters </a:t>
            </a:r>
            <a:r>
              <a:rPr lang="en-US" sz="2400" b="1" u="sng" dirty="0" smtClean="0">
                <a:solidFill>
                  <a:srgbClr val="FFFF00"/>
                </a:solidFill>
              </a:rPr>
              <a:t>less than </a:t>
            </a:r>
            <a:r>
              <a:rPr lang="en-US" sz="2400" dirty="0" smtClean="0">
                <a:solidFill>
                  <a:srgbClr val="FFFF00"/>
                </a:solidFill>
              </a:rPr>
              <a:t>0.3 </a:t>
            </a:r>
            <a:r>
              <a:rPr lang="en-US" sz="2400" dirty="0" smtClean="0">
                <a:solidFill>
                  <a:srgbClr val="FFFF00"/>
                </a:solidFill>
                <a:sym typeface="Symbol"/>
              </a:rPr>
              <a:t>m</a:t>
            </a:r>
            <a:r>
              <a:rPr lang="en-US" sz="2400" dirty="0" smtClean="0">
                <a:sym typeface="Symbol"/>
              </a:rPr>
              <a:t> and some </a:t>
            </a:r>
            <a:r>
              <a:rPr lang="en-US" sz="2400" b="1" u="sng" dirty="0" smtClean="0">
                <a:solidFill>
                  <a:srgbClr val="FFFF00"/>
                </a:solidFill>
                <a:sym typeface="Symbol"/>
              </a:rPr>
              <a:t>smaller that 0.1 m</a:t>
            </a:r>
          </a:p>
          <a:p>
            <a:pPr eaLnBrk="1" hangingPunct="1">
              <a:defRPr/>
            </a:pPr>
            <a:endParaRPr lang="en-US" sz="2400" dirty="0" smtClean="0">
              <a:sym typeface="Symbol"/>
            </a:endParaRPr>
          </a:p>
          <a:p>
            <a:pPr eaLnBrk="1" hangingPunct="1">
              <a:defRPr/>
            </a:pPr>
            <a:r>
              <a:rPr lang="en-US" sz="2400" dirty="0" smtClean="0">
                <a:sym typeface="Symbol"/>
              </a:rPr>
              <a:t>So, a significant proportion of cells </a:t>
            </a:r>
            <a:r>
              <a:rPr lang="en-US" sz="2400" b="1" u="sng" dirty="0" smtClean="0">
                <a:solidFill>
                  <a:srgbClr val="FFFF00"/>
                </a:solidFill>
                <a:sym typeface="Symbol"/>
              </a:rPr>
              <a:t>cannot be viewed </a:t>
            </a:r>
            <a:r>
              <a:rPr lang="en-US" sz="2400" dirty="0" smtClean="0">
                <a:sym typeface="Symbol"/>
              </a:rPr>
              <a:t>by light microscopy.</a:t>
            </a:r>
          </a:p>
          <a:p>
            <a:pPr eaLnBrk="1" hangingPunct="1">
              <a:defRPr/>
            </a:pPr>
            <a:r>
              <a:rPr lang="en-US" sz="2400" dirty="0" smtClean="0">
                <a:sym typeface="Symbol"/>
              </a:rPr>
              <a:t>Electron microscopy shows different morphology than when grown in culture media and gram staining.</a:t>
            </a:r>
          </a:p>
          <a:p>
            <a:pPr eaLnBrk="1" hangingPunct="1">
              <a:defRPr/>
            </a:pPr>
            <a:r>
              <a:rPr lang="en-US" sz="2400" dirty="0" smtClean="0">
                <a:sym typeface="Symbol"/>
              </a:rPr>
              <a:t>For example: some bear </a:t>
            </a:r>
            <a:r>
              <a:rPr lang="en-US" sz="2400" b="1" u="sng" dirty="0" smtClean="0">
                <a:solidFill>
                  <a:srgbClr val="FFFF00"/>
                </a:solidFill>
                <a:sym typeface="Symbol"/>
              </a:rPr>
              <a:t>stalks</a:t>
            </a:r>
          </a:p>
          <a:p>
            <a:pPr lvl="4" eaLnBrk="1" hangingPunct="1">
              <a:defRPr/>
            </a:pPr>
            <a:r>
              <a:rPr lang="en-US" sz="2400" dirty="0" smtClean="0">
                <a:sym typeface="Symbol"/>
              </a:rPr>
              <a:t>Some have </a:t>
            </a:r>
            <a:r>
              <a:rPr lang="en-US" sz="2400" b="1" u="sng" dirty="0" smtClean="0">
                <a:solidFill>
                  <a:srgbClr val="FFFF00"/>
                </a:solidFill>
                <a:sym typeface="Symbol"/>
              </a:rPr>
              <a:t>surface appendages</a:t>
            </a:r>
          </a:p>
          <a:p>
            <a:pPr lvl="4" eaLnBrk="1" hangingPunct="1">
              <a:defRPr/>
            </a:pPr>
            <a:r>
              <a:rPr lang="en-US" sz="2400" dirty="0" smtClean="0">
                <a:sym typeface="Symbol"/>
              </a:rPr>
              <a:t>Some are </a:t>
            </a:r>
            <a:r>
              <a:rPr lang="en-US" sz="2400" b="1" u="sng" dirty="0" smtClean="0">
                <a:solidFill>
                  <a:srgbClr val="FFFF00"/>
                </a:solidFill>
                <a:sym typeface="Symbol"/>
              </a:rPr>
              <a:t>star</a:t>
            </a:r>
            <a:r>
              <a:rPr lang="en-US" sz="2400" dirty="0" smtClean="0">
                <a:sym typeface="Symbol"/>
              </a:rPr>
              <a:t> shaped</a:t>
            </a:r>
          </a:p>
          <a:p>
            <a:pPr lvl="4" eaLnBrk="1" hangingPunct="1">
              <a:defRPr/>
            </a:pPr>
            <a:r>
              <a:rPr lang="en-US" sz="2400" dirty="0" smtClean="0">
                <a:sym typeface="Symbol"/>
              </a:rPr>
              <a:t>Some show </a:t>
            </a:r>
            <a:r>
              <a:rPr lang="en-US" sz="2400" b="1" u="sng" dirty="0" smtClean="0">
                <a:solidFill>
                  <a:srgbClr val="FFFF00"/>
                </a:solidFill>
                <a:sym typeface="Symbol"/>
              </a:rPr>
              <a:t>minute bulges </a:t>
            </a:r>
            <a:r>
              <a:rPr lang="en-US" sz="2400" dirty="0" smtClean="0">
                <a:sym typeface="Symbol"/>
              </a:rPr>
              <a:t>on the surface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42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374900"/>
            <a:ext cx="8856890" cy="6260905"/>
          </a:xfrm>
          <a:solidFill>
            <a:srgbClr val="006600"/>
          </a:solidFill>
        </p:spPr>
        <p:txBody>
          <a:bodyPr>
            <a:normAutofit lnSpcReduction="10000"/>
          </a:bodyPr>
          <a:lstStyle/>
          <a:p>
            <a:r>
              <a:rPr lang="en-GB" dirty="0" smtClean="0"/>
              <a:t>Stella</a:t>
            </a:r>
            <a:r>
              <a:rPr lang="en-GB" dirty="0"/>
              <a:t>, </a:t>
            </a:r>
            <a:r>
              <a:rPr lang="en-GB" dirty="0" smtClean="0"/>
              <a:t>a </a:t>
            </a:r>
            <a:r>
              <a:rPr lang="en-GB" dirty="0"/>
              <a:t>group of flat, six-pronged star-shaped </a:t>
            </a:r>
            <a:r>
              <a:rPr lang="en-GB" dirty="0" err="1"/>
              <a:t>prosthecobacteria</a:t>
            </a:r>
            <a:r>
              <a:rPr lang="en-GB" dirty="0"/>
              <a:t> found in </a:t>
            </a:r>
            <a:r>
              <a:rPr lang="en-GB" b="1" u="sng" dirty="0">
                <a:solidFill>
                  <a:srgbClr val="FFFF00"/>
                </a:solidFill>
              </a:rPr>
              <a:t>freshwater, soil, and sewage </a:t>
            </a:r>
            <a:r>
              <a:rPr lang="en-GB" dirty="0"/>
              <a:t>in widely separated geographical areas.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morphology of the cells provides clear differentiation from all other eubacteria. The cellular morphology and mode of multiplication of these organisms also provide clear separation from other budding and </a:t>
            </a:r>
            <a:r>
              <a:rPr lang="en-GB" dirty="0" err="1"/>
              <a:t>appendaged</a:t>
            </a:r>
            <a:r>
              <a:rPr lang="en-GB" dirty="0"/>
              <a:t> </a:t>
            </a:r>
            <a:r>
              <a:rPr lang="en-GB" dirty="0" err="1"/>
              <a:t>prosthecobacteria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cells are gram negative, flat, </a:t>
            </a:r>
            <a:r>
              <a:rPr lang="en-GB" dirty="0" err="1"/>
              <a:t>nonmotile</a:t>
            </a:r>
            <a:r>
              <a:rPr lang="en-GB" dirty="0"/>
              <a:t>, and </a:t>
            </a:r>
            <a:r>
              <a:rPr lang="en-GB" dirty="0" err="1"/>
              <a:t>asporogenic</a:t>
            </a:r>
            <a:r>
              <a:rPr lang="en-GB" dirty="0"/>
              <a:t>. Representative organisms in the genus are chemoorganotrophic, growing on low nutrient concentrations and utilizing a variety of amino acids and organic acids.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4733855"/>
          </a:xfrm>
        </p:spPr>
        <p:txBody>
          <a:bodyPr>
            <a:normAutofit/>
          </a:bodyPr>
          <a:lstStyle/>
          <a:p>
            <a:r>
              <a:rPr lang="en-GB" b="1" i="1" dirty="0" smtClean="0">
                <a:solidFill>
                  <a:srgbClr val="FFFF00"/>
                </a:solidFill>
              </a:rPr>
              <a:t>Stella </a:t>
            </a:r>
            <a:r>
              <a:rPr lang="en-GB" b="1" i="1" dirty="0" err="1">
                <a:solidFill>
                  <a:srgbClr val="FFFF00"/>
                </a:solidFill>
              </a:rPr>
              <a:t>humosa</a:t>
            </a:r>
            <a:r>
              <a:rPr lang="en-GB" b="1" i="1" dirty="0">
                <a:solidFill>
                  <a:srgbClr val="FFFF00"/>
                </a:solidFill>
              </a:rPr>
              <a:t> </a:t>
            </a:r>
            <a:r>
              <a:rPr lang="en-GB" dirty="0"/>
              <a:t>(type species) is an </a:t>
            </a:r>
            <a:r>
              <a:rPr lang="en-GB" dirty="0" err="1"/>
              <a:t>avacuolate</a:t>
            </a:r>
            <a:r>
              <a:rPr lang="en-GB" dirty="0"/>
              <a:t> organism, </a:t>
            </a:r>
          </a:p>
          <a:p>
            <a:r>
              <a:rPr lang="en-GB" b="1" i="1" dirty="0" smtClean="0">
                <a:solidFill>
                  <a:srgbClr val="FFFF00"/>
                </a:solidFill>
              </a:rPr>
              <a:t>Stella </a:t>
            </a:r>
            <a:r>
              <a:rPr lang="en-GB" b="1" i="1" dirty="0" err="1">
                <a:solidFill>
                  <a:srgbClr val="FFFF00"/>
                </a:solidFill>
              </a:rPr>
              <a:t>vacuolata</a:t>
            </a:r>
            <a:r>
              <a:rPr lang="en-GB" b="1" i="1" dirty="0">
                <a:solidFill>
                  <a:srgbClr val="FFFF00"/>
                </a:solidFill>
              </a:rPr>
              <a:t> </a:t>
            </a:r>
            <a:r>
              <a:rPr lang="en-GB" dirty="0"/>
              <a:t>is a gas </a:t>
            </a:r>
            <a:r>
              <a:rPr lang="en-GB" dirty="0" err="1"/>
              <a:t>vacuolate</a:t>
            </a:r>
            <a:r>
              <a:rPr lang="en-GB" dirty="0"/>
              <a:t> </a:t>
            </a:r>
            <a:r>
              <a:rPr lang="en-GB" dirty="0" err="1" smtClean="0"/>
              <a:t>prosthecobacterium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Organisms </a:t>
            </a:r>
            <a:r>
              <a:rPr lang="en-GB" dirty="0"/>
              <a:t>in the genus Stella appear to represent the first example of </a:t>
            </a:r>
            <a:r>
              <a:rPr lang="en-GB" b="1" dirty="0">
                <a:solidFill>
                  <a:srgbClr val="FFFF00"/>
                </a:solidFill>
              </a:rPr>
              <a:t>radial symmetry in </a:t>
            </a:r>
            <a:r>
              <a:rPr lang="en-GB" b="1" dirty="0" err="1">
                <a:solidFill>
                  <a:srgbClr val="FFFF00"/>
                </a:solidFill>
              </a:rPr>
              <a:t>procaryotic</a:t>
            </a:r>
            <a:r>
              <a:rPr lang="en-GB" b="1" dirty="0">
                <a:solidFill>
                  <a:srgbClr val="FFFF00"/>
                </a:solidFill>
              </a:rPr>
              <a:t> cells.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55" y="3184898"/>
            <a:ext cx="8856890" cy="373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600" dirty="0">
                <a:solidFill>
                  <a:prstClr val="white"/>
                </a:solidFill>
              </a:rPr>
              <a:t>The </a:t>
            </a:r>
            <a:r>
              <a:rPr lang="en-GB" sz="2600" dirty="0" smtClean="0">
                <a:solidFill>
                  <a:prstClr val="white"/>
                </a:solidFill>
              </a:rPr>
              <a:t>left one is </a:t>
            </a:r>
            <a:r>
              <a:rPr lang="en-GB" sz="2600" b="1" i="1" dirty="0">
                <a:solidFill>
                  <a:srgbClr val="FFFF00"/>
                </a:solidFill>
              </a:rPr>
              <a:t>Stella </a:t>
            </a:r>
            <a:r>
              <a:rPr lang="en-GB" sz="2600" b="1" i="1" dirty="0" err="1">
                <a:solidFill>
                  <a:srgbClr val="FFFF00"/>
                </a:solidFill>
              </a:rPr>
              <a:t>vacuolata</a:t>
            </a:r>
            <a:r>
              <a:rPr lang="en-GB" sz="2600" dirty="0">
                <a:solidFill>
                  <a:prstClr val="white"/>
                </a:solidFill>
              </a:rPr>
              <a:t>. Those bubbles in the middle are </a:t>
            </a:r>
            <a:r>
              <a:rPr lang="en-GB" sz="2600" dirty="0" smtClean="0">
                <a:solidFill>
                  <a:prstClr val="white"/>
                </a:solidFill>
              </a:rPr>
              <a:t>gas.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2600" dirty="0">
              <a:solidFill>
                <a:prstClr val="white"/>
              </a:solidFill>
            </a:endParaRPr>
          </a:p>
          <a:p>
            <a:r>
              <a:rPr lang="en-GB" sz="2600" dirty="0">
                <a:solidFill>
                  <a:prstClr val="white"/>
                </a:solidFill>
              </a:rPr>
              <a:t>Left: </a:t>
            </a:r>
            <a:r>
              <a:rPr lang="en-US" sz="2800" b="1" i="1" dirty="0" err="1">
                <a:solidFill>
                  <a:srgbClr val="FFFF00"/>
                </a:solidFill>
              </a:rPr>
              <a:t>Caulobacter</a:t>
            </a:r>
            <a:r>
              <a:rPr lang="en-US" sz="2800" b="1" i="1" dirty="0">
                <a:solidFill>
                  <a:srgbClr val="FFFF00"/>
                </a:solidFill>
              </a:rPr>
              <a:t> </a:t>
            </a:r>
            <a:r>
              <a:rPr lang="en-US" sz="2800" b="1" i="1" dirty="0" err="1" smtClean="0">
                <a:solidFill>
                  <a:srgbClr val="FFFF00"/>
                </a:solidFill>
              </a:rPr>
              <a:t>rhizosphaerae</a:t>
            </a:r>
            <a:r>
              <a:rPr lang="en-US" sz="2800" b="1" i="1" dirty="0" smtClean="0">
                <a:solidFill>
                  <a:srgbClr val="FFFF00"/>
                </a:solidFill>
              </a:rPr>
              <a:t>: </a:t>
            </a:r>
            <a:r>
              <a:rPr lang="en-GB" sz="2600" dirty="0" smtClean="0">
                <a:solidFill>
                  <a:schemeClr val="bg1"/>
                </a:solidFill>
              </a:rPr>
              <a:t>Gram-reaction-negative</a:t>
            </a:r>
            <a:r>
              <a:rPr lang="en-GB" sz="2600" dirty="0">
                <a:solidFill>
                  <a:schemeClr val="bg1"/>
                </a:solidFill>
              </a:rPr>
              <a:t>, aerobic, white- to pale-yellow-coloured and rod-shaped bacterium with a single polar flagellum or a stalk, designated strain 7F14T, was isolated from </a:t>
            </a:r>
            <a:r>
              <a:rPr lang="en-GB" sz="2600" dirty="0" err="1">
                <a:solidFill>
                  <a:schemeClr val="bg1"/>
                </a:solidFill>
              </a:rPr>
              <a:t>rhizosphere</a:t>
            </a:r>
            <a:r>
              <a:rPr lang="en-GB" sz="2600" dirty="0">
                <a:solidFill>
                  <a:schemeClr val="bg1"/>
                </a:solidFill>
              </a:rPr>
              <a:t> soil of cultivated watermelon </a:t>
            </a:r>
            <a:r>
              <a:rPr lang="en-GB" sz="2600" dirty="0" smtClean="0">
                <a:solidFill>
                  <a:schemeClr val="bg1"/>
                </a:solidFill>
              </a:rPr>
              <a:t>field. </a:t>
            </a:r>
            <a:endParaRPr lang="en-GB" sz="2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2988"/>
          <a:stretch/>
        </p:blipFill>
        <p:spPr>
          <a:xfrm>
            <a:off x="1059785" y="179805"/>
            <a:ext cx="3046222" cy="2847079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15492"/>
            <a:ext cx="2850700" cy="28507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804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833015"/>
            <a:ext cx="8551480" cy="5497380"/>
          </a:xfr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GB" b="1" u="sng" dirty="0" err="1">
                <a:solidFill>
                  <a:srgbClr val="FFFF00"/>
                </a:solidFill>
              </a:rPr>
              <a:t>prosthecae</a:t>
            </a:r>
            <a:r>
              <a:rPr lang="en-GB" dirty="0"/>
              <a:t> (Greek for </a:t>
            </a:r>
            <a:r>
              <a:rPr lang="en-GB" i="1" dirty="0"/>
              <a:t>appendage</a:t>
            </a:r>
            <a:r>
              <a:rPr lang="en-GB" dirty="0"/>
              <a:t>), and can serve many </a:t>
            </a:r>
            <a:r>
              <a:rPr lang="en-GB" dirty="0" smtClean="0"/>
              <a:t>functions:</a:t>
            </a:r>
          </a:p>
          <a:p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They </a:t>
            </a:r>
            <a:r>
              <a:rPr lang="en-GB" dirty="0"/>
              <a:t>can </a:t>
            </a:r>
            <a:r>
              <a:rPr lang="en-GB" b="1" u="sng" dirty="0">
                <a:solidFill>
                  <a:srgbClr val="FFFF00"/>
                </a:solidFill>
              </a:rPr>
              <a:t>increase surface area </a:t>
            </a:r>
            <a:r>
              <a:rPr lang="en-GB" dirty="0"/>
              <a:t>without increasing mass for better diffusion.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They </a:t>
            </a:r>
            <a:r>
              <a:rPr lang="en-GB" dirty="0"/>
              <a:t>can make a bacterium </a:t>
            </a:r>
            <a:r>
              <a:rPr lang="en-GB" b="1" u="sng" dirty="0">
                <a:solidFill>
                  <a:srgbClr val="FFFF00"/>
                </a:solidFill>
              </a:rPr>
              <a:t>large</a:t>
            </a:r>
            <a:r>
              <a:rPr lang="en-GB" dirty="0"/>
              <a:t> enough to </a:t>
            </a:r>
            <a:r>
              <a:rPr lang="en-GB" b="1" u="sng" dirty="0">
                <a:solidFill>
                  <a:srgbClr val="FFFF00"/>
                </a:solidFill>
              </a:rPr>
              <a:t>not be eaten. </a:t>
            </a:r>
            <a:endParaRPr lang="en-GB" b="1" u="sng" dirty="0" smtClean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They </a:t>
            </a:r>
            <a:r>
              <a:rPr lang="en-GB" dirty="0"/>
              <a:t>may also </a:t>
            </a:r>
            <a:r>
              <a:rPr lang="en-GB" b="1" u="sng" dirty="0">
                <a:solidFill>
                  <a:srgbClr val="FFFF00"/>
                </a:solidFill>
              </a:rPr>
              <a:t>catch more water</a:t>
            </a:r>
            <a:r>
              <a:rPr lang="en-GB" dirty="0"/>
              <a:t>, to help non-motile bacteria be </a:t>
            </a:r>
            <a:r>
              <a:rPr lang="en-GB" b="1" u="sng" dirty="0">
                <a:solidFill>
                  <a:srgbClr val="FFFF00"/>
                </a:solidFill>
              </a:rPr>
              <a:t>moved </a:t>
            </a:r>
            <a:r>
              <a:rPr lang="en-GB" dirty="0"/>
              <a:t>along by the current.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584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Office Theme</vt:lpstr>
      <vt:lpstr>Morphological Groups of soil bacteria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Taxonomic Groups of bacteria commonly found in soil or of particular interest:-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91</cp:revision>
  <dcterms:created xsi:type="dcterms:W3CDTF">2013-08-21T19:17:07Z</dcterms:created>
  <dcterms:modified xsi:type="dcterms:W3CDTF">2019-05-23T07:12:01Z</dcterms:modified>
</cp:coreProperties>
</file>