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4" r:id="rId8"/>
    <p:sldId id="270" r:id="rId9"/>
    <p:sldId id="260" r:id="rId10"/>
    <p:sldId id="261" r:id="rId11"/>
    <p:sldId id="262" r:id="rId12"/>
    <p:sldId id="26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4A519-D219-47CD-911F-2958BA0A8F1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FC81F-E7F2-44EA-A379-9F1406593C5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3D3C11-8D6A-4A5E-A65F-B60B0C0BD516}" type="datetime1">
              <a:rPr lang="en-IN" smtClean="0"/>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BF13869-5C46-445F-8085-2E923E2D599C}" type="datetime1">
              <a:rPr lang="en-IN" smtClean="0"/>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9833335-9A8E-48A9-A91D-7E4040169785}" type="datetime1">
              <a:rPr lang="en-IN" smtClean="0"/>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117E1CD-1417-48A0-8479-8AC022749A8C}" type="datetime1">
              <a:rPr lang="en-IN" smtClean="0"/>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65CCA9F-CE8B-4912-8BFD-B17889EA49A8}" type="datetime1">
              <a:rPr lang="en-IN" smtClean="0"/>
            </a:fld>
            <a:endParaRPr lang="en-IN"/>
          </a:p>
        </p:txBody>
      </p:sp>
      <p:sp>
        <p:nvSpPr>
          <p:cNvPr id="5" name="Footer Placeholder 4"/>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9074CF5-D2DA-44A9-96F3-5EBB82F3E142}" type="datetime1">
              <a:rPr lang="en-IN" smtClean="0"/>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81FC77F-65A3-4E33-995E-200854F402D9}" type="datetime1">
              <a:rPr lang="en-IN" smtClean="0"/>
            </a:fld>
            <a:endParaRPr lang="en-IN"/>
          </a:p>
        </p:txBody>
      </p:sp>
      <p:sp>
        <p:nvSpPr>
          <p:cNvPr id="8" name="Footer Placeholder 7"/>
          <p:cNvSpPr>
            <a:spLocks noGrp="1"/>
          </p:cNvSpPr>
          <p:nvPr>
            <p:ph type="ftr" sz="quarter" idx="11"/>
          </p:nvPr>
        </p:nvSpPr>
        <p:spPr/>
        <p:txBody>
          <a:bodyPr/>
          <a:lstStyle/>
          <a:p>
            <a:r>
              <a:rPr lang="en-US" dirty="0"/>
              <a:t>AmalJyothi College of Engineering Kanjirappally</a:t>
            </a:r>
            <a:endParaRPr lang="en-IN" dirty="0"/>
          </a:p>
        </p:txBody>
      </p:sp>
      <p:sp>
        <p:nvSpPr>
          <p:cNvPr id="9" name="Slide Number Placeholder 8"/>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9AB53BF-8822-4DF9-B698-3877D522EDED}" type="datetime1">
              <a:rPr lang="en-IN" smtClean="0"/>
            </a:fld>
            <a:endParaRPr lang="en-IN"/>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F1582-BA95-464A-BC50-DE90194A526F}" type="datetime1">
              <a:rPr lang="en-IN" smtClean="0"/>
            </a:fld>
            <a:endParaRPr lang="en-IN"/>
          </a:p>
        </p:txBody>
      </p:sp>
      <p:sp>
        <p:nvSpPr>
          <p:cNvPr id="3" name="Footer Placeholder 2"/>
          <p:cNvSpPr>
            <a:spLocks noGrp="1"/>
          </p:cNvSpPr>
          <p:nvPr>
            <p:ph type="ftr" sz="quarter" idx="11"/>
          </p:nvPr>
        </p:nvSpPr>
        <p:spPr/>
        <p:txBody>
          <a:bodyPr/>
          <a:lstStyle/>
          <a:p>
            <a:r>
              <a:rPr lang="en-US" dirty="0"/>
              <a:t>AmalJyothi College of Engineering Kanjirappally</a:t>
            </a:r>
            <a:endParaRPr lang="en-IN" dirty="0"/>
          </a:p>
        </p:txBody>
      </p:sp>
      <p:sp>
        <p:nvSpPr>
          <p:cNvPr id="4" name="Slide Number Placeholder 3"/>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1AC9716-4236-45B2-B18B-D5CF82312283}" type="datetime1">
              <a:rPr lang="en-IN" smtClean="0"/>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37E7CE5-C7AB-4C13-891E-56D7F445F770}" type="datetime1">
              <a:rPr lang="en-IN" smtClean="0"/>
            </a:fld>
            <a:endParaRPr lang="en-IN"/>
          </a:p>
        </p:txBody>
      </p:sp>
      <p:sp>
        <p:nvSpPr>
          <p:cNvPr id="6" name="Footer Placeholder 5"/>
          <p:cNvSpPr>
            <a:spLocks noGrp="1"/>
          </p:cNvSpPr>
          <p:nvPr>
            <p:ph type="ftr" sz="quarter" idx="11"/>
          </p:nvPr>
        </p:nvSpPr>
        <p:spPr/>
        <p:txBody>
          <a:bodyPr/>
          <a:lstStyle/>
          <a:p>
            <a:r>
              <a:rPr lang="en-US" dirty="0"/>
              <a:t>AmalJyothi College of Engineering Kanjirappally</a:t>
            </a:r>
            <a:endParaRPr lang="en-IN" dirty="0"/>
          </a:p>
        </p:txBody>
      </p:sp>
      <p:sp>
        <p:nvSpPr>
          <p:cNvPr id="7" name="Slide Number Placeholder 6"/>
          <p:cNvSpPr>
            <a:spLocks noGrp="1"/>
          </p:cNvSpPr>
          <p:nvPr>
            <p:ph type="sldNum" sz="quarter" idx="12"/>
          </p:nvPr>
        </p:nvSpPr>
        <p:spPr/>
        <p:txBody>
          <a:bodyPr/>
          <a:lstStyle/>
          <a:p>
            <a:fld id="{630A71A5-E0BE-4AD3-AC38-24E45FF2139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E512-F4EC-47E3-B3ED-8960380A1970}"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AmalJyothi College of Engineering Kanjirappally</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A71A5-E0BE-4AD3-AC38-24E45FF2139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0245"/>
            <a:ext cx="9144000" cy="1397000"/>
          </a:xfrm>
        </p:spPr>
        <p:txBody>
          <a:bodyPr/>
          <a:lstStyle/>
          <a:p>
            <a:r>
              <a:rPr lang="en-IN" sz="3200" b="1" dirty="0"/>
              <a:t>Predict of Weather Forecasting </a:t>
            </a:r>
            <a:br>
              <a:rPr lang="en-IN" sz="3200" b="1" dirty="0"/>
            </a:br>
            <a:r>
              <a:rPr lang="en-IN" sz="3200" b="1" dirty="0"/>
              <a:t>using Machine Learning</a:t>
            </a:r>
            <a:endParaRPr lang="en-IN" sz="3200" b="1" dirty="0"/>
          </a:p>
        </p:txBody>
      </p:sp>
      <p:sp>
        <p:nvSpPr>
          <p:cNvPr id="3" name="Subtitle 2"/>
          <p:cNvSpPr>
            <a:spLocks noGrp="1"/>
          </p:cNvSpPr>
          <p:nvPr>
            <p:ph type="subTitle" idx="1"/>
          </p:nvPr>
        </p:nvSpPr>
        <p:spPr/>
        <p:txBody>
          <a:bodyPr/>
          <a:lstStyle/>
          <a:p>
            <a:r>
              <a:rPr lang="en-IN" dirty="0"/>
              <a:t>                                                                                 Prepared by,</a:t>
            </a:r>
            <a:endParaRPr lang="en-IN" dirty="0"/>
          </a:p>
          <a:p>
            <a:r>
              <a:rPr lang="en-IN" dirty="0"/>
              <a:t>                                                                                      Aksa  Anna  Jose</a:t>
            </a:r>
            <a:endParaRPr lang="en-IN" dirty="0"/>
          </a:p>
          <a:p>
            <a:r>
              <a:rPr lang="en-IN" dirty="0"/>
              <a:t>                             </a:t>
            </a:r>
            <a:endParaRPr lang="en-IN" dirty="0"/>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225" y="347345"/>
            <a:ext cx="10188575" cy="1325880"/>
          </a:xfrm>
        </p:spPr>
        <p:txBody>
          <a:bodyPr>
            <a:normAutofit fontScale="90000"/>
          </a:bodyPr>
          <a:lstStyle/>
          <a:p>
            <a:r>
              <a:rPr lang="en-IN" sz="4890" b="1" dirty="0"/>
              <a:t>REFERENCES</a:t>
            </a:r>
            <a:br>
              <a:rPr lang="en-IN" sz="4890" b="1" dirty="0"/>
            </a:br>
            <a:endParaRPr lang="en-IN" sz="4890" dirty="0"/>
          </a:p>
        </p:txBody>
      </p:sp>
      <p:sp>
        <p:nvSpPr>
          <p:cNvPr id="3" name="Content Placeholder 2"/>
          <p:cNvSpPr>
            <a:spLocks noGrp="1"/>
          </p:cNvSpPr>
          <p:nvPr>
            <p:ph idx="1"/>
          </p:nvPr>
        </p:nvSpPr>
        <p:spPr>
          <a:xfrm>
            <a:off x="838200" y="973455"/>
            <a:ext cx="10515600" cy="5359400"/>
          </a:xfrm>
        </p:spPr>
        <p:txBody>
          <a:bodyPr>
            <a:normAutofit fontScale="80000"/>
          </a:bodyPr>
          <a:lstStyle/>
          <a:p>
            <a:pPr algn="just">
              <a:buFont typeface="Wingdings" panose="05000000000000000000" charset="0"/>
              <a:buChar char="§"/>
            </a:pPr>
            <a:r>
              <a:rPr lang="en-IN" sz="2220" b="1" dirty="0"/>
              <a:t>An Ensemble Approach to predict weather forecast  using Machine Learning</a:t>
            </a:r>
            <a:endParaRPr lang="en-IN" sz="2220" b="1" dirty="0"/>
          </a:p>
          <a:p>
            <a:pPr marL="0" indent="0" algn="just">
              <a:buFont typeface="Wingdings" panose="05000000000000000000" charset="0"/>
              <a:buNone/>
            </a:pPr>
            <a:r>
              <a:rPr lang="en-IN" sz="2220" b="1" dirty="0"/>
              <a:t>      </a:t>
            </a:r>
            <a:r>
              <a:rPr lang="en-IN" sz="2220" dirty="0"/>
              <a:t>Proceedings of the International Conference on Smart Electronics and Communication (ICOSEC 2020)</a:t>
            </a:r>
            <a:endParaRPr lang="en-IN" sz="2220" dirty="0"/>
          </a:p>
          <a:p>
            <a:pPr marL="0" indent="0" algn="just">
              <a:buFont typeface="Wingdings" panose="05000000000000000000" charset="0"/>
              <a:buNone/>
            </a:pPr>
            <a:r>
              <a:rPr lang="en-IN" sz="2220" dirty="0"/>
              <a:t>      IEEE Xplore Part Number: CFP20V90-ART; ISBN: 978-1-7281-5461-9</a:t>
            </a:r>
            <a:endParaRPr lang="en-IN" sz="2220" dirty="0"/>
          </a:p>
          <a:p>
            <a:pPr algn="just">
              <a:buFont typeface="Wingdings" panose="05000000000000000000" charset="0"/>
              <a:buChar char="§"/>
            </a:pPr>
            <a:r>
              <a:rPr lang="en-IN" sz="2220" b="1" dirty="0"/>
              <a:t>Deep Learning based weather forecast:A prediction</a:t>
            </a:r>
            <a:endParaRPr lang="en-IN" sz="2220" b="1" dirty="0"/>
          </a:p>
          <a:p>
            <a:pPr algn="just">
              <a:buNone/>
            </a:pPr>
            <a:r>
              <a:rPr lang="en-IN" sz="2220" dirty="0"/>
              <a:t>     Sachin Soni;Kuldeep Vashishtha;Chandra Bhandubey 2021  5th International Conference on Trends in Electronics and Informatics (ICOEI)</a:t>
            </a:r>
            <a:endParaRPr lang="en-IN" sz="2220" dirty="0"/>
          </a:p>
          <a:p>
            <a:pPr algn="just">
              <a:buFont typeface="Wingdings" panose="05000000000000000000" charset="0"/>
              <a:buChar char="§"/>
            </a:pPr>
            <a:r>
              <a:rPr lang="en-IN" sz="2220" b="1" dirty="0"/>
              <a:t>An Intelligent weather prediction system  based on IOT</a:t>
            </a:r>
            <a:endParaRPr lang="en-IN" sz="2220" b="1" dirty="0"/>
          </a:p>
          <a:p>
            <a:pPr algn="just">
              <a:buNone/>
            </a:pPr>
            <a:r>
              <a:rPr lang="en-IN" sz="2220" dirty="0"/>
              <a:t>     Mrinmoy Sadhukhan;Sudakshina Dasgupta;Indrajit Bhattacharya  2021 Devices for Integrated Circuit (DevIC)</a:t>
            </a:r>
            <a:endParaRPr lang="en-IN" sz="2220" dirty="0"/>
          </a:p>
          <a:p>
            <a:pPr algn="just">
              <a:buFont typeface="Wingdings" panose="05000000000000000000" charset="0"/>
              <a:buChar char="§"/>
            </a:pPr>
            <a:r>
              <a:rPr lang="en-IN" sz="2220" b="1" dirty="0"/>
              <a:t>Smart Real Time weather forecasting system</a:t>
            </a:r>
            <a:endParaRPr lang="en-IN" sz="2220" b="1" dirty="0"/>
          </a:p>
          <a:p>
            <a:pPr algn="just">
              <a:buNone/>
            </a:pPr>
            <a:r>
              <a:rPr lang="en-IN" sz="2220" dirty="0"/>
              <a:t>     Shivanshu;Palash Nagwanshi;Anamika Chauhan  2021 3rd International Conference on Advances in Computing, Communication Control and Networking (ICAC3N)</a:t>
            </a:r>
            <a:endParaRPr lang="en-IN" sz="2220" dirty="0"/>
          </a:p>
          <a:p>
            <a:pPr algn="just">
              <a:buFont typeface="Wingdings" panose="05000000000000000000" charset="0"/>
              <a:buChar char="§"/>
            </a:pPr>
            <a:r>
              <a:rPr lang="en-IN" sz="2220" b="1" dirty="0"/>
              <a:t>Ship path planning based on Deep Reinforcement Learning and weather forecast</a:t>
            </a:r>
            <a:endParaRPr lang="en-IN" sz="2220" b="1" dirty="0"/>
          </a:p>
          <a:p>
            <a:pPr algn="just">
              <a:buNone/>
            </a:pPr>
            <a:r>
              <a:rPr lang="en-IN" sz="2220" dirty="0"/>
              <a:t>     Eva  ARTUSI  2021 22nd IEEE International Conference on Mobile Data Management (MDM)</a:t>
            </a:r>
            <a:endParaRPr lang="en-IN" sz="2220" dirty="0"/>
          </a:p>
          <a:p>
            <a:pPr algn="just">
              <a:buFont typeface="Wingdings" panose="05000000000000000000" charset="0"/>
              <a:buChar char="§"/>
            </a:pPr>
            <a:r>
              <a:rPr lang="en-IN" sz="2220" b="1" dirty="0"/>
              <a:t>Short-Term Solar Power Forecasts Considering Various Weather Variables</a:t>
            </a:r>
            <a:endParaRPr lang="en-IN" sz="2220" b="1" dirty="0"/>
          </a:p>
          <a:p>
            <a:pPr algn="just">
              <a:buNone/>
            </a:pPr>
            <a:r>
              <a:rPr lang="en-IN" sz="2220" dirty="0"/>
              <a:t>     You-Jing Zhong;Yuan-Kang Wu  2020 International Symposium on Computer, Consumer and Control (IS3C)</a:t>
            </a:r>
            <a:endParaRPr lang="en-IN" sz="2220" dirty="0"/>
          </a:p>
          <a:p>
            <a:pPr marL="0" indent="0" algn="just">
              <a:buNone/>
            </a:pPr>
            <a:endParaRPr lang="en-IN" sz="1600" dirty="0"/>
          </a:p>
          <a:p>
            <a:pPr marL="0" indent="0">
              <a:buNone/>
            </a:pPr>
            <a:endParaRPr lang="en-IN" sz="2000" dirty="0"/>
          </a:p>
          <a:p>
            <a:pPr marL="0" indent="0">
              <a:buNone/>
            </a:pPr>
            <a:endParaRPr lang="en-IN" sz="2000" dirty="0"/>
          </a:p>
          <a:p>
            <a:pPr marL="0" indent="0">
              <a:buNone/>
            </a:pPr>
            <a:endParaRPr lang="en-IN" sz="2000" dirty="0"/>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6" name="Slide Number Placeholder 5"/>
          <p:cNvSpPr>
            <a:spLocks noGrp="1"/>
          </p:cNvSpPr>
          <p:nvPr>
            <p:ph type="sldNum" sz="quarter" idx="12"/>
          </p:nvPr>
        </p:nvSpPr>
        <p:spPr/>
        <p:txBody>
          <a:bodyPr/>
          <a:lstStyle/>
          <a:p>
            <a:fld id="{630A71A5-E0BE-4AD3-AC38-24E45FF2139F}" type="slidenum">
              <a:rPr lang="en-IN" smtClean="0"/>
            </a:fld>
            <a:endParaRPr lang="en-IN"/>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z="5400" i="1" dirty="0" smtClean="0">
                <a:solidFill>
                  <a:srgbClr val="FF0000"/>
                </a:solidFill>
                <a:latin typeface="Bell MT" panose="02020503060305020303" pitchFamily="18" charset="0"/>
              </a:rPr>
              <a:t>THANK YOU</a:t>
            </a:r>
            <a:endParaRPr lang="en-IN" sz="5400" i="1" dirty="0">
              <a:solidFill>
                <a:srgbClr val="FF0000"/>
              </a:solidFill>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IN" dirty="0"/>
          </a:p>
        </p:txBody>
      </p:sp>
      <p:sp>
        <p:nvSpPr>
          <p:cNvPr id="3" name="Content Placeholder 2"/>
          <p:cNvSpPr>
            <a:spLocks noGrp="1"/>
          </p:cNvSpPr>
          <p:nvPr>
            <p:ph idx="1"/>
          </p:nvPr>
        </p:nvSpPr>
        <p:spPr/>
        <p:txBody>
          <a:bodyPr/>
          <a:lstStyle/>
          <a:p>
            <a:pPr>
              <a:buFont typeface="Wingdings" panose="05000000000000000000" charset="0"/>
              <a:buChar char="q"/>
            </a:pPr>
            <a:r>
              <a:rPr lang="en-IN" sz="2000" dirty="0"/>
              <a:t>  </a:t>
            </a:r>
            <a:r>
              <a:rPr lang="en-IN" sz="2400" dirty="0"/>
              <a:t>Abstract</a:t>
            </a:r>
            <a:endParaRPr lang="en-IN" sz="2400" dirty="0"/>
          </a:p>
          <a:p>
            <a:pPr>
              <a:buFont typeface="Wingdings" panose="05000000000000000000" charset="0"/>
              <a:buChar char="q"/>
            </a:pPr>
            <a:r>
              <a:rPr lang="en-IN" sz="2400" dirty="0">
                <a:sym typeface="+mn-ea"/>
              </a:rPr>
              <a:t>  Introduction</a:t>
            </a:r>
            <a:endParaRPr lang="en-IN" sz="2400" dirty="0">
              <a:sym typeface="+mn-ea"/>
            </a:endParaRPr>
          </a:p>
          <a:p>
            <a:pPr>
              <a:buFont typeface="Wingdings" panose="05000000000000000000" charset="0"/>
              <a:buChar char="q"/>
            </a:pPr>
            <a:r>
              <a:rPr lang="en-IN" sz="2400" dirty="0">
                <a:sym typeface="+mn-ea"/>
              </a:rPr>
              <a:t>  Literature Survey</a:t>
            </a:r>
            <a:endParaRPr lang="en-IN" sz="2400" dirty="0"/>
          </a:p>
          <a:p>
            <a:pPr>
              <a:buFont typeface="Wingdings" panose="05000000000000000000" charset="0"/>
              <a:buChar char="q"/>
            </a:pPr>
            <a:r>
              <a:rPr lang="en-IN" sz="2400" dirty="0"/>
              <a:t>  Methodology</a:t>
            </a:r>
            <a:endParaRPr lang="en-IN" sz="2400" dirty="0"/>
          </a:p>
          <a:p>
            <a:pPr>
              <a:buFont typeface="Wingdings" panose="05000000000000000000" charset="0"/>
              <a:buChar char="q"/>
            </a:pPr>
            <a:r>
              <a:rPr lang="en-IN" sz="2400" dirty="0"/>
              <a:t>  Results and Discussion</a:t>
            </a:r>
            <a:endParaRPr lang="en-IN" sz="2400" dirty="0"/>
          </a:p>
          <a:p>
            <a:pPr>
              <a:buFont typeface="Wingdings" panose="05000000000000000000" charset="0"/>
              <a:buChar char="q"/>
            </a:pPr>
            <a:r>
              <a:rPr lang="en-IN" sz="2400" dirty="0"/>
              <a:t>  Conclusion</a:t>
            </a:r>
            <a:endParaRPr lang="en-IN" sz="2400" dirty="0"/>
          </a:p>
          <a:p>
            <a:pPr>
              <a:buFont typeface="Wingdings" panose="05000000000000000000" charset="0"/>
              <a:buChar char="q"/>
            </a:pPr>
            <a:r>
              <a:rPr lang="en-IN" sz="2400" dirty="0"/>
              <a:t>  References</a:t>
            </a:r>
            <a:endParaRPr lang="en-IN" sz="2400" dirty="0"/>
          </a:p>
          <a:p>
            <a:pPr marL="0" indent="0">
              <a:buFont typeface="Wingdings" panose="05000000000000000000" charset="0"/>
              <a:buNone/>
            </a:pPr>
            <a:endParaRPr lang="en-IN" sz="2400" dirty="0"/>
          </a:p>
          <a:p>
            <a:pPr>
              <a:buNone/>
            </a:pPr>
            <a:endParaRPr lang="en-IN" sz="2000" dirty="0"/>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250" y="365125"/>
            <a:ext cx="9861550" cy="1325880"/>
          </a:xfrm>
        </p:spPr>
        <p:txBody>
          <a:bodyPr/>
          <a:lstStyle/>
          <a:p>
            <a:r>
              <a:rPr lang="en-US" b="1" dirty="0"/>
              <a:t>ABSTRACT</a:t>
            </a:r>
            <a:endParaRPr lang="en-IN" dirty="0"/>
          </a:p>
        </p:txBody>
      </p:sp>
      <p:sp>
        <p:nvSpPr>
          <p:cNvPr id="3" name="Content Placeholder 2"/>
          <p:cNvSpPr>
            <a:spLocks noGrp="1"/>
          </p:cNvSpPr>
          <p:nvPr>
            <p:ph idx="1"/>
          </p:nvPr>
        </p:nvSpPr>
        <p:spPr>
          <a:xfrm>
            <a:off x="838200" y="1312545"/>
            <a:ext cx="10515600" cy="4445000"/>
          </a:xfrm>
        </p:spPr>
        <p:txBody>
          <a:bodyPr>
            <a:normAutofit lnSpcReduction="10000"/>
          </a:bodyPr>
          <a:lstStyle/>
          <a:p>
            <a:pPr marL="457200" lvl="1" indent="0" algn="just">
              <a:buNone/>
            </a:pPr>
            <a:endParaRPr lang="en-IN" sz="2000" dirty="0"/>
          </a:p>
          <a:p>
            <a:pPr marL="457200" lvl="1" indent="0" algn="just">
              <a:buNone/>
            </a:pPr>
            <a:r>
              <a:rPr lang="en-IN" sz="2000" dirty="0"/>
              <a:t>Weather changes have an incredibly negative impact on the environment and triggers natural disasters all of a sudden. To forecast these changes, there are several machine learning techniques and algorithms through which the weather changes can be predicted earlier.</a:t>
            </a:r>
            <a:endParaRPr lang="en-IN" sz="2000" dirty="0"/>
          </a:p>
          <a:p>
            <a:pPr marL="457200" lvl="1" indent="0" algn="just">
              <a:buNone/>
            </a:pPr>
            <a:endParaRPr lang="en-IN" sz="2000" dirty="0"/>
          </a:p>
          <a:p>
            <a:pPr marL="457200" lvl="1" indent="0" algn="just">
              <a:buNone/>
            </a:pPr>
            <a:r>
              <a:rPr lang="en-IN" sz="2000" dirty="0"/>
              <a:t>It has been noted that, from previous analysis there are many other approaches available for weather prediction. Based on those, various parameters like temperature, humidity, wind direction, precipitation, evaporation etc are considered.</a:t>
            </a:r>
            <a:endParaRPr lang="en-IN" sz="2000" dirty="0"/>
          </a:p>
          <a:p>
            <a:pPr marL="457200" lvl="1" indent="0" algn="just">
              <a:buNone/>
            </a:pPr>
            <a:endParaRPr lang="en-IN" sz="2000" dirty="0"/>
          </a:p>
          <a:p>
            <a:pPr marL="457200" lvl="1" indent="0" algn="just">
              <a:buNone/>
            </a:pPr>
            <a:r>
              <a:rPr lang="en-IN" sz="2000" dirty="0"/>
              <a:t> After surveying the emerging techniques and datasets, a proposed system is inculcated to include the approaches such as knn algorithm  used to predict the wind speed, forecast time and day to interpret  the environmental changes.</a:t>
            </a:r>
            <a:endParaRPr lang="en-IN" sz="2000" dirty="0"/>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idx="1"/>
          </p:nvPr>
        </p:nvSpPr>
        <p:spPr>
          <a:xfrm>
            <a:off x="838200" y="1478915"/>
            <a:ext cx="10515600" cy="4242435"/>
          </a:xfrm>
        </p:spPr>
        <p:txBody>
          <a:bodyPr>
            <a:normAutofit lnSpcReduction="10000"/>
          </a:bodyPr>
          <a:lstStyle/>
          <a:p>
            <a:pPr marL="0" indent="0" algn="just">
              <a:buNone/>
            </a:pPr>
            <a:endParaRPr lang="en-IN" sz="2000" dirty="0"/>
          </a:p>
          <a:p>
            <a:pPr marL="0" indent="0" algn="just">
              <a:buNone/>
            </a:pPr>
            <a:r>
              <a:rPr lang="en-IN" sz="2000" dirty="0"/>
              <a:t>The base of Nearest-neighbor classifiers is learning by resemblance, which is by comparing a given test sample with the available training samples which are similar to it.</a:t>
            </a:r>
            <a:endParaRPr lang="en-IN" sz="2000" dirty="0"/>
          </a:p>
          <a:p>
            <a:pPr marL="0" indent="0" algn="just">
              <a:buNone/>
            </a:pPr>
            <a:r>
              <a:rPr lang="en-IN" sz="2000" dirty="0"/>
              <a:t>KNN algorithm can be used for both classification and regression problems. The knn algorithm uses ‘feature similarity’ to predict the value of any new data  points. This means that new points is assigned a value  based on how closely it resembles the points in the  train set.</a:t>
            </a:r>
            <a:endParaRPr lang="en-IN" sz="2000" dirty="0"/>
          </a:p>
          <a:p>
            <a:pPr marL="0" indent="0" algn="just">
              <a:buNone/>
            </a:pPr>
            <a:r>
              <a:rPr lang="en-IN" sz="2000" dirty="0"/>
              <a:t>The KNN algorithm can compete with the most accurate models because it makes highly accurate predictions. The quality of the predictions depends on the distance measure. Therefore, the KNN algorithm is suitable for applications for which sufficient domain knowledge is available. This knowledge supports the selection of an appropriate measure.The KNN algorithm is a type of lazy learning, where the computation for the generation of the predictions is deferred until classification.</a:t>
            </a:r>
            <a:endParaRPr lang="en-IN" sz="2000" dirty="0"/>
          </a:p>
          <a:p>
            <a:pPr marL="0" indent="0" algn="just">
              <a:buNone/>
            </a:pPr>
            <a:r>
              <a:rPr lang="en-IN" sz="2000" dirty="0"/>
              <a:t>Based on the climatic conditions at our place, the parameters like temp, humidity, pressure, precipitation etc. are considered and a dataset is framed. These values are considered based on our city’s weather situations.</a:t>
            </a:r>
            <a:endParaRPr lang="en-IN" sz="2000" dirty="0"/>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Tree>
  </p:cSld>
  <p:clrMapOvr>
    <a:masterClrMapping/>
  </p:clrMapOvr>
  <p:transition>
    <p:sndAc>
      <p:end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Literature Survey</a:t>
            </a:r>
            <a:endParaRPr lang="en-IN" b="1" dirty="0"/>
          </a:p>
        </p:txBody>
      </p:sp>
      <p:sp>
        <p:nvSpPr>
          <p:cNvPr id="3" name="Content Placeholder 2"/>
          <p:cNvSpPr>
            <a:spLocks noGrp="1"/>
          </p:cNvSpPr>
          <p:nvPr>
            <p:ph idx="1"/>
          </p:nvPr>
        </p:nvSpPr>
        <p:spPr>
          <a:xfrm>
            <a:off x="838200" y="1315085"/>
            <a:ext cx="11098530" cy="5026025"/>
          </a:xfrm>
        </p:spPr>
        <p:txBody>
          <a:bodyPr>
            <a:normAutofit/>
          </a:bodyPr>
          <a:lstStyle/>
          <a:p>
            <a:pPr marL="0" indent="0" algn="just">
              <a:buNone/>
            </a:pPr>
            <a:endParaRPr lang="en-IN" sz="2000" dirty="0"/>
          </a:p>
          <a:p>
            <a:pPr algn="just">
              <a:buNone/>
            </a:pPr>
            <a:endParaRPr lang="en-IN" sz="1800" dirty="0"/>
          </a:p>
          <a:p>
            <a:pPr marL="0" indent="0" algn="just">
              <a:buNone/>
            </a:pPr>
            <a:endParaRPr lang="en-IN" sz="2000" dirty="0"/>
          </a:p>
          <a:p>
            <a:pPr marL="0" indent="0" algn="just">
              <a:buNone/>
            </a:pPr>
            <a:endParaRPr lang="en-IN" sz="2000" dirty="0"/>
          </a:p>
          <a:p>
            <a:pPr marL="0" indent="0" algn="just">
              <a:buNone/>
            </a:pPr>
            <a:endParaRPr lang="en-IN" sz="2000" dirty="0"/>
          </a:p>
        </p:txBody>
      </p:sp>
      <p:sp>
        <p:nvSpPr>
          <p:cNvPr id="4" name="Footer Placeholder 3"/>
          <p:cNvSpPr>
            <a:spLocks noGrp="1"/>
          </p:cNvSpPr>
          <p:nvPr>
            <p:ph type="ftr" sz="quarter" idx="11"/>
          </p:nvPr>
        </p:nvSpPr>
        <p:spPr/>
        <p:txBody>
          <a:bodyPr/>
          <a:lstStyle/>
          <a:p>
            <a:r>
              <a:rPr lang="en-US" dirty="0" smtClean="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
        <p:nvSpPr>
          <p:cNvPr id="7" name="Text Box 6"/>
          <p:cNvSpPr txBox="1"/>
          <p:nvPr/>
        </p:nvSpPr>
        <p:spPr>
          <a:xfrm>
            <a:off x="4975225" y="3498215"/>
            <a:ext cx="309880" cy="368300"/>
          </a:xfrm>
          <a:prstGeom prst="rect">
            <a:avLst/>
          </a:prstGeom>
          <a:noFill/>
        </p:spPr>
        <p:txBody>
          <a:bodyPr wrap="none" rtlCol="0">
            <a:spAutoFit/>
          </a:bodyPr>
          <a:p>
            <a:endParaRPr lang="en-US"/>
          </a:p>
        </p:txBody>
      </p:sp>
      <p:graphicFrame>
        <p:nvGraphicFramePr>
          <p:cNvPr id="8" name="Table 7"/>
          <p:cNvGraphicFramePr/>
          <p:nvPr/>
        </p:nvGraphicFramePr>
        <p:xfrm>
          <a:off x="837565" y="1487805"/>
          <a:ext cx="10900410" cy="4389120"/>
        </p:xfrm>
        <a:graphic>
          <a:graphicData uri="http://schemas.openxmlformats.org/drawingml/2006/table">
            <a:tbl>
              <a:tblPr firstRow="1" bandRow="1">
                <a:tableStyleId>{5C22544A-7EE6-4342-B048-85BDC9FD1C3A}</a:tableStyleId>
              </a:tblPr>
              <a:tblGrid>
                <a:gridCol w="5388610"/>
                <a:gridCol w="5511800"/>
              </a:tblGrid>
              <a:tr h="365760">
                <a:tc>
                  <a:txBody>
                    <a:bodyPr/>
                    <a:p>
                      <a:pPr>
                        <a:buNone/>
                      </a:pPr>
                      <a:r>
                        <a:rPr lang="en-IN" altLang="en-US"/>
                        <a:t>Reference  Link</a:t>
                      </a:r>
                      <a:endParaRPr lang="en-IN" altLang="en-US"/>
                    </a:p>
                  </a:txBody>
                  <a:tcPr/>
                </a:tc>
                <a:tc>
                  <a:txBody>
                    <a:bodyPr/>
                    <a:p>
                      <a:pPr>
                        <a:buNone/>
                      </a:pPr>
                      <a:r>
                        <a:rPr lang="en-IN" altLang="en-US"/>
                        <a:t>Contents</a:t>
                      </a:r>
                      <a:endParaRPr lang="en-IN" altLang="en-US"/>
                    </a:p>
                  </a:txBody>
                  <a:tcPr/>
                </a:tc>
              </a:tr>
              <a:tr h="2011680">
                <a:tc>
                  <a:txBody>
                    <a:bodyPr/>
                    <a:p>
                      <a:pPr>
                        <a:buNone/>
                      </a:pPr>
                      <a:r>
                        <a:rPr lang="en-IN" altLang="en-US"/>
                        <a:t>An Ensemble Approach to predict weather forecast using Machine Learning</a:t>
                      </a:r>
                      <a:endParaRPr lang="en-IN" altLang="en-US"/>
                    </a:p>
                    <a:p>
                      <a:pPr>
                        <a:buNone/>
                      </a:pPr>
                      <a:r>
                        <a:rPr lang="en-IN" altLang="en-US"/>
                        <a:t>Published on 07 October 2020</a:t>
                      </a:r>
                      <a:endParaRPr lang="en-IN" altLang="en-US"/>
                    </a:p>
                    <a:p>
                      <a:pPr>
                        <a:buNone/>
                      </a:pPr>
                      <a:r>
                        <a:rPr lang="en-IN" altLang="en-US"/>
                        <a:t>N.Sravanthi; S.Harshini</a:t>
                      </a:r>
                      <a:endParaRPr lang="en-IN" altLang="en-US"/>
                    </a:p>
                  </a:txBody>
                  <a:tcPr/>
                </a:tc>
                <a:tc>
                  <a:txBody>
                    <a:bodyPr/>
                    <a:p>
                      <a:pPr>
                        <a:buNone/>
                      </a:pPr>
                      <a:r>
                        <a:rPr lang="en-US"/>
                        <a:t>An Ensemble Approach to predict weather forecast using machine learning, propose to forecast weather changes periodically. several machine learning technique and algorithm such as Ensemble model  Bagging, Boosting, Random Forest, stacking algorithm, SVM to implement a proactive disaster recognition system to avoid the future loss of human lives and related environmental effect.</a:t>
                      </a:r>
                      <a:endParaRPr lang="en-US"/>
                    </a:p>
                  </a:txBody>
                  <a:tcPr/>
                </a:tc>
              </a:tr>
              <a:tr h="2011680">
                <a:tc>
                  <a:txBody>
                    <a:bodyPr/>
                    <a:p>
                      <a:pPr>
                        <a:buNone/>
                      </a:pPr>
                      <a:r>
                        <a:rPr lang="en-US" sz="1800">
                          <a:sym typeface="+mn-ea"/>
                        </a:rPr>
                        <a:t>Deep Learning based weather forecast: A prediction </a:t>
                      </a:r>
                      <a:endParaRPr lang="en-US" sz="1800"/>
                    </a:p>
                    <a:p>
                      <a:pPr>
                        <a:buNone/>
                      </a:pPr>
                      <a:r>
                        <a:rPr lang="en-IN" altLang="en-US" b="0"/>
                        <a:t>Published on 21 June 2021</a:t>
                      </a:r>
                      <a:endParaRPr lang="en-IN" altLang="en-US" b="0"/>
                    </a:p>
                    <a:p>
                      <a:pPr>
                        <a:buNone/>
                      </a:pPr>
                      <a:r>
                        <a:rPr lang="en-IN" altLang="en-US" b="0"/>
                        <a:t>Sachin Soni; Kuldeep Vashishtha;Chandra Bhandubey </a:t>
                      </a:r>
                      <a:endParaRPr lang="en-IN" altLang="en-US" b="0"/>
                    </a:p>
                  </a:txBody>
                  <a:tcPr/>
                </a:tc>
                <a:tc>
                  <a:txBody>
                    <a:bodyPr/>
                    <a:p>
                      <a:pPr>
                        <a:buNone/>
                      </a:pPr>
                      <a:r>
                        <a:rPr lang="en-US"/>
                        <a:t> </a:t>
                      </a:r>
                      <a:r>
                        <a:rPr lang="en-IN" altLang="en-US"/>
                        <a:t>N</a:t>
                      </a:r>
                      <a:r>
                        <a:rPr lang="en-US"/>
                        <a:t>ext generation radar system will enhance the extreme weather detection, rainfall forecast and winter weather warnings.</a:t>
                      </a:r>
                      <a:endParaRPr lang="en-US"/>
                    </a:p>
                    <a:p>
                      <a:pPr>
                        <a:buNone/>
                      </a:pPr>
                      <a:endParaRPr lang="en-US"/>
                    </a:p>
                    <a:p>
                      <a:pPr>
                        <a:buNone/>
                      </a:pPr>
                      <a:endParaRPr lang="en-US"/>
                    </a:p>
                    <a:p>
                      <a:pPr>
                        <a:buNone/>
                      </a:pPr>
                      <a:endParaRPr lang="en-US"/>
                    </a:p>
                    <a:p>
                      <a:pPr>
                        <a:buNone/>
                      </a:pP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Literature Survey</a:t>
            </a:r>
            <a:endParaRPr lang="en-IN" b="1" dirty="0"/>
          </a:p>
        </p:txBody>
      </p:sp>
      <p:sp>
        <p:nvSpPr>
          <p:cNvPr id="3" name="Content Placeholder 2"/>
          <p:cNvSpPr>
            <a:spLocks noGrp="1"/>
          </p:cNvSpPr>
          <p:nvPr>
            <p:ph idx="1"/>
          </p:nvPr>
        </p:nvSpPr>
        <p:spPr>
          <a:xfrm>
            <a:off x="838200" y="1315085"/>
            <a:ext cx="11098530" cy="5026025"/>
          </a:xfrm>
        </p:spPr>
        <p:txBody>
          <a:bodyPr>
            <a:normAutofit/>
          </a:bodyPr>
          <a:lstStyle/>
          <a:p>
            <a:pPr marL="0" indent="0" algn="just">
              <a:buNone/>
            </a:pPr>
            <a:endParaRPr lang="en-IN" sz="2000" dirty="0"/>
          </a:p>
          <a:p>
            <a:pPr algn="just">
              <a:buNone/>
            </a:pPr>
            <a:endParaRPr lang="en-IN" sz="1800" dirty="0"/>
          </a:p>
          <a:p>
            <a:pPr marL="0" indent="0" algn="just">
              <a:buNone/>
            </a:pPr>
            <a:endParaRPr lang="en-IN" sz="2000" dirty="0"/>
          </a:p>
          <a:p>
            <a:pPr marL="0" indent="0" algn="just">
              <a:buNone/>
            </a:pPr>
            <a:endParaRPr lang="en-IN" sz="2000" dirty="0"/>
          </a:p>
          <a:p>
            <a:pPr marL="0" indent="0" algn="just">
              <a:buNone/>
            </a:pPr>
            <a:endParaRPr lang="en-IN" sz="2000" dirty="0"/>
          </a:p>
        </p:txBody>
      </p:sp>
      <p:sp>
        <p:nvSpPr>
          <p:cNvPr id="4" name="Footer Placeholder 3"/>
          <p:cNvSpPr>
            <a:spLocks noGrp="1"/>
          </p:cNvSpPr>
          <p:nvPr>
            <p:ph type="ftr" sz="quarter" idx="11"/>
          </p:nvPr>
        </p:nvSpPr>
        <p:spPr/>
        <p:txBody>
          <a:bodyPr/>
          <a:lstStyle/>
          <a:p>
            <a:r>
              <a:rPr lang="en-US" dirty="0" smtClean="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
        <p:nvSpPr>
          <p:cNvPr id="7" name="Text Box 6"/>
          <p:cNvSpPr txBox="1"/>
          <p:nvPr/>
        </p:nvSpPr>
        <p:spPr>
          <a:xfrm>
            <a:off x="4975225" y="3498215"/>
            <a:ext cx="309880" cy="368300"/>
          </a:xfrm>
          <a:prstGeom prst="rect">
            <a:avLst/>
          </a:prstGeom>
          <a:noFill/>
        </p:spPr>
        <p:txBody>
          <a:bodyPr wrap="none" rtlCol="0">
            <a:spAutoFit/>
          </a:bodyPr>
          <a:p>
            <a:endParaRPr lang="en-US"/>
          </a:p>
        </p:txBody>
      </p:sp>
      <p:graphicFrame>
        <p:nvGraphicFramePr>
          <p:cNvPr id="8" name="Table 7"/>
          <p:cNvGraphicFramePr/>
          <p:nvPr/>
        </p:nvGraphicFramePr>
        <p:xfrm>
          <a:off x="838200" y="138430"/>
          <a:ext cx="10709910" cy="6217920"/>
        </p:xfrm>
        <a:graphic>
          <a:graphicData uri="http://schemas.openxmlformats.org/drawingml/2006/table">
            <a:tbl>
              <a:tblPr firstRow="1" bandRow="1">
                <a:tableStyleId>{5C22544A-7EE6-4342-B048-85BDC9FD1C3A}</a:tableStyleId>
              </a:tblPr>
              <a:tblGrid>
                <a:gridCol w="5307965"/>
                <a:gridCol w="5401945"/>
              </a:tblGrid>
              <a:tr h="365760">
                <a:tc>
                  <a:txBody>
                    <a:bodyPr/>
                    <a:p>
                      <a:pPr>
                        <a:buNone/>
                      </a:pPr>
                      <a:r>
                        <a:rPr lang="en-IN" altLang="en-US"/>
                        <a:t>Reference  Link</a:t>
                      </a:r>
                      <a:endParaRPr lang="en-IN" altLang="en-US"/>
                    </a:p>
                  </a:txBody>
                  <a:tcPr/>
                </a:tc>
                <a:tc>
                  <a:txBody>
                    <a:bodyPr/>
                    <a:p>
                      <a:pPr>
                        <a:buNone/>
                      </a:pPr>
                      <a:r>
                        <a:rPr lang="en-IN" altLang="en-US"/>
                        <a:t>Contents</a:t>
                      </a:r>
                      <a:endParaRPr lang="en-IN" altLang="en-US"/>
                    </a:p>
                  </a:txBody>
                  <a:tcPr/>
                </a:tc>
              </a:tr>
              <a:tr h="1463040">
                <a:tc>
                  <a:txBody>
                    <a:bodyPr/>
                    <a:p>
                      <a:pPr>
                        <a:buNone/>
                      </a:pPr>
                      <a:r>
                        <a:rPr lang="en-US" sz="1800">
                          <a:sym typeface="+mn-ea"/>
                        </a:rPr>
                        <a:t>An Intelligent weather prediction system  based on IOT</a:t>
                      </a:r>
                      <a:endParaRPr lang="en-US" sz="1800">
                        <a:sym typeface="+mn-ea"/>
                      </a:endParaRPr>
                    </a:p>
                    <a:p>
                      <a:pPr>
                        <a:buNone/>
                      </a:pPr>
                      <a:r>
                        <a:rPr lang="en-US" sz="1800">
                          <a:sym typeface="+mn-ea"/>
                        </a:rPr>
                        <a:t> </a:t>
                      </a:r>
                      <a:r>
                        <a:rPr lang="en-IN" altLang="en-US" sz="1800">
                          <a:sym typeface="+mn-ea"/>
                        </a:rPr>
                        <a:t>Published on 21 June 2021</a:t>
                      </a:r>
                      <a:endParaRPr lang="en-IN" altLang="en-US" sz="1800" b="0"/>
                    </a:p>
                    <a:p>
                      <a:pPr>
                        <a:buNone/>
                      </a:pPr>
                      <a:r>
                        <a:rPr lang="en-IN" altLang="en-US"/>
                        <a:t>Mrinmoy Sadhukhan; Sudakshina Dasgupta;Indrajit Bhattacharya </a:t>
                      </a:r>
                      <a:endParaRPr lang="en-IN" altLang="en-US"/>
                    </a:p>
                  </a:txBody>
                  <a:tcPr/>
                </a:tc>
                <a:tc>
                  <a:txBody>
                    <a:bodyPr/>
                    <a:p>
                      <a:pPr algn="just">
                        <a:buNone/>
                      </a:pPr>
                      <a:r>
                        <a:rPr lang="en-US"/>
                        <a:t> This paper proposed an improved solution for weather monitoring using low-cost GPS-enabled IOT devices,</a:t>
                      </a:r>
                      <a:endParaRPr lang="en-US"/>
                    </a:p>
                    <a:p>
                      <a:pPr algn="just">
                        <a:buNone/>
                      </a:pPr>
                      <a:r>
                        <a:rPr lang="en-US"/>
                        <a:t>connected with different sensors. The sensed information is stored in the server to predict the weather parameters</a:t>
                      </a:r>
                      <a:r>
                        <a:rPr lang="en-IN" altLang="en-US"/>
                        <a:t>.</a:t>
                      </a:r>
                      <a:endParaRPr lang="en-IN" altLang="en-US"/>
                    </a:p>
                  </a:txBody>
                  <a:tcPr/>
                </a:tc>
              </a:tr>
              <a:tr h="1188720">
                <a:tc>
                  <a:txBody>
                    <a:bodyPr/>
                    <a:p>
                      <a:pPr>
                        <a:buNone/>
                      </a:pPr>
                      <a:r>
                        <a:rPr lang="en-IN" sz="1800" b="0" dirty="0">
                          <a:sym typeface="+mn-ea"/>
                        </a:rPr>
                        <a:t>Smart Real Time weather forcasting system</a:t>
                      </a:r>
                      <a:endParaRPr lang="en-IN" sz="1800" b="0" dirty="0"/>
                    </a:p>
                    <a:p>
                      <a:pPr>
                        <a:buNone/>
                      </a:pPr>
                      <a:r>
                        <a:rPr lang="en-IN" altLang="en-US" b="0"/>
                        <a:t>Published on  09 March 2022</a:t>
                      </a:r>
                      <a:endParaRPr lang="en-IN" altLang="en-US" b="0"/>
                    </a:p>
                    <a:p>
                      <a:pPr>
                        <a:buNone/>
                      </a:pPr>
                      <a:r>
                        <a:rPr lang="en-IN" altLang="en-US" b="0"/>
                        <a:t> Shivanshu; Palash Nagwanshi;Anamika Chauhan</a:t>
                      </a:r>
                      <a:endParaRPr lang="en-IN" altLang="en-US" b="0"/>
                    </a:p>
                  </a:txBody>
                  <a:tcPr/>
                </a:tc>
                <a:tc>
                  <a:txBody>
                    <a:bodyPr/>
                    <a:p>
                      <a:pPr algn="just">
                        <a:buNone/>
                      </a:pPr>
                      <a:r>
                        <a:rPr lang="en-US"/>
                        <a:t> Smart Real Time weather forecasting is a smart system introduce to get the live reporting of weather conditions.</a:t>
                      </a:r>
                      <a:endParaRPr lang="en-US"/>
                    </a:p>
                    <a:p>
                      <a:pPr algn="just">
                        <a:buNone/>
                      </a:pPr>
                      <a:endParaRPr lang="en-US"/>
                    </a:p>
                  </a:txBody>
                  <a:tcPr/>
                </a:tc>
              </a:tr>
              <a:tr h="2011680">
                <a:tc>
                  <a:txBody>
                    <a:bodyPr/>
                    <a:p>
                      <a:pPr indent="0" algn="just">
                        <a:buFont typeface="Wingdings" panose="05000000000000000000" charset="0"/>
                        <a:buNone/>
                      </a:pPr>
                      <a:r>
                        <a:rPr lang="en-IN" sz="1800" b="0" dirty="0">
                          <a:sym typeface="+mn-ea"/>
                        </a:rPr>
                        <a:t>Ship path planning based on Deep Reinforcement Learning and weather forecast</a:t>
                      </a:r>
                      <a:endParaRPr lang="en-IN" sz="1800" b="0" dirty="0">
                        <a:sym typeface="+mn-ea"/>
                      </a:endParaRPr>
                    </a:p>
                    <a:p>
                      <a:pPr indent="0" algn="just">
                        <a:buFont typeface="Wingdings" panose="05000000000000000000" charset="0"/>
                        <a:buNone/>
                      </a:pPr>
                      <a:r>
                        <a:rPr lang="en-IN" altLang="en-US" sz="1800">
                          <a:sym typeface="+mn-ea"/>
                        </a:rPr>
                        <a:t>Published on  07 July 2021</a:t>
                      </a:r>
                      <a:endParaRPr lang="en-IN" altLang="en-US" sz="1800" b="1">
                        <a:sym typeface="+mn-ea"/>
                      </a:endParaRPr>
                    </a:p>
                    <a:p>
                      <a:pPr indent="0" algn="just">
                        <a:buFont typeface="Wingdings" panose="05000000000000000000" charset="0"/>
                        <a:buNone/>
                      </a:pPr>
                      <a:endParaRPr lang="en-IN" altLang="en-US" sz="1800" b="1">
                        <a:sym typeface="+mn-ea"/>
                      </a:endParaRPr>
                    </a:p>
                  </a:txBody>
                  <a:tcPr/>
                </a:tc>
                <a:tc>
                  <a:txBody>
                    <a:bodyPr/>
                    <a:p>
                      <a:pPr algn="just">
                        <a:buNone/>
                      </a:pPr>
                      <a:r>
                        <a:rPr lang="en-US"/>
                        <a:t>Ship path planning based on Deep learning Reinforcement Learning and weather forecast proposed Artificialntelligence algorithms could assist them in their naval</a:t>
                      </a:r>
                      <a:r>
                        <a:rPr lang="en-IN" altLang="en-US"/>
                        <a:t> </a:t>
                      </a:r>
                      <a:r>
                        <a:rPr lang="en-US"/>
                        <a:t>operations.</a:t>
                      </a:r>
                      <a:endParaRPr lang="en-US"/>
                    </a:p>
                    <a:p>
                      <a:pPr algn="just">
                        <a:buNone/>
                      </a:pPr>
                      <a:r>
                        <a:rPr lang="en-US"/>
                        <a:t>Predicting the path of a Maritime Surface Ship (MSS) in a dynamic environment.</a:t>
                      </a:r>
                      <a:endParaRPr lang="en-US"/>
                    </a:p>
                    <a:p>
                      <a:pPr algn="just">
                        <a:buNone/>
                      </a:pPr>
                      <a:endParaRPr lang="en-US"/>
                    </a:p>
                  </a:txBody>
                  <a:tcPr/>
                </a:tc>
              </a:tr>
              <a:tr h="1188720">
                <a:tc>
                  <a:txBody>
                    <a:bodyPr/>
                    <a:p>
                      <a:pPr indent="0" algn="just">
                        <a:buFont typeface="Wingdings" panose="05000000000000000000" charset="0"/>
                        <a:buNone/>
                      </a:pPr>
                      <a:r>
                        <a:rPr lang="en-IN" sz="1800" b="0" dirty="0">
                          <a:sym typeface="+mn-ea"/>
                        </a:rPr>
                        <a:t>Short-Term Solar Power Forecasts Considering Various Weather Variables</a:t>
                      </a:r>
                      <a:endParaRPr lang="en-IN" sz="1800" b="0" dirty="0"/>
                    </a:p>
                    <a:p>
                      <a:pPr indent="0" algn="just">
                        <a:buFont typeface="Wingdings" panose="05000000000000000000" charset="0"/>
                        <a:buNone/>
                      </a:pPr>
                      <a:r>
                        <a:rPr lang="en-IN" altLang="en-US" sz="1800" b="0">
                          <a:sym typeface="+mn-ea"/>
                        </a:rPr>
                        <a:t>Published on 08 April 2021,</a:t>
                      </a:r>
                      <a:r>
                        <a:rPr lang="en-IN" sz="1800" dirty="0">
                          <a:sym typeface="+mn-ea"/>
                        </a:rPr>
                        <a:t>You-Jing Zhong;Yuan-Kang Wu </a:t>
                      </a:r>
                      <a:endParaRPr lang="en-IN" altLang="en-US" sz="1800" b="0">
                        <a:sym typeface="+mn-ea"/>
                      </a:endParaRPr>
                    </a:p>
                  </a:txBody>
                  <a:tcPr/>
                </a:tc>
                <a:tc>
                  <a:txBody>
                    <a:bodyPr/>
                    <a:p>
                      <a:pPr>
                        <a:buNone/>
                      </a:pPr>
                      <a:r>
                        <a:rPr lang="en-US"/>
                        <a:t>predict solar power generation focuses on numerical weather prediction (NWP) data, which includes meteorological data such as radiation, precipitation</a:t>
                      </a:r>
                      <a:r>
                        <a:rPr lang="en-IN" altLang="en-US"/>
                        <a:t>.</a:t>
                      </a:r>
                      <a:endParaRPr lang="en-IN"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a:xfrm>
            <a:off x="838200" y="1307465"/>
            <a:ext cx="10515600" cy="4568190"/>
          </a:xfrm>
        </p:spPr>
        <p:txBody>
          <a:bodyPr>
            <a:normAutofit/>
          </a:bodyPr>
          <a:lstStyle/>
          <a:p>
            <a:pPr marL="0" indent="0">
              <a:buNone/>
            </a:pPr>
            <a:endParaRPr lang="en-IN" sz="2000" b="1" dirty="0"/>
          </a:p>
          <a:p>
            <a:pPr marL="0" indent="0">
              <a:buNone/>
            </a:pPr>
            <a:r>
              <a:rPr lang="en-IN" sz="2400" b="1" dirty="0"/>
              <a:t>K nearest neighbour algorithm</a:t>
            </a:r>
            <a:endParaRPr lang="en-IN" sz="2400" dirty="0"/>
          </a:p>
          <a:p>
            <a:pPr marL="0" indent="0" algn="just">
              <a:buNone/>
            </a:pPr>
            <a:r>
              <a:rPr lang="en-IN" sz="2220" dirty="0">
                <a:sym typeface="+mn-ea"/>
              </a:rPr>
              <a:t>KNN algorithm can be used for both classification and regression problems. The KNN algorithm uses ‘feature similarity’ to predict the value of any new data  points. This means that new points is assigned a value  based on how closely it resembles the points in the  train set. Learning through similarity or comparing a given test sample with accessible training example that are similar to it.</a:t>
            </a:r>
            <a:endParaRPr lang="en-IN" sz="2220" dirty="0">
              <a:sym typeface="+mn-ea"/>
            </a:endParaRPr>
          </a:p>
          <a:p>
            <a:pPr marL="0" indent="0" algn="just">
              <a:buNone/>
            </a:pPr>
            <a:r>
              <a:rPr lang="en-IN" sz="2220" dirty="0">
                <a:sym typeface="+mn-ea"/>
              </a:rPr>
              <a:t>The base of Nearest-neighbor classifiers is learning by resemblance, which is by comparing a given test sample with the available training samples which are similar to it.</a:t>
            </a:r>
            <a:endParaRPr lang="en-IN" sz="2220" dirty="0"/>
          </a:p>
          <a:p>
            <a:pPr marL="0" indent="0" algn="just">
              <a:buNone/>
            </a:pPr>
            <a:r>
              <a:rPr lang="en-IN" sz="2220" dirty="0">
                <a:sym typeface="+mn-ea"/>
              </a:rPr>
              <a:t>The KNN algorithm can compete with the most accurate models because it makes highly accurate predictions. The quality of the predictions depends on the distance measure. </a:t>
            </a:r>
            <a:endParaRPr lang="en-IN" sz="2220" dirty="0"/>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
        <p:nvSpPr>
          <p:cNvPr id="9" name="Text Box 8"/>
          <p:cNvSpPr txBox="1"/>
          <p:nvPr/>
        </p:nvSpPr>
        <p:spPr>
          <a:xfrm>
            <a:off x="4094480" y="3080385"/>
            <a:ext cx="309880" cy="368300"/>
          </a:xfrm>
          <a:prstGeom prst="rect">
            <a:avLst/>
          </a:prstGeom>
          <a:noFill/>
        </p:spPr>
        <p:txBody>
          <a:bodyPr wrap="non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 AND DISCUSSION</a:t>
            </a:r>
            <a:endParaRPr lang="en-IN" dirty="0"/>
          </a:p>
        </p:txBody>
      </p:sp>
      <p:sp>
        <p:nvSpPr>
          <p:cNvPr id="3" name="Content Placeholder 2"/>
          <p:cNvSpPr>
            <a:spLocks noGrp="1"/>
          </p:cNvSpPr>
          <p:nvPr>
            <p:ph sz="half" idx="1"/>
          </p:nvPr>
        </p:nvSpPr>
        <p:spPr>
          <a:xfrm>
            <a:off x="838200" y="1302385"/>
            <a:ext cx="5181600" cy="4625975"/>
          </a:xfrm>
        </p:spPr>
        <p:txBody>
          <a:bodyPr>
            <a:normAutofit/>
          </a:bodyPr>
          <a:lstStyle/>
          <a:p>
            <a:pPr marL="0" indent="0" algn="just">
              <a:buNone/>
            </a:pPr>
            <a:endParaRPr lang="en-IN" sz="2000" dirty="0"/>
          </a:p>
          <a:p>
            <a:pPr marL="0" indent="0" algn="just">
              <a:buNone/>
            </a:pPr>
            <a:r>
              <a:rPr lang="en-IN" sz="2000" dirty="0">
                <a:sym typeface="+mn-ea"/>
              </a:rPr>
              <a:t>Knn algorithm used to predict the temperature,wind speed,forecast rain and wind based on past data for predict the future date and day to  expect the rate of temperature ,wind speed, rain. </a:t>
            </a:r>
            <a:endParaRPr lang="en-IN" sz="2000" dirty="0"/>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33014"/>
            <a:ext cx="501649" cy="501649"/>
          </a:xfrm>
          <a:prstGeom prst="rect">
            <a:avLst/>
          </a:prstGeom>
        </p:spPr>
      </p:pic>
      <p:sp>
        <p:nvSpPr>
          <p:cNvPr id="7" name="Text Box 6"/>
          <p:cNvSpPr txBox="1"/>
          <p:nvPr/>
        </p:nvSpPr>
        <p:spPr>
          <a:xfrm>
            <a:off x="2950845" y="2725420"/>
            <a:ext cx="309880" cy="368300"/>
          </a:xfrm>
          <a:prstGeom prst="rect">
            <a:avLst/>
          </a:prstGeom>
          <a:noFill/>
        </p:spPr>
        <p:txBody>
          <a:bodyPr wrap="none" rtlCol="0">
            <a:spAutoFit/>
          </a:bodyPr>
          <a:p>
            <a:endParaRPr lang="en-US"/>
          </a:p>
        </p:txBody>
      </p:sp>
      <p:pic>
        <p:nvPicPr>
          <p:cNvPr id="12" name="Content Placeholder 11"/>
          <p:cNvPicPr>
            <a:picLocks noChangeAspect="1"/>
          </p:cNvPicPr>
          <p:nvPr>
            <p:ph sz="half" idx="2"/>
          </p:nvPr>
        </p:nvPicPr>
        <p:blipFill>
          <a:blip r:embed="rId2"/>
          <a:stretch>
            <a:fillRect/>
          </a:stretch>
        </p:blipFill>
        <p:spPr>
          <a:xfrm>
            <a:off x="6113780" y="1492885"/>
            <a:ext cx="4030980" cy="1310005"/>
          </a:xfrm>
          <a:prstGeom prst="rect">
            <a:avLst/>
          </a:prstGeom>
        </p:spPr>
      </p:pic>
      <p:pic>
        <p:nvPicPr>
          <p:cNvPr id="18" name="Picture 17"/>
          <p:cNvPicPr>
            <a:picLocks noChangeAspect="1"/>
          </p:cNvPicPr>
          <p:nvPr/>
        </p:nvPicPr>
        <p:blipFill>
          <a:blip r:embed="rId3"/>
          <a:stretch>
            <a:fillRect/>
          </a:stretch>
        </p:blipFill>
        <p:spPr>
          <a:xfrm>
            <a:off x="10238740" y="1410335"/>
            <a:ext cx="1600835" cy="1475105"/>
          </a:xfrm>
          <a:prstGeom prst="rect">
            <a:avLst/>
          </a:prstGeom>
        </p:spPr>
      </p:pic>
      <p:pic>
        <p:nvPicPr>
          <p:cNvPr id="19" name="Picture 18"/>
          <p:cNvPicPr>
            <a:picLocks noChangeAspect="1"/>
          </p:cNvPicPr>
          <p:nvPr/>
        </p:nvPicPr>
        <p:blipFill>
          <a:blip r:embed="rId4"/>
          <a:stretch>
            <a:fillRect/>
          </a:stretch>
        </p:blipFill>
        <p:spPr>
          <a:xfrm>
            <a:off x="1313815" y="4367530"/>
            <a:ext cx="3859530" cy="1701165"/>
          </a:xfrm>
          <a:prstGeom prst="rect">
            <a:avLst/>
          </a:prstGeom>
        </p:spPr>
      </p:pic>
      <p:pic>
        <p:nvPicPr>
          <p:cNvPr id="20" name="Picture 19"/>
          <p:cNvPicPr>
            <a:picLocks noChangeAspect="1"/>
          </p:cNvPicPr>
          <p:nvPr/>
        </p:nvPicPr>
        <p:blipFill>
          <a:blip r:embed="rId5"/>
          <a:stretch>
            <a:fillRect/>
          </a:stretch>
        </p:blipFill>
        <p:spPr>
          <a:xfrm>
            <a:off x="6111240" y="2903855"/>
            <a:ext cx="2709545" cy="1212215"/>
          </a:xfrm>
          <a:prstGeom prst="rect">
            <a:avLst/>
          </a:prstGeom>
        </p:spPr>
      </p:pic>
      <p:pic>
        <p:nvPicPr>
          <p:cNvPr id="8" name="Picture 7"/>
          <p:cNvPicPr>
            <a:picLocks noChangeAspect="1"/>
          </p:cNvPicPr>
          <p:nvPr/>
        </p:nvPicPr>
        <p:blipFill>
          <a:blip r:embed="rId6"/>
          <a:stretch>
            <a:fillRect/>
          </a:stretch>
        </p:blipFill>
        <p:spPr>
          <a:xfrm>
            <a:off x="8821420" y="2945130"/>
            <a:ext cx="2808605" cy="1186180"/>
          </a:xfrm>
          <a:prstGeom prst="rect">
            <a:avLst/>
          </a:prstGeom>
        </p:spPr>
      </p:pic>
      <p:pic>
        <p:nvPicPr>
          <p:cNvPr id="10" name="Picture 9"/>
          <p:cNvPicPr>
            <a:picLocks noChangeAspect="1"/>
          </p:cNvPicPr>
          <p:nvPr/>
        </p:nvPicPr>
        <p:blipFill>
          <a:blip r:embed="rId7"/>
          <a:stretch>
            <a:fillRect/>
          </a:stretch>
        </p:blipFill>
        <p:spPr>
          <a:xfrm>
            <a:off x="6033770" y="4131310"/>
            <a:ext cx="5805170" cy="1171575"/>
          </a:xfrm>
          <a:prstGeom prst="rect">
            <a:avLst/>
          </a:prstGeom>
        </p:spPr>
      </p:pic>
      <p:pic>
        <p:nvPicPr>
          <p:cNvPr id="11" name="Picture 10"/>
          <p:cNvPicPr>
            <a:picLocks noChangeAspect="1"/>
          </p:cNvPicPr>
          <p:nvPr/>
        </p:nvPicPr>
        <p:blipFill>
          <a:blip r:embed="rId8"/>
          <a:stretch>
            <a:fillRect/>
          </a:stretch>
        </p:blipFill>
        <p:spPr>
          <a:xfrm>
            <a:off x="6034405" y="5276850"/>
            <a:ext cx="5805170" cy="1075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3265"/>
            <a:ext cx="10515600" cy="1216660"/>
          </a:xfrm>
        </p:spPr>
        <p:txBody>
          <a:bodyPr/>
          <a:lstStyle/>
          <a:p>
            <a:r>
              <a:rPr lang="en-IN" b="1" dirty="0"/>
              <a:t>CONCLUSION</a:t>
            </a:r>
            <a:endParaRPr lang="en-IN" dirty="0"/>
          </a:p>
        </p:txBody>
      </p:sp>
      <p:sp>
        <p:nvSpPr>
          <p:cNvPr id="3" name="Content Placeholder 2"/>
          <p:cNvSpPr>
            <a:spLocks noGrp="1"/>
          </p:cNvSpPr>
          <p:nvPr>
            <p:ph idx="1"/>
          </p:nvPr>
        </p:nvSpPr>
        <p:spPr>
          <a:xfrm>
            <a:off x="838200" y="1691005"/>
            <a:ext cx="10515600" cy="4351338"/>
          </a:xfrm>
        </p:spPr>
        <p:txBody>
          <a:bodyPr>
            <a:normAutofit lnSpcReduction="10000"/>
          </a:bodyPr>
          <a:lstStyle/>
          <a:p>
            <a:pPr marL="0" indent="0">
              <a:buNone/>
            </a:pPr>
            <a:endParaRPr lang="en-IN" sz="2000" dirty="0"/>
          </a:p>
          <a:p>
            <a:pPr marL="0" indent="0" algn="just">
              <a:buNone/>
            </a:pPr>
            <a:r>
              <a:rPr lang="en-IN" sz="2000" dirty="0"/>
              <a:t>The proposed research work has developed a model for weather prediction that can be utilized to provide better performance without much additional cost and also prediction variance can be reduced. </a:t>
            </a:r>
            <a:endParaRPr lang="en-IN" sz="2000" dirty="0"/>
          </a:p>
          <a:p>
            <a:pPr marL="0" indent="0" algn="just">
              <a:buNone/>
            </a:pPr>
            <a:r>
              <a:rPr lang="en-IN" sz="2000" dirty="0"/>
              <a:t>Weather plays a major role in our daily life, and without the meteorologist and forecaster, it would have faced difficulty in planning the daily activities. Meteorologist and forecasters predict the weather and its possible changes, The framework used to predict weather forecast of today, tomorrow and after 15 days we could analyze the environmental changes through KNN algorithm.</a:t>
            </a:r>
            <a:endParaRPr lang="en-IN" sz="2000" dirty="0"/>
          </a:p>
        </p:txBody>
      </p:sp>
      <p:sp>
        <p:nvSpPr>
          <p:cNvPr id="4" name="Footer Placeholder 3"/>
          <p:cNvSpPr>
            <a:spLocks noGrp="1"/>
          </p:cNvSpPr>
          <p:nvPr>
            <p:ph type="ftr" sz="quarter" idx="11"/>
          </p:nvPr>
        </p:nvSpPr>
        <p:spPr/>
        <p:txBody>
          <a:bodyPr/>
          <a:lstStyle/>
          <a:p>
            <a:r>
              <a:rPr lang="en-US" dirty="0"/>
              <a:t>AmalJyothi College of Engineering Kanjirappally</a:t>
            </a:r>
            <a:endParaRPr lang="en-IN" dirty="0"/>
          </a:p>
        </p:txBody>
      </p:sp>
      <p:sp>
        <p:nvSpPr>
          <p:cNvPr id="5" name="Slide Number Placeholder 4"/>
          <p:cNvSpPr>
            <a:spLocks noGrp="1"/>
          </p:cNvSpPr>
          <p:nvPr>
            <p:ph type="sldNum" sz="quarter" idx="12"/>
          </p:nvPr>
        </p:nvSpPr>
        <p:spPr/>
        <p:txBody>
          <a:bodyPr/>
          <a:lstStyle/>
          <a:p>
            <a:fld id="{630A71A5-E0BE-4AD3-AC38-24E45FF2139F}" type="slidenum">
              <a:rPr lang="en-IN" smtClean="0"/>
            </a:fld>
            <a:endParaRPr lang="en-IN"/>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04813" y="6341892"/>
            <a:ext cx="501649" cy="5016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7589</Words>
  <Application>WPS Presentation</Application>
  <PresentationFormat>Widescreen</PresentationFormat>
  <Paragraphs>185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vt:lpstr>
      <vt:lpstr>Bell MT</vt:lpstr>
      <vt:lpstr>Calibri Light</vt:lpstr>
      <vt:lpstr>Calibri</vt:lpstr>
      <vt:lpstr>Microsoft YaHei</vt:lpstr>
      <vt:lpstr>Arial Unicode MS</vt:lpstr>
      <vt:lpstr>Office Theme</vt:lpstr>
      <vt:lpstr>Predict of Weather Forecasting  using Machine Learning</vt:lpstr>
      <vt:lpstr>CONTENTS</vt:lpstr>
      <vt:lpstr>ABSTRACT</vt:lpstr>
      <vt:lpstr>INTRODUCTION</vt:lpstr>
      <vt:lpstr>Literature Survey</vt:lpstr>
      <vt:lpstr>Literature Survey</vt:lpstr>
      <vt:lpstr>METHODOLOGY</vt:lpstr>
      <vt:lpstr>RESULTS AND DISCUSSION</vt:lpstr>
      <vt:lpstr>CONCLUSION</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&lt;Paper Title&gt;</dc:title>
  <dc:creator>Grace</dc:creator>
  <cp:lastModifiedBy>aksa</cp:lastModifiedBy>
  <cp:revision>38</cp:revision>
  <dcterms:created xsi:type="dcterms:W3CDTF">2022-05-24T22:32:00Z</dcterms:created>
  <dcterms:modified xsi:type="dcterms:W3CDTF">2022-06-16T05:09:25Z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F48F8A21B97644D7BAFB4CAF1D746AF3</vt:lpwstr>
  </property>
  <property fmtid="{D5CDD505-2E9C-101B-9397-08002B2CF9AE}" pid="3" name="KSOProductBuildVer">
    <vt:lpwstr>1033-11.2.0.11130</vt:lpwstr>
  </property>
</Properties>
</file>