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7b99abc1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7b99abc1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7b99abc1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7b99abc1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7b99abc1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7b99abc1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7b99abc1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7b99abc1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7b99abc1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7b99abc1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7b99abc1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7b99abc1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7b99abc1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7b99abc1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7b99abc1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7b99abc1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7b99abc1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7b99abc1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7b99abc1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7b99abc1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7.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9.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0"/>
            <a:ext cx="9144003" cy="5264375"/>
          </a:xfrm>
          <a:prstGeom prst="rect">
            <a:avLst/>
          </a:prstGeom>
          <a:noFill/>
          <a:ln>
            <a:noFill/>
          </a:ln>
          <a:effectLst>
            <a:outerShdw blurRad="57150" rotWithShape="0" algn="bl" dir="5400000" dist="19050">
              <a:srgbClr val="000000">
                <a:alpha val="50000"/>
              </a:srgbClr>
            </a:outerShdw>
          </a:effectLst>
        </p:spPr>
      </p:pic>
      <p:sp>
        <p:nvSpPr>
          <p:cNvPr id="57" name="Google Shape;57;p13"/>
          <p:cNvSpPr/>
          <p:nvPr/>
        </p:nvSpPr>
        <p:spPr>
          <a:xfrm>
            <a:off x="2712750" y="1020650"/>
            <a:ext cx="3867600" cy="3572400"/>
          </a:xfrm>
          <a:prstGeom prst="roundRect">
            <a:avLst>
              <a:gd fmla="val 16667" name="adj"/>
            </a:avLst>
          </a:prstGeom>
          <a:solidFill>
            <a:schemeClr val="dk1"/>
          </a:solidFill>
          <a:ln cap="flat" cmpd="sng" w="38100">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3035075" y="1289225"/>
            <a:ext cx="3249900" cy="3021600"/>
          </a:xfrm>
          <a:prstGeom prst="roundRect">
            <a:avLst>
              <a:gd fmla="val 16667" name="adj"/>
            </a:avLst>
          </a:prstGeom>
          <a:solidFill>
            <a:schemeClr val="dk1"/>
          </a:solidFill>
          <a:ln cap="flat" cmpd="sng" w="2857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nvSpPr>
        <p:spPr>
          <a:xfrm>
            <a:off x="3384150" y="2001025"/>
            <a:ext cx="2524800" cy="14622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3900">
                <a:solidFill>
                  <a:schemeClr val="lt1"/>
                </a:solidFill>
                <a:latin typeface="Times New Roman"/>
                <a:ea typeface="Times New Roman"/>
                <a:cs typeface="Times New Roman"/>
                <a:sym typeface="Times New Roman"/>
              </a:rPr>
              <a:t>CHESS AI</a:t>
            </a:r>
            <a:endParaRPr sz="3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   </a:t>
            </a:r>
            <a:r>
              <a:rPr lang="en-GB" sz="1600">
                <a:solidFill>
                  <a:schemeClr val="lt1"/>
                </a:solidFill>
                <a:latin typeface="Times New Roman"/>
                <a:ea typeface="Times New Roman"/>
                <a:cs typeface="Times New Roman"/>
                <a:sym typeface="Times New Roman"/>
              </a:rPr>
              <a:t>AQSA YOUNUS - 18571</a:t>
            </a:r>
            <a:endParaRPr sz="1600">
              <a:solidFill>
                <a:schemeClr val="lt1"/>
              </a:solidFill>
              <a:latin typeface="Times New Roman"/>
              <a:ea typeface="Times New Roman"/>
              <a:cs typeface="Times New Roman"/>
              <a:sym typeface="Times New Roman"/>
            </a:endParaRPr>
          </a:p>
        </p:txBody>
      </p:sp>
      <p:sp>
        <p:nvSpPr>
          <p:cNvPr id="60" name="Google Shape;60;p1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abstract strategy game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57" name="Google Shape;157;p2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58" name="Google Shape;158;p22"/>
          <p:cNvPicPr preferRelativeResize="0"/>
          <p:nvPr/>
        </p:nvPicPr>
        <p:blipFill>
          <a:blip r:embed="rId3">
            <a:alphaModFix/>
          </a:blip>
          <a:stretch>
            <a:fillRect/>
          </a:stretch>
        </p:blipFill>
        <p:spPr>
          <a:xfrm>
            <a:off x="0" y="0"/>
            <a:ext cx="9144003" cy="5264375"/>
          </a:xfrm>
          <a:prstGeom prst="rect">
            <a:avLst/>
          </a:prstGeom>
          <a:noFill/>
          <a:ln>
            <a:noFill/>
          </a:ln>
          <a:effectLst>
            <a:outerShdw blurRad="57150" rotWithShape="0" algn="bl" dir="5400000" dist="19050">
              <a:srgbClr val="000000">
                <a:alpha val="50000"/>
              </a:srgbClr>
            </a:outerShdw>
          </a:effectLst>
        </p:spPr>
      </p:pic>
      <p:sp>
        <p:nvSpPr>
          <p:cNvPr id="159" name="Google Shape;159;p22"/>
          <p:cNvSpPr/>
          <p:nvPr/>
        </p:nvSpPr>
        <p:spPr>
          <a:xfrm>
            <a:off x="199450" y="349188"/>
            <a:ext cx="4881000" cy="4794300"/>
          </a:xfrm>
          <a:prstGeom prst="roundRect">
            <a:avLst>
              <a:gd fmla="val 16667" name="adj"/>
            </a:avLst>
          </a:prstGeom>
          <a:solidFill>
            <a:schemeClr val="dk1"/>
          </a:solidFill>
          <a:ln cap="flat" cmpd="sng" w="38100">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a:off x="5742475" y="349175"/>
            <a:ext cx="3249900" cy="1607100"/>
          </a:xfrm>
          <a:prstGeom prst="roundRect">
            <a:avLst>
              <a:gd fmla="val 16667" name="adj"/>
            </a:avLst>
          </a:prstGeom>
          <a:solidFill>
            <a:schemeClr val="dk1"/>
          </a:solidFill>
          <a:ln cap="flat" cmpd="sng" w="2857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txBox="1"/>
          <p:nvPr/>
        </p:nvSpPr>
        <p:spPr>
          <a:xfrm>
            <a:off x="1087750" y="966925"/>
            <a:ext cx="2524800" cy="24321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lt1"/>
                </a:solidFill>
                <a:latin typeface="Times New Roman"/>
                <a:ea typeface="Times New Roman"/>
                <a:cs typeface="Times New Roman"/>
                <a:sym typeface="Times New Roman"/>
              </a:rPr>
              <a:t>Practical Use</a:t>
            </a:r>
            <a:endParaRPr sz="34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Chess is a board game played worldwide by many people competitively and as a hobby. Chess is a game proven to develop perspective, sharpen memory and boosts planning skills.</a:t>
            </a:r>
            <a:endParaRPr sz="1600">
              <a:solidFill>
                <a:schemeClr val="lt1"/>
              </a:solidFill>
              <a:latin typeface="Times New Roman"/>
              <a:ea typeface="Times New Roman"/>
              <a:cs typeface="Times New Roman"/>
              <a:sym typeface="Times New Roman"/>
            </a:endParaRPr>
          </a:p>
        </p:txBody>
      </p:sp>
      <p:pic>
        <p:nvPicPr>
          <p:cNvPr id="162" name="Google Shape;162;p22"/>
          <p:cNvPicPr preferRelativeResize="0"/>
          <p:nvPr/>
        </p:nvPicPr>
        <p:blipFill>
          <a:blip r:embed="rId4">
            <a:alphaModFix/>
          </a:blip>
          <a:stretch>
            <a:fillRect/>
          </a:stretch>
        </p:blipFill>
        <p:spPr>
          <a:xfrm>
            <a:off x="730188" y="693700"/>
            <a:ext cx="3819525" cy="4105275"/>
          </a:xfrm>
          <a:prstGeom prst="rect">
            <a:avLst/>
          </a:prstGeom>
          <a:noFill/>
          <a:ln cap="flat" cmpd="sng" w="38100">
            <a:solidFill>
              <a:srgbClr val="F3F3F3"/>
            </a:solidFill>
            <a:prstDash val="solid"/>
            <a:round/>
            <a:headEnd len="sm" w="sm" type="none"/>
            <a:tailEnd len="sm" w="sm" type="none"/>
          </a:ln>
          <a:effectLst>
            <a:outerShdw blurRad="57150" rotWithShape="0" algn="bl" dir="5400000" dist="19050">
              <a:srgbClr val="000000">
                <a:alpha val="50000"/>
              </a:srgbClr>
            </a:outerShdw>
          </a:effectLst>
        </p:spPr>
      </p:pic>
      <p:sp>
        <p:nvSpPr>
          <p:cNvPr id="163" name="Google Shape;163;p22"/>
          <p:cNvSpPr txBox="1"/>
          <p:nvPr/>
        </p:nvSpPr>
        <p:spPr>
          <a:xfrm>
            <a:off x="5884375" y="478775"/>
            <a:ext cx="2966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solidFill>
                  <a:srgbClr val="FFFFFF"/>
                </a:solidFill>
                <a:latin typeface="Times New Roman"/>
                <a:ea typeface="Times New Roman"/>
                <a:cs typeface="Times New Roman"/>
                <a:sym typeface="Times New Roman"/>
              </a:rPr>
              <a:t>Text Display of End Game, same is for stalemate, section of AI code below.</a:t>
            </a:r>
            <a:endParaRPr sz="2100">
              <a:solidFill>
                <a:srgbClr val="FFFFFF"/>
              </a:solidFill>
              <a:latin typeface="Times New Roman"/>
              <a:ea typeface="Times New Roman"/>
              <a:cs typeface="Times New Roman"/>
              <a:sym typeface="Times New Roman"/>
            </a:endParaRPr>
          </a:p>
        </p:txBody>
      </p:sp>
      <p:pic>
        <p:nvPicPr>
          <p:cNvPr id="164" name="Google Shape;164;p22"/>
          <p:cNvPicPr preferRelativeResize="0"/>
          <p:nvPr/>
        </p:nvPicPr>
        <p:blipFill>
          <a:blip r:embed="rId5">
            <a:alphaModFix/>
          </a:blip>
          <a:stretch>
            <a:fillRect/>
          </a:stretch>
        </p:blipFill>
        <p:spPr>
          <a:xfrm>
            <a:off x="5201297" y="2401325"/>
            <a:ext cx="3942699" cy="258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70" name="Google Shape;170;p2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71" name="Google Shape;171;p23"/>
          <p:cNvPicPr preferRelativeResize="0"/>
          <p:nvPr/>
        </p:nvPicPr>
        <p:blipFill>
          <a:blip r:embed="rId3">
            <a:alphaModFix/>
          </a:blip>
          <a:stretch>
            <a:fillRect/>
          </a:stretch>
        </p:blipFill>
        <p:spPr>
          <a:xfrm>
            <a:off x="0" y="0"/>
            <a:ext cx="9144003" cy="5264375"/>
          </a:xfrm>
          <a:prstGeom prst="rect">
            <a:avLst/>
          </a:prstGeom>
          <a:noFill/>
          <a:ln>
            <a:noFill/>
          </a:ln>
          <a:effectLst>
            <a:outerShdw blurRad="57150" rotWithShape="0" algn="bl" dir="5400000" dist="19050">
              <a:srgbClr val="000000">
                <a:alpha val="50000"/>
              </a:srgbClr>
            </a:outerShdw>
          </a:effectLst>
        </p:spPr>
      </p:pic>
      <p:sp>
        <p:nvSpPr>
          <p:cNvPr id="172" name="Google Shape;172;p23"/>
          <p:cNvSpPr/>
          <p:nvPr/>
        </p:nvSpPr>
        <p:spPr>
          <a:xfrm>
            <a:off x="604325" y="1020650"/>
            <a:ext cx="8228100" cy="3572400"/>
          </a:xfrm>
          <a:prstGeom prst="roundRect">
            <a:avLst>
              <a:gd fmla="val 16667" name="adj"/>
            </a:avLst>
          </a:prstGeom>
          <a:solidFill>
            <a:schemeClr val="dk1"/>
          </a:solidFill>
          <a:ln cap="flat" cmpd="sng" w="38100">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a:off x="940075" y="1289225"/>
            <a:ext cx="7507200" cy="3021600"/>
          </a:xfrm>
          <a:prstGeom prst="roundRect">
            <a:avLst>
              <a:gd fmla="val 16667" name="adj"/>
            </a:avLst>
          </a:prstGeom>
          <a:solidFill>
            <a:schemeClr val="dk1"/>
          </a:solidFill>
          <a:ln cap="flat" cmpd="sng" w="2857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txBox="1"/>
          <p:nvPr/>
        </p:nvSpPr>
        <p:spPr>
          <a:xfrm>
            <a:off x="1222000" y="1598150"/>
            <a:ext cx="6822300" cy="25089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3900">
                <a:solidFill>
                  <a:schemeClr val="lt1"/>
                </a:solidFill>
                <a:latin typeface="Times New Roman"/>
                <a:ea typeface="Times New Roman"/>
                <a:cs typeface="Times New Roman"/>
                <a:sym typeface="Times New Roman"/>
              </a:rPr>
              <a:t>Conclusion/Analysis</a:t>
            </a:r>
            <a:endParaRPr sz="3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  The AI is efficient in terms of informed searches, however there is always room for improvement which is beyond the scope of the project (bitboards). The game itself is super slow, this is because there is a heavy use of 2D arrays, which slows down the whole program. Of course in terms of smart-ness Alpha-Beta is smarter followed by MinMax and Greedy Best First, in terms of  “quickness” Greedy Best First is followed by Alpha-Beta then MinMax. Min-Max looks at state spaces more than Alpha-Beta and Greedy Best First.</a:t>
            </a:r>
            <a:endParaRPr sz="1600">
              <a:solidFill>
                <a:schemeClr val="lt1"/>
              </a:solidFill>
              <a:latin typeface="Times New Roman"/>
              <a:ea typeface="Times New Roman"/>
              <a:cs typeface="Times New Roman"/>
              <a:sym typeface="Times New Roman"/>
            </a:endParaRPr>
          </a:p>
        </p:txBody>
      </p:sp>
      <p:sp>
        <p:nvSpPr>
          <p:cNvPr id="175" name="Google Shape;175;p2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abstract strategy game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6" name="Google Shape;6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7" name="Google Shape;67;p14"/>
          <p:cNvPicPr preferRelativeResize="0"/>
          <p:nvPr/>
        </p:nvPicPr>
        <p:blipFill>
          <a:blip r:embed="rId3">
            <a:alphaModFix/>
          </a:blip>
          <a:stretch>
            <a:fillRect/>
          </a:stretch>
        </p:blipFill>
        <p:spPr>
          <a:xfrm>
            <a:off x="0" y="0"/>
            <a:ext cx="9144003" cy="5264375"/>
          </a:xfrm>
          <a:prstGeom prst="rect">
            <a:avLst/>
          </a:prstGeom>
          <a:noFill/>
          <a:ln>
            <a:noFill/>
          </a:ln>
          <a:effectLst>
            <a:outerShdw blurRad="57150" rotWithShape="0" algn="bl" dir="5400000" dist="19050">
              <a:srgbClr val="000000">
                <a:alpha val="50000"/>
              </a:srgbClr>
            </a:outerShdw>
          </a:effectLst>
        </p:spPr>
      </p:pic>
      <p:sp>
        <p:nvSpPr>
          <p:cNvPr id="68" name="Google Shape;68;p14"/>
          <p:cNvSpPr/>
          <p:nvPr/>
        </p:nvSpPr>
        <p:spPr>
          <a:xfrm>
            <a:off x="483475" y="470050"/>
            <a:ext cx="3760200" cy="4593000"/>
          </a:xfrm>
          <a:prstGeom prst="roundRect">
            <a:avLst>
              <a:gd fmla="val 16667" name="adj"/>
            </a:avLst>
          </a:prstGeom>
          <a:solidFill>
            <a:schemeClr val="dk1"/>
          </a:solidFill>
          <a:ln cap="flat" cmpd="sng" w="38100">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792325" y="745450"/>
            <a:ext cx="3169500" cy="3968400"/>
          </a:xfrm>
          <a:prstGeom prst="roundRect">
            <a:avLst>
              <a:gd fmla="val 16667" name="adj"/>
            </a:avLst>
          </a:prstGeom>
          <a:solidFill>
            <a:schemeClr val="dk1"/>
          </a:solidFill>
          <a:ln cap="flat" cmpd="sng" w="2857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nvSpPr>
        <p:spPr>
          <a:xfrm>
            <a:off x="1114675" y="966925"/>
            <a:ext cx="2524800" cy="35403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3900">
                <a:solidFill>
                  <a:schemeClr val="lt1"/>
                </a:solidFill>
                <a:latin typeface="Times New Roman"/>
                <a:ea typeface="Times New Roman"/>
                <a:cs typeface="Times New Roman"/>
                <a:sym typeface="Times New Roman"/>
              </a:rPr>
              <a:t>Features</a:t>
            </a:r>
            <a:endParaRPr sz="3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336550" lvl="0" marL="457200" rtl="0" algn="l">
              <a:spcBef>
                <a:spcPts val="0"/>
              </a:spcBef>
              <a:spcAft>
                <a:spcPts val="0"/>
              </a:spcAft>
              <a:buClr>
                <a:schemeClr val="lt1"/>
              </a:buClr>
              <a:buSzPts val="1700"/>
              <a:buFont typeface="Times New Roman"/>
              <a:buChar char="-"/>
            </a:pPr>
            <a:r>
              <a:rPr lang="en-GB" sz="1500">
                <a:solidFill>
                  <a:schemeClr val="lt1"/>
                </a:solidFill>
                <a:latin typeface="Times New Roman"/>
                <a:ea typeface="Times New Roman"/>
                <a:cs typeface="Times New Roman"/>
                <a:sym typeface="Times New Roman"/>
              </a:rPr>
              <a:t>2 AI game</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GB" sz="1500">
                <a:solidFill>
                  <a:schemeClr val="lt1"/>
                </a:solidFill>
                <a:latin typeface="Times New Roman"/>
                <a:ea typeface="Times New Roman"/>
                <a:cs typeface="Times New Roman"/>
                <a:sym typeface="Times New Roman"/>
              </a:rPr>
              <a:t>2 player game</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GB" sz="1500">
                <a:solidFill>
                  <a:schemeClr val="lt1"/>
                </a:solidFill>
                <a:latin typeface="Times New Roman"/>
                <a:ea typeface="Times New Roman"/>
                <a:cs typeface="Times New Roman"/>
                <a:sym typeface="Times New Roman"/>
              </a:rPr>
              <a:t>Highlights clicked pieces</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GB" sz="1500">
                <a:solidFill>
                  <a:schemeClr val="lt1"/>
                </a:solidFill>
                <a:latin typeface="Times New Roman"/>
                <a:ea typeface="Times New Roman"/>
                <a:cs typeface="Times New Roman"/>
                <a:sym typeface="Times New Roman"/>
              </a:rPr>
              <a:t>Move Log at the right </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GB" sz="1500">
                <a:solidFill>
                  <a:schemeClr val="lt1"/>
                </a:solidFill>
                <a:latin typeface="Times New Roman"/>
                <a:ea typeface="Times New Roman"/>
                <a:cs typeface="Times New Roman"/>
                <a:sym typeface="Times New Roman"/>
              </a:rPr>
              <a:t>Best first Search</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GB" sz="1500">
                <a:solidFill>
                  <a:schemeClr val="lt1"/>
                </a:solidFill>
                <a:latin typeface="Times New Roman"/>
                <a:ea typeface="Times New Roman"/>
                <a:cs typeface="Times New Roman"/>
                <a:sym typeface="Times New Roman"/>
              </a:rPr>
              <a:t>MinMax Search</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GB" sz="1500">
                <a:solidFill>
                  <a:schemeClr val="lt1"/>
                </a:solidFill>
                <a:latin typeface="Times New Roman"/>
                <a:ea typeface="Times New Roman"/>
                <a:cs typeface="Times New Roman"/>
                <a:sym typeface="Times New Roman"/>
              </a:rPr>
              <a:t>AlphaBeta Prunning</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GB" sz="1500">
                <a:solidFill>
                  <a:schemeClr val="lt1"/>
                </a:solidFill>
                <a:latin typeface="Times New Roman"/>
                <a:ea typeface="Times New Roman"/>
                <a:cs typeface="Times New Roman"/>
                <a:sym typeface="Times New Roman"/>
              </a:rPr>
              <a:t>Animated Movements</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GB" sz="1500">
                <a:solidFill>
                  <a:schemeClr val="lt1"/>
                </a:solidFill>
                <a:latin typeface="Times New Roman"/>
                <a:ea typeface="Times New Roman"/>
                <a:cs typeface="Times New Roman"/>
                <a:sym typeface="Times New Roman"/>
              </a:rPr>
              <a:t>Pygame/Random are the only imports used</a:t>
            </a:r>
            <a:endParaRPr sz="1500">
              <a:solidFill>
                <a:schemeClr val="lt1"/>
              </a:solidFill>
              <a:latin typeface="Times New Roman"/>
              <a:ea typeface="Times New Roman"/>
              <a:cs typeface="Times New Roman"/>
              <a:sym typeface="Times New Roman"/>
            </a:endParaRPr>
          </a:p>
        </p:txBody>
      </p:sp>
      <p:pic>
        <p:nvPicPr>
          <p:cNvPr id="71" name="Google Shape;71;p14"/>
          <p:cNvPicPr preferRelativeResize="0"/>
          <p:nvPr/>
        </p:nvPicPr>
        <p:blipFill>
          <a:blip r:embed="rId4">
            <a:alphaModFix/>
          </a:blip>
          <a:stretch>
            <a:fillRect/>
          </a:stretch>
        </p:blipFill>
        <p:spPr>
          <a:xfrm>
            <a:off x="4366900" y="678425"/>
            <a:ext cx="4572000" cy="4035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77" name="Google Shape;77;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78" name="Google Shape;78;p15"/>
          <p:cNvPicPr preferRelativeResize="0"/>
          <p:nvPr/>
        </p:nvPicPr>
        <p:blipFill>
          <a:blip r:embed="rId3">
            <a:alphaModFix/>
          </a:blip>
          <a:stretch>
            <a:fillRect/>
          </a:stretch>
        </p:blipFill>
        <p:spPr>
          <a:xfrm>
            <a:off x="0" y="0"/>
            <a:ext cx="9144003" cy="5264375"/>
          </a:xfrm>
          <a:prstGeom prst="rect">
            <a:avLst/>
          </a:prstGeom>
          <a:noFill/>
          <a:ln>
            <a:noFill/>
          </a:ln>
          <a:effectLst>
            <a:outerShdw blurRad="57150" rotWithShape="0" algn="bl" dir="5400000" dist="19050">
              <a:srgbClr val="000000">
                <a:alpha val="50000"/>
              </a:srgbClr>
            </a:outerShdw>
          </a:effectLst>
        </p:spPr>
      </p:pic>
      <p:sp>
        <p:nvSpPr>
          <p:cNvPr id="79" name="Google Shape;79;p15"/>
          <p:cNvSpPr/>
          <p:nvPr/>
        </p:nvSpPr>
        <p:spPr>
          <a:xfrm>
            <a:off x="311700" y="137100"/>
            <a:ext cx="3474900" cy="5006400"/>
          </a:xfrm>
          <a:prstGeom prst="roundRect">
            <a:avLst>
              <a:gd fmla="val 16667" name="adj"/>
            </a:avLst>
          </a:prstGeom>
          <a:solidFill>
            <a:schemeClr val="dk1"/>
          </a:solidFill>
          <a:ln cap="flat" cmpd="sng" w="38100">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550350" y="238638"/>
            <a:ext cx="2997600" cy="47871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3700">
                <a:solidFill>
                  <a:schemeClr val="lt1"/>
                </a:solidFill>
                <a:latin typeface="Times New Roman"/>
                <a:ea typeface="Times New Roman"/>
                <a:cs typeface="Times New Roman"/>
                <a:sym typeface="Times New Roman"/>
              </a:rPr>
              <a:t>Chess and State Spaces</a:t>
            </a:r>
            <a:endParaRPr sz="37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GB" sz="1500">
                <a:solidFill>
                  <a:schemeClr val="lt1"/>
                </a:solidFill>
                <a:latin typeface="Times New Roman"/>
                <a:ea typeface="Times New Roman"/>
                <a:cs typeface="Times New Roman"/>
                <a:sym typeface="Times New Roman"/>
              </a:rPr>
              <a:t>It as an 8x8 board with a complexity of exponential time </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GB" sz="1500">
                <a:solidFill>
                  <a:schemeClr val="lt1"/>
                </a:solidFill>
                <a:latin typeface="Times New Roman"/>
                <a:ea typeface="Times New Roman"/>
                <a:cs typeface="Times New Roman"/>
                <a:sym typeface="Times New Roman"/>
              </a:rPr>
              <a:t>Each piece has a unique way of moving around on the Chess board</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GB" sz="1500">
                <a:solidFill>
                  <a:schemeClr val="lt1"/>
                </a:solidFill>
                <a:latin typeface="Times New Roman"/>
                <a:ea typeface="Times New Roman"/>
                <a:cs typeface="Times New Roman"/>
                <a:sym typeface="Times New Roman"/>
              </a:rPr>
              <a:t>As the board keeps unfolding (pieces move around) it opens a finite (but large) amount of possible game states (space states)</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GB" sz="1500">
                <a:solidFill>
                  <a:schemeClr val="lt1"/>
                </a:solidFill>
                <a:latin typeface="Times New Roman"/>
                <a:ea typeface="Times New Roman"/>
                <a:cs typeface="Times New Roman"/>
                <a:sym typeface="Times New Roman"/>
              </a:rPr>
              <a:t>Therefore the game can be seen as a tree and search algorithms can be implemented</a:t>
            </a:r>
            <a:endParaRPr sz="1500">
              <a:solidFill>
                <a:schemeClr val="lt1"/>
              </a:solidFill>
              <a:latin typeface="Times New Roman"/>
              <a:ea typeface="Times New Roman"/>
              <a:cs typeface="Times New Roman"/>
              <a:sym typeface="Times New Roman"/>
            </a:endParaRPr>
          </a:p>
        </p:txBody>
      </p:sp>
      <p:pic>
        <p:nvPicPr>
          <p:cNvPr id="81" name="Google Shape;81;p15"/>
          <p:cNvPicPr preferRelativeResize="0"/>
          <p:nvPr/>
        </p:nvPicPr>
        <p:blipFill rotWithShape="1">
          <a:blip r:embed="rId4">
            <a:alphaModFix/>
          </a:blip>
          <a:srcRect b="-2406" l="16805" r="0" t="0"/>
          <a:stretch/>
        </p:blipFill>
        <p:spPr>
          <a:xfrm>
            <a:off x="4284050" y="357775"/>
            <a:ext cx="4548250" cy="4170400"/>
          </a:xfrm>
          <a:prstGeom prst="rect">
            <a:avLst/>
          </a:prstGeom>
          <a:noFill/>
          <a:ln>
            <a:noFill/>
          </a:ln>
          <a:effectLst>
            <a:outerShdw blurRad="57150" rotWithShape="0" algn="bl" dir="5400000" dist="19050">
              <a:srgbClr val="000000">
                <a:alpha val="50000"/>
              </a:srgbClr>
            </a:outerShdw>
          </a:effectLst>
        </p:spPr>
      </p:pic>
      <p:sp>
        <p:nvSpPr>
          <p:cNvPr id="82" name="Google Shape;82;p15"/>
          <p:cNvSpPr txBox="1"/>
          <p:nvPr/>
        </p:nvSpPr>
        <p:spPr>
          <a:xfrm>
            <a:off x="4386175" y="4733275"/>
            <a:ext cx="4370400" cy="415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     </a:t>
            </a:r>
            <a:r>
              <a:rPr lang="en-GB" sz="1500">
                <a:solidFill>
                  <a:schemeClr val="lt1"/>
                </a:solidFill>
                <a:latin typeface="Times New Roman"/>
                <a:ea typeface="Times New Roman"/>
                <a:cs typeface="Times New Roman"/>
                <a:sym typeface="Times New Roman"/>
              </a:rPr>
              <a:t>Figure shows a small branch of a huge chess tree</a:t>
            </a:r>
            <a:endParaRPr sz="15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88" name="Google Shape;88;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89" name="Google Shape;89;p16"/>
          <p:cNvPicPr preferRelativeResize="0"/>
          <p:nvPr/>
        </p:nvPicPr>
        <p:blipFill>
          <a:blip r:embed="rId3">
            <a:alphaModFix/>
          </a:blip>
          <a:stretch>
            <a:fillRect/>
          </a:stretch>
        </p:blipFill>
        <p:spPr>
          <a:xfrm>
            <a:off x="0" y="0"/>
            <a:ext cx="9144003" cy="5264375"/>
          </a:xfrm>
          <a:prstGeom prst="rect">
            <a:avLst/>
          </a:prstGeom>
          <a:noFill/>
          <a:ln>
            <a:noFill/>
          </a:ln>
          <a:effectLst>
            <a:outerShdw blurRad="57150" rotWithShape="0" algn="bl" dir="5400000" dist="19050">
              <a:srgbClr val="000000">
                <a:alpha val="50000"/>
              </a:srgbClr>
            </a:outerShdw>
          </a:effectLst>
        </p:spPr>
      </p:pic>
      <p:sp>
        <p:nvSpPr>
          <p:cNvPr id="90" name="Google Shape;90;p16"/>
          <p:cNvSpPr/>
          <p:nvPr/>
        </p:nvSpPr>
        <p:spPr>
          <a:xfrm>
            <a:off x="631100" y="1020650"/>
            <a:ext cx="8062500" cy="3902100"/>
          </a:xfrm>
          <a:prstGeom prst="roundRect">
            <a:avLst>
              <a:gd fmla="val 16667" name="adj"/>
            </a:avLst>
          </a:prstGeom>
          <a:solidFill>
            <a:schemeClr val="dk1"/>
          </a:solidFill>
          <a:ln cap="flat" cmpd="sng" w="38100">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1025550" y="1289225"/>
            <a:ext cx="7305000" cy="3302100"/>
          </a:xfrm>
          <a:prstGeom prst="roundRect">
            <a:avLst>
              <a:gd fmla="val 16667" name="adj"/>
            </a:avLst>
          </a:prstGeom>
          <a:solidFill>
            <a:schemeClr val="dk1"/>
          </a:solidFill>
          <a:ln cap="flat" cmpd="sng" w="2857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nvSpPr>
        <p:spPr>
          <a:xfrm>
            <a:off x="1380650" y="1527700"/>
            <a:ext cx="6563400" cy="26937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3900">
                <a:solidFill>
                  <a:schemeClr val="lt1"/>
                </a:solidFill>
                <a:latin typeface="Times New Roman"/>
                <a:ea typeface="Times New Roman"/>
                <a:cs typeface="Times New Roman"/>
                <a:sym typeface="Times New Roman"/>
              </a:rPr>
              <a:t>Chess has a Dataset?</a:t>
            </a:r>
            <a:endParaRPr sz="3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 No, </a:t>
            </a:r>
            <a:r>
              <a:rPr lang="en-GB" sz="1600">
                <a:solidFill>
                  <a:schemeClr val="lt1"/>
                </a:solidFill>
                <a:latin typeface="Times New Roman"/>
                <a:ea typeface="Times New Roman"/>
                <a:cs typeface="Times New Roman"/>
                <a:sym typeface="Times New Roman"/>
              </a:rPr>
              <a:t>since each piece has a unique way of moving around on the board, the search algorithms, look for pieces that can cause the AI to “gain” points, and player to “lose” points. Therefore Chess is more of a “zero-sum game”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sz="1600">
                <a:solidFill>
                  <a:schemeClr val="lt1"/>
                </a:solidFill>
                <a:latin typeface="Times New Roman"/>
                <a:ea typeface="Times New Roman"/>
                <a:cs typeface="Times New Roman"/>
                <a:sym typeface="Times New Roman"/>
              </a:rPr>
              <a:t>Chess is also known as an “abstract-strategy game” and by using more complex algorithms, Chess AI can be trained to play efficiently </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98" name="Google Shape;98;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99" name="Google Shape;99;p17"/>
          <p:cNvPicPr preferRelativeResize="0"/>
          <p:nvPr/>
        </p:nvPicPr>
        <p:blipFill>
          <a:blip r:embed="rId3">
            <a:alphaModFix/>
          </a:blip>
          <a:stretch>
            <a:fillRect/>
          </a:stretch>
        </p:blipFill>
        <p:spPr>
          <a:xfrm>
            <a:off x="0" y="0"/>
            <a:ext cx="9144003" cy="5264375"/>
          </a:xfrm>
          <a:prstGeom prst="rect">
            <a:avLst/>
          </a:prstGeom>
          <a:noFill/>
          <a:ln>
            <a:noFill/>
          </a:ln>
          <a:effectLst>
            <a:outerShdw blurRad="57150" rotWithShape="0" algn="bl" dir="5400000" dist="19050">
              <a:srgbClr val="000000">
                <a:alpha val="50000"/>
              </a:srgbClr>
            </a:outerShdw>
          </a:effectLst>
        </p:spPr>
      </p:pic>
      <p:sp>
        <p:nvSpPr>
          <p:cNvPr id="100" name="Google Shape;100;p17"/>
          <p:cNvSpPr/>
          <p:nvPr/>
        </p:nvSpPr>
        <p:spPr>
          <a:xfrm>
            <a:off x="4842725" y="373750"/>
            <a:ext cx="4119000" cy="4769700"/>
          </a:xfrm>
          <a:prstGeom prst="roundRect">
            <a:avLst>
              <a:gd fmla="val 16667" name="adj"/>
            </a:avLst>
          </a:prstGeom>
          <a:solidFill>
            <a:schemeClr val="dk1"/>
          </a:solidFill>
          <a:ln cap="flat" cmpd="sng" w="38100">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nvSpPr>
        <p:spPr>
          <a:xfrm>
            <a:off x="5293225" y="744575"/>
            <a:ext cx="3321300" cy="34788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3600">
                <a:solidFill>
                  <a:schemeClr val="lt1"/>
                </a:solidFill>
                <a:latin typeface="Times New Roman"/>
                <a:ea typeface="Times New Roman"/>
                <a:cs typeface="Times New Roman"/>
                <a:sym typeface="Times New Roman"/>
              </a:rPr>
              <a:t>What Makes My AI Efficient?</a:t>
            </a:r>
            <a:endParaRPr sz="3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Char char="-"/>
            </a:pPr>
            <a:r>
              <a:rPr lang="en-GB">
                <a:solidFill>
                  <a:schemeClr val="lt1"/>
                </a:solidFill>
                <a:latin typeface="Times New Roman"/>
                <a:ea typeface="Times New Roman"/>
                <a:cs typeface="Times New Roman"/>
                <a:sym typeface="Times New Roman"/>
              </a:rPr>
              <a:t>Each Piece is assigned a score value according to the importance of piece</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GB">
                <a:solidFill>
                  <a:schemeClr val="lt1"/>
                </a:solidFill>
                <a:latin typeface="Times New Roman"/>
                <a:ea typeface="Times New Roman"/>
                <a:cs typeface="Times New Roman"/>
                <a:sym typeface="Times New Roman"/>
              </a:rPr>
              <a:t>Each Piece has a 2D array that assigns positional value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GB">
                <a:solidFill>
                  <a:schemeClr val="lt1"/>
                </a:solidFill>
                <a:latin typeface="Times New Roman"/>
                <a:ea typeface="Times New Roman"/>
                <a:cs typeface="Times New Roman"/>
                <a:sym typeface="Times New Roman"/>
              </a:rPr>
              <a:t>Combining Positional score and Piece Score, the AI is able to make smarter moves when the search </a:t>
            </a:r>
            <a:r>
              <a:rPr lang="en-GB">
                <a:solidFill>
                  <a:schemeClr val="lt1"/>
                </a:solidFill>
                <a:latin typeface="Times New Roman"/>
                <a:ea typeface="Times New Roman"/>
                <a:cs typeface="Times New Roman"/>
                <a:sym typeface="Times New Roman"/>
              </a:rPr>
              <a:t>algorithms</a:t>
            </a:r>
            <a:r>
              <a:rPr lang="en-GB">
                <a:solidFill>
                  <a:schemeClr val="lt1"/>
                </a:solidFill>
                <a:latin typeface="Times New Roman"/>
                <a:ea typeface="Times New Roman"/>
                <a:cs typeface="Times New Roman"/>
                <a:sym typeface="Times New Roman"/>
              </a:rPr>
              <a:t> are </a:t>
            </a:r>
            <a:r>
              <a:rPr lang="en-GB">
                <a:solidFill>
                  <a:schemeClr val="lt1"/>
                </a:solidFill>
                <a:latin typeface="Times New Roman"/>
                <a:ea typeface="Times New Roman"/>
                <a:cs typeface="Times New Roman"/>
                <a:sym typeface="Times New Roman"/>
              </a:rPr>
              <a:t>implemented</a:t>
            </a:r>
            <a:r>
              <a:rPr lang="en-GB">
                <a:solidFill>
                  <a:schemeClr val="lt1"/>
                </a:solidFill>
                <a:latin typeface="Times New Roman"/>
                <a:ea typeface="Times New Roman"/>
                <a:cs typeface="Times New Roman"/>
                <a:sym typeface="Times New Roman"/>
              </a:rPr>
              <a:t> on it</a:t>
            </a:r>
            <a:endParaRPr>
              <a:solidFill>
                <a:schemeClr val="lt1"/>
              </a:solidFill>
              <a:latin typeface="Times New Roman"/>
              <a:ea typeface="Times New Roman"/>
              <a:cs typeface="Times New Roman"/>
              <a:sym typeface="Times New Roman"/>
            </a:endParaRPr>
          </a:p>
        </p:txBody>
      </p:sp>
      <p:pic>
        <p:nvPicPr>
          <p:cNvPr id="102" name="Google Shape;102;p17"/>
          <p:cNvPicPr preferRelativeResize="0"/>
          <p:nvPr/>
        </p:nvPicPr>
        <p:blipFill>
          <a:blip r:embed="rId4">
            <a:alphaModFix/>
          </a:blip>
          <a:stretch>
            <a:fillRect/>
          </a:stretch>
        </p:blipFill>
        <p:spPr>
          <a:xfrm>
            <a:off x="204050" y="284000"/>
            <a:ext cx="4545000" cy="4859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08" name="Google Shape;108;p1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09" name="Google Shape;109;p18"/>
          <p:cNvPicPr preferRelativeResize="0"/>
          <p:nvPr/>
        </p:nvPicPr>
        <p:blipFill>
          <a:blip r:embed="rId3">
            <a:alphaModFix/>
          </a:blip>
          <a:stretch>
            <a:fillRect/>
          </a:stretch>
        </p:blipFill>
        <p:spPr>
          <a:xfrm>
            <a:off x="0" y="0"/>
            <a:ext cx="9144003" cy="5264375"/>
          </a:xfrm>
          <a:prstGeom prst="rect">
            <a:avLst/>
          </a:prstGeom>
          <a:noFill/>
          <a:ln>
            <a:noFill/>
          </a:ln>
          <a:effectLst>
            <a:outerShdw blurRad="57150" rotWithShape="0" algn="bl" dir="5400000" dist="19050">
              <a:srgbClr val="000000">
                <a:alpha val="50000"/>
              </a:srgbClr>
            </a:outerShdw>
          </a:effectLst>
        </p:spPr>
      </p:pic>
      <p:sp>
        <p:nvSpPr>
          <p:cNvPr id="110" name="Google Shape;110;p18"/>
          <p:cNvSpPr/>
          <p:nvPr/>
        </p:nvSpPr>
        <p:spPr>
          <a:xfrm>
            <a:off x="125225" y="121325"/>
            <a:ext cx="3867600" cy="5022300"/>
          </a:xfrm>
          <a:prstGeom prst="roundRect">
            <a:avLst>
              <a:gd fmla="val 16667" name="adj"/>
            </a:avLst>
          </a:prstGeom>
          <a:solidFill>
            <a:schemeClr val="dk1"/>
          </a:solidFill>
          <a:ln cap="flat" cmpd="sng" w="38100">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txBox="1"/>
          <p:nvPr/>
        </p:nvSpPr>
        <p:spPr>
          <a:xfrm>
            <a:off x="433925" y="262025"/>
            <a:ext cx="3250200" cy="44946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3500">
                <a:solidFill>
                  <a:schemeClr val="lt1"/>
                </a:solidFill>
                <a:latin typeface="Times New Roman"/>
                <a:ea typeface="Times New Roman"/>
                <a:cs typeface="Times New Roman"/>
                <a:sym typeface="Times New Roman"/>
              </a:rPr>
              <a:t>Greedy Best First Search</a:t>
            </a:r>
            <a:endParaRPr sz="3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GB">
                <a:solidFill>
                  <a:schemeClr val="lt1"/>
                </a:solidFill>
                <a:latin typeface="Times New Roman"/>
                <a:ea typeface="Times New Roman"/>
                <a:cs typeface="Times New Roman"/>
                <a:sym typeface="Times New Roman"/>
              </a:rPr>
              <a:t>Works on the basis on Priority Queue, but modified slightly, the </a:t>
            </a:r>
            <a:r>
              <a:rPr lang="en-GB">
                <a:solidFill>
                  <a:schemeClr val="lt1"/>
                </a:solidFill>
                <a:latin typeface="Times New Roman"/>
                <a:ea typeface="Times New Roman"/>
                <a:cs typeface="Times New Roman"/>
                <a:sym typeface="Times New Roman"/>
              </a:rPr>
              <a:t>priority</a:t>
            </a:r>
            <a:r>
              <a:rPr lang="en-GB">
                <a:solidFill>
                  <a:schemeClr val="lt1"/>
                </a:solidFill>
                <a:latin typeface="Times New Roman"/>
                <a:ea typeface="Times New Roman"/>
                <a:cs typeface="Times New Roman"/>
                <a:sym typeface="Times New Roman"/>
              </a:rPr>
              <a:t> is taking the path that has the best score</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GB">
                <a:solidFill>
                  <a:schemeClr val="lt1"/>
                </a:solidFill>
                <a:latin typeface="Times New Roman"/>
                <a:ea typeface="Times New Roman"/>
                <a:cs typeface="Times New Roman"/>
                <a:sym typeface="Times New Roman"/>
              </a:rPr>
              <a:t>Goes from top to bottom of tree</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GB">
                <a:solidFill>
                  <a:schemeClr val="lt1"/>
                </a:solidFill>
                <a:latin typeface="Times New Roman"/>
                <a:ea typeface="Times New Roman"/>
                <a:cs typeface="Times New Roman"/>
                <a:sym typeface="Times New Roman"/>
              </a:rPr>
              <a:t>Due to top down greedy structure it does not have a hindsight</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GB">
                <a:solidFill>
                  <a:schemeClr val="lt1"/>
                </a:solidFill>
                <a:latin typeface="Times New Roman"/>
                <a:ea typeface="Times New Roman"/>
                <a:cs typeface="Times New Roman"/>
                <a:sym typeface="Times New Roman"/>
              </a:rPr>
              <a:t>Not as efficient as MinMax or AlphaBeta but faster since it goes through a small section of state spaces</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GB">
                <a:solidFill>
                  <a:schemeClr val="lt1"/>
                </a:solidFill>
                <a:latin typeface="Times New Roman"/>
                <a:ea typeface="Times New Roman"/>
                <a:cs typeface="Times New Roman"/>
                <a:sym typeface="Times New Roman"/>
              </a:rPr>
              <a:t>M</a:t>
            </a:r>
            <a:r>
              <a:rPr lang="en-GB">
                <a:solidFill>
                  <a:schemeClr val="lt1"/>
                </a:solidFill>
                <a:latin typeface="Times New Roman"/>
                <a:ea typeface="Times New Roman"/>
                <a:cs typeface="Times New Roman"/>
                <a:sym typeface="Times New Roman"/>
              </a:rPr>
              <a:t>akes best move based on maxisiming score based on pieces on board, therefore “greedy”</a:t>
            </a:r>
            <a:endParaRPr>
              <a:solidFill>
                <a:schemeClr val="lt1"/>
              </a:solidFill>
              <a:latin typeface="Times New Roman"/>
              <a:ea typeface="Times New Roman"/>
              <a:cs typeface="Times New Roman"/>
              <a:sym typeface="Times New Roman"/>
            </a:endParaRPr>
          </a:p>
        </p:txBody>
      </p:sp>
      <p:sp>
        <p:nvSpPr>
          <p:cNvPr id="112" name="Google Shape;112;p18"/>
          <p:cNvSpPr txBox="1"/>
          <p:nvPr/>
        </p:nvSpPr>
        <p:spPr>
          <a:xfrm>
            <a:off x="4212600" y="307425"/>
            <a:ext cx="4931400" cy="831300"/>
          </a:xfrm>
          <a:prstGeom prst="rect">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Greedy best-first search algorithm always selects the path which appears best at that moment. Not very smart, when it comes to abstract-strategy games</a:t>
            </a:r>
            <a:endParaRPr>
              <a:solidFill>
                <a:schemeClr val="lt1"/>
              </a:solidFill>
              <a:latin typeface="Times New Roman"/>
              <a:ea typeface="Times New Roman"/>
              <a:cs typeface="Times New Roman"/>
              <a:sym typeface="Times New Roman"/>
            </a:endParaRPr>
          </a:p>
        </p:txBody>
      </p:sp>
      <p:sp>
        <p:nvSpPr>
          <p:cNvPr id="113" name="Google Shape;113;p18"/>
          <p:cNvSpPr txBox="1"/>
          <p:nvPr/>
        </p:nvSpPr>
        <p:spPr>
          <a:xfrm>
            <a:off x="4212600" y="3709925"/>
            <a:ext cx="4931400" cy="1046700"/>
          </a:xfrm>
          <a:prstGeom prst="rect">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Time Complexity: (worst case)  O(b^m).</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Space Complexity: (Worst Case) O(b^m).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Where m is the maximum depth of the search space.</a:t>
            </a:r>
            <a:endParaRPr>
              <a:solidFill>
                <a:schemeClr val="lt1"/>
              </a:solidFill>
              <a:latin typeface="Times New Roman"/>
              <a:ea typeface="Times New Roman"/>
              <a:cs typeface="Times New Roman"/>
              <a:sym typeface="Times New Roman"/>
            </a:endParaRPr>
          </a:p>
        </p:txBody>
      </p:sp>
      <p:pic>
        <p:nvPicPr>
          <p:cNvPr id="114" name="Google Shape;114;p18"/>
          <p:cNvPicPr preferRelativeResize="0"/>
          <p:nvPr/>
        </p:nvPicPr>
        <p:blipFill>
          <a:blip r:embed="rId4">
            <a:alphaModFix/>
          </a:blip>
          <a:stretch>
            <a:fillRect/>
          </a:stretch>
        </p:blipFill>
        <p:spPr>
          <a:xfrm>
            <a:off x="4611375" y="1466325"/>
            <a:ext cx="4133850" cy="2085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20" name="Google Shape;120;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21" name="Google Shape;121;p19"/>
          <p:cNvPicPr preferRelativeResize="0"/>
          <p:nvPr/>
        </p:nvPicPr>
        <p:blipFill>
          <a:blip r:embed="rId3">
            <a:alphaModFix/>
          </a:blip>
          <a:stretch>
            <a:fillRect/>
          </a:stretch>
        </p:blipFill>
        <p:spPr>
          <a:xfrm>
            <a:off x="0" y="0"/>
            <a:ext cx="9144003" cy="5264375"/>
          </a:xfrm>
          <a:prstGeom prst="rect">
            <a:avLst/>
          </a:prstGeom>
          <a:noFill/>
          <a:ln>
            <a:noFill/>
          </a:ln>
          <a:effectLst>
            <a:outerShdw blurRad="57150" rotWithShape="0" algn="bl" dir="5400000" dist="19050">
              <a:srgbClr val="000000">
                <a:alpha val="50000"/>
              </a:srgbClr>
            </a:outerShdw>
          </a:effectLst>
        </p:spPr>
      </p:pic>
      <p:sp>
        <p:nvSpPr>
          <p:cNvPr id="122" name="Google Shape;122;p19"/>
          <p:cNvSpPr/>
          <p:nvPr/>
        </p:nvSpPr>
        <p:spPr>
          <a:xfrm>
            <a:off x="125225" y="121325"/>
            <a:ext cx="3867600" cy="5022300"/>
          </a:xfrm>
          <a:prstGeom prst="roundRect">
            <a:avLst>
              <a:gd fmla="val 16667" name="adj"/>
            </a:avLst>
          </a:prstGeom>
          <a:solidFill>
            <a:schemeClr val="dk1"/>
          </a:solidFill>
          <a:ln cap="flat" cmpd="sng" w="38100">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nvSpPr>
        <p:spPr>
          <a:xfrm>
            <a:off x="433925" y="205100"/>
            <a:ext cx="3210600" cy="48177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3500">
                <a:solidFill>
                  <a:schemeClr val="lt1"/>
                </a:solidFill>
                <a:latin typeface="Times New Roman"/>
                <a:ea typeface="Times New Roman"/>
                <a:cs typeface="Times New Roman"/>
                <a:sym typeface="Times New Roman"/>
              </a:rPr>
              <a:t>MinMax </a:t>
            </a:r>
            <a:r>
              <a:rPr lang="en-GB" sz="3500">
                <a:solidFill>
                  <a:schemeClr val="lt1"/>
                </a:solidFill>
                <a:latin typeface="Times New Roman"/>
                <a:ea typeface="Times New Roman"/>
                <a:cs typeface="Times New Roman"/>
                <a:sym typeface="Times New Roman"/>
              </a:rPr>
              <a:t>Search</a:t>
            </a:r>
            <a:endParaRPr sz="3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GB">
                <a:solidFill>
                  <a:schemeClr val="lt1"/>
                </a:solidFill>
                <a:latin typeface="Times New Roman"/>
                <a:ea typeface="Times New Roman"/>
                <a:cs typeface="Times New Roman"/>
                <a:sym typeface="Times New Roman"/>
              </a:rPr>
              <a:t>Minimax is a kind of backtracking algorithm that is used in decision making and game theory to find the optimal move for a player, assuming that your opponent also plays optimally.</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GB">
                <a:solidFill>
                  <a:schemeClr val="lt1"/>
                </a:solidFill>
                <a:latin typeface="Times New Roman"/>
                <a:ea typeface="Times New Roman"/>
                <a:cs typeface="Times New Roman"/>
                <a:sym typeface="Times New Roman"/>
              </a:rPr>
              <a:t>The maximizer tries to get the highest score possible while the minimizer tries to do the opposite and get the lowest score possible.</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GB">
                <a:solidFill>
                  <a:schemeClr val="lt1"/>
                </a:solidFill>
                <a:latin typeface="Times New Roman"/>
                <a:ea typeface="Times New Roman"/>
                <a:cs typeface="Times New Roman"/>
                <a:sym typeface="Times New Roman"/>
              </a:rPr>
              <a:t>Every board state has a value associated with it. In a given state if the maximizer has upper hand then, the score of the board will tend to be some positive value. If the minimizer has the upper hand in that board state then it will tend to be some negative value</a:t>
            </a:r>
            <a:endParaRPr>
              <a:solidFill>
                <a:schemeClr val="lt1"/>
              </a:solidFill>
              <a:latin typeface="Times New Roman"/>
              <a:ea typeface="Times New Roman"/>
              <a:cs typeface="Times New Roman"/>
              <a:sym typeface="Times New Roman"/>
            </a:endParaRPr>
          </a:p>
        </p:txBody>
      </p:sp>
      <p:sp>
        <p:nvSpPr>
          <p:cNvPr id="124" name="Google Shape;124;p19"/>
          <p:cNvSpPr txBox="1"/>
          <p:nvPr/>
        </p:nvSpPr>
        <p:spPr>
          <a:xfrm>
            <a:off x="4212600" y="307425"/>
            <a:ext cx="4931400" cy="1046700"/>
          </a:xfrm>
          <a:prstGeom prst="rect">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Definitely smarter than Greedy Best First Search, however increasing the depth causes the program to freeze, since Chess branches grow exponentially, Min-Max goes to every single state space making the AI super slow.</a:t>
            </a:r>
            <a:endParaRPr>
              <a:solidFill>
                <a:schemeClr val="lt1"/>
              </a:solidFill>
              <a:latin typeface="Times New Roman"/>
              <a:ea typeface="Times New Roman"/>
              <a:cs typeface="Times New Roman"/>
              <a:sym typeface="Times New Roman"/>
            </a:endParaRPr>
          </a:p>
        </p:txBody>
      </p:sp>
      <p:sp>
        <p:nvSpPr>
          <p:cNvPr id="125" name="Google Shape;125;p19"/>
          <p:cNvSpPr txBox="1"/>
          <p:nvPr/>
        </p:nvSpPr>
        <p:spPr>
          <a:xfrm>
            <a:off x="4212600" y="3993925"/>
            <a:ext cx="4931400" cy="831300"/>
          </a:xfrm>
          <a:prstGeom prst="rect">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The time complexity of minimax is O(b^m) and the space complexity is O(bm), where b is the number of legal moves at each point and m is the maximum depth of the tree</a:t>
            </a:r>
            <a:endParaRPr>
              <a:solidFill>
                <a:schemeClr val="lt1"/>
              </a:solidFill>
              <a:latin typeface="Times New Roman"/>
              <a:ea typeface="Times New Roman"/>
              <a:cs typeface="Times New Roman"/>
              <a:sym typeface="Times New Roman"/>
            </a:endParaRPr>
          </a:p>
        </p:txBody>
      </p:sp>
      <p:pic>
        <p:nvPicPr>
          <p:cNvPr id="126" name="Google Shape;126;p19"/>
          <p:cNvPicPr preferRelativeResize="0"/>
          <p:nvPr/>
        </p:nvPicPr>
        <p:blipFill>
          <a:blip r:embed="rId4">
            <a:alphaModFix/>
          </a:blip>
          <a:stretch>
            <a:fillRect/>
          </a:stretch>
        </p:blipFill>
        <p:spPr>
          <a:xfrm>
            <a:off x="4572003" y="1519925"/>
            <a:ext cx="3981650" cy="230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32" name="Google Shape;132;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33" name="Google Shape;133;p20"/>
          <p:cNvPicPr preferRelativeResize="0"/>
          <p:nvPr/>
        </p:nvPicPr>
        <p:blipFill>
          <a:blip r:embed="rId3">
            <a:alphaModFix/>
          </a:blip>
          <a:stretch>
            <a:fillRect/>
          </a:stretch>
        </p:blipFill>
        <p:spPr>
          <a:xfrm>
            <a:off x="0" y="0"/>
            <a:ext cx="9144003" cy="5264375"/>
          </a:xfrm>
          <a:prstGeom prst="rect">
            <a:avLst/>
          </a:prstGeom>
          <a:noFill/>
          <a:ln>
            <a:noFill/>
          </a:ln>
          <a:effectLst>
            <a:outerShdw blurRad="57150" rotWithShape="0" algn="bl" dir="5400000" dist="19050">
              <a:srgbClr val="000000">
                <a:alpha val="50000"/>
              </a:srgbClr>
            </a:outerShdw>
          </a:effectLst>
        </p:spPr>
      </p:pic>
      <p:sp>
        <p:nvSpPr>
          <p:cNvPr id="134" name="Google Shape;134;p20"/>
          <p:cNvSpPr/>
          <p:nvPr/>
        </p:nvSpPr>
        <p:spPr>
          <a:xfrm>
            <a:off x="125225" y="121325"/>
            <a:ext cx="3867600" cy="5022300"/>
          </a:xfrm>
          <a:prstGeom prst="roundRect">
            <a:avLst>
              <a:gd fmla="val 16667" name="adj"/>
            </a:avLst>
          </a:prstGeom>
          <a:solidFill>
            <a:schemeClr val="dk1"/>
          </a:solidFill>
          <a:ln cap="flat" cmpd="sng" w="38100">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txBox="1"/>
          <p:nvPr/>
        </p:nvSpPr>
        <p:spPr>
          <a:xfrm>
            <a:off x="311700" y="205100"/>
            <a:ext cx="3317100" cy="49101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2700">
                <a:solidFill>
                  <a:schemeClr val="lt1"/>
                </a:solidFill>
                <a:latin typeface="Times New Roman"/>
                <a:ea typeface="Times New Roman"/>
                <a:cs typeface="Times New Roman"/>
                <a:sym typeface="Times New Roman"/>
              </a:rPr>
              <a:t>AlphaBeta Pruning</a:t>
            </a:r>
            <a:endParaRPr sz="27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GB">
                <a:solidFill>
                  <a:schemeClr val="lt1"/>
                </a:solidFill>
                <a:latin typeface="Times New Roman"/>
                <a:ea typeface="Times New Roman"/>
                <a:cs typeface="Times New Roman"/>
                <a:sym typeface="Times New Roman"/>
              </a:rPr>
              <a:t>Alpha-beta pruning is a modified version of the minimax algorithm. It is an optimization technique for the minimax algorithm.</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GB">
                <a:solidFill>
                  <a:schemeClr val="lt1"/>
                </a:solidFill>
                <a:latin typeface="Times New Roman"/>
                <a:ea typeface="Times New Roman"/>
                <a:cs typeface="Times New Roman"/>
                <a:sym typeface="Times New Roman"/>
              </a:rPr>
              <a:t>As we have seen in the minimax search algorithm that the number of game states it has to examine are exponential in depth of the tree. Since we cannot eliminate the exponent, but we can cut it to half.</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GB">
                <a:solidFill>
                  <a:schemeClr val="lt1"/>
                </a:solidFill>
                <a:latin typeface="Times New Roman"/>
                <a:ea typeface="Times New Roman"/>
                <a:cs typeface="Times New Roman"/>
                <a:sym typeface="Times New Roman"/>
              </a:rPr>
              <a:t>Alpha-beta pruning can be applied at any depth of a tree, and sometimes it not only prune the tree leaves but also entire sub-tree.</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GB">
                <a:solidFill>
                  <a:schemeClr val="lt1"/>
                </a:solidFill>
                <a:latin typeface="Times New Roman"/>
                <a:ea typeface="Times New Roman"/>
                <a:cs typeface="Times New Roman"/>
                <a:sym typeface="Times New Roman"/>
              </a:rPr>
              <a:t>Removes all the nodes which are not really affecting the final decision but making algorithm slow. Hence by pruning these nodes, it makes the algorithm fast.</a:t>
            </a:r>
            <a:endParaRPr>
              <a:solidFill>
                <a:schemeClr val="lt1"/>
              </a:solidFill>
              <a:latin typeface="Times New Roman"/>
              <a:ea typeface="Times New Roman"/>
              <a:cs typeface="Times New Roman"/>
              <a:sym typeface="Times New Roman"/>
            </a:endParaRPr>
          </a:p>
        </p:txBody>
      </p:sp>
      <p:sp>
        <p:nvSpPr>
          <p:cNvPr id="136" name="Google Shape;136;p20"/>
          <p:cNvSpPr txBox="1"/>
          <p:nvPr/>
        </p:nvSpPr>
        <p:spPr>
          <a:xfrm>
            <a:off x="4212600" y="307425"/>
            <a:ext cx="4931400" cy="831300"/>
          </a:xfrm>
          <a:prstGeom prst="rect">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This algorithm is relatively smarter than both of previous algorithms, however, after depth 4, the AI becomes as slow as the MinMax.</a:t>
            </a:r>
            <a:endParaRPr>
              <a:solidFill>
                <a:schemeClr val="lt1"/>
              </a:solidFill>
              <a:latin typeface="Times New Roman"/>
              <a:ea typeface="Times New Roman"/>
              <a:cs typeface="Times New Roman"/>
              <a:sym typeface="Times New Roman"/>
            </a:endParaRPr>
          </a:p>
        </p:txBody>
      </p:sp>
      <p:sp>
        <p:nvSpPr>
          <p:cNvPr id="137" name="Google Shape;137;p20"/>
          <p:cNvSpPr txBox="1"/>
          <p:nvPr/>
        </p:nvSpPr>
        <p:spPr>
          <a:xfrm>
            <a:off x="4212600" y="3993925"/>
            <a:ext cx="4931400" cy="831300"/>
          </a:xfrm>
          <a:prstGeom prst="rect">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The time complexity of minimax is O(b^m) and the space complexity is O(bm), where b is the number of legal moves at each point and m is the maximum depth of the tree</a:t>
            </a:r>
            <a:endParaRPr>
              <a:solidFill>
                <a:schemeClr val="lt1"/>
              </a:solidFill>
              <a:latin typeface="Times New Roman"/>
              <a:ea typeface="Times New Roman"/>
              <a:cs typeface="Times New Roman"/>
              <a:sym typeface="Times New Roman"/>
            </a:endParaRPr>
          </a:p>
        </p:txBody>
      </p:sp>
      <p:pic>
        <p:nvPicPr>
          <p:cNvPr id="138" name="Google Shape;138;p20"/>
          <p:cNvPicPr preferRelativeResize="0"/>
          <p:nvPr/>
        </p:nvPicPr>
        <p:blipFill>
          <a:blip r:embed="rId4">
            <a:alphaModFix/>
          </a:blip>
          <a:stretch>
            <a:fillRect/>
          </a:stretch>
        </p:blipFill>
        <p:spPr>
          <a:xfrm>
            <a:off x="4572000" y="1599525"/>
            <a:ext cx="3810000" cy="1933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44" name="Google Shape;144;p2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45" name="Google Shape;145;p21"/>
          <p:cNvPicPr preferRelativeResize="0"/>
          <p:nvPr/>
        </p:nvPicPr>
        <p:blipFill>
          <a:blip r:embed="rId3">
            <a:alphaModFix/>
          </a:blip>
          <a:stretch>
            <a:fillRect/>
          </a:stretch>
        </p:blipFill>
        <p:spPr>
          <a:xfrm>
            <a:off x="0" y="0"/>
            <a:ext cx="9144003" cy="5264375"/>
          </a:xfrm>
          <a:prstGeom prst="rect">
            <a:avLst/>
          </a:prstGeom>
          <a:noFill/>
          <a:ln>
            <a:noFill/>
          </a:ln>
          <a:effectLst>
            <a:outerShdw blurRad="57150" rotWithShape="0" algn="bl" dir="5400000" dist="19050">
              <a:srgbClr val="000000">
                <a:alpha val="50000"/>
              </a:srgbClr>
            </a:outerShdw>
          </a:effectLst>
        </p:spPr>
      </p:pic>
      <p:sp>
        <p:nvSpPr>
          <p:cNvPr id="146" name="Google Shape;146;p21"/>
          <p:cNvSpPr/>
          <p:nvPr/>
        </p:nvSpPr>
        <p:spPr>
          <a:xfrm>
            <a:off x="483450" y="349175"/>
            <a:ext cx="3867600" cy="3572400"/>
          </a:xfrm>
          <a:prstGeom prst="roundRect">
            <a:avLst>
              <a:gd fmla="val 16667" name="adj"/>
            </a:avLst>
          </a:prstGeom>
          <a:solidFill>
            <a:schemeClr val="dk1"/>
          </a:solidFill>
          <a:ln cap="flat" cmpd="sng" w="38100">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725200" y="624575"/>
            <a:ext cx="3249900" cy="3021600"/>
          </a:xfrm>
          <a:prstGeom prst="roundRect">
            <a:avLst>
              <a:gd fmla="val 16667" name="adj"/>
            </a:avLst>
          </a:prstGeom>
          <a:solidFill>
            <a:schemeClr val="dk1"/>
          </a:solidFill>
          <a:ln cap="flat" cmpd="sng" w="2857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txBox="1"/>
          <p:nvPr/>
        </p:nvSpPr>
        <p:spPr>
          <a:xfrm>
            <a:off x="1087750" y="966925"/>
            <a:ext cx="2524800" cy="24321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lt1"/>
                </a:solidFill>
                <a:latin typeface="Times New Roman"/>
                <a:ea typeface="Times New Roman"/>
                <a:cs typeface="Times New Roman"/>
                <a:sym typeface="Times New Roman"/>
              </a:rPr>
              <a:t>Practical Use</a:t>
            </a:r>
            <a:endParaRPr sz="34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Chess is a board game played worldwide by many people competitively and as a hobby. Chess is a game proven to develop </a:t>
            </a:r>
            <a:r>
              <a:rPr lang="en-GB">
                <a:solidFill>
                  <a:schemeClr val="lt1"/>
                </a:solidFill>
                <a:latin typeface="Times New Roman"/>
                <a:ea typeface="Times New Roman"/>
                <a:cs typeface="Times New Roman"/>
                <a:sym typeface="Times New Roman"/>
              </a:rPr>
              <a:t>perspective</a:t>
            </a:r>
            <a:r>
              <a:rPr lang="en-GB">
                <a:solidFill>
                  <a:schemeClr val="lt1"/>
                </a:solidFill>
                <a:latin typeface="Times New Roman"/>
                <a:ea typeface="Times New Roman"/>
                <a:cs typeface="Times New Roman"/>
                <a:sym typeface="Times New Roman"/>
              </a:rPr>
              <a:t>, sharpen memory and boosts planning skills.</a:t>
            </a:r>
            <a:endParaRPr sz="1600">
              <a:solidFill>
                <a:schemeClr val="lt1"/>
              </a:solidFill>
              <a:latin typeface="Times New Roman"/>
              <a:ea typeface="Times New Roman"/>
              <a:cs typeface="Times New Roman"/>
              <a:sym typeface="Times New Roman"/>
            </a:endParaRPr>
          </a:p>
        </p:txBody>
      </p:sp>
      <p:sp>
        <p:nvSpPr>
          <p:cNvPr id="149" name="Google Shape;149;p21"/>
          <p:cNvSpPr/>
          <p:nvPr/>
        </p:nvSpPr>
        <p:spPr>
          <a:xfrm>
            <a:off x="4633150" y="1195250"/>
            <a:ext cx="3867600" cy="3572400"/>
          </a:xfrm>
          <a:prstGeom prst="roundRect">
            <a:avLst>
              <a:gd fmla="val 16667" name="adj"/>
            </a:avLst>
          </a:prstGeom>
          <a:solidFill>
            <a:schemeClr val="dk1"/>
          </a:solidFill>
          <a:ln cap="flat" cmpd="sng" w="38100">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4942000" y="1470650"/>
            <a:ext cx="3249900" cy="3021600"/>
          </a:xfrm>
          <a:prstGeom prst="roundRect">
            <a:avLst>
              <a:gd fmla="val 16667" name="adj"/>
            </a:avLst>
          </a:prstGeom>
          <a:solidFill>
            <a:schemeClr val="dk1"/>
          </a:solidFill>
          <a:ln cap="flat" cmpd="sng" w="2857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txBox="1"/>
          <p:nvPr/>
        </p:nvSpPr>
        <p:spPr>
          <a:xfrm>
            <a:off x="5237350" y="1913925"/>
            <a:ext cx="26592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800">
                <a:solidFill>
                  <a:srgbClr val="FFFFFF"/>
                </a:solidFill>
                <a:latin typeface="Times New Roman"/>
                <a:ea typeface="Times New Roman"/>
                <a:cs typeface="Times New Roman"/>
                <a:sym typeface="Times New Roman"/>
              </a:rPr>
              <a:t>Results</a:t>
            </a:r>
            <a:endParaRPr sz="2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GB" sz="1600">
                <a:solidFill>
                  <a:srgbClr val="FFFFFF"/>
                </a:solidFill>
                <a:latin typeface="Times New Roman"/>
                <a:ea typeface="Times New Roman"/>
                <a:cs typeface="Times New Roman"/>
                <a:sym typeface="Times New Roman"/>
              </a:rPr>
              <a:t>A fun game to play, the results are checkmate (a player wins) or stalemate (draw) </a:t>
            </a:r>
            <a:r>
              <a:rPr lang="en-GB" sz="1600">
                <a:solidFill>
                  <a:srgbClr val="FFFFFF"/>
                </a:solidFill>
                <a:latin typeface="Times New Roman"/>
                <a:ea typeface="Times New Roman"/>
                <a:cs typeface="Times New Roman"/>
                <a:sym typeface="Times New Roman"/>
              </a:rPr>
              <a:t>depending</a:t>
            </a:r>
            <a:r>
              <a:rPr lang="en-GB" sz="1600">
                <a:solidFill>
                  <a:srgbClr val="FFFFFF"/>
                </a:solidFill>
                <a:latin typeface="Times New Roman"/>
                <a:ea typeface="Times New Roman"/>
                <a:cs typeface="Times New Roman"/>
                <a:sym typeface="Times New Roman"/>
              </a:rPr>
              <a:t> whether the AI is smart or you :)</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