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E94AC58-7577-4002-9FD0-B1C94688B1B2}" type="datetimeFigureOut">
              <a:rPr lang="en-US" smtClean="0"/>
              <a:pPr/>
              <a:t>9/19/2022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6E8AD39-5557-4A1D-8AFA-4D59185FAA0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94AC58-7577-4002-9FD0-B1C94688B1B2}" type="datetimeFigureOut">
              <a:rPr lang="en-US" smtClean="0"/>
              <a:pPr/>
              <a:t>9/19/2022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8AD39-5557-4A1D-8AFA-4D59185FAA0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94AC58-7577-4002-9FD0-B1C94688B1B2}" type="datetimeFigureOut">
              <a:rPr lang="en-US" smtClean="0"/>
              <a:pPr/>
              <a:t>9/19/2022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8AD39-5557-4A1D-8AFA-4D59185FAA0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E94AC58-7577-4002-9FD0-B1C94688B1B2}" type="datetimeFigureOut">
              <a:rPr lang="en-US" smtClean="0"/>
              <a:pPr/>
              <a:t>9/19/2022</a:t>
            </a:fld>
            <a:endParaRPr lang="en-IN"/>
          </a:p>
        </p:txBody>
      </p:sp>
      <p:sp>
        <p:nvSpPr>
          <p:cNvPr id="9" name="Slide Number Placeholder 8"/>
          <p:cNvSpPr>
            <a:spLocks noGrp="1"/>
          </p:cNvSpPr>
          <p:nvPr>
            <p:ph type="sldNum" sz="quarter" idx="15"/>
          </p:nvPr>
        </p:nvSpPr>
        <p:spPr/>
        <p:txBody>
          <a:bodyPr rtlCol="0"/>
          <a:lstStyle/>
          <a:p>
            <a:fld id="{26E8AD39-5557-4A1D-8AFA-4D59185FAA0E}"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E94AC58-7577-4002-9FD0-B1C94688B1B2}" type="datetimeFigureOut">
              <a:rPr lang="en-US" smtClean="0"/>
              <a:pPr/>
              <a:t>9/19/2022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6E8AD39-5557-4A1D-8AFA-4D59185FAA0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94AC58-7577-4002-9FD0-B1C94688B1B2}" type="datetimeFigureOut">
              <a:rPr lang="en-US" smtClean="0"/>
              <a:pPr/>
              <a:t>9/19/2022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8AD39-5557-4A1D-8AFA-4D59185FAA0E}"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E94AC58-7577-4002-9FD0-B1C94688B1B2}" type="datetimeFigureOut">
              <a:rPr lang="en-US" smtClean="0"/>
              <a:pPr/>
              <a:t>9/19/2022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8AD39-5557-4A1D-8AFA-4D59185FAA0E}"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E94AC58-7577-4002-9FD0-B1C94688B1B2}" type="datetimeFigureOut">
              <a:rPr lang="en-US" smtClean="0"/>
              <a:pPr/>
              <a:t>9/19/2022</a:t>
            </a:fld>
            <a:endParaRPr lang="en-IN"/>
          </a:p>
        </p:txBody>
      </p:sp>
      <p:sp>
        <p:nvSpPr>
          <p:cNvPr id="7" name="Slide Number Placeholder 6"/>
          <p:cNvSpPr>
            <a:spLocks noGrp="1"/>
          </p:cNvSpPr>
          <p:nvPr>
            <p:ph type="sldNum" sz="quarter" idx="11"/>
          </p:nvPr>
        </p:nvSpPr>
        <p:spPr/>
        <p:txBody>
          <a:bodyPr rtlCol="0"/>
          <a:lstStyle/>
          <a:p>
            <a:fld id="{26E8AD39-5557-4A1D-8AFA-4D59185FAA0E}"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4AC58-7577-4002-9FD0-B1C94688B1B2}" type="datetimeFigureOut">
              <a:rPr lang="en-US" smtClean="0"/>
              <a:pPr/>
              <a:t>9/19/2022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8AD39-5557-4A1D-8AFA-4D59185FAA0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E94AC58-7577-4002-9FD0-B1C94688B1B2}" type="datetimeFigureOut">
              <a:rPr lang="en-US" smtClean="0"/>
              <a:pPr/>
              <a:t>9/19/2022</a:t>
            </a:fld>
            <a:endParaRPr lang="en-IN"/>
          </a:p>
        </p:txBody>
      </p:sp>
      <p:sp>
        <p:nvSpPr>
          <p:cNvPr id="22" name="Slide Number Placeholder 21"/>
          <p:cNvSpPr>
            <a:spLocks noGrp="1"/>
          </p:cNvSpPr>
          <p:nvPr>
            <p:ph type="sldNum" sz="quarter" idx="15"/>
          </p:nvPr>
        </p:nvSpPr>
        <p:spPr/>
        <p:txBody>
          <a:bodyPr rtlCol="0"/>
          <a:lstStyle/>
          <a:p>
            <a:fld id="{26E8AD39-5557-4A1D-8AFA-4D59185FAA0E}"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E94AC58-7577-4002-9FD0-B1C94688B1B2}" type="datetimeFigureOut">
              <a:rPr lang="en-US" smtClean="0"/>
              <a:pPr/>
              <a:t>9/19/2022</a:t>
            </a:fld>
            <a:endParaRPr lang="en-IN"/>
          </a:p>
        </p:txBody>
      </p:sp>
      <p:sp>
        <p:nvSpPr>
          <p:cNvPr id="18" name="Slide Number Placeholder 17"/>
          <p:cNvSpPr>
            <a:spLocks noGrp="1"/>
          </p:cNvSpPr>
          <p:nvPr>
            <p:ph type="sldNum" sz="quarter" idx="11"/>
          </p:nvPr>
        </p:nvSpPr>
        <p:spPr/>
        <p:txBody>
          <a:bodyPr rtlCol="0"/>
          <a:lstStyle/>
          <a:p>
            <a:fld id="{26E8AD39-5557-4A1D-8AFA-4D59185FAA0E}"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E94AC58-7577-4002-9FD0-B1C94688B1B2}" type="datetimeFigureOut">
              <a:rPr lang="en-US" smtClean="0"/>
              <a:pPr/>
              <a:t>9/19/2022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6E8AD39-5557-4A1D-8AFA-4D59185FAA0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effectLst>
                  <a:outerShdw blurRad="38100" dist="38100" dir="2700000" algn="tl">
                    <a:srgbClr val="000000">
                      <a:alpha val="43137"/>
                    </a:srgbClr>
                  </a:outerShdw>
                </a:effectLst>
                <a:latin typeface="Segoe UI Symbol" pitchFamily="34" charset="0"/>
                <a:ea typeface="Segoe UI Symbol" pitchFamily="34" charset="0"/>
              </a:rPr>
              <a:t>English presentation</a:t>
            </a:r>
            <a:endParaRPr lang="en-IN" sz="4400" dirty="0">
              <a:effectLst>
                <a:outerShdw blurRad="38100" dist="38100" dir="2700000" algn="tl">
                  <a:srgbClr val="000000">
                    <a:alpha val="43137"/>
                  </a:srgbClr>
                </a:outerShdw>
              </a:effectLst>
              <a:latin typeface="Segoe UI Symbol" pitchFamily="34" charset="0"/>
              <a:ea typeface="Segoe UI Symbol" pitchFamily="34" charset="0"/>
            </a:endParaRPr>
          </a:p>
        </p:txBody>
      </p:sp>
      <p:sp>
        <p:nvSpPr>
          <p:cNvPr id="3" name="Subtitle 2"/>
          <p:cNvSpPr>
            <a:spLocks noGrp="1"/>
          </p:cNvSpPr>
          <p:nvPr>
            <p:ph type="subTitle" idx="1"/>
          </p:nvPr>
        </p:nvSpPr>
        <p:spPr/>
        <p:txBody>
          <a:bodyPr>
            <a:normAutofit/>
          </a:bodyPr>
          <a:lstStyle/>
          <a:p>
            <a:r>
              <a:rPr lang="en-US" sz="2800" dirty="0" smtClean="0">
                <a:effectLst>
                  <a:outerShdw blurRad="38100" dist="38100" dir="2700000" algn="tl">
                    <a:srgbClr val="000000">
                      <a:alpha val="43137"/>
                    </a:srgbClr>
                  </a:outerShdw>
                </a:effectLst>
                <a:latin typeface="Segoe UI Symbol" pitchFamily="34" charset="0"/>
                <a:ea typeface="Segoe UI Symbol" pitchFamily="34" charset="0"/>
              </a:rPr>
              <a:t>HERO OF CHAMPARAN</a:t>
            </a:r>
            <a:endParaRPr lang="en-IN" sz="2800" dirty="0">
              <a:effectLst>
                <a:outerShdw blurRad="38100" dist="38100" dir="2700000" algn="tl">
                  <a:srgbClr val="000000">
                    <a:alpha val="43137"/>
                  </a:srgbClr>
                </a:outerShdw>
              </a:effectLst>
              <a:latin typeface="Segoe UI Symbol" pitchFamily="34" charset="0"/>
              <a:ea typeface="Segoe UI Symbol" pitchFamily="34" charset="0"/>
            </a:endParaRPr>
          </a:p>
        </p:txBody>
      </p:sp>
      <p:pic>
        <p:nvPicPr>
          <p:cNvPr id="4" name="Picture 3" descr="ENG 11.jpg"/>
          <p:cNvPicPr>
            <a:picLocks noChangeAspect="1"/>
          </p:cNvPicPr>
          <p:nvPr/>
        </p:nvPicPr>
        <p:blipFill>
          <a:blip r:embed="rId2"/>
          <a:stretch>
            <a:fillRect/>
          </a:stretch>
        </p:blipFill>
        <p:spPr>
          <a:xfrm>
            <a:off x="3071802" y="571480"/>
            <a:ext cx="5581650" cy="31670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Main characters in the text </a:t>
            </a:r>
            <a:endParaRPr lang="en-IN" dirty="0"/>
          </a:p>
        </p:txBody>
      </p:sp>
      <p:sp>
        <p:nvSpPr>
          <p:cNvPr id="5" name="Subtitle 4"/>
          <p:cNvSpPr>
            <a:spLocks noGrp="1"/>
          </p:cNvSpPr>
          <p:nvPr>
            <p:ph type="subTitle" idx="1"/>
          </p:nvPr>
        </p:nvSpPr>
        <p:spPr/>
        <p:txBody>
          <a:bodyPr/>
          <a:lstStyle/>
          <a:p>
            <a:r>
              <a:rPr lang="en-US" dirty="0" smtClean="0"/>
              <a:t>- Indigo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900"/>
            <a:ext cx="7467600" cy="1143000"/>
          </a:xfrm>
        </p:spPr>
        <p:txBody>
          <a:bodyPr/>
          <a:lstStyle/>
          <a:p>
            <a:r>
              <a:rPr lang="en-US" dirty="0" smtClean="0">
                <a:solidFill>
                  <a:schemeClr val="accent6">
                    <a:lumMod val="50000"/>
                  </a:schemeClr>
                </a:solidFill>
              </a:rPr>
              <a:t>Raj </a:t>
            </a:r>
            <a:r>
              <a:rPr lang="en-US" dirty="0" err="1" smtClean="0">
                <a:solidFill>
                  <a:schemeClr val="accent6">
                    <a:lumMod val="50000"/>
                  </a:schemeClr>
                </a:solidFill>
              </a:rPr>
              <a:t>kumar</a:t>
            </a:r>
            <a:r>
              <a:rPr lang="en-US" dirty="0" smtClean="0">
                <a:solidFill>
                  <a:schemeClr val="accent6">
                    <a:lumMod val="50000"/>
                  </a:schemeClr>
                </a:solidFill>
              </a:rPr>
              <a:t> </a:t>
            </a:r>
            <a:r>
              <a:rPr lang="en-US" dirty="0" err="1" smtClean="0">
                <a:solidFill>
                  <a:schemeClr val="accent6">
                    <a:lumMod val="50000"/>
                  </a:schemeClr>
                </a:solidFill>
              </a:rPr>
              <a:t>shukla</a:t>
            </a:r>
            <a:r>
              <a:rPr lang="en-US" dirty="0" smtClean="0">
                <a:solidFill>
                  <a:schemeClr val="accent6">
                    <a:lumMod val="50000"/>
                  </a:schemeClr>
                </a:solidFill>
              </a:rPr>
              <a:t> ( peasant )</a:t>
            </a:r>
            <a:endParaRPr lang="en-IN" dirty="0">
              <a:solidFill>
                <a:schemeClr val="accent6">
                  <a:lumMod val="50000"/>
                </a:schemeClr>
              </a:solidFill>
            </a:endParaRPr>
          </a:p>
        </p:txBody>
      </p:sp>
      <p:sp>
        <p:nvSpPr>
          <p:cNvPr id="3" name="Content Placeholder 2"/>
          <p:cNvSpPr>
            <a:spLocks noGrp="1"/>
          </p:cNvSpPr>
          <p:nvPr>
            <p:ph sz="quarter" idx="1"/>
          </p:nvPr>
        </p:nvSpPr>
        <p:spPr>
          <a:xfrm>
            <a:off x="285720" y="928670"/>
            <a:ext cx="7467600" cy="4873752"/>
          </a:xfrm>
        </p:spPr>
        <p:txBody>
          <a:bodyPr numCol="1">
            <a:normAutofit/>
          </a:bodyPr>
          <a:lstStyle/>
          <a:p>
            <a:pPr algn="just">
              <a:lnSpc>
                <a:spcPct val="150000"/>
              </a:lnSpc>
            </a:pPr>
            <a:r>
              <a:rPr lang="en-IN" sz="2000" dirty="0" err="1" smtClean="0">
                <a:solidFill>
                  <a:schemeClr val="tx2"/>
                </a:solidFill>
                <a:latin typeface="Segoe UI" pitchFamily="34" charset="0"/>
                <a:ea typeface="Segoe UI" pitchFamily="34" charset="0"/>
                <a:cs typeface="Segoe UI" pitchFamily="34" charset="0"/>
              </a:rPr>
              <a:t>Rajkumar</a:t>
            </a:r>
            <a:r>
              <a:rPr lang="en-IN" sz="2000" dirty="0" smtClean="0">
                <a:solidFill>
                  <a:schemeClr val="tx2"/>
                </a:solidFill>
                <a:latin typeface="Segoe UI" pitchFamily="34" charset="0"/>
                <a:ea typeface="Segoe UI" pitchFamily="34" charset="0"/>
                <a:cs typeface="Segoe UI" pitchFamily="34" charset="0"/>
              </a:rPr>
              <a:t> </a:t>
            </a:r>
            <a:r>
              <a:rPr lang="en-IN" sz="2000" dirty="0" err="1" smtClean="0">
                <a:solidFill>
                  <a:schemeClr val="tx2"/>
                </a:solidFill>
                <a:latin typeface="Segoe UI" pitchFamily="34" charset="0"/>
                <a:ea typeface="Segoe UI" pitchFamily="34" charset="0"/>
                <a:cs typeface="Segoe UI" pitchFamily="34" charset="0"/>
              </a:rPr>
              <a:t>Shukla</a:t>
            </a:r>
            <a:r>
              <a:rPr lang="en-IN" sz="2000" dirty="0" smtClean="0">
                <a:solidFill>
                  <a:schemeClr val="tx2"/>
                </a:solidFill>
                <a:latin typeface="Segoe UI" pitchFamily="34" charset="0"/>
                <a:ea typeface="Segoe UI" pitchFamily="34" charset="0"/>
                <a:cs typeface="Segoe UI" pitchFamily="34" charset="0"/>
              </a:rPr>
              <a:t> was a poor sharecropper who was a victim of British landlords. Though he was illiterate, he was determined to fight against the injustice of the British landlords, and to fight them, he goes to meet </a:t>
            </a:r>
            <a:r>
              <a:rPr lang="en-IN" sz="2000" dirty="0" err="1" smtClean="0">
                <a:solidFill>
                  <a:schemeClr val="tx2"/>
                </a:solidFill>
                <a:latin typeface="Segoe UI" pitchFamily="34" charset="0"/>
                <a:ea typeface="Segoe UI" pitchFamily="34" charset="0"/>
                <a:cs typeface="Segoe UI" pitchFamily="34" charset="0"/>
              </a:rPr>
              <a:t>Gandhiji</a:t>
            </a:r>
            <a:r>
              <a:rPr lang="en-IN" sz="2000" dirty="0" smtClean="0">
                <a:solidFill>
                  <a:schemeClr val="tx2"/>
                </a:solidFill>
                <a:latin typeface="Segoe UI" pitchFamily="34" charset="0"/>
                <a:ea typeface="Segoe UI" pitchFamily="34" charset="0"/>
                <a:cs typeface="Segoe UI" pitchFamily="34" charset="0"/>
              </a:rPr>
              <a:t> to seek his help. It was because of </a:t>
            </a:r>
            <a:r>
              <a:rPr lang="en-IN" sz="2000" dirty="0" err="1" smtClean="0">
                <a:solidFill>
                  <a:schemeClr val="tx2"/>
                </a:solidFill>
                <a:latin typeface="Segoe UI" pitchFamily="34" charset="0"/>
                <a:ea typeface="Segoe UI" pitchFamily="34" charset="0"/>
                <a:cs typeface="Segoe UI" pitchFamily="34" charset="0"/>
              </a:rPr>
              <a:t>Rajkumar</a:t>
            </a:r>
            <a:r>
              <a:rPr lang="en-IN" sz="2000" dirty="0" smtClean="0">
                <a:solidFill>
                  <a:schemeClr val="tx2"/>
                </a:solidFill>
                <a:latin typeface="Segoe UI" pitchFamily="34" charset="0"/>
                <a:ea typeface="Segoe UI" pitchFamily="34" charset="0"/>
                <a:cs typeface="Segoe UI" pitchFamily="34" charset="0"/>
              </a:rPr>
              <a:t> </a:t>
            </a:r>
            <a:r>
              <a:rPr lang="en-IN" sz="2000" dirty="0" err="1" smtClean="0">
                <a:solidFill>
                  <a:schemeClr val="tx2"/>
                </a:solidFill>
                <a:latin typeface="Segoe UI" pitchFamily="34" charset="0"/>
                <a:ea typeface="Segoe UI" pitchFamily="34" charset="0"/>
                <a:cs typeface="Segoe UI" pitchFamily="34" charset="0"/>
              </a:rPr>
              <a:t>Shukla</a:t>
            </a:r>
            <a:r>
              <a:rPr lang="en-IN" sz="2000" dirty="0" smtClean="0">
                <a:solidFill>
                  <a:schemeClr val="tx2"/>
                </a:solidFill>
                <a:latin typeface="Segoe UI" pitchFamily="34" charset="0"/>
                <a:ea typeface="Segoe UI" pitchFamily="34" charset="0"/>
                <a:cs typeface="Segoe UI" pitchFamily="34" charset="0"/>
              </a:rPr>
              <a:t> that </a:t>
            </a:r>
            <a:r>
              <a:rPr lang="en-IN" sz="2000" dirty="0" err="1" smtClean="0">
                <a:solidFill>
                  <a:schemeClr val="tx2"/>
                </a:solidFill>
                <a:latin typeface="Segoe UI" pitchFamily="34" charset="0"/>
                <a:ea typeface="Segoe UI" pitchFamily="34" charset="0"/>
                <a:cs typeface="Segoe UI" pitchFamily="34" charset="0"/>
              </a:rPr>
              <a:t>Gandhiji</a:t>
            </a:r>
            <a:r>
              <a:rPr lang="en-IN" sz="2000" dirty="0" smtClean="0">
                <a:solidFill>
                  <a:schemeClr val="tx2"/>
                </a:solidFill>
                <a:latin typeface="Segoe UI" pitchFamily="34" charset="0"/>
                <a:ea typeface="Segoe UI" pitchFamily="34" charset="0"/>
                <a:cs typeface="Segoe UI" pitchFamily="34" charset="0"/>
              </a:rPr>
              <a:t> came to </a:t>
            </a:r>
            <a:r>
              <a:rPr lang="en-IN" sz="2000" dirty="0" err="1" smtClean="0">
                <a:solidFill>
                  <a:schemeClr val="tx2"/>
                </a:solidFill>
                <a:latin typeface="Segoe UI" pitchFamily="34" charset="0"/>
                <a:ea typeface="Segoe UI" pitchFamily="34" charset="0"/>
                <a:cs typeface="Segoe UI" pitchFamily="34" charset="0"/>
              </a:rPr>
              <a:t>Champaran</a:t>
            </a:r>
            <a:r>
              <a:rPr lang="en-IN" sz="2000" dirty="0" smtClean="0">
                <a:solidFill>
                  <a:schemeClr val="tx2"/>
                </a:solidFill>
                <a:latin typeface="Segoe UI" pitchFamily="34" charset="0"/>
                <a:ea typeface="Segoe UI" pitchFamily="34" charset="0"/>
                <a:cs typeface="Segoe UI" pitchFamily="34" charset="0"/>
              </a:rPr>
              <a:t> village in Bihar. Later, this struggle with British landlords became a turning point in the fight for the independence of India.</a:t>
            </a:r>
            <a:endParaRPr lang="en-IN" sz="2000" dirty="0">
              <a:solidFill>
                <a:schemeClr val="tx2"/>
              </a:solidFill>
              <a:latin typeface="Segoe UI" pitchFamily="34" charset="0"/>
              <a:ea typeface="Segoe UI" pitchFamily="34" charset="0"/>
              <a:cs typeface="Segoe UI" pitchFamily="34" charset="0"/>
            </a:endParaRPr>
          </a:p>
        </p:txBody>
      </p:sp>
      <p:pic>
        <p:nvPicPr>
          <p:cNvPr id="4" name="Picture 3" descr="eng 8.jpg"/>
          <p:cNvPicPr>
            <a:picLocks noChangeAspect="1"/>
          </p:cNvPicPr>
          <p:nvPr/>
        </p:nvPicPr>
        <p:blipFill>
          <a:blip r:embed="rId2" cstate="print"/>
          <a:stretch>
            <a:fillRect/>
          </a:stretch>
        </p:blipFill>
        <p:spPr>
          <a:xfrm>
            <a:off x="5000628" y="4286256"/>
            <a:ext cx="2214578" cy="2143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467600" cy="1143000"/>
          </a:xfrm>
        </p:spPr>
        <p:txBody>
          <a:bodyPr/>
          <a:lstStyle/>
          <a:p>
            <a:r>
              <a:rPr lang="en-US" dirty="0" smtClean="0">
                <a:solidFill>
                  <a:schemeClr val="accent6">
                    <a:lumMod val="50000"/>
                  </a:schemeClr>
                </a:solidFill>
              </a:rPr>
              <a:t>Charles freer </a:t>
            </a:r>
            <a:r>
              <a:rPr lang="en-US" dirty="0" err="1" smtClean="0">
                <a:solidFill>
                  <a:schemeClr val="accent6">
                    <a:lumMod val="50000"/>
                  </a:schemeClr>
                </a:solidFill>
              </a:rPr>
              <a:t>andrews</a:t>
            </a:r>
            <a:r>
              <a:rPr lang="en-US" dirty="0" smtClean="0">
                <a:solidFill>
                  <a:schemeClr val="accent6">
                    <a:lumMod val="50000"/>
                  </a:schemeClr>
                </a:solidFill>
              </a:rPr>
              <a:t> (g’s devotee)</a:t>
            </a:r>
            <a:endParaRPr lang="en-IN" dirty="0">
              <a:solidFill>
                <a:schemeClr val="accent6">
                  <a:lumMod val="50000"/>
                </a:schemeClr>
              </a:solidFill>
            </a:endParaRPr>
          </a:p>
        </p:txBody>
      </p:sp>
      <p:sp>
        <p:nvSpPr>
          <p:cNvPr id="3" name="Content Placeholder 2"/>
          <p:cNvSpPr>
            <a:spLocks noGrp="1"/>
          </p:cNvSpPr>
          <p:nvPr>
            <p:ph sz="quarter" idx="1"/>
          </p:nvPr>
        </p:nvSpPr>
        <p:spPr>
          <a:xfrm>
            <a:off x="500034" y="1214422"/>
            <a:ext cx="7467600" cy="4873752"/>
          </a:xfrm>
        </p:spPr>
        <p:txBody>
          <a:bodyPr/>
          <a:lstStyle/>
          <a:p>
            <a:pPr>
              <a:lnSpc>
                <a:spcPct val="150000"/>
              </a:lnSpc>
            </a:pPr>
            <a:r>
              <a:rPr lang="en-IN" sz="2000" dirty="0" smtClean="0">
                <a:solidFill>
                  <a:schemeClr val="tx2"/>
                </a:solidFill>
                <a:latin typeface="Segoe UI" pitchFamily="34" charset="0"/>
                <a:ea typeface="Segoe UI" pitchFamily="34" charset="0"/>
                <a:cs typeface="Segoe UI" pitchFamily="34" charset="0"/>
              </a:rPr>
              <a:t>Charles Freer Andrews was an English pacifist who became a devoted follower of Gandhi. He came to bid farewell to Gandhi before going on a tour to </a:t>
            </a:r>
            <a:r>
              <a:rPr lang="en-IN" sz="2000" dirty="0" err="1" smtClean="0">
                <a:solidFill>
                  <a:schemeClr val="tx2"/>
                </a:solidFill>
                <a:latin typeface="Segoe UI" pitchFamily="34" charset="0"/>
                <a:ea typeface="Segoe UI" pitchFamily="34" charset="0"/>
                <a:cs typeface="Segoe UI" pitchFamily="34" charset="0"/>
              </a:rPr>
              <a:t>Fizi</a:t>
            </a:r>
            <a:r>
              <a:rPr lang="en-IN" sz="2000" dirty="0" smtClean="0">
                <a:solidFill>
                  <a:schemeClr val="tx2"/>
                </a:solidFill>
                <a:latin typeface="Segoe UI" pitchFamily="34" charset="0"/>
                <a:ea typeface="Segoe UI" pitchFamily="34" charset="0"/>
                <a:cs typeface="Segoe UI" pitchFamily="34" charset="0"/>
              </a:rPr>
              <a:t> islands. Gandhi’s lawyer </a:t>
            </a:r>
            <a:r>
              <a:rPr lang="en-IN" sz="2000" dirty="0" smtClean="0">
                <a:solidFill>
                  <a:schemeClr val="tx2"/>
                </a:solidFill>
                <a:latin typeface="Segoe UI" pitchFamily="34" charset="0"/>
                <a:ea typeface="Segoe UI" pitchFamily="34" charset="0"/>
                <a:cs typeface="Segoe UI" pitchFamily="34" charset="0"/>
              </a:rPr>
              <a:t>            friends </a:t>
            </a:r>
            <a:r>
              <a:rPr lang="en-IN" sz="2000" dirty="0" smtClean="0">
                <a:solidFill>
                  <a:schemeClr val="tx2"/>
                </a:solidFill>
                <a:latin typeface="Segoe UI" pitchFamily="34" charset="0"/>
                <a:ea typeface="Segoe UI" pitchFamily="34" charset="0"/>
                <a:cs typeface="Segoe UI" pitchFamily="34" charset="0"/>
              </a:rPr>
              <a:t>insisted him to stay and help them in the battle, but </a:t>
            </a:r>
            <a:r>
              <a:rPr lang="en-IN" sz="2000" dirty="0" err="1" smtClean="0">
                <a:solidFill>
                  <a:schemeClr val="tx2"/>
                </a:solidFill>
                <a:latin typeface="Segoe UI" pitchFamily="34" charset="0"/>
                <a:ea typeface="Segoe UI" pitchFamily="34" charset="0"/>
                <a:cs typeface="Segoe UI" pitchFamily="34" charset="0"/>
              </a:rPr>
              <a:t>Gandhiji</a:t>
            </a:r>
            <a:r>
              <a:rPr lang="en-IN" sz="2000" dirty="0" smtClean="0">
                <a:solidFill>
                  <a:schemeClr val="tx2"/>
                </a:solidFill>
                <a:latin typeface="Segoe UI" pitchFamily="34" charset="0"/>
                <a:ea typeface="Segoe UI" pitchFamily="34" charset="0"/>
                <a:cs typeface="Segoe UI" pitchFamily="34" charset="0"/>
              </a:rPr>
              <a:t> strongly opposed saying that they must not rely on an Englishman but on themselves to win the </a:t>
            </a:r>
            <a:r>
              <a:rPr lang="en-IN" sz="2000" dirty="0" smtClean="0">
                <a:solidFill>
                  <a:schemeClr val="tx2"/>
                </a:solidFill>
                <a:latin typeface="Segoe UI" pitchFamily="34" charset="0"/>
                <a:ea typeface="Segoe UI" pitchFamily="34" charset="0"/>
                <a:cs typeface="Segoe UI" pitchFamily="34" charset="0"/>
              </a:rPr>
              <a:t>battle.</a:t>
            </a:r>
            <a:endParaRPr lang="en-IN" dirty="0"/>
          </a:p>
        </p:txBody>
      </p:sp>
      <p:pic>
        <p:nvPicPr>
          <p:cNvPr id="4" name="Picture 3" descr="eng 9.jpg"/>
          <p:cNvPicPr>
            <a:picLocks noChangeAspect="1"/>
          </p:cNvPicPr>
          <p:nvPr/>
        </p:nvPicPr>
        <p:blipFill>
          <a:blip r:embed="rId2"/>
          <a:stretch>
            <a:fillRect/>
          </a:stretch>
        </p:blipFill>
        <p:spPr>
          <a:xfrm>
            <a:off x="714348" y="4000504"/>
            <a:ext cx="2214578" cy="2643230"/>
          </a:xfrm>
          <a:prstGeom prst="rect">
            <a:avLst/>
          </a:prstGeom>
        </p:spPr>
      </p:pic>
      <p:pic>
        <p:nvPicPr>
          <p:cNvPr id="5" name="Picture 4" descr="eng 10.jpg"/>
          <p:cNvPicPr>
            <a:picLocks noChangeAspect="1"/>
          </p:cNvPicPr>
          <p:nvPr/>
        </p:nvPicPr>
        <p:blipFill>
          <a:blip r:embed="rId3"/>
          <a:stretch>
            <a:fillRect/>
          </a:stretch>
        </p:blipFill>
        <p:spPr>
          <a:xfrm>
            <a:off x="4714876" y="3929066"/>
            <a:ext cx="2428892" cy="278608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r>
              <a:rPr lang="en-US" dirty="0" smtClean="0">
                <a:solidFill>
                  <a:schemeClr val="accent6">
                    <a:lumMod val="50000"/>
                  </a:schemeClr>
                </a:solidFill>
              </a:rPr>
              <a:t>Mahatma </a:t>
            </a:r>
            <a:r>
              <a:rPr lang="en-US" dirty="0" err="1" smtClean="0">
                <a:solidFill>
                  <a:schemeClr val="accent6">
                    <a:lumMod val="50000"/>
                  </a:schemeClr>
                </a:solidFill>
              </a:rPr>
              <a:t>gandhi</a:t>
            </a:r>
            <a:r>
              <a:rPr lang="en-US" dirty="0" smtClean="0">
                <a:solidFill>
                  <a:schemeClr val="accent6">
                    <a:lumMod val="50000"/>
                  </a:schemeClr>
                </a:solidFill>
              </a:rPr>
              <a:t> </a:t>
            </a:r>
            <a:endParaRPr lang="en-IN" dirty="0">
              <a:solidFill>
                <a:schemeClr val="accent6">
                  <a:lumMod val="50000"/>
                </a:schemeClr>
              </a:solidFill>
            </a:endParaRPr>
          </a:p>
        </p:txBody>
      </p:sp>
      <p:sp>
        <p:nvSpPr>
          <p:cNvPr id="3" name="Content Placeholder 2"/>
          <p:cNvSpPr>
            <a:spLocks noGrp="1"/>
          </p:cNvSpPr>
          <p:nvPr>
            <p:ph sz="quarter" idx="1"/>
          </p:nvPr>
        </p:nvSpPr>
        <p:spPr>
          <a:xfrm>
            <a:off x="500034" y="1142984"/>
            <a:ext cx="7467600" cy="4873752"/>
          </a:xfrm>
        </p:spPr>
        <p:txBody>
          <a:bodyPr>
            <a:normAutofit/>
          </a:bodyPr>
          <a:lstStyle/>
          <a:p>
            <a:pPr>
              <a:lnSpc>
                <a:spcPct val="150000"/>
              </a:lnSpc>
            </a:pPr>
            <a:r>
              <a:rPr lang="en-IN" sz="2000" dirty="0" smtClean="0">
                <a:solidFill>
                  <a:schemeClr val="tx2"/>
                </a:solidFill>
                <a:latin typeface="Segoe UI" pitchFamily="34" charset="0"/>
                <a:ea typeface="Segoe UI" pitchFamily="34" charset="0"/>
                <a:cs typeface="Segoe UI" pitchFamily="34" charset="0"/>
              </a:rPr>
              <a:t>Mohandas </a:t>
            </a:r>
            <a:r>
              <a:rPr lang="en-IN" sz="2000" dirty="0" err="1" smtClean="0">
                <a:solidFill>
                  <a:schemeClr val="tx2"/>
                </a:solidFill>
                <a:latin typeface="Segoe UI" pitchFamily="34" charset="0"/>
                <a:ea typeface="Segoe UI" pitchFamily="34" charset="0"/>
                <a:cs typeface="Segoe UI" pitchFamily="34" charset="0"/>
              </a:rPr>
              <a:t>Karamchand</a:t>
            </a:r>
            <a:r>
              <a:rPr lang="en-IN" sz="2000" dirty="0" smtClean="0">
                <a:solidFill>
                  <a:schemeClr val="tx2"/>
                </a:solidFill>
                <a:latin typeface="Segoe UI" pitchFamily="34" charset="0"/>
                <a:ea typeface="Segoe UI" pitchFamily="34" charset="0"/>
                <a:cs typeface="Segoe UI" pitchFamily="34" charset="0"/>
              </a:rPr>
              <a:t> Gandhi, known as Mahatma Gandhi was a highly intelligent and perceptive man. His fundamental principles were non-violence and self-reliance. His entire political campaign for the development of the country was based on these two principles</a:t>
            </a:r>
            <a:r>
              <a:rPr lang="en-IN" sz="2000" dirty="0" smtClean="0">
                <a:solidFill>
                  <a:schemeClr val="tx2"/>
                </a:solidFill>
                <a:latin typeface="Segoe UI" pitchFamily="34" charset="0"/>
                <a:ea typeface="Segoe UI" pitchFamily="34" charset="0"/>
                <a:cs typeface="Segoe UI" pitchFamily="34" charset="0"/>
              </a:rPr>
              <a:t>. CHAMPARAN MOVEMENT       </a:t>
            </a:r>
            <a:r>
              <a:rPr lang="en-IN" sz="2000" i="1" dirty="0" smtClean="0">
                <a:solidFill>
                  <a:schemeClr val="tx2"/>
                </a:solidFill>
                <a:latin typeface="Segoe UI" pitchFamily="34" charset="0"/>
                <a:ea typeface="Segoe UI" pitchFamily="34" charset="0"/>
                <a:cs typeface="Segoe UI" pitchFamily="34" charset="0"/>
              </a:rPr>
              <a:t>“ AN INCIDENT WHEN MOHANDAS BECAME MAHATMA “</a:t>
            </a:r>
            <a:endParaRPr lang="en-IN" sz="2000" dirty="0">
              <a:solidFill>
                <a:schemeClr val="tx2"/>
              </a:solidFill>
              <a:latin typeface="Segoe UI" pitchFamily="34" charset="0"/>
              <a:ea typeface="Segoe UI" pitchFamily="34" charset="0"/>
              <a:cs typeface="Segoe UI" pitchFamily="34" charset="0"/>
            </a:endParaRPr>
          </a:p>
        </p:txBody>
      </p:sp>
      <p:pic>
        <p:nvPicPr>
          <p:cNvPr id="5" name="Picture 4" descr="ENG 12.jpg"/>
          <p:cNvPicPr>
            <a:picLocks noChangeAspect="1"/>
          </p:cNvPicPr>
          <p:nvPr/>
        </p:nvPicPr>
        <p:blipFill>
          <a:blip r:embed="rId2"/>
          <a:stretch>
            <a:fillRect/>
          </a:stretch>
        </p:blipFill>
        <p:spPr>
          <a:xfrm>
            <a:off x="4643438" y="4429132"/>
            <a:ext cx="4071966" cy="25985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INDIGO PLANTERS </a:t>
            </a:r>
            <a:endParaRPr lang="en-IN" dirty="0"/>
          </a:p>
        </p:txBody>
      </p:sp>
      <p:sp>
        <p:nvSpPr>
          <p:cNvPr id="5" name="Subtitle 4"/>
          <p:cNvSpPr>
            <a:spLocks noGrp="1"/>
          </p:cNvSpPr>
          <p:nvPr>
            <p:ph type="subTitle" idx="1"/>
          </p:nvPr>
        </p:nvSpPr>
        <p:spPr/>
        <p:txBody>
          <a:bodyPr/>
          <a:lstStyle/>
          <a:p>
            <a:r>
              <a:rPr lang="en-US" dirty="0" smtClean="0"/>
              <a:t>( SHARE CROPPERS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INDIGO REVOLT </a:t>
            </a:r>
            <a:endParaRPr lang="en-IN" dirty="0"/>
          </a:p>
        </p:txBody>
      </p:sp>
      <p:pic>
        <p:nvPicPr>
          <p:cNvPr id="7" name="Picture Placeholder 6" descr="ENG 13.jpg"/>
          <p:cNvPicPr>
            <a:picLocks noGrp="1" noChangeAspect="1"/>
          </p:cNvPicPr>
          <p:nvPr>
            <p:ph type="pic" idx="1"/>
          </p:nvPr>
        </p:nvPicPr>
        <p:blipFill>
          <a:blip r:embed="rId2"/>
          <a:srcRect l="20000" r="20000"/>
          <a:stretch>
            <a:fillRect/>
          </a:stretch>
        </p:blipFill>
        <p:spPr/>
      </p:pic>
      <p:sp>
        <p:nvSpPr>
          <p:cNvPr id="6" name="Text Placeholder 5"/>
          <p:cNvSpPr>
            <a:spLocks noGrp="1"/>
          </p:cNvSpPr>
          <p:nvPr>
            <p:ph type="body" sz="half" idx="2"/>
          </p:nvPr>
        </p:nvSpPr>
        <p:spPr/>
        <p:txBody>
          <a:bodyPr>
            <a:normAutofit/>
          </a:bodyPr>
          <a:lstStyle/>
          <a:p>
            <a:r>
              <a:rPr lang="en-US" sz="2000" dirty="0" smtClean="0">
                <a:solidFill>
                  <a:schemeClr val="tx2"/>
                </a:solidFill>
                <a:latin typeface="Segoe UI" pitchFamily="34" charset="0"/>
                <a:ea typeface="Segoe UI" pitchFamily="34" charset="0"/>
                <a:cs typeface="Segoe UI" pitchFamily="34" charset="0"/>
              </a:rPr>
              <a:t>“</a:t>
            </a:r>
            <a:r>
              <a:rPr lang="en-US" sz="2000" i="1" dirty="0" smtClean="0">
                <a:solidFill>
                  <a:schemeClr val="tx2"/>
                </a:solidFill>
                <a:latin typeface="Segoe UI" pitchFamily="34" charset="0"/>
                <a:ea typeface="Segoe UI" pitchFamily="34" charset="0"/>
                <a:cs typeface="Segoe UI" pitchFamily="34" charset="0"/>
              </a:rPr>
              <a:t>DYE </a:t>
            </a:r>
          </a:p>
          <a:p>
            <a:r>
              <a:rPr lang="en-US" sz="2000" i="1" dirty="0" smtClean="0">
                <a:solidFill>
                  <a:schemeClr val="tx2"/>
                </a:solidFill>
                <a:latin typeface="Segoe UI" pitchFamily="34" charset="0"/>
                <a:ea typeface="Segoe UI" pitchFamily="34" charset="0"/>
                <a:cs typeface="Segoe UI" pitchFamily="34" charset="0"/>
              </a:rPr>
              <a:t>STAINED</a:t>
            </a:r>
          </a:p>
          <a:p>
            <a:r>
              <a:rPr lang="en-US" sz="2000" i="1" dirty="0" smtClean="0">
                <a:solidFill>
                  <a:schemeClr val="tx2"/>
                </a:solidFill>
                <a:latin typeface="Segoe UI" pitchFamily="34" charset="0"/>
                <a:ea typeface="Segoe UI" pitchFamily="34" charset="0"/>
                <a:cs typeface="Segoe UI" pitchFamily="34" charset="0"/>
              </a:rPr>
              <a:t>WITH </a:t>
            </a:r>
          </a:p>
          <a:p>
            <a:r>
              <a:rPr lang="en-US" sz="2000" i="1" dirty="0" smtClean="0">
                <a:solidFill>
                  <a:schemeClr val="tx2"/>
                </a:solidFill>
                <a:latin typeface="Segoe UI" pitchFamily="34" charset="0"/>
                <a:ea typeface="Segoe UI" pitchFamily="34" charset="0"/>
                <a:cs typeface="Segoe UI" pitchFamily="34" charset="0"/>
              </a:rPr>
              <a:t>HUMAN</a:t>
            </a:r>
          </a:p>
          <a:p>
            <a:r>
              <a:rPr lang="en-US" sz="2000" i="1" dirty="0" smtClean="0">
                <a:solidFill>
                  <a:schemeClr val="tx2"/>
                </a:solidFill>
                <a:latin typeface="Segoe UI" pitchFamily="34" charset="0"/>
                <a:ea typeface="Segoe UI" pitchFamily="34" charset="0"/>
                <a:cs typeface="Segoe UI" pitchFamily="34" charset="0"/>
              </a:rPr>
              <a:t>BLOOD “</a:t>
            </a:r>
            <a:r>
              <a:rPr lang="en-US" sz="2000" dirty="0" smtClean="0">
                <a:solidFill>
                  <a:schemeClr val="tx2"/>
                </a:solidFill>
                <a:latin typeface="Segoe UI" pitchFamily="34" charset="0"/>
                <a:ea typeface="Segoe UI" pitchFamily="34" charset="0"/>
                <a:cs typeface="Segoe UI" pitchFamily="34" charset="0"/>
              </a:rPr>
              <a:t> </a:t>
            </a:r>
            <a:endParaRPr lang="en-IN" sz="2000" dirty="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INDIGO  REVOLT </a:t>
            </a:r>
            <a:endParaRPr lang="en-IN" dirty="0"/>
          </a:p>
        </p:txBody>
      </p:sp>
      <p:pic>
        <p:nvPicPr>
          <p:cNvPr id="11" name="Picture Placeholder 10" descr="452.jpg"/>
          <p:cNvPicPr>
            <a:picLocks noGrp="1" noChangeAspect="1"/>
          </p:cNvPicPr>
          <p:nvPr>
            <p:ph type="pic" idx="1"/>
          </p:nvPr>
        </p:nvPicPr>
        <p:blipFill>
          <a:blip r:embed="rId2"/>
          <a:srcRect l="13525" r="13525"/>
          <a:stretch>
            <a:fillRect/>
          </a:stretch>
        </p:blipFill>
        <p:spPr/>
      </p:pic>
      <p:sp>
        <p:nvSpPr>
          <p:cNvPr id="10" name="Text Placeholder 9"/>
          <p:cNvSpPr>
            <a:spLocks noGrp="1"/>
          </p:cNvSpPr>
          <p:nvPr>
            <p:ph type="body" sz="half" idx="2"/>
          </p:nvPr>
        </p:nvSpPr>
        <p:spPr/>
        <p:txBody>
          <a:bodyPr>
            <a:normAutofit/>
          </a:bodyPr>
          <a:lstStyle/>
          <a:p>
            <a:r>
              <a:rPr lang="en-US" sz="1800" i="1" dirty="0" smtClean="0">
                <a:solidFill>
                  <a:schemeClr val="tx2"/>
                </a:solidFill>
                <a:latin typeface="Segoe UI" pitchFamily="34" charset="0"/>
                <a:ea typeface="Segoe UI" pitchFamily="34" charset="0"/>
                <a:cs typeface="Segoe UI" pitchFamily="34" charset="0"/>
              </a:rPr>
              <a:t>“ </a:t>
            </a:r>
          </a:p>
          <a:p>
            <a:r>
              <a:rPr lang="en-US" sz="1800" i="1" dirty="0" smtClean="0">
                <a:solidFill>
                  <a:schemeClr val="tx2"/>
                </a:solidFill>
                <a:latin typeface="Segoe UI" pitchFamily="34" charset="0"/>
                <a:ea typeface="Segoe UI" pitchFamily="34" charset="0"/>
                <a:cs typeface="Segoe UI" pitchFamily="34" charset="0"/>
              </a:rPr>
              <a:t>THEY </a:t>
            </a:r>
          </a:p>
          <a:p>
            <a:r>
              <a:rPr lang="en-US" sz="1800" i="1" dirty="0" smtClean="0">
                <a:solidFill>
                  <a:schemeClr val="tx2"/>
                </a:solidFill>
                <a:latin typeface="Segoe UI" pitchFamily="34" charset="0"/>
                <a:ea typeface="Segoe UI" pitchFamily="34" charset="0"/>
                <a:cs typeface="Segoe UI" pitchFamily="34" charset="0"/>
              </a:rPr>
              <a:t>SAY THAT </a:t>
            </a:r>
          </a:p>
          <a:p>
            <a:r>
              <a:rPr lang="en-US" sz="1800" i="1" dirty="0" smtClean="0">
                <a:solidFill>
                  <a:schemeClr val="tx2"/>
                </a:solidFill>
                <a:latin typeface="Segoe UI" pitchFamily="34" charset="0"/>
                <a:ea typeface="Segoe UI" pitchFamily="34" charset="0"/>
                <a:cs typeface="Segoe UI" pitchFamily="34" charset="0"/>
              </a:rPr>
              <a:t>THE </a:t>
            </a:r>
          </a:p>
          <a:p>
            <a:r>
              <a:rPr lang="en-US" sz="1800" i="1" dirty="0" smtClean="0">
                <a:solidFill>
                  <a:schemeClr val="tx2"/>
                </a:solidFill>
                <a:latin typeface="Segoe UI" pitchFamily="34" charset="0"/>
                <a:ea typeface="Segoe UI" pitchFamily="34" charset="0"/>
                <a:cs typeface="Segoe UI" pitchFamily="34" charset="0"/>
              </a:rPr>
              <a:t>COLOUR OF</a:t>
            </a:r>
          </a:p>
          <a:p>
            <a:r>
              <a:rPr lang="en-US" sz="1600" i="1" dirty="0" smtClean="0">
                <a:solidFill>
                  <a:schemeClr val="tx2"/>
                </a:solidFill>
                <a:latin typeface="Segoe UI" pitchFamily="34" charset="0"/>
                <a:ea typeface="Segoe UI" pitchFamily="34" charset="0"/>
                <a:cs typeface="Segoe UI" pitchFamily="34" charset="0"/>
              </a:rPr>
              <a:t>REVOLUTION</a:t>
            </a:r>
          </a:p>
          <a:p>
            <a:r>
              <a:rPr lang="en-US" sz="1800" i="1" dirty="0" smtClean="0">
                <a:solidFill>
                  <a:schemeClr val="tx2"/>
                </a:solidFill>
                <a:latin typeface="Segoe UI" pitchFamily="34" charset="0"/>
                <a:ea typeface="Segoe UI" pitchFamily="34" charset="0"/>
                <a:cs typeface="Segoe UI" pitchFamily="34" charset="0"/>
              </a:rPr>
              <a:t>IS RED. NOT </a:t>
            </a:r>
          </a:p>
          <a:p>
            <a:r>
              <a:rPr lang="en-US" sz="1800" i="1" dirty="0" smtClean="0">
                <a:solidFill>
                  <a:schemeClr val="tx2"/>
                </a:solidFill>
                <a:latin typeface="Segoe UI" pitchFamily="34" charset="0"/>
                <a:ea typeface="Segoe UI" pitchFamily="34" charset="0"/>
                <a:cs typeface="Segoe UI" pitchFamily="34" charset="0"/>
              </a:rPr>
              <a:t>ALWAYS. </a:t>
            </a:r>
          </a:p>
          <a:p>
            <a:r>
              <a:rPr lang="en-US" sz="1800" i="1" dirty="0" smtClean="0">
                <a:solidFill>
                  <a:schemeClr val="tx2"/>
                </a:solidFill>
                <a:latin typeface="Segoe UI" pitchFamily="34" charset="0"/>
                <a:ea typeface="Segoe UI" pitchFamily="34" charset="0"/>
                <a:cs typeface="Segoe UI" pitchFamily="34" charset="0"/>
              </a:rPr>
              <a:t>SOMETIMES</a:t>
            </a:r>
          </a:p>
          <a:p>
            <a:r>
              <a:rPr lang="en-US" sz="1800" i="1" dirty="0" smtClean="0">
                <a:solidFill>
                  <a:schemeClr val="tx2"/>
                </a:solidFill>
                <a:latin typeface="Segoe UI" pitchFamily="34" charset="0"/>
                <a:ea typeface="Segoe UI" pitchFamily="34" charset="0"/>
                <a:cs typeface="Segoe UI" pitchFamily="34" charset="0"/>
              </a:rPr>
              <a:t>IT’S BLUE </a:t>
            </a:r>
          </a:p>
          <a:p>
            <a:r>
              <a:rPr lang="en-US" sz="1800" i="1" dirty="0" smtClean="0">
                <a:solidFill>
                  <a:schemeClr val="tx2"/>
                </a:solidFill>
                <a:latin typeface="Segoe UI" pitchFamily="34" charset="0"/>
                <a:ea typeface="Segoe UI" pitchFamily="34" charset="0"/>
                <a:cs typeface="Segoe UI" pitchFamily="34" charset="0"/>
              </a:rPr>
              <a:t> </a:t>
            </a:r>
            <a:r>
              <a:rPr lang="en-US" sz="1800" i="1" dirty="0" smtClean="0">
                <a:solidFill>
                  <a:schemeClr val="tx2"/>
                </a:solidFill>
                <a:latin typeface="Segoe UI" pitchFamily="34" charset="0"/>
                <a:ea typeface="Segoe UI" pitchFamily="34" charset="0"/>
                <a:cs typeface="Segoe UI" pitchFamily="34" charset="0"/>
              </a:rPr>
              <a:t>               “ </a:t>
            </a:r>
            <a:endParaRPr lang="en-IN" sz="1800" i="1" dirty="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6">
                    <a:lumMod val="50000"/>
                  </a:schemeClr>
                </a:solidFill>
              </a:rPr>
              <a:t>MESSAGE</a:t>
            </a:r>
            <a:endParaRPr lang="en-IN" dirty="0">
              <a:solidFill>
                <a:schemeClr val="accent6">
                  <a:lumMod val="50000"/>
                </a:schemeClr>
              </a:solidFill>
            </a:endParaRPr>
          </a:p>
        </p:txBody>
      </p:sp>
      <p:sp>
        <p:nvSpPr>
          <p:cNvPr id="6" name="Content Placeholder 5"/>
          <p:cNvSpPr>
            <a:spLocks noGrp="1"/>
          </p:cNvSpPr>
          <p:nvPr>
            <p:ph sz="quarter" idx="1"/>
          </p:nvPr>
        </p:nvSpPr>
        <p:spPr/>
        <p:txBody>
          <a:bodyPr>
            <a:normAutofit/>
          </a:bodyPr>
          <a:lstStyle/>
          <a:p>
            <a:pPr>
              <a:lnSpc>
                <a:spcPct val="150000"/>
              </a:lnSpc>
            </a:pPr>
            <a:r>
              <a:rPr lang="en-IN" sz="2000" dirty="0" smtClean="0">
                <a:solidFill>
                  <a:schemeClr val="tx2"/>
                </a:solidFill>
                <a:latin typeface="Segoe UI" pitchFamily="34" charset="0"/>
                <a:ea typeface="Segoe UI" pitchFamily="34" charset="0"/>
                <a:cs typeface="Segoe UI" pitchFamily="34" charset="0"/>
              </a:rPr>
              <a:t>Patience, perseverance and determination - help one overcome all odds and adversities</a:t>
            </a:r>
            <a:r>
              <a:rPr lang="en-IN" sz="2000" dirty="0" smtClean="0">
                <a:solidFill>
                  <a:schemeClr val="tx2"/>
                </a:solidFill>
                <a:latin typeface="Segoe UI" pitchFamily="34" charset="0"/>
                <a:ea typeface="Segoe UI" pitchFamily="34" charset="0"/>
                <a:cs typeface="Segoe UI" pitchFamily="34" charset="0"/>
              </a:rPr>
              <a:t>. </a:t>
            </a:r>
          </a:p>
          <a:p>
            <a:pPr>
              <a:lnSpc>
                <a:spcPct val="150000"/>
              </a:lnSpc>
            </a:pPr>
            <a:r>
              <a:rPr lang="en-IN" sz="2000" dirty="0" smtClean="0">
                <a:solidFill>
                  <a:schemeClr val="tx2"/>
                </a:solidFill>
                <a:latin typeface="Segoe UI" pitchFamily="34" charset="0"/>
                <a:ea typeface="Segoe UI" pitchFamily="34" charset="0"/>
                <a:cs typeface="Segoe UI" pitchFamily="34" charset="0"/>
              </a:rPr>
              <a:t>While </a:t>
            </a:r>
            <a:r>
              <a:rPr lang="en-IN" sz="2000" dirty="0" smtClean="0">
                <a:solidFill>
                  <a:schemeClr val="tx2"/>
                </a:solidFill>
                <a:latin typeface="Segoe UI" pitchFamily="34" charset="0"/>
                <a:ea typeface="Segoe UI" pitchFamily="34" charset="0"/>
                <a:cs typeface="Segoe UI" pitchFamily="34" charset="0"/>
              </a:rPr>
              <a:t>managing crisis - focus on solution rather than problem</a:t>
            </a:r>
            <a:r>
              <a:rPr lang="en-IN" sz="2000" dirty="0" smtClean="0">
                <a:solidFill>
                  <a:schemeClr val="tx2"/>
                </a:solidFill>
                <a:latin typeface="Segoe UI" pitchFamily="34" charset="0"/>
                <a:ea typeface="Segoe UI" pitchFamily="34" charset="0"/>
                <a:cs typeface="Segoe UI" pitchFamily="34" charset="0"/>
              </a:rPr>
              <a:t>. </a:t>
            </a:r>
          </a:p>
          <a:p>
            <a:pPr>
              <a:lnSpc>
                <a:spcPct val="150000"/>
              </a:lnSpc>
            </a:pPr>
            <a:r>
              <a:rPr lang="en-IN" sz="2000" dirty="0" smtClean="0">
                <a:solidFill>
                  <a:schemeClr val="tx2"/>
                </a:solidFill>
                <a:latin typeface="Segoe UI" pitchFamily="34" charset="0"/>
                <a:ea typeface="Segoe UI" pitchFamily="34" charset="0"/>
                <a:cs typeface="Segoe UI" pitchFamily="34" charset="0"/>
              </a:rPr>
              <a:t>Be </a:t>
            </a:r>
            <a:r>
              <a:rPr lang="en-IN" sz="2000" dirty="0" smtClean="0">
                <a:solidFill>
                  <a:schemeClr val="tx2"/>
                </a:solidFill>
                <a:latin typeface="Segoe UI" pitchFamily="34" charset="0"/>
                <a:ea typeface="Segoe UI" pitchFamily="34" charset="0"/>
                <a:cs typeface="Segoe UI" pitchFamily="34" charset="0"/>
              </a:rPr>
              <a:t>self-reliant instead of looking for shoulders to lean upon</a:t>
            </a:r>
            <a:r>
              <a:rPr lang="en-IN" sz="2000" dirty="0" smtClean="0">
                <a:solidFill>
                  <a:schemeClr val="tx2"/>
                </a:solidFill>
                <a:latin typeface="Segoe UI" pitchFamily="34" charset="0"/>
                <a:ea typeface="Segoe UI" pitchFamily="34" charset="0"/>
                <a:cs typeface="Segoe UI" pitchFamily="34" charset="0"/>
              </a:rPr>
              <a:t>. </a:t>
            </a:r>
          </a:p>
          <a:p>
            <a:pPr>
              <a:lnSpc>
                <a:spcPct val="150000"/>
              </a:lnSpc>
            </a:pPr>
            <a:r>
              <a:rPr lang="en-IN" sz="2000" dirty="0" smtClean="0">
                <a:solidFill>
                  <a:schemeClr val="tx2"/>
                </a:solidFill>
                <a:latin typeface="Segoe UI" pitchFamily="34" charset="0"/>
                <a:ea typeface="Segoe UI" pitchFamily="34" charset="0"/>
                <a:cs typeface="Segoe UI" pitchFamily="34" charset="0"/>
              </a:rPr>
              <a:t>Important –- </a:t>
            </a:r>
            <a:r>
              <a:rPr lang="en-IN" sz="2000" dirty="0" smtClean="0">
                <a:solidFill>
                  <a:schemeClr val="tx2"/>
                </a:solidFill>
                <a:latin typeface="Segoe UI" pitchFamily="34" charset="0"/>
                <a:ea typeface="Segoe UI" pitchFamily="34" charset="0"/>
                <a:cs typeface="Segoe UI" pitchFamily="34" charset="0"/>
              </a:rPr>
              <a:t>teach people courage and fight own battles- independently and fearlessly- rather than lending support in critical situations</a:t>
            </a:r>
            <a:endParaRPr lang="en-IN" sz="2000" dirty="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GLOSSARY</a:t>
            </a:r>
            <a:endParaRPr lang="en-IN" dirty="0">
              <a:solidFill>
                <a:schemeClr val="accent6">
                  <a:lumMod val="50000"/>
                </a:schemeClr>
              </a:solidFill>
            </a:endParaRPr>
          </a:p>
        </p:txBody>
      </p:sp>
      <p:sp>
        <p:nvSpPr>
          <p:cNvPr id="3" name="Content Placeholder 2"/>
          <p:cNvSpPr>
            <a:spLocks noGrp="1"/>
          </p:cNvSpPr>
          <p:nvPr>
            <p:ph sz="quarter" idx="1"/>
          </p:nvPr>
        </p:nvSpPr>
        <p:spPr/>
        <p:txBody>
          <a:bodyPr/>
          <a:lstStyle/>
          <a:p>
            <a:pPr>
              <a:lnSpc>
                <a:spcPct val="150000"/>
              </a:lnSpc>
            </a:pPr>
            <a:r>
              <a:rPr lang="en-IN" sz="2000" dirty="0" smtClean="0">
                <a:latin typeface="Segoe UI" pitchFamily="34" charset="0"/>
                <a:ea typeface="Segoe UI" pitchFamily="34" charset="0"/>
                <a:cs typeface="Segoe UI" pitchFamily="34" charset="0"/>
              </a:rPr>
              <a:t>RECONVENED</a:t>
            </a:r>
            <a:r>
              <a:rPr lang="en-IN" sz="2000" dirty="0" smtClean="0">
                <a:solidFill>
                  <a:schemeClr val="tx2"/>
                </a:solidFill>
                <a:latin typeface="Segoe UI" pitchFamily="34" charset="0"/>
                <a:ea typeface="Segoe UI" pitchFamily="34" charset="0"/>
                <a:cs typeface="Segoe UI" pitchFamily="34" charset="0"/>
              </a:rPr>
              <a:t> </a:t>
            </a:r>
            <a:r>
              <a:rPr lang="en-IN" sz="2000" dirty="0" smtClean="0">
                <a:solidFill>
                  <a:schemeClr val="tx2"/>
                </a:solidFill>
                <a:latin typeface="Segoe UI" pitchFamily="34" charset="0"/>
                <a:ea typeface="Segoe UI" pitchFamily="34" charset="0"/>
                <a:cs typeface="Segoe UI" pitchFamily="34" charset="0"/>
              </a:rPr>
              <a:t>- met again after a break</a:t>
            </a:r>
            <a:r>
              <a:rPr lang="en-IN" sz="2000" dirty="0" smtClean="0">
                <a:solidFill>
                  <a:schemeClr val="tx2"/>
                </a:solidFill>
                <a:latin typeface="Segoe UI" pitchFamily="34" charset="0"/>
                <a:ea typeface="Segoe UI" pitchFamily="34" charset="0"/>
                <a:cs typeface="Segoe UI" pitchFamily="34" charset="0"/>
              </a:rPr>
              <a:t>.</a:t>
            </a:r>
          </a:p>
          <a:p>
            <a:pPr>
              <a:lnSpc>
                <a:spcPct val="150000"/>
              </a:lnSpc>
            </a:pPr>
            <a:r>
              <a:rPr lang="en-IN" sz="2000" dirty="0" smtClean="0">
                <a:latin typeface="Segoe UI" pitchFamily="34" charset="0"/>
                <a:ea typeface="Segoe UI" pitchFamily="34" charset="0"/>
                <a:cs typeface="Segoe UI" pitchFamily="34" charset="0"/>
              </a:rPr>
              <a:t>RESOLUTE</a:t>
            </a:r>
            <a:r>
              <a:rPr lang="en-IN" sz="2000" dirty="0" smtClean="0">
                <a:solidFill>
                  <a:schemeClr val="tx2"/>
                </a:solidFill>
                <a:latin typeface="Segoe UI" pitchFamily="34" charset="0"/>
                <a:ea typeface="Segoe UI" pitchFamily="34" charset="0"/>
                <a:cs typeface="Segoe UI" pitchFamily="34" charset="0"/>
              </a:rPr>
              <a:t> - </a:t>
            </a:r>
            <a:r>
              <a:rPr lang="en-IN" sz="2000" dirty="0" smtClean="0">
                <a:solidFill>
                  <a:schemeClr val="tx2"/>
                </a:solidFill>
                <a:latin typeface="Segoe UI" pitchFamily="34" charset="0"/>
                <a:ea typeface="Segoe UI" pitchFamily="34" charset="0"/>
                <a:cs typeface="Segoe UI" pitchFamily="34" charset="0"/>
              </a:rPr>
              <a:t>determined</a:t>
            </a:r>
            <a:r>
              <a:rPr lang="en-IN" sz="2000" dirty="0" smtClean="0">
                <a:solidFill>
                  <a:schemeClr val="tx2"/>
                </a:solidFill>
                <a:latin typeface="Segoe UI" pitchFamily="34" charset="0"/>
                <a:ea typeface="Segoe UI" pitchFamily="34" charset="0"/>
                <a:cs typeface="Segoe UI" pitchFamily="34" charset="0"/>
              </a:rPr>
              <a:t>.</a:t>
            </a:r>
          </a:p>
          <a:p>
            <a:pPr>
              <a:lnSpc>
                <a:spcPct val="150000"/>
              </a:lnSpc>
            </a:pPr>
            <a:r>
              <a:rPr lang="en-IN" sz="2000" dirty="0" smtClean="0">
                <a:latin typeface="Segoe UI" pitchFamily="34" charset="0"/>
                <a:ea typeface="Segoe UI" pitchFamily="34" charset="0"/>
                <a:cs typeface="Segoe UI" pitchFamily="34" charset="0"/>
              </a:rPr>
              <a:t>SHARECROPPER FARMERS WHO GIVE PART OF </a:t>
            </a:r>
            <a:r>
              <a:rPr lang="en-IN" sz="2000" dirty="0" smtClean="0">
                <a:solidFill>
                  <a:schemeClr val="tx2"/>
                </a:solidFill>
                <a:latin typeface="Segoe UI" pitchFamily="34" charset="0"/>
                <a:ea typeface="Segoe UI" pitchFamily="34" charset="0"/>
                <a:cs typeface="Segoe UI" pitchFamily="34" charset="0"/>
              </a:rPr>
              <a:t>- </a:t>
            </a:r>
            <a:r>
              <a:rPr lang="en-IN" sz="2000" dirty="0" smtClean="0">
                <a:solidFill>
                  <a:schemeClr val="tx2"/>
                </a:solidFill>
                <a:latin typeface="Segoe UI" pitchFamily="34" charset="0"/>
                <a:ea typeface="Segoe UI" pitchFamily="34" charset="0"/>
                <a:cs typeface="Segoe UI" pitchFamily="34" charset="0"/>
              </a:rPr>
              <a:t>their crop as rent to the owner</a:t>
            </a:r>
            <a:r>
              <a:rPr lang="en-IN" sz="2000" dirty="0" smtClean="0">
                <a:solidFill>
                  <a:schemeClr val="tx2"/>
                </a:solidFill>
                <a:latin typeface="Segoe UI" pitchFamily="34" charset="0"/>
                <a:ea typeface="Segoe UI" pitchFamily="34" charset="0"/>
                <a:cs typeface="Segoe UI" pitchFamily="34" charset="0"/>
              </a:rPr>
              <a:t>.</a:t>
            </a:r>
          </a:p>
          <a:p>
            <a:pPr>
              <a:lnSpc>
                <a:spcPct val="150000"/>
              </a:lnSpc>
            </a:pPr>
            <a:r>
              <a:rPr lang="en-IN" sz="2000" dirty="0" smtClean="0">
                <a:latin typeface="Segoe UI" pitchFamily="34" charset="0"/>
                <a:ea typeface="Segoe UI" pitchFamily="34" charset="0"/>
                <a:cs typeface="Segoe UI" pitchFamily="34" charset="0"/>
              </a:rPr>
              <a:t>CIVIL WAR </a:t>
            </a:r>
            <a:r>
              <a:rPr lang="en-IN" sz="2000" dirty="0" smtClean="0">
                <a:solidFill>
                  <a:schemeClr val="tx2"/>
                </a:solidFill>
                <a:latin typeface="Segoe UI" pitchFamily="34" charset="0"/>
                <a:ea typeface="Segoe UI" pitchFamily="34" charset="0"/>
                <a:cs typeface="Segoe UI" pitchFamily="34" charset="0"/>
              </a:rPr>
              <a:t>- </a:t>
            </a:r>
            <a:r>
              <a:rPr lang="en-IN" sz="2000" dirty="0" smtClean="0">
                <a:solidFill>
                  <a:schemeClr val="tx2"/>
                </a:solidFill>
                <a:latin typeface="Segoe UI" pitchFamily="34" charset="0"/>
                <a:ea typeface="Segoe UI" pitchFamily="34" charset="0"/>
                <a:cs typeface="Segoe UI" pitchFamily="34" charset="0"/>
              </a:rPr>
              <a:t>a conflict between two groups within the same country</a:t>
            </a:r>
            <a:r>
              <a:rPr lang="en-IN" sz="2000" dirty="0" smtClean="0">
                <a:solidFill>
                  <a:schemeClr val="tx2"/>
                </a:solidFill>
                <a:latin typeface="Segoe UI" pitchFamily="34" charset="0"/>
                <a:ea typeface="Segoe UI" pitchFamily="34" charset="0"/>
                <a:cs typeface="Segoe UI" pitchFamily="34" charset="0"/>
              </a:rPr>
              <a:t>.</a:t>
            </a:r>
          </a:p>
          <a:p>
            <a:pPr>
              <a:lnSpc>
                <a:spcPct val="150000"/>
              </a:lnSpc>
            </a:pPr>
            <a:r>
              <a:rPr lang="en-IN" sz="2000" dirty="0" smtClean="0">
                <a:latin typeface="Segoe UI" pitchFamily="34" charset="0"/>
                <a:ea typeface="Segoe UI" pitchFamily="34" charset="0"/>
                <a:cs typeface="Segoe UI" pitchFamily="34" charset="0"/>
              </a:rPr>
              <a:t>EXTORTED </a:t>
            </a:r>
            <a:r>
              <a:rPr lang="en-IN" sz="2000" dirty="0" smtClean="0">
                <a:solidFill>
                  <a:schemeClr val="tx2"/>
                </a:solidFill>
                <a:latin typeface="Segoe UI" pitchFamily="34" charset="0"/>
                <a:ea typeface="Segoe UI" pitchFamily="34" charset="0"/>
                <a:cs typeface="Segoe UI" pitchFamily="34" charset="0"/>
              </a:rPr>
              <a:t>- obtained by using force or threats</a:t>
            </a:r>
            <a:r>
              <a:rPr lang="en-IN" dirty="0" smtClean="0"/>
              <a: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rgbClr val="006600"/>
                </a:solidFill>
                <a:effectLst>
                  <a:outerShdw blurRad="38100" dist="38100" dir="2700000" algn="tl">
                    <a:srgbClr val="000000">
                      <a:alpha val="43137"/>
                    </a:srgbClr>
                  </a:outerShdw>
                </a:effectLst>
              </a:rPr>
              <a:t>    INDIGO</a:t>
            </a:r>
            <a:endParaRPr lang="en-IN" sz="4400" dirty="0">
              <a:solidFill>
                <a:srgbClr val="006600"/>
              </a:solidFill>
              <a:effectLst>
                <a:outerShdw blurRad="38100" dist="38100" dir="2700000" algn="tl">
                  <a:srgbClr val="000000">
                    <a:alpha val="43137"/>
                  </a:srgbClr>
                </a:outerShdw>
              </a:effectLst>
            </a:endParaRPr>
          </a:p>
        </p:txBody>
      </p:sp>
      <p:pic>
        <p:nvPicPr>
          <p:cNvPr id="5" name="Picture 4" descr="ENG2.jpg"/>
          <p:cNvPicPr>
            <a:picLocks noChangeAspect="1"/>
          </p:cNvPicPr>
          <p:nvPr/>
        </p:nvPicPr>
        <p:blipFill>
          <a:blip r:embed="rId2"/>
          <a:stretch>
            <a:fillRect/>
          </a:stretch>
        </p:blipFill>
        <p:spPr>
          <a:xfrm>
            <a:off x="6786578" y="142852"/>
            <a:ext cx="1847850" cy="2466975"/>
          </a:xfrm>
          <a:prstGeom prst="rect">
            <a:avLst/>
          </a:prstGeom>
        </p:spPr>
      </p:pic>
      <p:sp>
        <p:nvSpPr>
          <p:cNvPr id="6" name="Content Placeholder 5"/>
          <p:cNvSpPr>
            <a:spLocks noGrp="1"/>
          </p:cNvSpPr>
          <p:nvPr>
            <p:ph sz="quarter" idx="1"/>
          </p:nvPr>
        </p:nvSpPr>
        <p:spPr/>
        <p:txBody>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sz="2000" dirty="0" smtClean="0">
                <a:solidFill>
                  <a:schemeClr val="accent1">
                    <a:lumMod val="50000"/>
                  </a:schemeClr>
                </a:solidFill>
                <a:latin typeface="Segoe UI Symbol" pitchFamily="34" charset="0"/>
                <a:ea typeface="Segoe UI Symbol" pitchFamily="34" charset="0"/>
              </a:rPr>
              <a:t>Louis Fischer was born in Philadelphia (1896-1970)</a:t>
            </a:r>
          </a:p>
          <a:p>
            <a:pPr>
              <a:buFont typeface="Arial" pitchFamily="34" charset="0"/>
              <a:buChar char="•"/>
            </a:pPr>
            <a:r>
              <a:rPr lang="en-US" sz="2000" dirty="0" smtClean="0">
                <a:solidFill>
                  <a:schemeClr val="accent1">
                    <a:lumMod val="50000"/>
                  </a:schemeClr>
                </a:solidFill>
                <a:latin typeface="Segoe UI Symbol" pitchFamily="34" charset="0"/>
                <a:ea typeface="Segoe UI Symbol" pitchFamily="34" charset="0"/>
              </a:rPr>
              <a:t>He served as a volunteer in British army between 1918 and 1920.</a:t>
            </a:r>
          </a:p>
          <a:p>
            <a:pPr>
              <a:buFont typeface="Arial" pitchFamily="34" charset="0"/>
              <a:buChar char="•"/>
            </a:pPr>
            <a:r>
              <a:rPr lang="en-US" sz="2000" dirty="0" smtClean="0">
                <a:solidFill>
                  <a:schemeClr val="accent1">
                    <a:lumMod val="50000"/>
                  </a:schemeClr>
                </a:solidFill>
                <a:latin typeface="Segoe UI Symbol" pitchFamily="34" charset="0"/>
                <a:ea typeface="Segoe UI Symbol" pitchFamily="34" charset="0"/>
              </a:rPr>
              <a:t>He made a career as a journalist and wrote for </a:t>
            </a:r>
            <a:r>
              <a:rPr lang="en-US" sz="2000" i="1" dirty="0" smtClean="0">
                <a:solidFill>
                  <a:srgbClr val="0070C0"/>
                </a:solidFill>
                <a:latin typeface="Segoe UI Symbol" pitchFamily="34" charset="0"/>
                <a:ea typeface="Segoe UI Symbol" pitchFamily="34" charset="0"/>
              </a:rPr>
              <a:t>The new </a:t>
            </a:r>
            <a:r>
              <a:rPr lang="en-US" sz="2000" i="1" dirty="0" err="1" smtClean="0">
                <a:solidFill>
                  <a:srgbClr val="0070C0"/>
                </a:solidFill>
                <a:latin typeface="Segoe UI Symbol" pitchFamily="34" charset="0"/>
                <a:ea typeface="Segoe UI Symbol" pitchFamily="34" charset="0"/>
              </a:rPr>
              <a:t>york</a:t>
            </a:r>
            <a:r>
              <a:rPr lang="en-US" sz="2000" i="1" dirty="0" smtClean="0">
                <a:solidFill>
                  <a:srgbClr val="0070C0"/>
                </a:solidFill>
                <a:latin typeface="Segoe UI Symbol" pitchFamily="34" charset="0"/>
                <a:ea typeface="Segoe UI Symbol" pitchFamily="34" charset="0"/>
              </a:rPr>
              <a:t> times, The Saturday review </a:t>
            </a:r>
            <a:r>
              <a:rPr lang="en-US" sz="2000" dirty="0" smtClean="0">
                <a:solidFill>
                  <a:schemeClr val="accent1">
                    <a:lumMod val="50000"/>
                  </a:schemeClr>
                </a:solidFill>
                <a:latin typeface="Segoe UI Symbol" pitchFamily="34" charset="0"/>
                <a:ea typeface="Segoe UI Symbol" pitchFamily="34" charset="0"/>
              </a:rPr>
              <a:t>and for European and Asian publications.</a:t>
            </a:r>
          </a:p>
          <a:p>
            <a:pPr>
              <a:buFont typeface="Arial" pitchFamily="34" charset="0"/>
              <a:buChar char="•"/>
            </a:pPr>
            <a:r>
              <a:rPr lang="en-US" sz="2000" dirty="0" smtClean="0">
                <a:solidFill>
                  <a:schemeClr val="accent1">
                    <a:lumMod val="50000"/>
                  </a:schemeClr>
                </a:solidFill>
                <a:latin typeface="Segoe UI Symbol" pitchFamily="34" charset="0"/>
                <a:ea typeface="Segoe UI Symbol" pitchFamily="34" charset="0"/>
              </a:rPr>
              <a:t>The following is an excerpt from his book- </a:t>
            </a:r>
            <a:r>
              <a:rPr lang="en-US" sz="2000" i="1" dirty="0" smtClean="0">
                <a:solidFill>
                  <a:srgbClr val="0070C0"/>
                </a:solidFill>
                <a:latin typeface="Segoe UI Symbol" pitchFamily="34" charset="0"/>
                <a:ea typeface="Segoe UI Symbol" pitchFamily="34" charset="0"/>
              </a:rPr>
              <a:t>The life of Mahatma Gandhi</a:t>
            </a:r>
            <a:r>
              <a:rPr lang="en-US" sz="2000" dirty="0" smtClean="0">
                <a:solidFill>
                  <a:srgbClr val="0070C0"/>
                </a:solidFill>
                <a:latin typeface="Segoe UI Symbol" pitchFamily="34" charset="0"/>
                <a:ea typeface="Segoe UI Symbol" pitchFamily="34" charset="0"/>
              </a:rPr>
              <a:t> </a:t>
            </a:r>
            <a:r>
              <a:rPr lang="en-US" sz="2000" dirty="0" smtClean="0">
                <a:solidFill>
                  <a:schemeClr val="accent1">
                    <a:lumMod val="50000"/>
                  </a:schemeClr>
                </a:solidFill>
                <a:latin typeface="Segoe UI Symbol" pitchFamily="34" charset="0"/>
                <a:ea typeface="Segoe UI Symbol" pitchFamily="34" charset="0"/>
              </a:rPr>
              <a:t>. The book has been reviewed as one of the best books ever written on Gandhi.   </a:t>
            </a:r>
          </a:p>
          <a:p>
            <a:pPr>
              <a:buFont typeface="Arial" pitchFamily="34" charset="0"/>
              <a:buChar char="•"/>
            </a:pPr>
            <a:endParaRPr lang="en-US" sz="2000" dirty="0" smtClean="0">
              <a:solidFill>
                <a:schemeClr val="accent1">
                  <a:lumMod val="50000"/>
                </a:schemeClr>
              </a:solidFill>
            </a:endParaRPr>
          </a:p>
          <a:p>
            <a:pPr>
              <a:buFont typeface="Arial" pitchFamily="34" charset="0"/>
              <a:buChar char="•"/>
            </a:pPr>
            <a:endParaRPr lang="en-IN" sz="2000" dirty="0"/>
          </a:p>
        </p:txBody>
      </p:sp>
      <p:pic>
        <p:nvPicPr>
          <p:cNvPr id="7" name="Picture 6" descr="ENG1.jpg"/>
          <p:cNvPicPr>
            <a:picLocks noChangeAspect="1"/>
          </p:cNvPicPr>
          <p:nvPr/>
        </p:nvPicPr>
        <p:blipFill>
          <a:blip r:embed="rId3" cstate="print"/>
          <a:stretch>
            <a:fillRect/>
          </a:stretch>
        </p:blipFill>
        <p:spPr>
          <a:xfrm>
            <a:off x="428596" y="214290"/>
            <a:ext cx="2071702" cy="250033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857232"/>
          </a:xfrm>
        </p:spPr>
        <p:txBody>
          <a:bodyPr/>
          <a:lstStyle/>
          <a:p>
            <a:r>
              <a:rPr lang="en-US" u="sng" dirty="0" smtClean="0">
                <a:solidFill>
                  <a:schemeClr val="tx1"/>
                </a:solidFill>
              </a:rPr>
              <a:t>Theme</a:t>
            </a:r>
            <a:r>
              <a:rPr lang="en-US" b="1" u="sng" dirty="0" smtClean="0">
                <a:solidFill>
                  <a:schemeClr val="tx1"/>
                </a:solidFill>
              </a:rPr>
              <a:t> </a:t>
            </a:r>
            <a:r>
              <a:rPr lang="en-US" b="1" dirty="0" smtClean="0">
                <a:solidFill>
                  <a:schemeClr val="tx1"/>
                </a:solidFill>
              </a:rPr>
              <a:t>-</a:t>
            </a:r>
            <a:r>
              <a:rPr lang="en-US" dirty="0" smtClean="0">
                <a:solidFill>
                  <a:schemeClr val="tx1"/>
                </a:solidFill>
              </a:rPr>
              <a:t> </a:t>
            </a:r>
            <a:endParaRPr lang="en-IN" u="sng" dirty="0">
              <a:solidFill>
                <a:schemeClr val="tx1"/>
              </a:solidFill>
            </a:endParaRPr>
          </a:p>
        </p:txBody>
      </p:sp>
      <p:sp>
        <p:nvSpPr>
          <p:cNvPr id="3" name="Content Placeholder 2"/>
          <p:cNvSpPr>
            <a:spLocks noGrp="1"/>
          </p:cNvSpPr>
          <p:nvPr>
            <p:ph sz="quarter" idx="1"/>
          </p:nvPr>
        </p:nvSpPr>
        <p:spPr>
          <a:xfrm>
            <a:off x="428596" y="1357298"/>
            <a:ext cx="7467600" cy="4873752"/>
          </a:xfrm>
        </p:spPr>
        <p:txBody>
          <a:bodyPr>
            <a:normAutofit fontScale="85000" lnSpcReduction="20000"/>
          </a:bodyPr>
          <a:lstStyle/>
          <a:p>
            <a:r>
              <a:rPr lang="en-US" sz="2200" dirty="0" smtClean="0">
                <a:solidFill>
                  <a:schemeClr val="tx2"/>
                </a:solidFill>
                <a:latin typeface="Segoe UI Symbol" pitchFamily="34" charset="0"/>
                <a:ea typeface="Segoe UI Symbol" pitchFamily="34" charset="0"/>
              </a:rPr>
              <a:t>             The leadership shown by Mahatma Gandhi to secure justice oppressed people through convincing argumentation</a:t>
            </a:r>
            <a:r>
              <a:rPr lang="en-US" sz="2600" dirty="0" smtClean="0">
                <a:latin typeface="Segoe UI Symbol" pitchFamily="34" charset="0"/>
                <a:ea typeface="Segoe UI Symbol" pitchFamily="34" charset="0"/>
              </a:rPr>
              <a:t>.</a:t>
            </a:r>
          </a:p>
          <a:p>
            <a:pPr>
              <a:buNone/>
            </a:pPr>
            <a:endParaRPr lang="en-US" u="sng" dirty="0" smtClean="0">
              <a:solidFill>
                <a:schemeClr val="tx2"/>
              </a:solidFill>
              <a:latin typeface="+mj-lt"/>
              <a:ea typeface="Segoe UI Symbol" pitchFamily="34" charset="0"/>
            </a:endParaRPr>
          </a:p>
          <a:p>
            <a:pPr>
              <a:buNone/>
            </a:pPr>
            <a:r>
              <a:rPr lang="en-US" u="sng" dirty="0" smtClean="0">
                <a:latin typeface="+mj-lt"/>
                <a:ea typeface="Segoe UI Symbol" pitchFamily="34" charset="0"/>
              </a:rPr>
              <a:t>SUB-THEME -</a:t>
            </a:r>
          </a:p>
          <a:p>
            <a:pPr>
              <a:buNone/>
            </a:pPr>
            <a:r>
              <a:rPr lang="en-US" sz="2600" dirty="0" smtClean="0">
                <a:latin typeface="+mj-lt"/>
                <a:ea typeface="Segoe UI Symbol" pitchFamily="34" charset="0"/>
              </a:rPr>
              <a:t>              </a:t>
            </a:r>
            <a:r>
              <a:rPr lang="en-US" sz="2200" dirty="0" smtClean="0">
                <a:solidFill>
                  <a:schemeClr val="tx2"/>
                </a:solidFill>
                <a:latin typeface="Segoe UI Symbol" pitchFamily="34" charset="0"/>
                <a:ea typeface="Segoe UI Symbol" pitchFamily="34" charset="0"/>
              </a:rPr>
              <a:t>Contribution made by anonymous Indians to the freedom movement</a:t>
            </a:r>
            <a:r>
              <a:rPr lang="en-US" sz="2200" dirty="0" smtClean="0">
                <a:latin typeface="Segoe UI Symbol" pitchFamily="34" charset="0"/>
                <a:ea typeface="Segoe UI Symbol" pitchFamily="34" charset="0"/>
              </a:rPr>
              <a:t>.</a:t>
            </a:r>
          </a:p>
          <a:p>
            <a:pPr>
              <a:buNone/>
            </a:pPr>
            <a:r>
              <a:rPr lang="en-US" u="sng" dirty="0" smtClean="0">
                <a:latin typeface="+mj-lt"/>
                <a:ea typeface="Segoe UI Symbol" pitchFamily="34" charset="0"/>
              </a:rPr>
              <a:t>PLOT –</a:t>
            </a:r>
            <a:r>
              <a:rPr lang="en-US" dirty="0" smtClean="0">
                <a:solidFill>
                  <a:schemeClr val="tx2"/>
                </a:solidFill>
                <a:latin typeface="Segoe UI Symbol" pitchFamily="34" charset="0"/>
                <a:ea typeface="Segoe UI Symbol" pitchFamily="34" charset="0"/>
              </a:rPr>
              <a:t> </a:t>
            </a:r>
          </a:p>
          <a:p>
            <a:pPr>
              <a:buNone/>
            </a:pPr>
            <a:r>
              <a:rPr lang="en-US" dirty="0" smtClean="0">
                <a:solidFill>
                  <a:schemeClr val="tx2"/>
                </a:solidFill>
                <a:latin typeface="Segoe UI Symbol" pitchFamily="34" charset="0"/>
                <a:ea typeface="Segoe UI Symbol" pitchFamily="34" charset="0"/>
              </a:rPr>
              <a:t>              </a:t>
            </a:r>
            <a:r>
              <a:rPr lang="en-US" dirty="0" err="1" smtClean="0">
                <a:solidFill>
                  <a:schemeClr val="tx2"/>
                </a:solidFill>
                <a:latin typeface="Segoe UI Symbol" pitchFamily="34" charset="0"/>
                <a:ea typeface="Segoe UI Symbol" pitchFamily="34" charset="0"/>
              </a:rPr>
              <a:t>Shukla’s</a:t>
            </a:r>
            <a:r>
              <a:rPr lang="en-US" dirty="0" smtClean="0">
                <a:solidFill>
                  <a:schemeClr val="tx2"/>
                </a:solidFill>
                <a:latin typeface="Segoe UI Symbol" pitchFamily="34" charset="0"/>
                <a:ea typeface="Segoe UI Symbol" pitchFamily="34" charset="0"/>
              </a:rPr>
              <a:t> meeting with </a:t>
            </a:r>
            <a:r>
              <a:rPr lang="en-US" dirty="0" err="1" smtClean="0">
                <a:solidFill>
                  <a:schemeClr val="tx2"/>
                </a:solidFill>
                <a:latin typeface="Segoe UI Symbol" pitchFamily="34" charset="0"/>
                <a:ea typeface="Segoe UI Symbol" pitchFamily="34" charset="0"/>
              </a:rPr>
              <a:t>gandhi</a:t>
            </a:r>
            <a:endParaRPr lang="en-US" dirty="0" smtClean="0">
              <a:solidFill>
                <a:schemeClr val="tx2"/>
              </a:solidFill>
              <a:latin typeface="Segoe UI Symbol" pitchFamily="34" charset="0"/>
              <a:ea typeface="Segoe UI Symbol" pitchFamily="34" charset="0"/>
            </a:endParaRPr>
          </a:p>
          <a:p>
            <a:pPr>
              <a:buNone/>
            </a:pPr>
            <a:r>
              <a:rPr lang="en-US" dirty="0" smtClean="0">
                <a:solidFill>
                  <a:schemeClr val="tx2"/>
                </a:solidFill>
                <a:latin typeface="Segoe UI Symbol" pitchFamily="34" charset="0"/>
                <a:ea typeface="Segoe UI Symbol" pitchFamily="34" charset="0"/>
              </a:rPr>
              <a:t> – problems of the sharecroppers-</a:t>
            </a:r>
          </a:p>
          <a:p>
            <a:pPr>
              <a:buNone/>
            </a:pPr>
            <a:r>
              <a:rPr lang="en-US" dirty="0" smtClean="0">
                <a:solidFill>
                  <a:schemeClr val="tx2"/>
                </a:solidFill>
                <a:latin typeface="Segoe UI Symbol" pitchFamily="34" charset="0"/>
                <a:ea typeface="Segoe UI Symbol" pitchFamily="34" charset="0"/>
              </a:rPr>
              <a:t> </a:t>
            </a:r>
            <a:r>
              <a:rPr lang="en-US" dirty="0" err="1" smtClean="0">
                <a:solidFill>
                  <a:schemeClr val="tx2"/>
                </a:solidFill>
                <a:latin typeface="Segoe UI Symbol" pitchFamily="34" charset="0"/>
                <a:ea typeface="Segoe UI Symbol" pitchFamily="34" charset="0"/>
              </a:rPr>
              <a:t>gandhi’s</a:t>
            </a:r>
            <a:r>
              <a:rPr lang="en-US" dirty="0" smtClean="0">
                <a:solidFill>
                  <a:schemeClr val="tx2"/>
                </a:solidFill>
                <a:latin typeface="Segoe UI Symbol" pitchFamily="34" charset="0"/>
                <a:ea typeface="Segoe UI Symbol" pitchFamily="34" charset="0"/>
              </a:rPr>
              <a:t> visit to  </a:t>
            </a:r>
            <a:r>
              <a:rPr lang="en-US" dirty="0" err="1" smtClean="0">
                <a:solidFill>
                  <a:schemeClr val="tx2"/>
                </a:solidFill>
                <a:latin typeface="Segoe UI Symbol" pitchFamily="34" charset="0"/>
                <a:ea typeface="Segoe UI Symbol" pitchFamily="34" charset="0"/>
              </a:rPr>
              <a:t>chamaparan</a:t>
            </a:r>
            <a:r>
              <a:rPr lang="en-US" dirty="0" smtClean="0">
                <a:solidFill>
                  <a:schemeClr val="tx2"/>
                </a:solidFill>
                <a:latin typeface="Segoe UI Symbol" pitchFamily="34" charset="0"/>
                <a:ea typeface="Segoe UI Symbol" pitchFamily="34" charset="0"/>
              </a:rPr>
              <a:t> an route</a:t>
            </a:r>
          </a:p>
          <a:p>
            <a:pPr>
              <a:buNone/>
            </a:pPr>
            <a:r>
              <a:rPr lang="en-US" dirty="0" smtClean="0">
                <a:solidFill>
                  <a:schemeClr val="tx2"/>
                </a:solidFill>
                <a:latin typeface="Segoe UI Symbol" pitchFamily="34" charset="0"/>
                <a:ea typeface="Segoe UI Symbol" pitchFamily="34" charset="0"/>
              </a:rPr>
              <a:t> </a:t>
            </a:r>
            <a:r>
              <a:rPr lang="en-US" dirty="0" err="1" smtClean="0">
                <a:solidFill>
                  <a:schemeClr val="tx2"/>
                </a:solidFill>
                <a:latin typeface="Segoe UI Symbol" pitchFamily="34" charset="0"/>
                <a:ea typeface="Segoe UI Symbol" pitchFamily="34" charset="0"/>
              </a:rPr>
              <a:t>muzzafarpur</a:t>
            </a:r>
            <a:r>
              <a:rPr lang="en-US" dirty="0" smtClean="0">
                <a:solidFill>
                  <a:schemeClr val="tx2"/>
                </a:solidFill>
                <a:latin typeface="Segoe UI Symbol" pitchFamily="34" charset="0"/>
                <a:ea typeface="Segoe UI Symbol" pitchFamily="34" charset="0"/>
              </a:rPr>
              <a:t>- </a:t>
            </a:r>
            <a:r>
              <a:rPr lang="en-US" dirty="0" err="1" smtClean="0">
                <a:solidFill>
                  <a:schemeClr val="tx2"/>
                </a:solidFill>
                <a:latin typeface="Segoe UI Symbol" pitchFamily="34" charset="0"/>
                <a:ea typeface="Segoe UI Symbol" pitchFamily="34" charset="0"/>
              </a:rPr>
              <a:t>patna</a:t>
            </a:r>
            <a:r>
              <a:rPr lang="en-US" dirty="0" smtClean="0">
                <a:solidFill>
                  <a:schemeClr val="tx2"/>
                </a:solidFill>
                <a:latin typeface="Segoe UI Symbol" pitchFamily="34" charset="0"/>
                <a:ea typeface="Segoe UI Symbol" pitchFamily="34" charset="0"/>
              </a:rPr>
              <a:t> episode- </a:t>
            </a:r>
            <a:r>
              <a:rPr lang="en-US" dirty="0" err="1" smtClean="0">
                <a:solidFill>
                  <a:schemeClr val="tx2"/>
                </a:solidFill>
                <a:latin typeface="Segoe UI Symbol" pitchFamily="34" charset="0"/>
                <a:ea typeface="Segoe UI Symbol" pitchFamily="34" charset="0"/>
              </a:rPr>
              <a:t>motihari</a:t>
            </a:r>
            <a:endParaRPr lang="en-US" dirty="0" smtClean="0">
              <a:solidFill>
                <a:schemeClr val="tx2"/>
              </a:solidFill>
              <a:latin typeface="Segoe UI Symbol" pitchFamily="34" charset="0"/>
              <a:ea typeface="Segoe UI Symbol" pitchFamily="34" charset="0"/>
            </a:endParaRPr>
          </a:p>
          <a:p>
            <a:pPr>
              <a:buNone/>
            </a:pPr>
            <a:r>
              <a:rPr lang="en-US" dirty="0" smtClean="0">
                <a:solidFill>
                  <a:schemeClr val="tx2"/>
                </a:solidFill>
                <a:latin typeface="Segoe UI Symbol" pitchFamily="34" charset="0"/>
                <a:ea typeface="Segoe UI Symbol" pitchFamily="34" charset="0"/>
              </a:rPr>
              <a:t> episode – </a:t>
            </a:r>
            <a:r>
              <a:rPr lang="en-US" dirty="0" err="1" smtClean="0">
                <a:solidFill>
                  <a:schemeClr val="tx2"/>
                </a:solidFill>
                <a:latin typeface="Segoe UI Symbol" pitchFamily="34" charset="0"/>
                <a:ea typeface="Segoe UI Symbol" pitchFamily="34" charset="0"/>
              </a:rPr>
              <a:t>tirhut</a:t>
            </a:r>
            <a:r>
              <a:rPr lang="en-US" dirty="0" smtClean="0">
                <a:solidFill>
                  <a:schemeClr val="tx2"/>
                </a:solidFill>
                <a:latin typeface="Segoe UI Symbol" pitchFamily="34" charset="0"/>
                <a:ea typeface="Segoe UI Symbol" pitchFamily="34" charset="0"/>
              </a:rPr>
              <a:t> episode-court </a:t>
            </a:r>
          </a:p>
          <a:p>
            <a:pPr>
              <a:buNone/>
            </a:pPr>
            <a:r>
              <a:rPr lang="en-US" u="sng" dirty="0" smtClean="0">
                <a:solidFill>
                  <a:schemeClr val="tx2"/>
                </a:solidFill>
                <a:latin typeface="Segoe UI Symbol" pitchFamily="34" charset="0"/>
                <a:ea typeface="Segoe UI Symbol" pitchFamily="34" charset="0"/>
              </a:rPr>
              <a:t> </a:t>
            </a:r>
            <a:r>
              <a:rPr lang="en-US" dirty="0" smtClean="0">
                <a:solidFill>
                  <a:schemeClr val="tx2"/>
                </a:solidFill>
                <a:latin typeface="Segoe UI Symbol" pitchFamily="34" charset="0"/>
                <a:ea typeface="Segoe UI Symbol" pitchFamily="34" charset="0"/>
              </a:rPr>
              <a:t>episode- attitude-of lawyers- </a:t>
            </a:r>
          </a:p>
          <a:p>
            <a:pPr>
              <a:buNone/>
            </a:pPr>
            <a:r>
              <a:rPr lang="en-US" dirty="0" smtClean="0">
                <a:solidFill>
                  <a:schemeClr val="tx2"/>
                </a:solidFill>
                <a:latin typeface="Segoe UI Symbol" pitchFamily="34" charset="0"/>
                <a:ea typeface="Segoe UI Symbol" pitchFamily="34" charset="0"/>
              </a:rPr>
              <a:t>settlement of dispute – social </a:t>
            </a:r>
            <a:r>
              <a:rPr lang="en-US" dirty="0" err="1" smtClean="0">
                <a:solidFill>
                  <a:schemeClr val="tx2"/>
                </a:solidFill>
                <a:latin typeface="Segoe UI Symbol" pitchFamily="34" charset="0"/>
                <a:ea typeface="Segoe UI Symbol" pitchFamily="34" charset="0"/>
              </a:rPr>
              <a:t>upliftment</a:t>
            </a:r>
            <a:r>
              <a:rPr lang="en-US" dirty="0" smtClean="0">
                <a:solidFill>
                  <a:schemeClr val="tx2"/>
                </a:solidFill>
                <a:latin typeface="Segoe UI Symbol" pitchFamily="34" charset="0"/>
                <a:ea typeface="Segoe UI Symbol" pitchFamily="34" charset="0"/>
              </a:rPr>
              <a:t> </a:t>
            </a:r>
          </a:p>
          <a:p>
            <a:pPr>
              <a:buNone/>
            </a:pPr>
            <a:r>
              <a:rPr lang="en-US" dirty="0" smtClean="0">
                <a:solidFill>
                  <a:schemeClr val="tx2"/>
                </a:solidFill>
                <a:latin typeface="Segoe UI Symbol" pitchFamily="34" charset="0"/>
                <a:ea typeface="Segoe UI Symbol" pitchFamily="34" charset="0"/>
              </a:rPr>
              <a:t>– lesson on self-reliance</a:t>
            </a:r>
            <a:r>
              <a:rPr lang="en-US" u="sng" dirty="0" smtClean="0">
                <a:solidFill>
                  <a:schemeClr val="tx2"/>
                </a:solidFill>
                <a:latin typeface="Segoe UI Symbol" pitchFamily="34" charset="0"/>
                <a:ea typeface="Segoe UI Symbol" pitchFamily="34" charset="0"/>
              </a:rPr>
              <a:t> </a:t>
            </a:r>
            <a:r>
              <a:rPr lang="en-US" u="sng" dirty="0" smtClean="0">
                <a:latin typeface="Segoe UI Symbol" pitchFamily="34" charset="0"/>
                <a:ea typeface="Segoe UI Symbol" pitchFamily="34" charset="0"/>
              </a:rPr>
              <a:t> </a:t>
            </a:r>
            <a:endParaRPr lang="en-IN" u="sng" dirty="0">
              <a:latin typeface="Segoe UI Symbol" pitchFamily="34" charset="0"/>
              <a:ea typeface="Segoe UI Symbol" pitchFamily="34" charset="0"/>
            </a:endParaRPr>
          </a:p>
        </p:txBody>
      </p:sp>
      <p:pic>
        <p:nvPicPr>
          <p:cNvPr id="5" name="Picture 4" descr="eng 3.jpg"/>
          <p:cNvPicPr>
            <a:picLocks noChangeAspect="1"/>
          </p:cNvPicPr>
          <p:nvPr/>
        </p:nvPicPr>
        <p:blipFill>
          <a:blip r:embed="rId2"/>
          <a:stretch>
            <a:fillRect/>
          </a:stretch>
        </p:blipFill>
        <p:spPr>
          <a:xfrm>
            <a:off x="5143504" y="3143248"/>
            <a:ext cx="3357586" cy="228601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1143000"/>
          </a:xfrm>
        </p:spPr>
        <p:txBody>
          <a:bodyPr/>
          <a:lstStyle/>
          <a:p>
            <a:r>
              <a:rPr lang="en-US" dirty="0" smtClean="0">
                <a:solidFill>
                  <a:schemeClr val="accent6">
                    <a:lumMod val="50000"/>
                  </a:schemeClr>
                </a:solidFill>
              </a:rPr>
              <a:t>Characters – (</a:t>
            </a:r>
            <a:r>
              <a:rPr lang="en-US" dirty="0" err="1" smtClean="0">
                <a:solidFill>
                  <a:schemeClr val="accent6">
                    <a:lumMod val="50000"/>
                  </a:schemeClr>
                </a:solidFill>
              </a:rPr>
              <a:t>champaran</a:t>
            </a:r>
            <a:r>
              <a:rPr lang="en-US" dirty="0" smtClean="0">
                <a:solidFill>
                  <a:schemeClr val="accent6">
                    <a:lumMod val="50000"/>
                  </a:schemeClr>
                </a:solidFill>
              </a:rPr>
              <a:t> episode) </a:t>
            </a:r>
            <a:endParaRPr lang="en-IN" dirty="0">
              <a:solidFill>
                <a:schemeClr val="accent6">
                  <a:lumMod val="50000"/>
                </a:schemeClr>
              </a:solidFill>
            </a:endParaRPr>
          </a:p>
        </p:txBody>
      </p:sp>
      <p:sp>
        <p:nvSpPr>
          <p:cNvPr id="3" name="Content Placeholder 2"/>
          <p:cNvSpPr>
            <a:spLocks noGrp="1"/>
          </p:cNvSpPr>
          <p:nvPr>
            <p:ph sz="quarter" idx="1"/>
          </p:nvPr>
        </p:nvSpPr>
        <p:spPr/>
        <p:txBody>
          <a:bodyPr/>
          <a:lstStyle/>
          <a:p>
            <a:pPr>
              <a:buFont typeface="Arial" pitchFamily="34" charset="0"/>
              <a:buChar char="•"/>
            </a:pPr>
            <a:r>
              <a:rPr lang="en-US" dirty="0" smtClean="0">
                <a:solidFill>
                  <a:schemeClr val="tx2"/>
                </a:solidFill>
              </a:rPr>
              <a:t>Gandhi</a:t>
            </a:r>
          </a:p>
          <a:p>
            <a:pPr>
              <a:buFont typeface="Arial" pitchFamily="34" charset="0"/>
              <a:buChar char="•"/>
            </a:pPr>
            <a:r>
              <a:rPr lang="en-US" dirty="0" smtClean="0">
                <a:solidFill>
                  <a:schemeClr val="tx2"/>
                </a:solidFill>
              </a:rPr>
              <a:t>Raj </a:t>
            </a:r>
            <a:r>
              <a:rPr lang="en-US" dirty="0" err="1" smtClean="0">
                <a:solidFill>
                  <a:schemeClr val="tx2"/>
                </a:solidFill>
              </a:rPr>
              <a:t>kumar</a:t>
            </a:r>
            <a:r>
              <a:rPr lang="en-US" dirty="0" smtClean="0">
                <a:solidFill>
                  <a:schemeClr val="tx2"/>
                </a:solidFill>
              </a:rPr>
              <a:t> </a:t>
            </a:r>
            <a:r>
              <a:rPr lang="en-US" dirty="0" err="1" smtClean="0">
                <a:solidFill>
                  <a:schemeClr val="tx2"/>
                </a:solidFill>
              </a:rPr>
              <a:t>shukla</a:t>
            </a:r>
            <a:r>
              <a:rPr lang="en-US" dirty="0" smtClean="0">
                <a:solidFill>
                  <a:schemeClr val="tx2"/>
                </a:solidFill>
              </a:rPr>
              <a:t> </a:t>
            </a:r>
          </a:p>
          <a:p>
            <a:pPr>
              <a:buFont typeface="Arial" pitchFamily="34" charset="0"/>
              <a:buChar char="•"/>
            </a:pPr>
            <a:r>
              <a:rPr lang="en-US" dirty="0" smtClean="0">
                <a:solidFill>
                  <a:schemeClr val="tx2"/>
                </a:solidFill>
              </a:rPr>
              <a:t>Lawyers</a:t>
            </a:r>
          </a:p>
          <a:p>
            <a:pPr>
              <a:buFont typeface="Arial" pitchFamily="34" charset="0"/>
              <a:buChar char="•"/>
            </a:pPr>
            <a:r>
              <a:rPr lang="en-US" dirty="0" err="1" smtClean="0">
                <a:solidFill>
                  <a:schemeClr val="tx2"/>
                </a:solidFill>
              </a:rPr>
              <a:t>Kripalni</a:t>
            </a:r>
            <a:r>
              <a:rPr lang="en-US" dirty="0" smtClean="0">
                <a:solidFill>
                  <a:schemeClr val="tx2"/>
                </a:solidFill>
              </a:rPr>
              <a:t> </a:t>
            </a:r>
          </a:p>
          <a:p>
            <a:pPr>
              <a:buFont typeface="Arial" pitchFamily="34" charset="0"/>
              <a:buChar char="•"/>
            </a:pPr>
            <a:r>
              <a:rPr lang="en-US" dirty="0" err="1" smtClean="0">
                <a:solidFill>
                  <a:schemeClr val="tx2"/>
                </a:solidFill>
              </a:rPr>
              <a:t>Malkani</a:t>
            </a:r>
            <a:endParaRPr lang="en-US" dirty="0" smtClean="0">
              <a:solidFill>
                <a:schemeClr val="tx2"/>
              </a:solidFill>
            </a:endParaRPr>
          </a:p>
          <a:p>
            <a:pPr>
              <a:buFont typeface="Arial" pitchFamily="34" charset="0"/>
              <a:buChar char="•"/>
            </a:pPr>
            <a:r>
              <a:rPr lang="en-US" dirty="0" smtClean="0">
                <a:solidFill>
                  <a:schemeClr val="tx2"/>
                </a:solidFill>
              </a:rPr>
              <a:t>Servants of </a:t>
            </a:r>
            <a:r>
              <a:rPr lang="en-US" dirty="0" err="1" smtClean="0">
                <a:solidFill>
                  <a:schemeClr val="tx2"/>
                </a:solidFill>
              </a:rPr>
              <a:t>Rajendra</a:t>
            </a:r>
            <a:r>
              <a:rPr lang="en-US" dirty="0" smtClean="0">
                <a:solidFill>
                  <a:schemeClr val="tx2"/>
                </a:solidFill>
              </a:rPr>
              <a:t> Prasad </a:t>
            </a:r>
          </a:p>
          <a:p>
            <a:pPr>
              <a:buFont typeface="Arial" pitchFamily="34" charset="0"/>
              <a:buChar char="•"/>
            </a:pPr>
            <a:r>
              <a:rPr lang="en-US" dirty="0" smtClean="0">
                <a:solidFill>
                  <a:schemeClr val="tx2"/>
                </a:solidFill>
              </a:rPr>
              <a:t>Maltreated farmer</a:t>
            </a:r>
          </a:p>
          <a:p>
            <a:pPr>
              <a:buFont typeface="Arial" pitchFamily="34" charset="0"/>
              <a:buChar char="•"/>
            </a:pPr>
            <a:r>
              <a:rPr lang="en-US" dirty="0" smtClean="0">
                <a:solidFill>
                  <a:schemeClr val="tx2"/>
                </a:solidFill>
              </a:rPr>
              <a:t>Peasants</a:t>
            </a:r>
          </a:p>
          <a:p>
            <a:pPr>
              <a:buFont typeface="Arial" pitchFamily="34" charset="0"/>
              <a:buChar char="•"/>
            </a:pPr>
            <a:r>
              <a:rPr lang="en-US" dirty="0" smtClean="0">
                <a:solidFill>
                  <a:schemeClr val="tx2"/>
                </a:solidFill>
              </a:rPr>
              <a:t>British officials </a:t>
            </a:r>
          </a:p>
          <a:p>
            <a:pPr>
              <a:buFont typeface="Arial" pitchFamily="34" charset="0"/>
              <a:buChar char="•"/>
            </a:pPr>
            <a:r>
              <a:rPr lang="en-US" dirty="0" err="1" smtClean="0">
                <a:solidFill>
                  <a:schemeClr val="tx2"/>
                </a:solidFill>
              </a:rPr>
              <a:t>Kasturbai</a:t>
            </a:r>
            <a:r>
              <a:rPr lang="en-US" dirty="0" smtClean="0">
                <a:solidFill>
                  <a:schemeClr val="tx2"/>
                </a:solidFill>
              </a:rPr>
              <a:t> Gandhi </a:t>
            </a:r>
            <a:endParaRPr lang="en-IN" dirty="0">
              <a:solidFill>
                <a:schemeClr val="tx2"/>
              </a:solidFill>
            </a:endParaRPr>
          </a:p>
        </p:txBody>
      </p:sp>
      <p:pic>
        <p:nvPicPr>
          <p:cNvPr id="4" name="Picture 3" descr="eng 4.jpg"/>
          <p:cNvPicPr>
            <a:picLocks noChangeAspect="1"/>
          </p:cNvPicPr>
          <p:nvPr/>
        </p:nvPicPr>
        <p:blipFill>
          <a:blip r:embed="rId2"/>
          <a:stretch>
            <a:fillRect/>
          </a:stretch>
        </p:blipFill>
        <p:spPr>
          <a:xfrm>
            <a:off x="5072066" y="1571612"/>
            <a:ext cx="3443748" cy="23597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25000"/>
                  </a:schemeClr>
                </a:solidFill>
              </a:rPr>
              <a:t> introduction </a:t>
            </a:r>
            <a:endParaRPr lang="en-IN" dirty="0">
              <a:solidFill>
                <a:schemeClr val="accent6">
                  <a:lumMod val="25000"/>
                </a:schemeClr>
              </a:solidFill>
            </a:endParaRPr>
          </a:p>
        </p:txBody>
      </p:sp>
      <p:sp>
        <p:nvSpPr>
          <p:cNvPr id="3" name="Content Placeholder 2"/>
          <p:cNvSpPr>
            <a:spLocks noGrp="1"/>
          </p:cNvSpPr>
          <p:nvPr>
            <p:ph sz="quarter" idx="1"/>
          </p:nvPr>
        </p:nvSpPr>
        <p:spPr/>
        <p:txBody>
          <a:bodyPr>
            <a:normAutofit/>
          </a:bodyPr>
          <a:lstStyle/>
          <a:p>
            <a:pPr>
              <a:lnSpc>
                <a:spcPct val="120000"/>
              </a:lnSpc>
            </a:pPr>
            <a:r>
              <a:rPr lang="en-IN" sz="2000" dirty="0" smtClean="0">
                <a:solidFill>
                  <a:schemeClr val="tx2"/>
                </a:solidFill>
                <a:latin typeface="Segoe UI Symbol" pitchFamily="34" charset="0"/>
                <a:ea typeface="Segoe UI Symbol" pitchFamily="34" charset="0"/>
              </a:rPr>
              <a:t>The account is based on the interview taken by Louis Fischer on Mahatma Gandhi. In order to write on him he had visited him in 1942 at his ashram- </a:t>
            </a:r>
            <a:r>
              <a:rPr lang="en-IN" sz="2000" dirty="0" err="1" smtClean="0">
                <a:solidFill>
                  <a:schemeClr val="tx2"/>
                </a:solidFill>
                <a:latin typeface="Segoe UI Symbol" pitchFamily="34" charset="0"/>
                <a:ea typeface="Segoe UI Symbol" pitchFamily="34" charset="0"/>
              </a:rPr>
              <a:t>Sevagram</a:t>
            </a:r>
            <a:r>
              <a:rPr lang="en-IN" sz="2000" dirty="0" smtClean="0">
                <a:solidFill>
                  <a:schemeClr val="tx2"/>
                </a:solidFill>
                <a:latin typeface="Segoe UI Symbol" pitchFamily="34" charset="0"/>
                <a:ea typeface="Segoe UI Symbol" pitchFamily="34" charset="0"/>
              </a:rPr>
              <a:t> where he was told about the Indigo Movement started by </a:t>
            </a:r>
            <a:r>
              <a:rPr lang="en-IN" sz="2000" dirty="0" err="1" smtClean="0">
                <a:solidFill>
                  <a:schemeClr val="tx2"/>
                </a:solidFill>
                <a:latin typeface="Segoe UI Symbol" pitchFamily="34" charset="0"/>
                <a:ea typeface="Segoe UI Symbol" pitchFamily="34" charset="0"/>
              </a:rPr>
              <a:t>Gandhiji</a:t>
            </a:r>
            <a:r>
              <a:rPr lang="en-IN" sz="2000" dirty="0" smtClean="0">
                <a:solidFill>
                  <a:schemeClr val="tx2"/>
                </a:solidFill>
                <a:latin typeface="Segoe UI Symbol" pitchFamily="34" charset="0"/>
                <a:ea typeface="Segoe UI Symbol" pitchFamily="34" charset="0"/>
              </a:rPr>
              <a:t>. The story revolves around the struggle of Gandhi and other prominent leaders in order to safeguard sharecroppers from the atrocities of landlords. "Indigo" portraits </a:t>
            </a:r>
            <a:r>
              <a:rPr lang="en-IN" sz="2000" dirty="0" err="1" smtClean="0">
                <a:solidFill>
                  <a:schemeClr val="tx2"/>
                </a:solidFill>
                <a:latin typeface="Segoe UI Symbol" pitchFamily="34" charset="0"/>
                <a:ea typeface="Segoe UI Symbol" pitchFamily="34" charset="0"/>
              </a:rPr>
              <a:t>Gandhiji's</a:t>
            </a:r>
            <a:r>
              <a:rPr lang="en-IN" sz="2000" dirty="0" smtClean="0">
                <a:solidFill>
                  <a:schemeClr val="tx2"/>
                </a:solidFill>
                <a:latin typeface="Segoe UI Symbol" pitchFamily="34" charset="0"/>
                <a:ea typeface="Segoe UI Symbol" pitchFamily="34" charset="0"/>
              </a:rPr>
              <a:t> struggle for the poor peasants of </a:t>
            </a:r>
            <a:r>
              <a:rPr lang="en-IN" sz="2000" dirty="0" err="1" smtClean="0">
                <a:solidFill>
                  <a:schemeClr val="tx2"/>
                </a:solidFill>
                <a:latin typeface="Segoe UI Symbol" pitchFamily="34" charset="0"/>
                <a:ea typeface="Segoe UI Symbol" pitchFamily="34" charset="0"/>
              </a:rPr>
              <a:t>Champaran</a:t>
            </a:r>
            <a:r>
              <a:rPr lang="en-IN" sz="2000" dirty="0" smtClean="0">
                <a:solidFill>
                  <a:schemeClr val="tx2"/>
                </a:solidFill>
                <a:latin typeface="Segoe UI Symbol" pitchFamily="34" charset="0"/>
                <a:ea typeface="Segoe UI Symbol" pitchFamily="34" charset="0"/>
              </a:rPr>
              <a:t>. He managed to get justice after a yearlong battle for the peasants. He also made arrangements for the education, health and hygiene for the families of the poor peasants. He gave them the lesson of self-reliance</a:t>
            </a:r>
            <a:r>
              <a:rPr lang="en-IN"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eng 7.jpg"/>
          <p:cNvPicPr>
            <a:picLocks noGrp="1" noChangeAspect="1"/>
          </p:cNvPicPr>
          <p:nvPr>
            <p:ph sz="quarter" idx="1"/>
          </p:nvPr>
        </p:nvPicPr>
        <p:blipFill>
          <a:blip r:embed="rId2"/>
          <a:stretch>
            <a:fillRect/>
          </a:stretch>
        </p:blipFill>
        <p:spPr>
          <a:xfrm>
            <a:off x="1" y="0"/>
            <a:ext cx="9143999" cy="6858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6">
                    <a:lumMod val="50000"/>
                  </a:schemeClr>
                </a:solidFill>
              </a:rPr>
              <a:t>summary </a:t>
            </a:r>
            <a:endParaRPr lang="en-IN" dirty="0">
              <a:solidFill>
                <a:schemeClr val="accent6">
                  <a:lumMod val="50000"/>
                </a:schemeClr>
              </a:solidFill>
            </a:endParaRPr>
          </a:p>
        </p:txBody>
      </p:sp>
      <p:sp>
        <p:nvSpPr>
          <p:cNvPr id="3" name="Content Placeholder 2"/>
          <p:cNvSpPr>
            <a:spLocks noGrp="1"/>
          </p:cNvSpPr>
          <p:nvPr>
            <p:ph sz="quarter" idx="1"/>
          </p:nvPr>
        </p:nvSpPr>
        <p:spPr/>
        <p:txBody>
          <a:bodyPr>
            <a:normAutofit lnSpcReduction="10000"/>
          </a:bodyPr>
          <a:lstStyle/>
          <a:p>
            <a:pPr>
              <a:lnSpc>
                <a:spcPct val="160000"/>
              </a:lnSpc>
            </a:pPr>
            <a:r>
              <a:rPr lang="en-IN" sz="2000" dirty="0" smtClean="0">
                <a:solidFill>
                  <a:schemeClr val="tx2"/>
                </a:solidFill>
                <a:latin typeface="Segoe UI" pitchFamily="34" charset="0"/>
                <a:ea typeface="Segoe UI" pitchFamily="34" charset="0"/>
                <a:cs typeface="Segoe UI" pitchFamily="34" charset="0"/>
              </a:rPr>
              <a:t>The story ‘Indigo’, written by Louis Fischer narrates </a:t>
            </a:r>
            <a:r>
              <a:rPr lang="en-IN" sz="2000" dirty="0" err="1" smtClean="0">
                <a:solidFill>
                  <a:schemeClr val="tx2"/>
                </a:solidFill>
                <a:latin typeface="Segoe UI" pitchFamily="34" charset="0"/>
                <a:ea typeface="Segoe UI" pitchFamily="34" charset="0"/>
                <a:cs typeface="Segoe UI" pitchFamily="34" charset="0"/>
              </a:rPr>
              <a:t>Gandhiji’s</a:t>
            </a:r>
            <a:r>
              <a:rPr lang="en-IN" sz="2000" dirty="0" smtClean="0">
                <a:solidFill>
                  <a:schemeClr val="tx2"/>
                </a:solidFill>
                <a:latin typeface="Segoe UI" pitchFamily="34" charset="0"/>
                <a:ea typeface="Segoe UI" pitchFamily="34" charset="0"/>
                <a:cs typeface="Segoe UI" pitchFamily="34" charset="0"/>
              </a:rPr>
              <a:t> struggle for the poor peasants of </a:t>
            </a:r>
            <a:r>
              <a:rPr lang="en-IN" sz="2000" dirty="0" err="1" smtClean="0">
                <a:solidFill>
                  <a:schemeClr val="tx2"/>
                </a:solidFill>
                <a:latin typeface="Segoe UI" pitchFamily="34" charset="0"/>
                <a:ea typeface="Segoe UI" pitchFamily="34" charset="0"/>
                <a:cs typeface="Segoe UI" pitchFamily="34" charset="0"/>
              </a:rPr>
              <a:t>Champaran</a:t>
            </a:r>
            <a:r>
              <a:rPr lang="en-IN" sz="2000" dirty="0" smtClean="0">
                <a:solidFill>
                  <a:schemeClr val="tx2"/>
                </a:solidFill>
                <a:latin typeface="Segoe UI" pitchFamily="34" charset="0"/>
                <a:ea typeface="Segoe UI" pitchFamily="34" charset="0"/>
                <a:cs typeface="Segoe UI" pitchFamily="34" charset="0"/>
              </a:rPr>
              <a:t>. The peasants were sharecroppers with the British planters. According to an old agreement, the peasants had to produce indigo on 15 per cent of the land and give it as rent to the landlords. Around 1917, it was told that Germany had developed synthetic indigo. So the British planters now no longer desired the indigo crop. To release the peasants from the old 15 per cent agreement, they demanded compensation from them. Most of the illiterate peasants agreed to it.</a:t>
            </a:r>
            <a:endParaRPr lang="en-IN" sz="2000" dirty="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142852"/>
            <a:ext cx="7467600" cy="4873752"/>
          </a:xfrm>
        </p:spPr>
        <p:txBody>
          <a:bodyPr>
            <a:normAutofit lnSpcReduction="10000"/>
          </a:bodyPr>
          <a:lstStyle/>
          <a:p>
            <a:pPr>
              <a:lnSpc>
                <a:spcPct val="150000"/>
              </a:lnSpc>
            </a:pPr>
            <a:r>
              <a:rPr lang="en-IN" sz="2000" dirty="0" smtClean="0">
                <a:solidFill>
                  <a:schemeClr val="tx2"/>
                </a:solidFill>
                <a:latin typeface="Segoe UI" pitchFamily="34" charset="0"/>
                <a:ea typeface="Segoe UI" pitchFamily="34" charset="0"/>
                <a:cs typeface="Segoe UI" pitchFamily="34" charset="0"/>
              </a:rPr>
              <a:t>However, others refused. Lawyers were engaged to go to the court. At that time, on the request of </a:t>
            </a:r>
            <a:r>
              <a:rPr lang="en-IN" sz="2000" dirty="0" err="1" smtClean="0">
                <a:solidFill>
                  <a:schemeClr val="tx2"/>
                </a:solidFill>
                <a:latin typeface="Segoe UI" pitchFamily="34" charset="0"/>
                <a:ea typeface="Segoe UI" pitchFamily="34" charset="0"/>
                <a:cs typeface="Segoe UI" pitchFamily="34" charset="0"/>
              </a:rPr>
              <a:t>Rajkumar</a:t>
            </a:r>
            <a:r>
              <a:rPr lang="en-IN" sz="2000" dirty="0" smtClean="0">
                <a:solidFill>
                  <a:schemeClr val="tx2"/>
                </a:solidFill>
                <a:latin typeface="Segoe UI" pitchFamily="34" charset="0"/>
                <a:ea typeface="Segoe UI" pitchFamily="34" charset="0"/>
                <a:cs typeface="Segoe UI" pitchFamily="34" charset="0"/>
              </a:rPr>
              <a:t> </a:t>
            </a:r>
            <a:r>
              <a:rPr lang="en-IN" sz="2000" dirty="0" err="1" smtClean="0">
                <a:solidFill>
                  <a:schemeClr val="tx2"/>
                </a:solidFill>
                <a:latin typeface="Segoe UI" pitchFamily="34" charset="0"/>
                <a:ea typeface="Segoe UI" pitchFamily="34" charset="0"/>
                <a:cs typeface="Segoe UI" pitchFamily="34" charset="0"/>
              </a:rPr>
              <a:t>Shukla</a:t>
            </a:r>
            <a:r>
              <a:rPr lang="en-IN" sz="2000" dirty="0" smtClean="0">
                <a:solidFill>
                  <a:schemeClr val="tx2"/>
                </a:solidFill>
                <a:latin typeface="Segoe UI" pitchFamily="34" charset="0"/>
                <a:ea typeface="Segoe UI" pitchFamily="34" charset="0"/>
                <a:cs typeface="Segoe UI" pitchFamily="34" charset="0"/>
              </a:rPr>
              <a:t> a sharecropper, </a:t>
            </a:r>
            <a:r>
              <a:rPr lang="en-IN" sz="2000" dirty="0" err="1" smtClean="0">
                <a:solidFill>
                  <a:schemeClr val="tx2"/>
                </a:solidFill>
                <a:latin typeface="Segoe UI" pitchFamily="34" charset="0"/>
                <a:ea typeface="Segoe UI" pitchFamily="34" charset="0"/>
                <a:cs typeface="Segoe UI" pitchFamily="34" charset="0"/>
              </a:rPr>
              <a:t>Gandhiji</a:t>
            </a:r>
            <a:r>
              <a:rPr lang="en-IN" sz="2000" dirty="0" smtClean="0">
                <a:solidFill>
                  <a:schemeClr val="tx2"/>
                </a:solidFill>
                <a:latin typeface="Segoe UI" pitchFamily="34" charset="0"/>
                <a:ea typeface="Segoe UI" pitchFamily="34" charset="0"/>
                <a:cs typeface="Segoe UI" pitchFamily="34" charset="0"/>
              </a:rPr>
              <a:t> appeared in </a:t>
            </a:r>
            <a:r>
              <a:rPr lang="en-IN" sz="2000" dirty="0" err="1" smtClean="0">
                <a:solidFill>
                  <a:schemeClr val="tx2"/>
                </a:solidFill>
                <a:latin typeface="Segoe UI" pitchFamily="34" charset="0"/>
                <a:ea typeface="Segoe UI" pitchFamily="34" charset="0"/>
                <a:cs typeface="Segoe UI" pitchFamily="34" charset="0"/>
              </a:rPr>
              <a:t>Champaran</a:t>
            </a:r>
            <a:r>
              <a:rPr lang="en-IN" sz="2000" dirty="0" smtClean="0">
                <a:solidFill>
                  <a:schemeClr val="tx2"/>
                </a:solidFill>
                <a:latin typeface="Segoe UI" pitchFamily="34" charset="0"/>
                <a:ea typeface="Segoe UI" pitchFamily="34" charset="0"/>
                <a:cs typeface="Segoe UI" pitchFamily="34" charset="0"/>
              </a:rPr>
              <a:t>. He fought for the poor peasants a long battle for one year and managed to get justice for them. The peasants now got courage and became aware of their rights. Along with the political and economic struggle, </a:t>
            </a:r>
            <a:r>
              <a:rPr lang="en-IN" sz="2000" dirty="0" err="1" smtClean="0">
                <a:solidFill>
                  <a:schemeClr val="tx2"/>
                </a:solidFill>
                <a:latin typeface="Segoe UI" pitchFamily="34" charset="0"/>
                <a:ea typeface="Segoe UI" pitchFamily="34" charset="0"/>
                <a:cs typeface="Segoe UI" pitchFamily="34" charset="0"/>
              </a:rPr>
              <a:t>Gandhiji</a:t>
            </a:r>
            <a:r>
              <a:rPr lang="en-IN" sz="2000" dirty="0" smtClean="0">
                <a:solidFill>
                  <a:schemeClr val="tx2"/>
                </a:solidFill>
                <a:latin typeface="Segoe UI" pitchFamily="34" charset="0"/>
                <a:ea typeface="Segoe UI" pitchFamily="34" charset="0"/>
                <a:cs typeface="Segoe UI" pitchFamily="34" charset="0"/>
              </a:rPr>
              <a:t> worked on the social level also. He made arrangements for the education, health and hygiene of the families of poor peasants by teaching the lesson of </a:t>
            </a:r>
            <a:r>
              <a:rPr lang="en-IN" sz="2000" dirty="0" err="1" smtClean="0">
                <a:solidFill>
                  <a:schemeClr val="tx2"/>
                </a:solidFill>
                <a:latin typeface="Segoe UI" pitchFamily="34" charset="0"/>
                <a:ea typeface="Segoe UI" pitchFamily="34" charset="0"/>
                <a:cs typeface="Segoe UI" pitchFamily="34" charset="0"/>
              </a:rPr>
              <a:t>self¬reliance</a:t>
            </a:r>
            <a:r>
              <a:rPr lang="en-IN" sz="2000" dirty="0" smtClean="0">
                <a:solidFill>
                  <a:schemeClr val="tx2"/>
                </a:solidFill>
                <a:latin typeface="Segoe UI" pitchFamily="34" charset="0"/>
                <a:ea typeface="Segoe UI" pitchFamily="34" charset="0"/>
                <a:cs typeface="Segoe UI" pitchFamily="34" charset="0"/>
              </a:rPr>
              <a:t>. It was one of the ways to forward the struggle for Indian independence.</a:t>
            </a:r>
            <a:endParaRPr lang="en-IN" sz="2000" dirty="0">
              <a:solidFill>
                <a:schemeClr val="tx2"/>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Self reliance </a:t>
            </a:r>
            <a:endParaRPr lang="en-IN" dirty="0">
              <a:solidFill>
                <a:schemeClr val="accent6">
                  <a:lumMod val="50000"/>
                </a:schemeClr>
              </a:solidFill>
            </a:endParaRPr>
          </a:p>
        </p:txBody>
      </p:sp>
      <p:sp>
        <p:nvSpPr>
          <p:cNvPr id="3" name="Content Placeholder 2"/>
          <p:cNvSpPr>
            <a:spLocks noGrp="1"/>
          </p:cNvSpPr>
          <p:nvPr>
            <p:ph sz="quarter" idx="1"/>
          </p:nvPr>
        </p:nvSpPr>
        <p:spPr/>
        <p:txBody>
          <a:bodyPr>
            <a:normAutofit lnSpcReduction="10000"/>
          </a:bodyPr>
          <a:lstStyle/>
          <a:p>
            <a:pPr fontAlgn="t"/>
            <a:endParaRPr lang="en-IN" sz="2000" dirty="0" smtClean="0">
              <a:solidFill>
                <a:schemeClr val="tx2"/>
              </a:solidFill>
              <a:latin typeface="Segoe UI" pitchFamily="34" charset="0"/>
              <a:ea typeface="Segoe UI" pitchFamily="34" charset="0"/>
              <a:cs typeface="Segoe UI" pitchFamily="34" charset="0"/>
            </a:endParaRPr>
          </a:p>
          <a:p>
            <a:r>
              <a:rPr lang="en-IN" sz="2000" i="1" dirty="0" smtClean="0">
                <a:solidFill>
                  <a:schemeClr val="tx2"/>
                </a:solidFill>
                <a:latin typeface="Segoe UI" pitchFamily="34" charset="0"/>
                <a:ea typeface="Segoe UI" pitchFamily="34" charset="0"/>
                <a:cs typeface="Segoe UI" pitchFamily="34" charset="0"/>
              </a:rPr>
              <a:t>noun</a:t>
            </a:r>
            <a:endParaRPr lang="en-IN" sz="2000" dirty="0" smtClean="0">
              <a:solidFill>
                <a:schemeClr val="tx2"/>
              </a:solidFill>
              <a:latin typeface="Segoe UI" pitchFamily="34" charset="0"/>
              <a:ea typeface="Segoe UI" pitchFamily="34" charset="0"/>
              <a:cs typeface="Segoe UI" pitchFamily="34" charset="0"/>
            </a:endParaRPr>
          </a:p>
          <a:p>
            <a:r>
              <a:rPr lang="en-IN" sz="2000" dirty="0" smtClean="0">
                <a:solidFill>
                  <a:schemeClr val="tx2"/>
                </a:solidFill>
                <a:latin typeface="Segoe UI" pitchFamily="34" charset="0"/>
                <a:ea typeface="Segoe UI" pitchFamily="34" charset="0"/>
                <a:cs typeface="Segoe UI" pitchFamily="34" charset="0"/>
              </a:rPr>
              <a:t>          meaning : reliance </a:t>
            </a:r>
            <a:r>
              <a:rPr lang="en-IN" sz="2000" dirty="0" smtClean="0">
                <a:solidFill>
                  <a:schemeClr val="tx2"/>
                </a:solidFill>
                <a:latin typeface="Segoe UI" pitchFamily="34" charset="0"/>
                <a:ea typeface="Segoe UI" pitchFamily="34" charset="0"/>
                <a:cs typeface="Segoe UI" pitchFamily="34" charset="0"/>
              </a:rPr>
              <a:t>on one's own powers and resources rather </a:t>
            </a:r>
            <a:r>
              <a:rPr lang="en-IN" sz="2000" dirty="0" smtClean="0">
                <a:solidFill>
                  <a:schemeClr val="tx2"/>
                </a:solidFill>
                <a:latin typeface="Segoe UI" pitchFamily="34" charset="0"/>
                <a:ea typeface="Segoe UI" pitchFamily="34" charset="0"/>
                <a:cs typeface="Segoe UI" pitchFamily="34" charset="0"/>
              </a:rPr>
              <a:t>than those </a:t>
            </a:r>
            <a:r>
              <a:rPr lang="en-IN" sz="2000" dirty="0" smtClean="0">
                <a:solidFill>
                  <a:schemeClr val="tx2"/>
                </a:solidFill>
                <a:latin typeface="Segoe UI" pitchFamily="34" charset="0"/>
                <a:ea typeface="Segoe UI" pitchFamily="34" charset="0"/>
                <a:cs typeface="Segoe UI" pitchFamily="34" charset="0"/>
              </a:rPr>
              <a:t>of others.</a:t>
            </a:r>
          </a:p>
          <a:p>
            <a:endParaRPr lang="en-IN" sz="2000" dirty="0" smtClean="0">
              <a:solidFill>
                <a:schemeClr val="tx2"/>
              </a:solidFill>
              <a:latin typeface="Segoe UI" pitchFamily="34" charset="0"/>
              <a:ea typeface="Segoe UI" pitchFamily="34" charset="0"/>
              <a:cs typeface="Segoe UI" pitchFamily="34" charset="0"/>
            </a:endParaRPr>
          </a:p>
          <a:p>
            <a:r>
              <a:rPr lang="en-IN" sz="2000" dirty="0" smtClean="0">
                <a:solidFill>
                  <a:schemeClr val="accent6">
                    <a:lumMod val="25000"/>
                  </a:schemeClr>
                </a:solidFill>
                <a:latin typeface="Segoe UI" pitchFamily="34" charset="0"/>
                <a:ea typeface="Segoe UI" pitchFamily="34" charset="0"/>
                <a:cs typeface="Segoe UI" pitchFamily="34" charset="0"/>
              </a:rPr>
              <a:t>Similar</a:t>
            </a:r>
            <a:r>
              <a:rPr lang="en-IN" sz="2000" dirty="0" smtClean="0">
                <a:solidFill>
                  <a:schemeClr val="accent6">
                    <a:lumMod val="25000"/>
                  </a:schemeClr>
                </a:solidFill>
                <a:latin typeface="Segoe UI" pitchFamily="34" charset="0"/>
                <a:ea typeface="Segoe UI" pitchFamily="34" charset="0"/>
                <a:cs typeface="Segoe UI" pitchFamily="34" charset="0"/>
              </a:rPr>
              <a:t>:</a:t>
            </a:r>
          </a:p>
          <a:p>
            <a:r>
              <a:rPr lang="en-IN" sz="2000" dirty="0" smtClean="0">
                <a:solidFill>
                  <a:schemeClr val="tx2"/>
                </a:solidFill>
                <a:latin typeface="Segoe UI" pitchFamily="34" charset="0"/>
                <a:ea typeface="Segoe UI" pitchFamily="34" charset="0"/>
                <a:cs typeface="Segoe UI" pitchFamily="34" charset="0"/>
              </a:rPr>
              <a:t>self-sufficiency</a:t>
            </a:r>
          </a:p>
          <a:p>
            <a:r>
              <a:rPr lang="en-IN" sz="2000" dirty="0" smtClean="0">
                <a:solidFill>
                  <a:schemeClr val="tx2"/>
                </a:solidFill>
                <a:latin typeface="Segoe UI" pitchFamily="34" charset="0"/>
                <a:ea typeface="Segoe UI" pitchFamily="34" charset="0"/>
                <a:cs typeface="Segoe UI" pitchFamily="34" charset="0"/>
              </a:rPr>
              <a:t>self-support</a:t>
            </a:r>
          </a:p>
          <a:p>
            <a:r>
              <a:rPr lang="en-IN" sz="2000" dirty="0" smtClean="0">
                <a:solidFill>
                  <a:schemeClr val="tx2"/>
                </a:solidFill>
                <a:latin typeface="Segoe UI" pitchFamily="34" charset="0"/>
                <a:ea typeface="Segoe UI" pitchFamily="34" charset="0"/>
                <a:cs typeface="Segoe UI" pitchFamily="34" charset="0"/>
              </a:rPr>
              <a:t>self-sustenance</a:t>
            </a:r>
          </a:p>
          <a:p>
            <a:r>
              <a:rPr lang="en-IN" sz="2000" dirty="0" smtClean="0">
                <a:solidFill>
                  <a:schemeClr val="tx2"/>
                </a:solidFill>
                <a:latin typeface="Segoe UI" pitchFamily="34" charset="0"/>
                <a:ea typeface="Segoe UI" pitchFamily="34" charset="0"/>
                <a:cs typeface="Segoe UI" pitchFamily="34" charset="0"/>
              </a:rPr>
              <a:t>self-standing</a:t>
            </a:r>
          </a:p>
          <a:p>
            <a:r>
              <a:rPr lang="en-IN" sz="2000" dirty="0" smtClean="0">
                <a:solidFill>
                  <a:schemeClr val="tx2"/>
                </a:solidFill>
                <a:latin typeface="Segoe UI" pitchFamily="34" charset="0"/>
                <a:ea typeface="Segoe UI" pitchFamily="34" charset="0"/>
                <a:cs typeface="Segoe UI" pitchFamily="34" charset="0"/>
              </a:rPr>
              <a:t>independence</a:t>
            </a: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233</TotalTime>
  <Words>920</Words>
  <Application>Microsoft Office PowerPoint</Application>
  <PresentationFormat>On-screen Show (4:3)</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English presentation</vt:lpstr>
      <vt:lpstr>    INDIGO</vt:lpstr>
      <vt:lpstr>Theme - </vt:lpstr>
      <vt:lpstr>Characters – (champaran episode) </vt:lpstr>
      <vt:lpstr> introduction </vt:lpstr>
      <vt:lpstr>Slide 6</vt:lpstr>
      <vt:lpstr>  summary </vt:lpstr>
      <vt:lpstr>Slide 8</vt:lpstr>
      <vt:lpstr>Self reliance </vt:lpstr>
      <vt:lpstr>Main characters in the text </vt:lpstr>
      <vt:lpstr>Raj kumar shukla ( peasant )</vt:lpstr>
      <vt:lpstr>Charles freer andrews (g’s devotee)</vt:lpstr>
      <vt:lpstr>Mahatma gandhi </vt:lpstr>
      <vt:lpstr>INDIGO PLANTERS </vt:lpstr>
      <vt:lpstr>INDIGO REVOLT </vt:lpstr>
      <vt:lpstr>INDIGO  REVOLT </vt:lpstr>
      <vt:lpstr>MESSAGE</vt:lpstr>
      <vt:lpstr>GLOSSARY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dc:title>
  <dc:creator>ADMIN</dc:creator>
  <cp:lastModifiedBy>ADMIN</cp:lastModifiedBy>
  <cp:revision>23</cp:revision>
  <dcterms:created xsi:type="dcterms:W3CDTF">2022-09-19T13:11:54Z</dcterms:created>
  <dcterms:modified xsi:type="dcterms:W3CDTF">2022-09-19T17:21:27Z</dcterms:modified>
</cp:coreProperties>
</file>