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Lobster"/>
      <p:regular r:id="rId30"/>
    </p:embeddedFont>
    <p:embeddedFont>
      <p:font typeface="Montserrat"/>
      <p:regular r:id="rId31"/>
      <p:bold r:id="rId32"/>
      <p:italic r:id="rId33"/>
      <p:boldItalic r:id="rId34"/>
    </p:embeddedFont>
    <p:embeddedFont>
      <p:font typeface="Lato"/>
      <p:regular r:id="rId35"/>
      <p:bold r:id="rId36"/>
      <p:italic r:id="rId37"/>
      <p:boldItalic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Lobster-regular.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f6105a2dd92977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f6105a2dd92977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d7b270eb21d1b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d7b270eb21d1b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633a61d18fb93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633a61d18fb93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d7b270eb21d1b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2d7b270eb21d1b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92eff0dfbc0c68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92eff0dfbc0c68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4c5e672a2750b54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c5e672a2750b54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69418d0b1afe7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69418d0b1afe7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69418d0b1afe7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69418d0b1afe7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69418d0b1afe7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69418d0b1afe7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69418d0b1afe7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a69418d0b1afe7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92eff0dfbc0c6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92eff0dfbc0c6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11"/>
          <p:cNvGrpSpPr/>
          <p:nvPr/>
        </p:nvGrpSpPr>
        <p:grpSpPr>
          <a:xfrm>
            <a:off x="0" y="4128572"/>
            <a:ext cx="698925" cy="684657"/>
            <a:chOff x="0" y="3785672"/>
            <a:chExt cx="698925" cy="684657"/>
          </a:xfrm>
        </p:grpSpPr>
        <p:sp>
          <p:nvSpPr>
            <p:cNvPr id="103" name="Google Shape;103;p11"/>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1"/>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11"/>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6" name="Google Shape;10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12"/>
          <p:cNvGrpSpPr/>
          <p:nvPr/>
        </p:nvGrpSpPr>
        <p:grpSpPr>
          <a:xfrm>
            <a:off x="4406400" y="0"/>
            <a:ext cx="4737600" cy="5143065"/>
            <a:chOff x="4406400" y="0"/>
            <a:chExt cx="4737600" cy="5143065"/>
          </a:xfrm>
        </p:grpSpPr>
        <p:sp>
          <p:nvSpPr>
            <p:cNvPr id="109" name="Google Shape;109;p12"/>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2"/>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2"/>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2"/>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2"/>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12"/>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12"/>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 name="Shape 11"/>
        <p:cNvGrpSpPr/>
        <p:nvPr/>
      </p:nvGrpSpPr>
      <p:grpSpPr>
        <a:xfrm>
          <a:off x="0" y="0"/>
          <a:ext cx="0" cy="0"/>
          <a:chOff x="0" y="0"/>
          <a:chExt cx="0" cy="0"/>
        </a:xfrm>
      </p:grpSpPr>
      <p:grpSp>
        <p:nvGrpSpPr>
          <p:cNvPr id="12" name="Google Shape;12;p3"/>
          <p:cNvGrpSpPr/>
          <p:nvPr/>
        </p:nvGrpSpPr>
        <p:grpSpPr>
          <a:xfrm>
            <a:off x="4406400" y="0"/>
            <a:ext cx="4737600" cy="5143500"/>
            <a:chOff x="4406400" y="0"/>
            <a:chExt cx="4737600" cy="5143500"/>
          </a:xfrm>
        </p:grpSpPr>
        <p:sp>
          <p:nvSpPr>
            <p:cNvPr id="13" name="Google Shape;13;p3"/>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3"/>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4"/>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4"/>
          <p:cNvGrpSpPr/>
          <p:nvPr/>
        </p:nvGrpSpPr>
        <p:grpSpPr>
          <a:xfrm>
            <a:off x="0" y="490"/>
            <a:ext cx="5153705" cy="5134399"/>
            <a:chOff x="0" y="75"/>
            <a:chExt cx="5153705" cy="5152950"/>
          </a:xfrm>
        </p:grpSpPr>
        <p:sp>
          <p:nvSpPr>
            <p:cNvPr id="36" name="Google Shape;36;p4"/>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41" name="Google Shape;41;p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42" name="Google Shape;4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5"/>
          <p:cNvGrpSpPr/>
          <p:nvPr/>
        </p:nvGrpSpPr>
        <p:grpSpPr>
          <a:xfrm>
            <a:off x="4406400" y="0"/>
            <a:ext cx="4737600" cy="5143065"/>
            <a:chOff x="4406400" y="0"/>
            <a:chExt cx="4737600" cy="5143065"/>
          </a:xfrm>
        </p:grpSpPr>
        <p:sp>
          <p:nvSpPr>
            <p:cNvPr id="45" name="Google Shape;45;p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5"/>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grpSp>
        <p:nvGrpSpPr>
          <p:cNvPr id="66" name="Google Shape;66;p6"/>
          <p:cNvGrpSpPr/>
          <p:nvPr/>
        </p:nvGrpSpPr>
        <p:grpSpPr>
          <a:xfrm>
            <a:off x="0" y="381001"/>
            <a:ext cx="1037850" cy="1016288"/>
            <a:chOff x="0" y="381001"/>
            <a:chExt cx="1037850" cy="1016288"/>
          </a:xfrm>
        </p:grpSpPr>
        <p:sp>
          <p:nvSpPr>
            <p:cNvPr id="67" name="Google Shape;67;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0" name="Google Shape;70;p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grpSp>
        <p:nvGrpSpPr>
          <p:cNvPr id="73" name="Google Shape;73;p7"/>
          <p:cNvGrpSpPr/>
          <p:nvPr/>
        </p:nvGrpSpPr>
        <p:grpSpPr>
          <a:xfrm>
            <a:off x="0" y="381001"/>
            <a:ext cx="1037850" cy="1016288"/>
            <a:chOff x="0" y="381001"/>
            <a:chExt cx="1037850" cy="1016288"/>
          </a:xfrm>
        </p:grpSpPr>
        <p:sp>
          <p:nvSpPr>
            <p:cNvPr id="74" name="Google Shape;7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7" name="Google Shape;77;p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8" name="Google Shape;78;p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9" name="Google Shape;7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grpSp>
        <p:nvGrpSpPr>
          <p:cNvPr id="81" name="Google Shape;81;p8"/>
          <p:cNvGrpSpPr/>
          <p:nvPr/>
        </p:nvGrpSpPr>
        <p:grpSpPr>
          <a:xfrm>
            <a:off x="0" y="381001"/>
            <a:ext cx="1037850" cy="1016288"/>
            <a:chOff x="0" y="381001"/>
            <a:chExt cx="1037850" cy="1016288"/>
          </a:xfrm>
        </p:grpSpPr>
        <p:sp>
          <p:nvSpPr>
            <p:cNvPr id="82" name="Google Shape;82;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grpSp>
        <p:nvGrpSpPr>
          <p:cNvPr id="87" name="Google Shape;87;p9"/>
          <p:cNvGrpSpPr/>
          <p:nvPr/>
        </p:nvGrpSpPr>
        <p:grpSpPr>
          <a:xfrm>
            <a:off x="0" y="381001"/>
            <a:ext cx="1037850" cy="1016288"/>
            <a:chOff x="0" y="381001"/>
            <a:chExt cx="1037850" cy="1016288"/>
          </a:xfrm>
        </p:grpSpPr>
        <p:sp>
          <p:nvSpPr>
            <p:cNvPr id="88" name="Google Shape;88;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9"/>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9"/>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2" name="Google Shape;9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10"/>
          <p:cNvGrpSpPr/>
          <p:nvPr/>
        </p:nvGrpSpPr>
        <p:grpSpPr>
          <a:xfrm>
            <a:off x="0" y="381001"/>
            <a:ext cx="1037850" cy="1016288"/>
            <a:chOff x="0" y="381001"/>
            <a:chExt cx="1037850" cy="1016288"/>
          </a:xfrm>
        </p:grpSpPr>
        <p:sp>
          <p:nvSpPr>
            <p:cNvPr id="95" name="Google Shape;95;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0"/>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10"/>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9" name="Google Shape;99;p10"/>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0" name="Google Shape;10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918350" y="2230627"/>
            <a:ext cx="72384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35" name="Google Shape;135;p13"/>
          <p:cNvSpPr txBox="1"/>
          <p:nvPr/>
        </p:nvSpPr>
        <p:spPr>
          <a:xfrm flipH="1">
            <a:off x="970354" y="1412825"/>
            <a:ext cx="7203300" cy="208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1" i="1" lang="en" sz="6200" u="none" cap="none" strike="noStrike">
                <a:solidFill>
                  <a:srgbClr val="00FFFF"/>
                </a:solidFill>
                <a:latin typeface="Impact"/>
                <a:ea typeface="Impact"/>
                <a:cs typeface="Impact"/>
                <a:sym typeface="Impact"/>
              </a:rPr>
              <a:t>Gandhiji the voice of       millions</a:t>
            </a:r>
            <a:endParaRPr b="1" i="1" sz="6200" u="none" cap="none" strike="noStrike">
              <a:solidFill>
                <a:srgbClr val="00FFFF"/>
              </a:solidFill>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nvSpPr>
        <p:spPr>
          <a:xfrm>
            <a:off x="301650" y="834300"/>
            <a:ext cx="8540700" cy="347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1" lang="en" sz="2400" u="none" cap="none" strike="noStrike">
                <a:solidFill>
                  <a:schemeClr val="lt2"/>
                </a:solidFill>
                <a:latin typeface="Arial"/>
                <a:ea typeface="Arial"/>
                <a:cs typeface="Arial"/>
                <a:sym typeface="Arial"/>
              </a:rPr>
              <a:t>Gandhi’s advocacy of non-violence is closely connected to his attitude towards ends and means. He believed that violent methods for achieving a desired social result would inevitably result in an escalation of violence. The end achieved would always be contaminated by the methods used. He was influenced by Leo Tolstoy with whom he exchanged many letters, and he in turn influenced Martin Luther King and Nelson Mandela.</a:t>
            </a:r>
            <a:endParaRPr b="1" i="1" sz="2400" u="none" cap="none" strike="noStrike">
              <a:solidFill>
                <a:schemeClr val="lt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1" sz="2400" u="none" cap="none" strike="noStrike">
              <a:solidFill>
                <a:schemeClr val="lt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392500" y="168550"/>
            <a:ext cx="4554600" cy="490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i="1" lang="en">
                <a:solidFill>
                  <a:schemeClr val="lt2"/>
                </a:solidFill>
                <a:latin typeface="Impact"/>
                <a:ea typeface="Impact"/>
                <a:cs typeface="Impact"/>
                <a:sym typeface="Impact"/>
              </a:rPr>
              <a:t>Be Stubborn… for us, not for you – but not stubborn because you’re so set on what you want – stubborn because you have considered the maximum number of people who will benefit and wish to serve them by solidly banging the drum for what you know to be true.</a:t>
            </a:r>
            <a:endParaRPr b="1" i="1">
              <a:solidFill>
                <a:schemeClr val="lt2"/>
              </a:solidFill>
              <a:latin typeface="Impact"/>
              <a:ea typeface="Impact"/>
              <a:cs typeface="Impact"/>
              <a:sym typeface="Impact"/>
            </a:endParaRPr>
          </a:p>
        </p:txBody>
      </p:sp>
      <p:sp>
        <p:nvSpPr>
          <p:cNvPr id="195" name="Google Shape;195;p23"/>
          <p:cNvSpPr txBox="1"/>
          <p:nvPr/>
        </p:nvSpPr>
        <p:spPr>
          <a:xfrm>
            <a:off x="920570" y="2152357"/>
            <a:ext cx="73152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96" name="Google Shape;196;p23"/>
          <p:cNvSpPr txBox="1"/>
          <p:nvPr/>
        </p:nvSpPr>
        <p:spPr>
          <a:xfrm flipH="1">
            <a:off x="3573700" y="4422175"/>
            <a:ext cx="4662000" cy="646500"/>
          </a:xfrm>
          <a:prstGeom prst="rect">
            <a:avLst/>
          </a:prstGeom>
          <a:noFill/>
          <a:ln>
            <a:noFill/>
          </a:ln>
        </p:spPr>
        <p:txBody>
          <a:bodyPr anchorCtr="0" anchor="t" bIns="91425" lIns="91425" spcFirstLastPara="1" rIns="91425" wrap="square" tIns="91425">
            <a:spAutoFit/>
          </a:bodyPr>
          <a:lstStyle/>
          <a:p>
            <a:pPr indent="-419100" lvl="0" marL="457200" marR="0" rtl="0" algn="l">
              <a:lnSpc>
                <a:spcPct val="100000"/>
              </a:lnSpc>
              <a:spcBef>
                <a:spcPts val="0"/>
              </a:spcBef>
              <a:spcAft>
                <a:spcPts val="0"/>
              </a:spcAft>
              <a:buClr>
                <a:srgbClr val="00FFFF"/>
              </a:buClr>
              <a:buSzPts val="3000"/>
              <a:buFont typeface="Oswald"/>
              <a:buChar char="-"/>
            </a:pPr>
            <a:r>
              <a:rPr b="1" i="1" lang="en" sz="3000" u="none" cap="none" strike="noStrike">
                <a:solidFill>
                  <a:srgbClr val="00FFFF"/>
                </a:solidFill>
                <a:latin typeface="Oswald"/>
                <a:ea typeface="Oswald"/>
                <a:cs typeface="Oswald"/>
                <a:sym typeface="Oswald"/>
              </a:rPr>
              <a:t>Gandhiji</a:t>
            </a:r>
            <a:endParaRPr b="1" i="1" sz="3000" u="none" cap="none" strike="noStrike">
              <a:solidFill>
                <a:srgbClr val="00FFFF"/>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0" y="896050"/>
            <a:ext cx="83946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1" lang="en" sz="2400" u="none" cap="none" strike="noStrike">
                <a:solidFill>
                  <a:srgbClr val="0000FF"/>
                </a:solidFill>
                <a:latin typeface="Impact"/>
                <a:ea typeface="Impact"/>
                <a:cs typeface="Impact"/>
                <a:sym typeface="Impact"/>
              </a:rPr>
              <a:t>Mohandas Gandhi's early life was a series of personal struggles to decipher the truth about life's important issues and discover the true way of living. He admitted in his autobiography to hitting his wife when he was young and indulging in carnal pleasures out of lust, jealousy and possessiveness, not genuine love. He had eaten meat, smoked a cigarette, and almost visited a hustler. It was only after much personal turmoil and repeated failures that Gandhi developed his philosophy</a:t>
            </a:r>
            <a:endParaRPr b="1" i="1" sz="2400" u="none" cap="none" strike="noStrike">
              <a:solidFill>
                <a:srgbClr val="0000FF"/>
              </a:solidFill>
              <a:latin typeface="Impact"/>
              <a:ea typeface="Impact"/>
              <a:cs typeface="Impact"/>
              <a:sym typeface="Impact"/>
            </a:endParaRPr>
          </a:p>
        </p:txBody>
      </p:sp>
      <p:sp>
        <p:nvSpPr>
          <p:cNvPr id="202" name="Google Shape;202;p24"/>
          <p:cNvSpPr txBox="1"/>
          <p:nvPr/>
        </p:nvSpPr>
        <p:spPr>
          <a:xfrm>
            <a:off x="110484" y="153254"/>
            <a:ext cx="6827700" cy="74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1" lang="en" sz="3600" u="none" cap="none" strike="noStrike">
                <a:solidFill>
                  <a:srgbClr val="00FFFF"/>
                </a:solidFill>
                <a:latin typeface="Impact"/>
                <a:ea typeface="Impact"/>
                <a:cs typeface="Impact"/>
                <a:sym typeface="Impact"/>
              </a:rPr>
              <a:t>Transformation</a:t>
            </a:r>
            <a:endParaRPr b="1" i="1" sz="3600" u="none" cap="none" strike="noStrike">
              <a:solidFill>
                <a:srgbClr val="00FFFF"/>
              </a:solidFill>
              <a:latin typeface="Impact"/>
              <a:ea typeface="Impact"/>
              <a:cs typeface="Impact"/>
              <a:sym typeface="Impac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5"/>
          <p:cNvPicPr preferRelativeResize="0"/>
          <p:nvPr/>
        </p:nvPicPr>
        <p:blipFill rotWithShape="1">
          <a:blip r:embed="rId3">
            <a:alphaModFix/>
          </a:blip>
          <a:srcRect b="0" l="0" r="0" t="0"/>
          <a:stretch/>
        </p:blipFill>
        <p:spPr>
          <a:xfrm>
            <a:off x="152400" y="152400"/>
            <a:ext cx="8573025" cy="453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ctrTitle"/>
          </p:nvPr>
        </p:nvSpPr>
        <p:spPr>
          <a:xfrm>
            <a:off x="3537150" y="1578400"/>
            <a:ext cx="4954200" cy="11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6000">
                <a:solidFill>
                  <a:srgbClr val="00FFFF"/>
                </a:solidFill>
              </a:rPr>
              <a:t>INDIGO</a:t>
            </a:r>
            <a:endParaRPr b="1" i="1" sz="6000">
              <a:solidFill>
                <a:srgbClr val="00FFFF"/>
              </a:solidFill>
            </a:endParaRPr>
          </a:p>
        </p:txBody>
      </p:sp>
      <p:sp>
        <p:nvSpPr>
          <p:cNvPr id="213" name="Google Shape;213;p26"/>
          <p:cNvSpPr txBox="1"/>
          <p:nvPr>
            <p:ph idx="1" type="subTitle"/>
          </p:nvPr>
        </p:nvSpPr>
        <p:spPr>
          <a:xfrm flipH="1" rot="269">
            <a:off x="5303397" y="2771655"/>
            <a:ext cx="3840600" cy="193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3600">
                <a:latin typeface="Lobster"/>
                <a:ea typeface="Lobster"/>
                <a:cs typeface="Lobster"/>
                <a:sym typeface="Lobster"/>
              </a:rPr>
              <a:t>Louis Fischer</a:t>
            </a:r>
            <a:endParaRPr b="1" i="1" sz="3600">
              <a:latin typeface="Lobster"/>
              <a:ea typeface="Lobster"/>
              <a:cs typeface="Lobster"/>
              <a:sym typeface="Lobs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699445" y="1099718"/>
            <a:ext cx="4776000" cy="31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chemeClr val="accent4"/>
                </a:solidFill>
                <a:latin typeface="Times New Roman"/>
                <a:ea typeface="Times New Roman"/>
                <a:cs typeface="Times New Roman"/>
                <a:sym typeface="Times New Roman"/>
              </a:rPr>
              <a:t>About </a:t>
            </a:r>
            <a:r>
              <a:rPr lang="en" sz="7200">
                <a:solidFill>
                  <a:schemeClr val="accent4"/>
                </a:solidFill>
                <a:latin typeface="Times New Roman"/>
                <a:ea typeface="Times New Roman"/>
                <a:cs typeface="Times New Roman"/>
                <a:sym typeface="Times New Roman"/>
              </a:rPr>
              <a:t>Louis Fischer</a:t>
            </a:r>
            <a:endParaRPr sz="7200">
              <a:solidFill>
                <a:schemeClr val="accent4"/>
              </a:solidFill>
              <a:latin typeface="Times New Roman"/>
              <a:ea typeface="Times New Roman"/>
              <a:cs typeface="Times New Roman"/>
              <a:sym typeface="Times New Roman"/>
            </a:endParaRPr>
          </a:p>
        </p:txBody>
      </p:sp>
      <p:pic>
        <p:nvPicPr>
          <p:cNvPr id="219" name="Google Shape;219;p27"/>
          <p:cNvPicPr preferRelativeResize="0"/>
          <p:nvPr/>
        </p:nvPicPr>
        <p:blipFill>
          <a:blip r:embed="rId3">
            <a:alphaModFix/>
          </a:blip>
          <a:stretch>
            <a:fillRect/>
          </a:stretch>
        </p:blipFill>
        <p:spPr>
          <a:xfrm>
            <a:off x="4393325" y="378450"/>
            <a:ext cx="4561750" cy="4412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96725" y="181150"/>
            <a:ext cx="5562900" cy="4863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b="1" i="1" sz="800">
              <a:solidFill>
                <a:srgbClr val="00FFFF"/>
              </a:solidFill>
              <a:latin typeface="Oswald"/>
              <a:ea typeface="Oswald"/>
              <a:cs typeface="Oswald"/>
              <a:sym typeface="Oswald"/>
            </a:endParaRPr>
          </a:p>
          <a:p>
            <a:pPr indent="0" lvl="0" marL="0" rtl="0" algn="l">
              <a:spcBef>
                <a:spcPts val="0"/>
              </a:spcBef>
              <a:spcAft>
                <a:spcPts val="0"/>
              </a:spcAft>
              <a:buNone/>
            </a:pPr>
            <a:r>
              <a:rPr b="1" i="1" lang="en">
                <a:solidFill>
                  <a:srgbClr val="FF0000"/>
                </a:solidFill>
                <a:latin typeface="Oswald"/>
                <a:ea typeface="Oswald"/>
                <a:cs typeface="Oswald"/>
                <a:sym typeface="Oswald"/>
              </a:rPr>
              <a:t>Louis Fischer (29 February 1896 – 15 January 1970) was an American journalist. Among his works were a contribution to the ex-communist treatise The God that Failed (1949), The Life of Mahatma Gandhi (1950), basis for the Academy Award-winning film Gandhi (1982), as well as a Life of Lenin, which won the 1965 National Book Award in History and Biography .</a:t>
            </a:r>
            <a:endParaRPr b="1" i="1">
              <a:solidFill>
                <a:srgbClr val="FF0000"/>
              </a:solidFill>
              <a:latin typeface="Oswald"/>
              <a:ea typeface="Oswald"/>
              <a:cs typeface="Oswald"/>
              <a:sym typeface="Oswald"/>
            </a:endParaRPr>
          </a:p>
        </p:txBody>
      </p:sp>
      <p:sp>
        <p:nvSpPr>
          <p:cNvPr id="225" name="Google Shape;225;p28"/>
          <p:cNvSpPr txBox="1"/>
          <p:nvPr/>
        </p:nvSpPr>
        <p:spPr>
          <a:xfrm>
            <a:off x="5759550" y="797675"/>
            <a:ext cx="3384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26" name="Google Shape;226;p28"/>
          <p:cNvPicPr preferRelativeResize="0"/>
          <p:nvPr/>
        </p:nvPicPr>
        <p:blipFill>
          <a:blip r:embed="rId3">
            <a:alphaModFix/>
          </a:blip>
          <a:stretch>
            <a:fillRect/>
          </a:stretch>
        </p:blipFill>
        <p:spPr>
          <a:xfrm>
            <a:off x="5759550" y="181150"/>
            <a:ext cx="3121850" cy="4611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0" y="477499"/>
            <a:ext cx="7677900" cy="41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Impact"/>
                <a:ea typeface="Impact"/>
                <a:cs typeface="Impact"/>
                <a:sym typeface="Impact"/>
              </a:rPr>
              <a:t>In Fischer’s book, the Western reader can see Gandhi’s development as a whole for the first time. This is important, because a key to the understanding of Gandhi is to know that he was a man with an extraordinary capacity for growth. While his central approach and the outlines of his techniques were developed early in his public career, they were constantly modified and enriched by experience and self-examination. Gandhi had all the flexibility possible to a man who is sure of his first principles.</a:t>
            </a:r>
            <a:endParaRPr sz="2600">
              <a:latin typeface="Impact"/>
              <a:ea typeface="Impact"/>
              <a:cs typeface="Impact"/>
              <a:sym typeface="Impac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2080975" y="1473900"/>
            <a:ext cx="6225300" cy="35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accent4"/>
                </a:solidFill>
                <a:latin typeface="Impact"/>
                <a:ea typeface="Impact"/>
                <a:cs typeface="Impact"/>
                <a:sym typeface="Impact"/>
              </a:rPr>
              <a:t>🔹 Mahatma Gandhi</a:t>
            </a:r>
            <a:endParaRPr>
              <a:solidFill>
                <a:schemeClr val="accent4"/>
              </a:solidFill>
              <a:latin typeface="Impact"/>
              <a:ea typeface="Impact"/>
              <a:cs typeface="Impact"/>
              <a:sym typeface="Impact"/>
            </a:endParaRPr>
          </a:p>
          <a:p>
            <a:pPr indent="0" lvl="0" marL="0" rtl="0" algn="l">
              <a:spcBef>
                <a:spcPts val="0"/>
              </a:spcBef>
              <a:spcAft>
                <a:spcPts val="0"/>
              </a:spcAft>
              <a:buNone/>
            </a:pPr>
            <a:r>
              <a:t/>
            </a:r>
            <a:endParaRPr>
              <a:solidFill>
                <a:schemeClr val="accent4"/>
              </a:solidFill>
              <a:latin typeface="Impact"/>
              <a:ea typeface="Impact"/>
              <a:cs typeface="Impact"/>
              <a:sym typeface="Impact"/>
            </a:endParaRPr>
          </a:p>
          <a:p>
            <a:pPr indent="0" lvl="0" marL="0" rtl="0" algn="l">
              <a:spcBef>
                <a:spcPts val="0"/>
              </a:spcBef>
              <a:spcAft>
                <a:spcPts val="0"/>
              </a:spcAft>
              <a:buNone/>
            </a:pPr>
            <a:r>
              <a:t/>
            </a:r>
            <a:endParaRPr>
              <a:solidFill>
                <a:schemeClr val="accent4"/>
              </a:solidFill>
              <a:latin typeface="Impact"/>
              <a:ea typeface="Impact"/>
              <a:cs typeface="Impact"/>
              <a:sym typeface="Impact"/>
            </a:endParaRPr>
          </a:p>
          <a:p>
            <a:pPr indent="0" lvl="0" marL="0" rtl="0" algn="l">
              <a:spcBef>
                <a:spcPts val="0"/>
              </a:spcBef>
              <a:spcAft>
                <a:spcPts val="0"/>
              </a:spcAft>
              <a:buNone/>
            </a:pPr>
            <a:r>
              <a:rPr lang="en">
                <a:solidFill>
                  <a:schemeClr val="accent4"/>
                </a:solidFill>
                <a:latin typeface="Impact"/>
                <a:ea typeface="Impact"/>
                <a:cs typeface="Impact"/>
                <a:sym typeface="Impact"/>
              </a:rPr>
              <a:t>🔹 Rajkumar Shukla (Poor farmer)</a:t>
            </a:r>
            <a:endParaRPr>
              <a:solidFill>
                <a:schemeClr val="accent4"/>
              </a:solidFill>
              <a:latin typeface="Impact"/>
              <a:ea typeface="Impact"/>
              <a:cs typeface="Impact"/>
              <a:sym typeface="Impact"/>
            </a:endParaRPr>
          </a:p>
          <a:p>
            <a:pPr indent="0" lvl="0" marL="0" rtl="0" algn="l">
              <a:spcBef>
                <a:spcPts val="0"/>
              </a:spcBef>
              <a:spcAft>
                <a:spcPts val="0"/>
              </a:spcAft>
              <a:buNone/>
            </a:pPr>
            <a:r>
              <a:t/>
            </a:r>
            <a:endParaRPr>
              <a:solidFill>
                <a:schemeClr val="accent4"/>
              </a:solidFill>
              <a:latin typeface="Impact"/>
              <a:ea typeface="Impact"/>
              <a:cs typeface="Impact"/>
              <a:sym typeface="Impact"/>
            </a:endParaRPr>
          </a:p>
          <a:p>
            <a:pPr indent="0" lvl="0" marL="0" rtl="0" algn="l">
              <a:spcBef>
                <a:spcPts val="0"/>
              </a:spcBef>
              <a:spcAft>
                <a:spcPts val="0"/>
              </a:spcAft>
              <a:buNone/>
            </a:pPr>
            <a:r>
              <a:rPr lang="en">
                <a:solidFill>
                  <a:schemeClr val="accent4"/>
                </a:solidFill>
                <a:latin typeface="Impact"/>
                <a:ea typeface="Impact"/>
                <a:cs typeface="Impact"/>
                <a:sym typeface="Impact"/>
              </a:rPr>
              <a:t>🔹 Land Lords</a:t>
            </a:r>
            <a:endParaRPr>
              <a:solidFill>
                <a:schemeClr val="accent4"/>
              </a:solidFill>
              <a:latin typeface="Impact"/>
              <a:ea typeface="Impact"/>
              <a:cs typeface="Impact"/>
              <a:sym typeface="Impact"/>
            </a:endParaRPr>
          </a:p>
          <a:p>
            <a:pPr indent="0" lvl="0" marL="0" rtl="0" algn="l">
              <a:spcBef>
                <a:spcPts val="0"/>
              </a:spcBef>
              <a:spcAft>
                <a:spcPts val="0"/>
              </a:spcAft>
              <a:buNone/>
            </a:pPr>
            <a:r>
              <a:t/>
            </a:r>
            <a:endParaRPr>
              <a:solidFill>
                <a:schemeClr val="accent4"/>
              </a:solidFill>
              <a:latin typeface="Impact"/>
              <a:ea typeface="Impact"/>
              <a:cs typeface="Impact"/>
              <a:sym typeface="Impact"/>
            </a:endParaRPr>
          </a:p>
          <a:p>
            <a:pPr indent="0" lvl="0" marL="0" rtl="0" algn="l">
              <a:spcBef>
                <a:spcPts val="0"/>
              </a:spcBef>
              <a:spcAft>
                <a:spcPts val="0"/>
              </a:spcAft>
              <a:buNone/>
            </a:pPr>
            <a:r>
              <a:rPr lang="en">
                <a:solidFill>
                  <a:schemeClr val="accent4"/>
                </a:solidFill>
                <a:latin typeface="Impact"/>
                <a:ea typeface="Impact"/>
                <a:cs typeface="Impact"/>
                <a:sym typeface="Impact"/>
              </a:rPr>
              <a:t>🔹 Rajendra Prasad &amp; Other Advocates</a:t>
            </a:r>
            <a:endParaRPr>
              <a:solidFill>
                <a:schemeClr val="accent4"/>
              </a:solidFill>
              <a:latin typeface="Impact"/>
              <a:ea typeface="Impact"/>
              <a:cs typeface="Impact"/>
              <a:sym typeface="Impact"/>
            </a:endParaRPr>
          </a:p>
        </p:txBody>
      </p:sp>
      <p:sp>
        <p:nvSpPr>
          <p:cNvPr id="237" name="Google Shape;237;p30"/>
          <p:cNvSpPr txBox="1"/>
          <p:nvPr/>
        </p:nvSpPr>
        <p:spPr>
          <a:xfrm>
            <a:off x="464550" y="-2"/>
            <a:ext cx="7299600" cy="147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4200">
                <a:solidFill>
                  <a:srgbClr val="00FFFF"/>
                </a:solidFill>
                <a:latin typeface="Comic Sans MS"/>
                <a:ea typeface="Comic Sans MS"/>
                <a:cs typeface="Comic Sans MS"/>
                <a:sym typeface="Comic Sans MS"/>
              </a:rPr>
              <a:t>❇️ Main Characters In This Story</a:t>
            </a:r>
            <a:endParaRPr b="1" i="1" sz="4200">
              <a:solidFill>
                <a:srgbClr val="00FFFF"/>
              </a:solidFill>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205785" y="901086"/>
            <a:ext cx="5530800" cy="361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i="1" lang="en" sz="3200">
                <a:solidFill>
                  <a:srgbClr val="00FF00"/>
                </a:solidFill>
                <a:latin typeface="Impact"/>
                <a:ea typeface="Impact"/>
                <a:cs typeface="Impact"/>
                <a:sym typeface="Impact"/>
              </a:rPr>
              <a:t>Indigo is a story which deals with patience, courage and determination of Mahatma Gandhi to fight for Champaran.</a:t>
            </a:r>
            <a:endParaRPr b="1" i="1" sz="3200">
              <a:solidFill>
                <a:srgbClr val="00FF00"/>
              </a:solidFill>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866775"/>
            <a:ext cx="4587000" cy="3296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‘My hesitancy in speech, which was once an annoyance, is now a pleasure. Its greatest benefit has been that it has taught me the economy of words’ </a:t>
            </a:r>
            <a:endParaRPr/>
          </a:p>
        </p:txBody>
      </p:sp>
      <p:sp>
        <p:nvSpPr>
          <p:cNvPr id="141" name="Google Shape;141;p14"/>
          <p:cNvSpPr txBox="1"/>
          <p:nvPr/>
        </p:nvSpPr>
        <p:spPr>
          <a:xfrm>
            <a:off x="4017386" y="4163475"/>
            <a:ext cx="4079400" cy="8292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FFFF"/>
              </a:buClr>
              <a:buSzPts val="4200"/>
              <a:buFont typeface="Impact"/>
              <a:buChar char="-"/>
            </a:pPr>
            <a:r>
              <a:rPr b="1" i="1" lang="en" sz="4200" u="none" cap="none" strike="noStrike">
                <a:solidFill>
                  <a:srgbClr val="00FFFF"/>
                </a:solidFill>
                <a:latin typeface="Impact"/>
                <a:ea typeface="Impact"/>
                <a:cs typeface="Impact"/>
                <a:sym typeface="Impact"/>
              </a:rPr>
              <a:t>Gandhiji</a:t>
            </a:r>
            <a:endParaRPr b="1" i="1" sz="4200" u="none" cap="none" strike="noStrike">
              <a:solidFill>
                <a:srgbClr val="00FFFF"/>
              </a:solidFill>
              <a:latin typeface="Impact"/>
              <a:ea typeface="Impact"/>
              <a:cs typeface="Impact"/>
              <a:sym typeface="Impac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nvSpPr>
        <p:spPr>
          <a:xfrm>
            <a:off x="326250" y="-203775"/>
            <a:ext cx="5453700" cy="409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Impact"/>
              <a:ea typeface="Impact"/>
              <a:cs typeface="Impact"/>
              <a:sym typeface="Impact"/>
            </a:endParaRPr>
          </a:p>
          <a:p>
            <a:pPr indent="0" lvl="0" marL="0" rtl="0" algn="l">
              <a:spcBef>
                <a:spcPts val="0"/>
              </a:spcBef>
              <a:spcAft>
                <a:spcPts val="0"/>
              </a:spcAft>
              <a:buNone/>
            </a:pPr>
            <a:r>
              <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rPr b="1" i="1" lang="en" sz="1800">
                <a:solidFill>
                  <a:srgbClr val="00FF00"/>
                </a:solidFill>
                <a:latin typeface="Impact"/>
                <a:ea typeface="Impact"/>
                <a:cs typeface="Impact"/>
                <a:sym typeface="Impact"/>
              </a:rPr>
              <a:t>🔹 This chapter depecits how the Britishers forced the farmers to plant Indigo on their land.</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rPr b="1" i="1" lang="en" sz="1800">
                <a:solidFill>
                  <a:srgbClr val="00FF00"/>
                </a:solidFill>
                <a:latin typeface="Impact"/>
                <a:ea typeface="Impact"/>
                <a:cs typeface="Impact"/>
                <a:sym typeface="Impact"/>
              </a:rPr>
              <a:t>🔹 It also shows how the farmers were forced into an ancient arrangement of share cropping.</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rPr b="1" i="1" lang="en" sz="1800">
                <a:solidFill>
                  <a:srgbClr val="00FF00"/>
                </a:solidFill>
                <a:latin typeface="Impact"/>
                <a:ea typeface="Impact"/>
                <a:cs typeface="Impact"/>
                <a:sym typeface="Impact"/>
              </a:rPr>
              <a:t>🔹 The chapter deals with importance of self reliance and civil disobedience.</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rPr b="1" i="1" lang="en" sz="1800">
                <a:solidFill>
                  <a:srgbClr val="00FF00"/>
                </a:solidFill>
                <a:latin typeface="Impact"/>
                <a:ea typeface="Impact"/>
                <a:cs typeface="Impact"/>
                <a:sym typeface="Impact"/>
              </a:rPr>
              <a:t>🔹 It shows how Gandhi Ji tried to educate them and make the farmers fearless to fight their own battle</a:t>
            </a:r>
            <a:r>
              <a:rPr b="1" i="1" lang="en">
                <a:solidFill>
                  <a:srgbClr val="00FF00"/>
                </a:solidFill>
              </a:rPr>
              <a:t>.</a:t>
            </a:r>
            <a:endParaRPr b="1" i="1">
              <a:solidFill>
                <a:srgbClr val="00FF00"/>
              </a:solidFill>
            </a:endParaRPr>
          </a:p>
        </p:txBody>
      </p:sp>
      <p:sp>
        <p:nvSpPr>
          <p:cNvPr id="248" name="Google Shape;248;p32"/>
          <p:cNvSpPr txBox="1"/>
          <p:nvPr/>
        </p:nvSpPr>
        <p:spPr>
          <a:xfrm>
            <a:off x="159776" y="3886725"/>
            <a:ext cx="58731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800">
                <a:solidFill>
                  <a:srgbClr val="00FF00"/>
                </a:solidFill>
                <a:latin typeface="Impact"/>
                <a:ea typeface="Impact"/>
                <a:cs typeface="Impact"/>
                <a:sym typeface="Impact"/>
              </a:rPr>
              <a:t>🔹 Raj Kumar Shukla- A poor sharecropper from Champaran wishing to meet Gandhiji.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nvSpPr>
        <p:spPr>
          <a:xfrm>
            <a:off x="123300" y="108000"/>
            <a:ext cx="8897400" cy="46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rPr b="1" i="1" lang="en" sz="1800">
                <a:solidFill>
                  <a:srgbClr val="00FF00"/>
                </a:solidFill>
                <a:latin typeface="Impact"/>
                <a:ea typeface="Impact"/>
                <a:cs typeface="Impact"/>
                <a:sym typeface="Impact"/>
              </a:rPr>
              <a:t>🔹 Raj Kumar Shukla- an illiterate but resolute (determined) hence followed Gandhiji to Lucknow, Kanpur, Ahemdabad, Calcutta, Patna, Muzzafarpur &amp; then Champaran.</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rPr b="1" i="1" lang="en" sz="1800">
                <a:solidFill>
                  <a:srgbClr val="00FF00"/>
                </a:solidFill>
                <a:latin typeface="Impact"/>
                <a:ea typeface="Impact"/>
                <a:cs typeface="Impact"/>
                <a:sym typeface="Impact"/>
              </a:rPr>
              <a:t>🔹 Servants at Rajendra Prasad’s residence thought Gandhi to be an untouchable because of his simple living style, scanty clothes and company of Raj Kumar Shukla.</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rPr b="1" i="1" lang="en" sz="1800">
                <a:solidFill>
                  <a:srgbClr val="00FF00"/>
                </a:solidFill>
                <a:latin typeface="Impact"/>
                <a:ea typeface="Impact"/>
                <a:cs typeface="Impact"/>
                <a:sym typeface="Impact"/>
              </a:rPr>
              <a:t>🔹 Decided to go to Muzzafarpur first to get detailed information about Champaran sharecropper.</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rPr b="1" i="1" lang="en" sz="1800">
                <a:solidFill>
                  <a:srgbClr val="00FF00"/>
                </a:solidFill>
                <a:latin typeface="Impact"/>
                <a:ea typeface="Impact"/>
                <a:cs typeface="Impact"/>
                <a:sym typeface="Impact"/>
              </a:rPr>
              <a:t>🔹 Sent telegram to J B Kriplani and stayed in Prof. Malkani’s home a government servant.</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t/>
            </a:r>
            <a:endParaRPr b="1" i="1" sz="1800">
              <a:solidFill>
                <a:srgbClr val="00FF00"/>
              </a:solidFill>
              <a:latin typeface="Impact"/>
              <a:ea typeface="Impact"/>
              <a:cs typeface="Impact"/>
              <a:sym typeface="Impact"/>
            </a:endParaRPr>
          </a:p>
          <a:p>
            <a:pPr indent="0" lvl="0" marL="0" rtl="0" algn="l">
              <a:spcBef>
                <a:spcPts val="0"/>
              </a:spcBef>
              <a:spcAft>
                <a:spcPts val="0"/>
              </a:spcAft>
              <a:buNone/>
            </a:pPr>
            <a:r>
              <a:rPr b="1" i="1" lang="en" sz="1800">
                <a:solidFill>
                  <a:srgbClr val="00FF00"/>
                </a:solidFill>
                <a:latin typeface="Impact"/>
                <a:ea typeface="Impact"/>
                <a:cs typeface="Impact"/>
                <a:sym typeface="Impact"/>
              </a:rPr>
              <a:t>🔹 Gandhiji went to the British Official Commissioner who asked him to leave Trihut, Gandhiji disobeyed, went to Motihari the capital of Champaran where multitude greeted him, continued his investigations.</a:t>
            </a:r>
            <a:endParaRPr b="1" i="1" sz="1800">
              <a:solidFill>
                <a:srgbClr val="00FF00"/>
              </a:solidFill>
              <a:latin typeface="Impact"/>
              <a:ea typeface="Impact"/>
              <a:cs typeface="Impact"/>
              <a:sym typeface="Impac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nvSpPr>
        <p:spPr>
          <a:xfrm>
            <a:off x="652750" y="247500"/>
            <a:ext cx="8180100" cy="46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i="1" sz="1800">
              <a:solidFill>
                <a:srgbClr val="00FFFF"/>
              </a:solidFill>
              <a:latin typeface="Impact"/>
              <a:ea typeface="Impact"/>
              <a:cs typeface="Impact"/>
              <a:sym typeface="Impact"/>
            </a:endParaRPr>
          </a:p>
          <a:p>
            <a:pPr indent="0" lvl="0" marL="0" rtl="0" algn="l">
              <a:spcBef>
                <a:spcPts val="0"/>
              </a:spcBef>
              <a:spcAft>
                <a:spcPts val="0"/>
              </a:spcAft>
              <a:buNone/>
            </a:pPr>
            <a:r>
              <a:rPr b="1" i="1" lang="en" sz="1800">
                <a:solidFill>
                  <a:srgbClr val="00FFFF"/>
                </a:solidFill>
                <a:latin typeface="Impact"/>
                <a:ea typeface="Impact"/>
                <a:cs typeface="Impact"/>
                <a:sym typeface="Impact"/>
              </a:rPr>
              <a:t>🔹 Indians afraid to show sympathy to the supporters of home rule.</a:t>
            </a:r>
            <a:endParaRPr b="1" i="1" sz="1800">
              <a:solidFill>
                <a:srgbClr val="00FFFF"/>
              </a:solidFill>
              <a:latin typeface="Impact"/>
              <a:ea typeface="Impact"/>
              <a:cs typeface="Impact"/>
              <a:sym typeface="Impact"/>
            </a:endParaRPr>
          </a:p>
          <a:p>
            <a:pPr indent="0" lvl="0" marL="0" rtl="0" algn="l">
              <a:spcBef>
                <a:spcPts val="0"/>
              </a:spcBef>
              <a:spcAft>
                <a:spcPts val="0"/>
              </a:spcAft>
              <a:buNone/>
            </a:pPr>
            <a:r>
              <a:t/>
            </a:r>
            <a:endParaRPr b="1" i="1" sz="1800">
              <a:solidFill>
                <a:srgbClr val="00FFFF"/>
              </a:solidFill>
              <a:latin typeface="Impact"/>
              <a:ea typeface="Impact"/>
              <a:cs typeface="Impact"/>
              <a:sym typeface="Impact"/>
            </a:endParaRPr>
          </a:p>
          <a:p>
            <a:pPr indent="0" lvl="0" marL="0" rtl="0" algn="l">
              <a:spcBef>
                <a:spcPts val="0"/>
              </a:spcBef>
              <a:spcAft>
                <a:spcPts val="0"/>
              </a:spcAft>
              <a:buNone/>
            </a:pPr>
            <a:r>
              <a:rPr b="1" i="1" lang="en" sz="1800">
                <a:solidFill>
                  <a:srgbClr val="00FFFF"/>
                </a:solidFill>
                <a:latin typeface="Impact"/>
                <a:ea typeface="Impact"/>
                <a:cs typeface="Impact"/>
                <a:sym typeface="Impact"/>
              </a:rPr>
              <a:t>🔹 The news of Gandhi’s arrival spread- sharecroppers gathered in large number to meet vast their champion.</a:t>
            </a:r>
            <a:endParaRPr b="1" i="1" sz="1800">
              <a:solidFill>
                <a:srgbClr val="00FFFF"/>
              </a:solidFill>
              <a:latin typeface="Impact"/>
              <a:ea typeface="Impact"/>
              <a:cs typeface="Impact"/>
              <a:sym typeface="Impact"/>
            </a:endParaRPr>
          </a:p>
          <a:p>
            <a:pPr indent="0" lvl="0" marL="0" rtl="0" algn="l">
              <a:spcBef>
                <a:spcPts val="0"/>
              </a:spcBef>
              <a:spcAft>
                <a:spcPts val="0"/>
              </a:spcAft>
              <a:buNone/>
            </a:pPr>
            <a:r>
              <a:t/>
            </a:r>
            <a:endParaRPr b="1" i="1" sz="1800">
              <a:solidFill>
                <a:srgbClr val="00FFFF"/>
              </a:solidFill>
              <a:latin typeface="Impact"/>
              <a:ea typeface="Impact"/>
              <a:cs typeface="Impact"/>
              <a:sym typeface="Impact"/>
            </a:endParaRPr>
          </a:p>
          <a:p>
            <a:pPr indent="0" lvl="0" marL="0" rtl="0" algn="l">
              <a:spcBef>
                <a:spcPts val="0"/>
              </a:spcBef>
              <a:spcAft>
                <a:spcPts val="0"/>
              </a:spcAft>
              <a:buNone/>
            </a:pPr>
            <a:r>
              <a:rPr b="1" i="1" lang="en" sz="1800">
                <a:solidFill>
                  <a:srgbClr val="00FFFF"/>
                </a:solidFill>
                <a:latin typeface="Impact"/>
                <a:ea typeface="Impact"/>
                <a:cs typeface="Impact"/>
                <a:sym typeface="Impact"/>
              </a:rPr>
              <a:t>🔹 Gandhiji chided the Muzzafarpur lawyer for taking high fee.</a:t>
            </a:r>
            <a:endParaRPr b="1" i="1" sz="1800">
              <a:solidFill>
                <a:srgbClr val="00FFFF"/>
              </a:solidFill>
              <a:latin typeface="Impact"/>
              <a:ea typeface="Impact"/>
              <a:cs typeface="Impact"/>
              <a:sym typeface="Impact"/>
            </a:endParaRPr>
          </a:p>
          <a:p>
            <a:pPr indent="0" lvl="0" marL="0" rtl="0" algn="l">
              <a:spcBef>
                <a:spcPts val="0"/>
              </a:spcBef>
              <a:spcAft>
                <a:spcPts val="0"/>
              </a:spcAft>
              <a:buNone/>
            </a:pPr>
            <a:r>
              <a:t/>
            </a:r>
            <a:endParaRPr b="1" i="1" sz="1800">
              <a:solidFill>
                <a:srgbClr val="00FFFF"/>
              </a:solidFill>
              <a:latin typeface="Impact"/>
              <a:ea typeface="Impact"/>
              <a:cs typeface="Impact"/>
              <a:sym typeface="Impact"/>
            </a:endParaRPr>
          </a:p>
          <a:p>
            <a:pPr indent="0" lvl="0" marL="0" rtl="0" algn="l">
              <a:spcBef>
                <a:spcPts val="0"/>
              </a:spcBef>
              <a:spcAft>
                <a:spcPts val="0"/>
              </a:spcAft>
              <a:buNone/>
            </a:pPr>
            <a:r>
              <a:rPr b="1" i="1" lang="en" sz="1800">
                <a:solidFill>
                  <a:srgbClr val="00FFFF"/>
                </a:solidFill>
                <a:latin typeface="Impact"/>
                <a:ea typeface="Impact"/>
                <a:cs typeface="Impact"/>
                <a:sym typeface="Impact"/>
              </a:rPr>
              <a:t>🔹 Champaran district was divided into estate owned by English people, Indians only tenant farmers.</a:t>
            </a:r>
            <a:endParaRPr b="1" i="1" sz="1800">
              <a:solidFill>
                <a:srgbClr val="00FFFF"/>
              </a:solidFill>
              <a:latin typeface="Impact"/>
              <a:ea typeface="Impact"/>
              <a:cs typeface="Impact"/>
              <a:sym typeface="Impact"/>
            </a:endParaRPr>
          </a:p>
          <a:p>
            <a:pPr indent="0" lvl="0" marL="0" rtl="0" algn="l">
              <a:spcBef>
                <a:spcPts val="0"/>
              </a:spcBef>
              <a:spcAft>
                <a:spcPts val="0"/>
              </a:spcAft>
              <a:buNone/>
            </a:pPr>
            <a:r>
              <a:t/>
            </a:r>
            <a:endParaRPr b="1" i="1" sz="1800">
              <a:solidFill>
                <a:srgbClr val="00FFFF"/>
              </a:solidFill>
              <a:latin typeface="Impact"/>
              <a:ea typeface="Impact"/>
              <a:cs typeface="Impact"/>
              <a:sym typeface="Impact"/>
            </a:endParaRPr>
          </a:p>
          <a:p>
            <a:pPr indent="0" lvl="0" marL="0" rtl="0" algn="l">
              <a:spcBef>
                <a:spcPts val="0"/>
              </a:spcBef>
              <a:spcAft>
                <a:spcPts val="0"/>
              </a:spcAft>
              <a:buNone/>
            </a:pPr>
            <a:r>
              <a:rPr b="1" i="1" lang="en" sz="1800">
                <a:solidFill>
                  <a:srgbClr val="00FFFF"/>
                </a:solidFill>
                <a:latin typeface="Impact"/>
                <a:ea typeface="Impact"/>
                <a:cs typeface="Impact"/>
                <a:sym typeface="Impact"/>
              </a:rPr>
              <a:t>🔹 Landlords compelled tenants to plant 15% of their land with indigo and surrender their entire harvest as rent.</a:t>
            </a:r>
            <a:endParaRPr b="1" i="1" sz="1800">
              <a:solidFill>
                <a:srgbClr val="00FFFF"/>
              </a:solidFill>
              <a:latin typeface="Impact"/>
              <a:ea typeface="Impact"/>
              <a:cs typeface="Impact"/>
              <a:sym typeface="Impact"/>
            </a:endParaRPr>
          </a:p>
          <a:p>
            <a:pPr indent="0" lvl="0" marL="0" rtl="0" algn="l">
              <a:spcBef>
                <a:spcPts val="0"/>
              </a:spcBef>
              <a:spcAft>
                <a:spcPts val="0"/>
              </a:spcAft>
              <a:buNone/>
            </a:pPr>
            <a:r>
              <a:t/>
            </a:r>
            <a:endParaRPr b="1" i="1" sz="1800">
              <a:solidFill>
                <a:srgbClr val="00FFFF"/>
              </a:solidFill>
              <a:latin typeface="Impact"/>
              <a:ea typeface="Impact"/>
              <a:cs typeface="Impact"/>
              <a:sym typeface="Impact"/>
            </a:endParaRPr>
          </a:p>
          <a:p>
            <a:pPr indent="0" lvl="0" marL="0" rtl="0" algn="l">
              <a:spcBef>
                <a:spcPts val="0"/>
              </a:spcBef>
              <a:spcAft>
                <a:spcPts val="0"/>
              </a:spcAft>
              <a:buNone/>
            </a:pPr>
            <a:r>
              <a:rPr b="1" i="1" lang="en" sz="1800">
                <a:solidFill>
                  <a:srgbClr val="00FFFF"/>
                </a:solidFill>
                <a:latin typeface="Impact"/>
                <a:ea typeface="Impact"/>
                <a:cs typeface="Impact"/>
                <a:sym typeface="Impact"/>
              </a:rPr>
              <a:t>🔹 In the meantime Germany had developed synthetic indigo-British landlords freed the Indian farmers from the 15% arrangement but asked them to pay compensation.</a:t>
            </a:r>
            <a:endParaRPr b="1" i="1" sz="1800">
              <a:solidFill>
                <a:srgbClr val="00FFFF"/>
              </a:solidFill>
              <a:latin typeface="Impact"/>
              <a:ea typeface="Impact"/>
              <a:cs typeface="Impact"/>
              <a:sym typeface="Impac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nvSpPr>
        <p:spPr>
          <a:xfrm>
            <a:off x="153600" y="401400"/>
            <a:ext cx="88368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700">
                <a:solidFill>
                  <a:srgbClr val="FF0000"/>
                </a:solidFill>
                <a:latin typeface="Impact"/>
                <a:ea typeface="Impact"/>
                <a:cs typeface="Impact"/>
                <a:sym typeface="Impact"/>
              </a:rPr>
              <a:t>             </a:t>
            </a:r>
            <a:r>
              <a:rPr b="1" i="1" lang="en" sz="1700">
                <a:solidFill>
                  <a:srgbClr val="FF0000"/>
                </a:solidFill>
                <a:latin typeface="Impact"/>
                <a:ea typeface="Impact"/>
                <a:cs typeface="Impact"/>
                <a:sym typeface="Impact"/>
              </a:rPr>
              <a:t>Many signed, some resisted, engaged lawyers, landlords hired thugs.</a:t>
            </a:r>
            <a:endParaRPr b="1" i="1" sz="1700">
              <a:solidFill>
                <a:srgbClr val="FF0000"/>
              </a:solidFill>
              <a:latin typeface="Impact"/>
              <a:ea typeface="Impact"/>
              <a:cs typeface="Impact"/>
              <a:sym typeface="Impact"/>
            </a:endParaRPr>
          </a:p>
          <a:p>
            <a:pPr indent="0" lvl="0" marL="0" rtl="0" algn="l">
              <a:spcBef>
                <a:spcPts val="0"/>
              </a:spcBef>
              <a:spcAft>
                <a:spcPts val="0"/>
              </a:spcAft>
              <a:buNone/>
            </a:pPr>
            <a:r>
              <a:t/>
            </a:r>
            <a:endParaRPr b="1" i="1" sz="1700">
              <a:solidFill>
                <a:srgbClr val="FF0000"/>
              </a:solidFill>
              <a:latin typeface="Impact"/>
              <a:ea typeface="Impact"/>
              <a:cs typeface="Impact"/>
              <a:sym typeface="Impact"/>
            </a:endParaRPr>
          </a:p>
          <a:p>
            <a:pPr indent="0" lvl="0" marL="0" rtl="0" algn="l">
              <a:spcBef>
                <a:spcPts val="0"/>
              </a:spcBef>
              <a:spcAft>
                <a:spcPts val="0"/>
              </a:spcAft>
              <a:buNone/>
            </a:pPr>
            <a:r>
              <a:rPr b="1" i="1" lang="en" sz="1700">
                <a:solidFill>
                  <a:srgbClr val="FF0000"/>
                </a:solidFill>
                <a:latin typeface="Impact"/>
                <a:ea typeface="Impact"/>
                <a:cs typeface="Impact"/>
                <a:sym typeface="Impact"/>
              </a:rPr>
              <a:t>🔹Gandhiji reached Champaran- visited the secretary of the British landlord association to get the facts but denied as he was an outsider.</a:t>
            </a:r>
            <a:endParaRPr b="1" i="1" sz="1700">
              <a:solidFill>
                <a:srgbClr val="FF0000"/>
              </a:solidFill>
              <a:latin typeface="Impact"/>
              <a:ea typeface="Impact"/>
              <a:cs typeface="Impact"/>
              <a:sym typeface="Impact"/>
            </a:endParaRPr>
          </a:p>
          <a:p>
            <a:pPr indent="0" lvl="0" marL="0" rtl="0" algn="l">
              <a:spcBef>
                <a:spcPts val="0"/>
              </a:spcBef>
              <a:spcAft>
                <a:spcPts val="0"/>
              </a:spcAft>
              <a:buNone/>
            </a:pPr>
            <a:r>
              <a:t/>
            </a:r>
            <a:endParaRPr b="1" i="1" sz="1700">
              <a:solidFill>
                <a:srgbClr val="FF0000"/>
              </a:solidFill>
              <a:latin typeface="Impact"/>
              <a:ea typeface="Impact"/>
              <a:cs typeface="Impact"/>
              <a:sym typeface="Impact"/>
            </a:endParaRPr>
          </a:p>
          <a:p>
            <a:pPr indent="0" lvl="0" marL="0" rtl="0" algn="l">
              <a:spcBef>
                <a:spcPts val="0"/>
              </a:spcBef>
              <a:spcAft>
                <a:spcPts val="0"/>
              </a:spcAft>
              <a:buNone/>
            </a:pPr>
            <a:r>
              <a:rPr b="1" i="1" lang="en" sz="1700">
                <a:solidFill>
                  <a:srgbClr val="FF0000"/>
                </a:solidFill>
                <a:latin typeface="Impact"/>
                <a:ea typeface="Impact"/>
                <a:cs typeface="Impact"/>
                <a:sym typeface="Impact"/>
              </a:rPr>
              <a:t>🔹 Visited maltreated villagers, stopped by the police superintendent but disobeyed the order.</a:t>
            </a:r>
            <a:endParaRPr b="1" i="1" sz="1700">
              <a:solidFill>
                <a:srgbClr val="FF0000"/>
              </a:solidFill>
              <a:latin typeface="Impact"/>
              <a:ea typeface="Impact"/>
              <a:cs typeface="Impact"/>
              <a:sym typeface="Impact"/>
            </a:endParaRPr>
          </a:p>
          <a:p>
            <a:pPr indent="0" lvl="0" marL="0" rtl="0" algn="l">
              <a:spcBef>
                <a:spcPts val="0"/>
              </a:spcBef>
              <a:spcAft>
                <a:spcPts val="0"/>
              </a:spcAft>
              <a:buNone/>
            </a:pPr>
            <a:r>
              <a:t/>
            </a:r>
            <a:endParaRPr b="1" i="1" sz="1700">
              <a:solidFill>
                <a:srgbClr val="FF0000"/>
              </a:solidFill>
              <a:latin typeface="Impact"/>
              <a:ea typeface="Impact"/>
              <a:cs typeface="Impact"/>
              <a:sym typeface="Impact"/>
            </a:endParaRPr>
          </a:p>
          <a:p>
            <a:pPr indent="0" lvl="0" marL="0" rtl="0" algn="l">
              <a:spcBef>
                <a:spcPts val="0"/>
              </a:spcBef>
              <a:spcAft>
                <a:spcPts val="0"/>
              </a:spcAft>
              <a:buNone/>
            </a:pPr>
            <a:r>
              <a:rPr b="1" i="1" lang="en" sz="1700">
                <a:solidFill>
                  <a:srgbClr val="FF0000"/>
                </a:solidFill>
                <a:latin typeface="Impact"/>
                <a:ea typeface="Impact"/>
                <a:cs typeface="Impact"/>
                <a:sym typeface="Impact"/>
              </a:rPr>
              <a:t>🔹 Motihari black with peasants’ spontaneous demonstrations, Gandhi released without bail Civil Disobedience triumphed.</a:t>
            </a:r>
            <a:endParaRPr b="1" i="1" sz="1700">
              <a:solidFill>
                <a:srgbClr val="FF0000"/>
              </a:solidFill>
              <a:latin typeface="Impact"/>
              <a:ea typeface="Impact"/>
              <a:cs typeface="Impact"/>
              <a:sym typeface="Impact"/>
            </a:endParaRPr>
          </a:p>
          <a:p>
            <a:pPr indent="0" lvl="0" marL="0" rtl="0" algn="l">
              <a:spcBef>
                <a:spcPts val="0"/>
              </a:spcBef>
              <a:spcAft>
                <a:spcPts val="0"/>
              </a:spcAft>
              <a:buNone/>
            </a:pPr>
            <a:r>
              <a:t/>
            </a:r>
            <a:endParaRPr b="1" i="1" sz="1700">
              <a:solidFill>
                <a:srgbClr val="FF0000"/>
              </a:solidFill>
              <a:latin typeface="Impact"/>
              <a:ea typeface="Impact"/>
              <a:cs typeface="Impact"/>
              <a:sym typeface="Impact"/>
            </a:endParaRPr>
          </a:p>
          <a:p>
            <a:pPr indent="0" lvl="0" marL="0" rtl="0" algn="l">
              <a:spcBef>
                <a:spcPts val="0"/>
              </a:spcBef>
              <a:spcAft>
                <a:spcPts val="0"/>
              </a:spcAft>
              <a:buNone/>
            </a:pPr>
            <a:r>
              <a:rPr b="1" i="1" lang="en" sz="1700">
                <a:solidFill>
                  <a:srgbClr val="FF0000"/>
                </a:solidFill>
                <a:latin typeface="Impact"/>
                <a:ea typeface="Impact"/>
                <a:cs typeface="Impact"/>
                <a:sym typeface="Impact"/>
              </a:rPr>
              <a:t>🔹 Gandhiji agreed to 25% refund by the landowners, it symbolized the surrender of the prestige.</a:t>
            </a:r>
            <a:endParaRPr b="1" i="1" sz="1700">
              <a:solidFill>
                <a:srgbClr val="FF0000"/>
              </a:solidFill>
              <a:latin typeface="Impact"/>
              <a:ea typeface="Impact"/>
              <a:cs typeface="Impact"/>
              <a:sym typeface="Impact"/>
            </a:endParaRPr>
          </a:p>
          <a:p>
            <a:pPr indent="0" lvl="0" marL="0" rtl="0" algn="l">
              <a:spcBef>
                <a:spcPts val="0"/>
              </a:spcBef>
              <a:spcAft>
                <a:spcPts val="0"/>
              </a:spcAft>
              <a:buNone/>
            </a:pPr>
            <a:r>
              <a:t/>
            </a:r>
            <a:endParaRPr b="1" i="1" sz="1700">
              <a:solidFill>
                <a:srgbClr val="FF0000"/>
              </a:solidFill>
              <a:latin typeface="Impact"/>
              <a:ea typeface="Impact"/>
              <a:cs typeface="Impact"/>
              <a:sym typeface="Impact"/>
            </a:endParaRPr>
          </a:p>
          <a:p>
            <a:pPr indent="0" lvl="0" marL="0" rtl="0" algn="l">
              <a:spcBef>
                <a:spcPts val="0"/>
              </a:spcBef>
              <a:spcAft>
                <a:spcPts val="0"/>
              </a:spcAft>
              <a:buNone/>
            </a:pPr>
            <a:r>
              <a:rPr b="1" i="1" lang="en" sz="1700">
                <a:solidFill>
                  <a:srgbClr val="FF0000"/>
                </a:solidFill>
                <a:latin typeface="Impact"/>
                <a:ea typeface="Impact"/>
                <a:cs typeface="Impact"/>
                <a:sym typeface="Impact"/>
              </a:rPr>
              <a:t>🔹 Gandhiji worked hard towards social economic reforms, elevated their distress aided by his wife, Mahadev Desai, Narhari Parikh.</a:t>
            </a:r>
            <a:endParaRPr b="1" i="1" sz="1700">
              <a:solidFill>
                <a:srgbClr val="FF0000"/>
              </a:solidFill>
              <a:latin typeface="Impact"/>
              <a:ea typeface="Impact"/>
              <a:cs typeface="Impact"/>
              <a:sym typeface="Impact"/>
            </a:endParaRPr>
          </a:p>
          <a:p>
            <a:pPr indent="0" lvl="0" marL="0" rtl="0" algn="l">
              <a:spcBef>
                <a:spcPts val="0"/>
              </a:spcBef>
              <a:spcAft>
                <a:spcPts val="0"/>
              </a:spcAft>
              <a:buNone/>
            </a:pPr>
            <a:r>
              <a:t/>
            </a:r>
            <a:endParaRPr b="1" i="1" sz="1700">
              <a:solidFill>
                <a:srgbClr val="FF0000"/>
              </a:solidFill>
              <a:latin typeface="Impact"/>
              <a:ea typeface="Impact"/>
              <a:cs typeface="Impact"/>
              <a:sym typeface="Impact"/>
            </a:endParaRPr>
          </a:p>
          <a:p>
            <a:pPr indent="0" lvl="0" marL="0" rtl="0" algn="l">
              <a:spcBef>
                <a:spcPts val="0"/>
              </a:spcBef>
              <a:spcAft>
                <a:spcPts val="0"/>
              </a:spcAft>
              <a:buNone/>
            </a:pPr>
            <a:r>
              <a:rPr b="1" i="1" lang="en" sz="1700">
                <a:solidFill>
                  <a:srgbClr val="FF0000"/>
                </a:solidFill>
                <a:latin typeface="Impact"/>
                <a:ea typeface="Impact"/>
                <a:cs typeface="Impact"/>
                <a:sym typeface="Impact"/>
              </a:rPr>
              <a:t>🔹 Gandhiji taught a lesson of self-reliance by not seeking help of an English man Mr. Andrews</a:t>
            </a:r>
            <a:r>
              <a:rPr lang="en"/>
              <a:t>.</a:t>
            </a:r>
            <a:endParaRPr/>
          </a:p>
        </p:txBody>
      </p:sp>
      <p:pic>
        <p:nvPicPr>
          <p:cNvPr id="264" name="Google Shape;264;p35"/>
          <p:cNvPicPr preferRelativeResize="0"/>
          <p:nvPr/>
        </p:nvPicPr>
        <p:blipFill>
          <a:blip r:embed="rId3">
            <a:alphaModFix/>
          </a:blip>
          <a:stretch>
            <a:fillRect/>
          </a:stretch>
        </p:blipFill>
        <p:spPr>
          <a:xfrm>
            <a:off x="153598" y="401400"/>
            <a:ext cx="501625" cy="383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ctrTitle"/>
          </p:nvPr>
        </p:nvSpPr>
        <p:spPr>
          <a:xfrm>
            <a:off x="3611098" y="17823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7250">
                <a:solidFill>
                  <a:srgbClr val="FFFFFF"/>
                </a:solidFill>
                <a:latin typeface="Times New Roman"/>
                <a:ea typeface="Times New Roman"/>
                <a:cs typeface="Times New Roman"/>
                <a:sym typeface="Times New Roman"/>
              </a:rPr>
              <a:t>Thank you</a:t>
            </a:r>
            <a:endParaRPr sz="725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0" y="0"/>
            <a:ext cx="5829000" cy="5143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solidFill>
                  <a:schemeClr val="lt2"/>
                </a:solidFill>
                <a:latin typeface="Impact"/>
                <a:ea typeface="Impact"/>
                <a:cs typeface="Impact"/>
                <a:sym typeface="Impact"/>
              </a:rPr>
              <a:t>Mahatma Gandhi is a call to the nation in today’s time when we’re surrounded by atrocities every time we turn on the news channel. Mahatma Gandhi’s simple living, high thinking reflected in the simplicity and profoundness of his words. Without raising so much so as a finger, Gandhiji stirred the soul of the nation with his powerful words in a gentle voice, uniting Indians across castes and creeds towards the common vision of a Free India. </a:t>
            </a:r>
            <a:endParaRPr sz="2400">
              <a:solidFill>
                <a:schemeClr val="lt2"/>
              </a:solidFill>
              <a:latin typeface="Impact"/>
              <a:ea typeface="Impact"/>
              <a:cs typeface="Impact"/>
              <a:sym typeface="Impact"/>
            </a:endParaRPr>
          </a:p>
        </p:txBody>
      </p:sp>
      <p:pic>
        <p:nvPicPr>
          <p:cNvPr id="147" name="Google Shape;147;p15"/>
          <p:cNvPicPr preferRelativeResize="0"/>
          <p:nvPr/>
        </p:nvPicPr>
        <p:blipFill rotWithShape="1">
          <a:blip r:embed="rId3">
            <a:alphaModFix/>
          </a:blip>
          <a:srcRect b="0" l="0" r="0" t="0"/>
          <a:stretch/>
        </p:blipFill>
        <p:spPr>
          <a:xfrm>
            <a:off x="5829000" y="152400"/>
            <a:ext cx="3130600" cy="4726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nvSpPr>
        <p:spPr>
          <a:xfrm>
            <a:off x="295349" y="564138"/>
            <a:ext cx="4634100" cy="420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1" lang="en" sz="2400" u="none" cap="none" strike="noStrike">
                <a:solidFill>
                  <a:schemeClr val="lt2"/>
                </a:solidFill>
                <a:latin typeface="Impact"/>
                <a:ea typeface="Impact"/>
                <a:cs typeface="Impact"/>
                <a:sym typeface="Impact"/>
              </a:rPr>
              <a:t>Mahatma Gandhi was one of the greatest national and civil rights leaders of the 20th century. He served as a lawyer, politician, and activist in the struggle for social justice and for India’s independence from British rule. Gandhi is internationally esteemed for his doctrine of nonviolent protest (satyagraha) to achieve political and social progress</a:t>
            </a:r>
            <a:endParaRPr b="1" i="1" sz="2400" u="none" cap="none" strike="noStrike">
              <a:solidFill>
                <a:schemeClr val="lt2"/>
              </a:solidFill>
              <a:latin typeface="Impact"/>
              <a:ea typeface="Impact"/>
              <a:cs typeface="Impact"/>
              <a:sym typeface="Impact"/>
            </a:endParaRPr>
          </a:p>
        </p:txBody>
      </p:sp>
      <p:pic>
        <p:nvPicPr>
          <p:cNvPr id="153" name="Google Shape;153;p16"/>
          <p:cNvPicPr preferRelativeResize="0"/>
          <p:nvPr/>
        </p:nvPicPr>
        <p:blipFill rotWithShape="1">
          <a:blip r:embed="rId3">
            <a:alphaModFix/>
          </a:blip>
          <a:srcRect b="0" l="0" r="0" t="0"/>
          <a:stretch/>
        </p:blipFill>
        <p:spPr>
          <a:xfrm>
            <a:off x="5114300" y="476825"/>
            <a:ext cx="3877301" cy="4380625"/>
          </a:xfrm>
          <a:prstGeom prst="rect">
            <a:avLst/>
          </a:prstGeom>
          <a:noFill/>
          <a:ln cap="flat" cmpd="sng" w="9525">
            <a:solidFill>
              <a:schemeClr val="dk2"/>
            </a:solidFill>
            <a:prstDash val="dot"/>
            <a:round/>
            <a:headEnd len="sm" w="sm" type="none"/>
            <a:tailEnd len="sm" w="sm" type="none"/>
          </a:ln>
          <a:effectLst>
            <a:reflection blurRad="0" dir="5400000" dist="38100" endA="0" endPos="29709" fadeDir="5400012" kx="0" rotWithShape="0" algn="bl" stA="2000"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7"/>
          <p:cNvPicPr preferRelativeResize="0"/>
          <p:nvPr/>
        </p:nvPicPr>
        <p:blipFill rotWithShape="1">
          <a:blip r:embed="rId3">
            <a:alphaModFix/>
          </a:blip>
          <a:srcRect b="0" l="0" r="0" t="0"/>
          <a:stretch/>
        </p:blipFill>
        <p:spPr>
          <a:xfrm>
            <a:off x="0" y="0"/>
            <a:ext cx="9149495"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nvSpPr>
        <p:spPr>
          <a:xfrm>
            <a:off x="920570" y="2152357"/>
            <a:ext cx="73152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4" name="Google Shape;164;p18"/>
          <p:cNvSpPr txBox="1"/>
          <p:nvPr/>
        </p:nvSpPr>
        <p:spPr>
          <a:xfrm>
            <a:off x="920570" y="2152357"/>
            <a:ext cx="73152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65" name="Google Shape;165;p18"/>
          <p:cNvSpPr txBox="1"/>
          <p:nvPr/>
        </p:nvSpPr>
        <p:spPr>
          <a:xfrm>
            <a:off x="0" y="0"/>
            <a:ext cx="5422500" cy="5091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100"/>
              <a:buFont typeface="Arial"/>
              <a:buNone/>
            </a:pPr>
            <a:r>
              <a:rPr b="1" i="1" lang="en" sz="2100" u="none" cap="none" strike="noStrike">
                <a:solidFill>
                  <a:schemeClr val="accent4"/>
                </a:solidFill>
                <a:latin typeface="Impact"/>
                <a:ea typeface="Impact"/>
                <a:cs typeface="Impact"/>
                <a:sym typeface="Impact"/>
              </a:rPr>
              <a:t>By the autumn of 1920, Gandhi was the dominant figure on the political stage, commanding an influence never before attained by any political leader in India or perhaps in any other country. He refashioned the 35-year-old Indian National Congress (Congress Party) into an effective political instrument of Indian nationalism: from a three-day Christmas-week picnic of the upper middle class in one of the principal cities of India, it became a mass organization with its roots in small towns and villages. Gandhi’s message was simple: it was not British guns but imperfections of Indians themselves that kept their country in bondage</a:t>
            </a:r>
            <a:endParaRPr b="1" i="1" sz="2100" u="none" cap="none" strike="noStrike">
              <a:solidFill>
                <a:schemeClr val="accent4"/>
              </a:solidFill>
              <a:latin typeface="Impact"/>
              <a:ea typeface="Impact"/>
              <a:cs typeface="Impact"/>
              <a:sym typeface="Impact"/>
            </a:endParaRPr>
          </a:p>
        </p:txBody>
      </p:sp>
      <p:pic>
        <p:nvPicPr>
          <p:cNvPr id="166" name="Google Shape;166;p18"/>
          <p:cNvPicPr preferRelativeResize="0"/>
          <p:nvPr/>
        </p:nvPicPr>
        <p:blipFill rotWithShape="1">
          <a:blip r:embed="rId3">
            <a:alphaModFix/>
          </a:blip>
          <a:srcRect b="0" l="0" r="0" t="0"/>
          <a:stretch/>
        </p:blipFill>
        <p:spPr>
          <a:xfrm>
            <a:off x="5642650" y="107175"/>
            <a:ext cx="3019425" cy="463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nvSpPr>
        <p:spPr>
          <a:xfrm>
            <a:off x="0" y="877649"/>
            <a:ext cx="5234400" cy="338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chemeClr val="accent4"/>
                </a:solidFill>
                <a:latin typeface="Impact"/>
                <a:ea typeface="Impact"/>
                <a:cs typeface="Impact"/>
                <a:sym typeface="Impact"/>
              </a:rPr>
              <a:t>It was inevitable that Gandhi’s role as a political leader should loom larger in the public imagination, but the mainspring of his life lay in religion, not in politics. And religion for him did not mean formalism, dogma, ritual, or sectarianism. “What I have been striving and pining to achieve these thirty years,” he wrote in his autobiography, “is to see God face to face.</a:t>
            </a:r>
            <a:endParaRPr b="0" i="0" sz="2300" u="none" cap="none" strike="noStrike">
              <a:solidFill>
                <a:schemeClr val="accent4"/>
              </a:solidFill>
              <a:latin typeface="Impact"/>
              <a:ea typeface="Impact"/>
              <a:cs typeface="Impact"/>
              <a:sym typeface="Impact"/>
            </a:endParaRPr>
          </a:p>
        </p:txBody>
      </p:sp>
      <p:pic>
        <p:nvPicPr>
          <p:cNvPr id="172" name="Google Shape;172;p19"/>
          <p:cNvPicPr preferRelativeResize="0"/>
          <p:nvPr/>
        </p:nvPicPr>
        <p:blipFill rotWithShape="1">
          <a:blip r:embed="rId3">
            <a:alphaModFix/>
          </a:blip>
          <a:srcRect b="0" l="0" r="0" t="0"/>
          <a:stretch/>
        </p:blipFill>
        <p:spPr>
          <a:xfrm>
            <a:off x="5382300" y="477100"/>
            <a:ext cx="3590925" cy="400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nvSpPr>
        <p:spPr>
          <a:xfrm>
            <a:off x="0" y="468750"/>
            <a:ext cx="5163600" cy="420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dk2"/>
                </a:solidFill>
                <a:latin typeface="Impact"/>
                <a:ea typeface="Impact"/>
                <a:cs typeface="Impact"/>
                <a:sym typeface="Impact"/>
              </a:rPr>
              <a:t>Mahatma Gandhi is revered in India as the father of the country. He is remembered most for his nonviolent means of working for social justice, his acceptance of all faiths, and his ability to bring conflicting groups together. The model of satyagraha has inspired civil rights leaders, such as Martin Luther King, Jr., in many nations. Today Gandhi is one of the most universally known and revered figures in the world.</a:t>
            </a:r>
            <a:endParaRPr b="0" i="0" sz="2400" u="none" cap="none" strike="noStrike">
              <a:solidFill>
                <a:schemeClr val="dk2"/>
              </a:solidFill>
              <a:latin typeface="Impact"/>
              <a:ea typeface="Impact"/>
              <a:cs typeface="Impact"/>
              <a:sym typeface="Impact"/>
            </a:endParaRPr>
          </a:p>
        </p:txBody>
      </p:sp>
      <p:pic>
        <p:nvPicPr>
          <p:cNvPr id="178" name="Google Shape;178;p20"/>
          <p:cNvPicPr preferRelativeResize="0"/>
          <p:nvPr/>
        </p:nvPicPr>
        <p:blipFill rotWithShape="1">
          <a:blip r:embed="rId3">
            <a:alphaModFix/>
          </a:blip>
          <a:srcRect b="0" l="0" r="0" t="0"/>
          <a:stretch/>
        </p:blipFill>
        <p:spPr>
          <a:xfrm>
            <a:off x="5274525" y="468750"/>
            <a:ext cx="3717076" cy="420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nvSpPr>
        <p:spPr>
          <a:xfrm>
            <a:off x="579255" y="940200"/>
            <a:ext cx="51513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1" lang="en" sz="2500" u="none" cap="none" strike="noStrike">
                <a:solidFill>
                  <a:srgbClr val="00FFFF"/>
                </a:solidFill>
                <a:latin typeface="Impact"/>
                <a:ea typeface="Impact"/>
                <a:cs typeface="Impact"/>
                <a:sym typeface="Impact"/>
              </a:rPr>
              <a:t>As a firm believer and practitioner of Ahimsa and Shanthi, Gandhi not just preached these ideals, he walked  with his lathi and followers for support. He firmly believed that his words and actions that aligned with his intent had the power to change the world and the rest is history.  </a:t>
            </a:r>
            <a:endParaRPr b="1" i="1" sz="2500" u="none" cap="none" strike="noStrike">
              <a:solidFill>
                <a:srgbClr val="00FFFF"/>
              </a:solidFill>
              <a:latin typeface="Impact"/>
              <a:ea typeface="Impact"/>
              <a:cs typeface="Impact"/>
              <a:sym typeface="Impact"/>
            </a:endParaRPr>
          </a:p>
        </p:txBody>
      </p:sp>
      <p:pic>
        <p:nvPicPr>
          <p:cNvPr id="184" name="Google Shape;184;p21"/>
          <p:cNvPicPr preferRelativeResize="0"/>
          <p:nvPr/>
        </p:nvPicPr>
        <p:blipFill rotWithShape="1">
          <a:blip r:embed="rId3">
            <a:alphaModFix/>
          </a:blip>
          <a:srcRect b="0" l="0" r="0" t="0"/>
          <a:stretch/>
        </p:blipFill>
        <p:spPr>
          <a:xfrm>
            <a:off x="5730550" y="940200"/>
            <a:ext cx="3167450" cy="326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