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Anaheim" panose="020B0604020202020204" charset="0"/>
      <p:regular r:id="rId14"/>
      <p:bold r:id="rId15"/>
    </p:embeddedFont>
    <p:embeddedFont>
      <p:font typeface="Questrial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5E7BA-D1B8-48D2-A96B-D95BDB644150}">
  <a:tblStyle styleId="{A4B5E7BA-D1B8-48D2-A96B-D95BDB644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9CDB8E-DF6A-4AFC-9568-C5B3DA5223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11850"/>
            <a:ext cx="4708200" cy="23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13150"/>
            <a:ext cx="47082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500950" y="539500"/>
            <a:ext cx="1929900" cy="457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37697" y="-361624"/>
            <a:ext cx="9810337" cy="1466543"/>
            <a:chOff x="-237697" y="-361624"/>
            <a:chExt cx="9810337" cy="146654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237697" y="-361624"/>
              <a:ext cx="1695668" cy="1466543"/>
              <a:chOff x="-237697" y="-361624"/>
              <a:chExt cx="1695668" cy="1466543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88516" y="5478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237697" y="244765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88516" y="-5843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814" y="244765"/>
                <a:ext cx="643156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8830749" y="44251"/>
              <a:ext cx="741890" cy="642509"/>
            </a:xfrm>
            <a:custGeom>
              <a:avLst/>
              <a:gdLst/>
              <a:ahLst/>
              <a:cxnLst/>
              <a:rect l="l" t="t" r="r" b="b"/>
              <a:pathLst>
                <a:path w="15184" h="13150" extrusionOk="0">
                  <a:moveTo>
                    <a:pt x="3797" y="0"/>
                  </a:moveTo>
                  <a:lnTo>
                    <a:pt x="0" y="6575"/>
                  </a:lnTo>
                  <a:lnTo>
                    <a:pt x="3797" y="13149"/>
                  </a:lnTo>
                  <a:lnTo>
                    <a:pt x="11388" y="13149"/>
                  </a:lnTo>
                  <a:lnTo>
                    <a:pt x="15184" y="6575"/>
                  </a:lnTo>
                  <a:lnTo>
                    <a:pt x="113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t="18966" b="18972"/>
          <a:stretch/>
        </p:blipFill>
        <p:spPr>
          <a:xfrm>
            <a:off x="124825" y="4026854"/>
            <a:ext cx="1695600" cy="10523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6666225" y="-114350"/>
            <a:ext cx="2735297" cy="5581292"/>
            <a:chOff x="6666225" y="-114350"/>
            <a:chExt cx="2735297" cy="5581292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7148219" y="4287222"/>
              <a:ext cx="2253303" cy="1179720"/>
              <a:chOff x="7319525" y="4220750"/>
              <a:chExt cx="2119758" cy="1109803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7319525" y="4509915"/>
                <a:ext cx="613585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3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323586" y="4509915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8825617" y="4220750"/>
                <a:ext cx="613666" cy="53135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49" extrusionOk="0">
                    <a:moveTo>
                      <a:pt x="3797" y="0"/>
                    </a:moveTo>
                    <a:lnTo>
                      <a:pt x="1" y="6573"/>
                    </a:lnTo>
                    <a:lnTo>
                      <a:pt x="3797" y="13148"/>
                    </a:lnTo>
                    <a:lnTo>
                      <a:pt x="11389" y="13148"/>
                    </a:lnTo>
                    <a:lnTo>
                      <a:pt x="15185" y="6573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7821556" y="4799161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0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8825617" y="4799161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6666225" y="-114350"/>
              <a:ext cx="2230134" cy="863394"/>
              <a:chOff x="6666225" y="-114350"/>
              <a:chExt cx="2230134" cy="863394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7194377" y="189919"/>
                <a:ext cx="645595" cy="559124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6666225" y="-114350"/>
                <a:ext cx="645552" cy="559082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5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7722613" y="-114350"/>
                <a:ext cx="645595" cy="55908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9" y="13151"/>
                    </a:lnTo>
                    <a:lnTo>
                      <a:pt x="15185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8250807" y="189919"/>
                <a:ext cx="645552" cy="559124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2" extrusionOk="0">
                    <a:moveTo>
                      <a:pt x="3796" y="1"/>
                    </a:moveTo>
                    <a:lnTo>
                      <a:pt x="0" y="6576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6"/>
                    </a:lnTo>
                    <a:lnTo>
                      <a:pt x="113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3943350" y="2343900"/>
            <a:ext cx="4487400" cy="9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3943350" y="1428000"/>
            <a:ext cx="1163100" cy="915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3943350" y="3303900"/>
            <a:ext cx="44874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6"/>
          <p:cNvGrpSpPr/>
          <p:nvPr/>
        </p:nvGrpSpPr>
        <p:grpSpPr>
          <a:xfrm>
            <a:off x="-499823" y="-218749"/>
            <a:ext cx="9980037" cy="5560573"/>
            <a:chOff x="-499823" y="-218749"/>
            <a:chExt cx="9980037" cy="5560573"/>
          </a:xfrm>
        </p:grpSpPr>
        <p:grpSp>
          <p:nvGrpSpPr>
            <p:cNvPr id="78" name="Google Shape;78;p6"/>
            <p:cNvGrpSpPr/>
            <p:nvPr/>
          </p:nvGrpSpPr>
          <p:grpSpPr>
            <a:xfrm>
              <a:off x="-499823" y="-218749"/>
              <a:ext cx="1169438" cy="1769623"/>
              <a:chOff x="-237723" y="-361624"/>
              <a:chExt cx="1169438" cy="1769623"/>
            </a:xfrm>
          </p:grpSpPr>
          <p:sp>
            <p:nvSpPr>
              <p:cNvPr id="79" name="Google Shape;79;p6"/>
              <p:cNvSpPr/>
              <p:nvPr/>
            </p:nvSpPr>
            <p:spPr>
              <a:xfrm>
                <a:off x="288516" y="5478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-237697" y="244765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288516" y="-5843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-237723" y="851040"/>
                <a:ext cx="643156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6"/>
            <p:cNvGrpSpPr/>
            <p:nvPr/>
          </p:nvGrpSpPr>
          <p:grpSpPr>
            <a:xfrm>
              <a:off x="8694225" y="86051"/>
              <a:ext cx="785989" cy="1163348"/>
              <a:chOff x="8694225" y="86051"/>
              <a:chExt cx="785989" cy="1163348"/>
            </a:xfrm>
          </p:grpSpPr>
          <p:sp>
            <p:nvSpPr>
              <p:cNvPr id="85" name="Google Shape;85;p6"/>
              <p:cNvSpPr/>
              <p:nvPr/>
            </p:nvSpPr>
            <p:spPr>
              <a:xfrm flipH="1">
                <a:off x="8694225" y="86051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 flipH="1">
                <a:off x="8837100" y="692440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5400000" flipH="1">
              <a:off x="8364552" y="4438545"/>
              <a:ext cx="643199" cy="1163348"/>
              <a:chOff x="8529877" y="4094470"/>
              <a:chExt cx="643199" cy="1163348"/>
            </a:xfrm>
          </p:grpSpPr>
          <p:sp>
            <p:nvSpPr>
              <p:cNvPr id="88" name="Google Shape;88;p6"/>
              <p:cNvSpPr/>
              <p:nvPr/>
            </p:nvSpPr>
            <p:spPr>
              <a:xfrm flipH="1">
                <a:off x="8529877" y="47007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 flipH="1">
                <a:off x="8529877" y="409447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588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6"/>
            <p:cNvSpPr/>
            <p:nvPr/>
          </p:nvSpPr>
          <p:spPr>
            <a:xfrm flipH="1">
              <a:off x="-236679" y="4784865"/>
              <a:ext cx="643156" cy="556959"/>
            </a:xfrm>
            <a:custGeom>
              <a:avLst/>
              <a:gdLst/>
              <a:ahLst/>
              <a:cxnLst/>
              <a:rect l="l" t="t" r="r" b="b"/>
              <a:pathLst>
                <a:path w="15184" h="13149" extrusionOk="0">
                  <a:moveTo>
                    <a:pt x="3796" y="0"/>
                  </a:moveTo>
                  <a:lnTo>
                    <a:pt x="0" y="6574"/>
                  </a:lnTo>
                  <a:lnTo>
                    <a:pt x="3796" y="13148"/>
                  </a:lnTo>
                  <a:lnTo>
                    <a:pt x="11389" y="13148"/>
                  </a:lnTo>
                  <a:lnTo>
                    <a:pt x="15183" y="6574"/>
                  </a:lnTo>
                  <a:lnTo>
                    <a:pt x="11389" y="0"/>
                  </a:lnTo>
                  <a:close/>
                </a:path>
              </a:pathLst>
            </a:custGeom>
            <a:solidFill>
              <a:schemeClr val="accent3">
                <a:alpha val="588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6"/>
          <p:cNvGrpSpPr/>
          <p:nvPr/>
        </p:nvGrpSpPr>
        <p:grpSpPr>
          <a:xfrm>
            <a:off x="-524099" y="1366315"/>
            <a:ext cx="9943649" cy="1595970"/>
            <a:chOff x="-524099" y="1366315"/>
            <a:chExt cx="9943649" cy="1595970"/>
          </a:xfrm>
        </p:grpSpPr>
        <p:pic>
          <p:nvPicPr>
            <p:cNvPr id="92" name="Google Shape;92;p6"/>
            <p:cNvPicPr preferRelativeResize="0"/>
            <p:nvPr/>
          </p:nvPicPr>
          <p:blipFill rotWithShape="1">
            <a:blip r:embed="rId2">
              <a:alphaModFix/>
            </a:blip>
            <a:srcRect l="22594" t="6732" r="22589" b="6732"/>
            <a:stretch/>
          </p:blipFill>
          <p:spPr>
            <a:xfrm>
              <a:off x="8562975" y="1610050"/>
              <a:ext cx="856575" cy="1352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93" name="Google Shape;93;p6"/>
            <p:cNvPicPr preferRelativeResize="0"/>
            <p:nvPr/>
          </p:nvPicPr>
          <p:blipFill rotWithShape="1">
            <a:blip r:embed="rId2">
              <a:alphaModFix/>
            </a:blip>
            <a:srcRect l="22594" t="6732" r="22589" b="6732"/>
            <a:stretch/>
          </p:blipFill>
          <p:spPr>
            <a:xfrm rot="-9123115">
              <a:off x="-257175" y="1488188"/>
              <a:ext cx="856575" cy="135222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713225" y="1655500"/>
            <a:ext cx="47826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713225" y="2816925"/>
            <a:ext cx="4782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 flipH="1">
            <a:off x="2" y="-205430"/>
            <a:ext cx="9350140" cy="5509154"/>
            <a:chOff x="-449423" y="-205430"/>
            <a:chExt cx="9350140" cy="5509154"/>
          </a:xfrm>
        </p:grpSpPr>
        <p:grpSp>
          <p:nvGrpSpPr>
            <p:cNvPr id="129" name="Google Shape;129;p9"/>
            <p:cNvGrpSpPr/>
            <p:nvPr/>
          </p:nvGrpSpPr>
          <p:grpSpPr>
            <a:xfrm rot="10800000">
              <a:off x="-449423" y="-205430"/>
              <a:ext cx="1169438" cy="1769623"/>
              <a:chOff x="-237723" y="-361624"/>
              <a:chExt cx="1169438" cy="1769623"/>
            </a:xfrm>
          </p:grpSpPr>
          <p:sp>
            <p:nvSpPr>
              <p:cNvPr id="130" name="Google Shape;130;p9"/>
              <p:cNvSpPr/>
              <p:nvPr/>
            </p:nvSpPr>
            <p:spPr>
              <a:xfrm>
                <a:off x="288516" y="5478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237697" y="244765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288516" y="-5843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237723" y="851040"/>
                <a:ext cx="643156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9"/>
            <p:cNvGrpSpPr/>
            <p:nvPr/>
          </p:nvGrpSpPr>
          <p:grpSpPr>
            <a:xfrm rot="10800000">
              <a:off x="8114728" y="-5"/>
              <a:ext cx="785989" cy="1163348"/>
              <a:chOff x="9010300" y="1915651"/>
              <a:chExt cx="785989" cy="1163348"/>
            </a:xfrm>
          </p:grpSpPr>
          <p:sp>
            <p:nvSpPr>
              <p:cNvPr id="136" name="Google Shape;136;p9"/>
              <p:cNvSpPr/>
              <p:nvPr/>
            </p:nvSpPr>
            <p:spPr>
              <a:xfrm flipH="1">
                <a:off x="9010300" y="1915651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9153175" y="2522040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" name="Google Shape;138;p9"/>
            <p:cNvSpPr/>
            <p:nvPr/>
          </p:nvSpPr>
          <p:spPr>
            <a:xfrm rot="10800000" flipH="1">
              <a:off x="-273461" y="4456795"/>
              <a:ext cx="643156" cy="556959"/>
            </a:xfrm>
            <a:custGeom>
              <a:avLst/>
              <a:gdLst/>
              <a:ahLst/>
              <a:cxnLst/>
              <a:rect l="l" t="t" r="r" b="b"/>
              <a:pathLst>
                <a:path w="15184" h="13149" extrusionOk="0">
                  <a:moveTo>
                    <a:pt x="3796" y="0"/>
                  </a:moveTo>
                  <a:lnTo>
                    <a:pt x="0" y="6574"/>
                  </a:lnTo>
                  <a:lnTo>
                    <a:pt x="3796" y="13148"/>
                  </a:lnTo>
                  <a:lnTo>
                    <a:pt x="11389" y="13148"/>
                  </a:lnTo>
                  <a:lnTo>
                    <a:pt x="15183" y="6574"/>
                  </a:lnTo>
                  <a:lnTo>
                    <a:pt x="11389" y="0"/>
                  </a:lnTo>
                  <a:close/>
                </a:path>
              </a:pathLst>
            </a:custGeom>
            <a:solidFill>
              <a:schemeClr val="accent3">
                <a:alpha val="588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9"/>
            <p:cNvGrpSpPr/>
            <p:nvPr/>
          </p:nvGrpSpPr>
          <p:grpSpPr>
            <a:xfrm>
              <a:off x="6050641" y="4660525"/>
              <a:ext cx="2380123" cy="643199"/>
              <a:chOff x="6050641" y="4660525"/>
              <a:chExt cx="2380123" cy="643199"/>
            </a:xfrm>
          </p:grpSpPr>
          <p:sp>
            <p:nvSpPr>
              <p:cNvPr id="140" name="Google Shape;140;p9"/>
              <p:cNvSpPr/>
              <p:nvPr/>
            </p:nvSpPr>
            <p:spPr>
              <a:xfrm rot="-5400000">
                <a:off x="6613869" y="4703603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 rot="-5400000">
                <a:off x="6007543" y="4703624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588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 rot="-5400000">
                <a:off x="7830644" y="4703603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 rot="-5400000">
                <a:off x="7224318" y="4703624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720000" y="542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720000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2"/>
          </p:nvPr>
        </p:nvSpPr>
        <p:spPr>
          <a:xfrm>
            <a:off x="3419271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3"/>
          </p:nvPr>
        </p:nvSpPr>
        <p:spPr>
          <a:xfrm>
            <a:off x="720000" y="40312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4"/>
          </p:nvPr>
        </p:nvSpPr>
        <p:spPr>
          <a:xfrm>
            <a:off x="3419274" y="40312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5"/>
          </p:nvPr>
        </p:nvSpPr>
        <p:spPr>
          <a:xfrm>
            <a:off x="6118549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6"/>
          </p:nvPr>
        </p:nvSpPr>
        <p:spPr>
          <a:xfrm>
            <a:off x="6118549" y="40312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3163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31404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3163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31404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3163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31404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9"/>
          </p:nvPr>
        </p:nvSpPr>
        <p:spPr>
          <a:xfrm>
            <a:off x="720000" y="3625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20"/>
          </p:nvPr>
        </p:nvSpPr>
        <p:spPr>
          <a:xfrm>
            <a:off x="3419271" y="3625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21"/>
          </p:nvPr>
        </p:nvSpPr>
        <p:spPr>
          <a:xfrm>
            <a:off x="6118549" y="3625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grpSp>
        <p:nvGrpSpPr>
          <p:cNvPr id="187" name="Google Shape;187;p13"/>
          <p:cNvGrpSpPr/>
          <p:nvPr/>
        </p:nvGrpSpPr>
        <p:grpSpPr>
          <a:xfrm>
            <a:off x="-372485" y="-387790"/>
            <a:ext cx="9745373" cy="5731850"/>
            <a:chOff x="-372485" y="-387790"/>
            <a:chExt cx="9745373" cy="5731850"/>
          </a:xfrm>
        </p:grpSpPr>
        <p:grpSp>
          <p:nvGrpSpPr>
            <p:cNvPr id="188" name="Google Shape;188;p13"/>
            <p:cNvGrpSpPr/>
            <p:nvPr/>
          </p:nvGrpSpPr>
          <p:grpSpPr>
            <a:xfrm>
              <a:off x="-248197" y="-76190"/>
              <a:ext cx="9586222" cy="5420233"/>
              <a:chOff x="-248197" y="-76190"/>
              <a:chExt cx="9586222" cy="5420233"/>
            </a:xfrm>
          </p:grpSpPr>
          <p:sp>
            <p:nvSpPr>
              <p:cNvPr id="189" name="Google Shape;189;p13"/>
              <p:cNvSpPr/>
              <p:nvPr/>
            </p:nvSpPr>
            <p:spPr>
              <a:xfrm>
                <a:off x="-248197" y="4803664"/>
                <a:ext cx="623992" cy="540380"/>
              </a:xfrm>
              <a:custGeom>
                <a:avLst/>
                <a:gdLst/>
                <a:ahLst/>
                <a:cxnLst/>
                <a:rect l="l" t="t" r="r" b="b"/>
                <a:pathLst>
                  <a:path w="9351" h="8098" extrusionOk="0">
                    <a:moveTo>
                      <a:pt x="2338" y="1"/>
                    </a:moveTo>
                    <a:lnTo>
                      <a:pt x="1" y="4049"/>
                    </a:lnTo>
                    <a:lnTo>
                      <a:pt x="2338" y="8098"/>
                    </a:lnTo>
                    <a:lnTo>
                      <a:pt x="7013" y="8098"/>
                    </a:lnTo>
                    <a:lnTo>
                      <a:pt x="9350" y="4049"/>
                    </a:lnTo>
                    <a:lnTo>
                      <a:pt x="7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8714100" y="-76190"/>
                <a:ext cx="623926" cy="540246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8096" extrusionOk="0">
                    <a:moveTo>
                      <a:pt x="2338" y="1"/>
                    </a:moveTo>
                    <a:lnTo>
                      <a:pt x="1" y="4049"/>
                    </a:lnTo>
                    <a:lnTo>
                      <a:pt x="2338" y="8096"/>
                    </a:lnTo>
                    <a:lnTo>
                      <a:pt x="7012" y="8096"/>
                    </a:lnTo>
                    <a:lnTo>
                      <a:pt x="9349" y="4049"/>
                    </a:lnTo>
                    <a:lnTo>
                      <a:pt x="70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13"/>
            <p:cNvGrpSpPr/>
            <p:nvPr/>
          </p:nvGrpSpPr>
          <p:grpSpPr>
            <a:xfrm>
              <a:off x="-372485" y="-387790"/>
              <a:ext cx="9745373" cy="5731850"/>
              <a:chOff x="-372485" y="-387790"/>
              <a:chExt cx="9745373" cy="5731850"/>
            </a:xfrm>
          </p:grpSpPr>
          <p:grpSp>
            <p:nvGrpSpPr>
              <p:cNvPr id="192" name="Google Shape;192;p13"/>
              <p:cNvGrpSpPr/>
              <p:nvPr/>
            </p:nvGrpSpPr>
            <p:grpSpPr>
              <a:xfrm>
                <a:off x="8679238" y="3435348"/>
                <a:ext cx="693651" cy="1908712"/>
                <a:chOff x="8679238" y="3435348"/>
                <a:chExt cx="693651" cy="1908712"/>
              </a:xfrm>
            </p:grpSpPr>
            <p:sp>
              <p:nvSpPr>
                <p:cNvPr id="193" name="Google Shape;193;p13"/>
                <p:cNvSpPr/>
                <p:nvPr/>
              </p:nvSpPr>
              <p:spPr>
                <a:xfrm flipH="1">
                  <a:off x="8679238" y="3435348"/>
                  <a:ext cx="693651" cy="60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5" h="13151" extrusionOk="0">
                      <a:moveTo>
                        <a:pt x="3796" y="1"/>
                      </a:moveTo>
                      <a:lnTo>
                        <a:pt x="0" y="6576"/>
                      </a:lnTo>
                      <a:lnTo>
                        <a:pt x="3796" y="13151"/>
                      </a:lnTo>
                      <a:lnTo>
                        <a:pt x="11388" y="13151"/>
                      </a:lnTo>
                      <a:lnTo>
                        <a:pt x="15185" y="6576"/>
                      </a:lnTo>
                      <a:lnTo>
                        <a:pt x="11388" y="1"/>
                      </a:lnTo>
                      <a:close/>
                    </a:path>
                  </a:pathLst>
                </a:custGeom>
                <a:solidFill>
                  <a:schemeClr val="accent3">
                    <a:alpha val="2152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 flipH="1">
                  <a:off x="8679238" y="4743289"/>
                  <a:ext cx="693651" cy="60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5" h="13151" extrusionOk="0">
                      <a:moveTo>
                        <a:pt x="3796" y="0"/>
                      </a:moveTo>
                      <a:lnTo>
                        <a:pt x="0" y="6574"/>
                      </a:lnTo>
                      <a:lnTo>
                        <a:pt x="3796" y="13150"/>
                      </a:lnTo>
                      <a:lnTo>
                        <a:pt x="11388" y="13150"/>
                      </a:lnTo>
                      <a:lnTo>
                        <a:pt x="15185" y="6574"/>
                      </a:lnTo>
                      <a:lnTo>
                        <a:pt x="113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13"/>
                <p:cNvSpPr/>
                <p:nvPr/>
              </p:nvSpPr>
              <p:spPr>
                <a:xfrm flipH="1">
                  <a:off x="8679238" y="4089296"/>
                  <a:ext cx="693651" cy="600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5" h="13152" extrusionOk="0">
                      <a:moveTo>
                        <a:pt x="3796" y="1"/>
                      </a:moveTo>
                      <a:lnTo>
                        <a:pt x="0" y="6576"/>
                      </a:lnTo>
                      <a:lnTo>
                        <a:pt x="3796" y="13151"/>
                      </a:lnTo>
                      <a:lnTo>
                        <a:pt x="11388" y="13151"/>
                      </a:lnTo>
                      <a:lnTo>
                        <a:pt x="15185" y="6576"/>
                      </a:lnTo>
                      <a:lnTo>
                        <a:pt x="11388" y="1"/>
                      </a:lnTo>
                      <a:close/>
                    </a:path>
                  </a:pathLst>
                </a:custGeom>
                <a:solidFill>
                  <a:schemeClr val="accent3">
                    <a:alpha val="58859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" name="Google Shape;196;p13"/>
              <p:cNvGrpSpPr/>
              <p:nvPr/>
            </p:nvGrpSpPr>
            <p:grpSpPr>
              <a:xfrm>
                <a:off x="-372485" y="-387790"/>
                <a:ext cx="1690139" cy="860151"/>
                <a:chOff x="-115310" y="4491735"/>
                <a:chExt cx="1690139" cy="860151"/>
              </a:xfrm>
            </p:grpSpPr>
            <p:sp>
              <p:nvSpPr>
                <p:cNvPr id="197" name="Google Shape;197;p13"/>
                <p:cNvSpPr/>
                <p:nvPr/>
              </p:nvSpPr>
              <p:spPr>
                <a:xfrm>
                  <a:off x="931715" y="4789370"/>
                  <a:ext cx="643114" cy="557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3" h="13151" extrusionOk="0">
                      <a:moveTo>
                        <a:pt x="3796" y="0"/>
                      </a:moveTo>
                      <a:lnTo>
                        <a:pt x="0" y="6575"/>
                      </a:lnTo>
                      <a:lnTo>
                        <a:pt x="3796" y="13150"/>
                      </a:lnTo>
                      <a:lnTo>
                        <a:pt x="11387" y="13150"/>
                      </a:lnTo>
                      <a:lnTo>
                        <a:pt x="15183" y="6575"/>
                      </a:lnTo>
                      <a:lnTo>
                        <a:pt x="11387" y="0"/>
                      </a:lnTo>
                      <a:close/>
                    </a:path>
                  </a:pathLst>
                </a:custGeom>
                <a:solidFill>
                  <a:schemeClr val="accent5">
                    <a:alpha val="544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13"/>
                <p:cNvSpPr/>
                <p:nvPr/>
              </p:nvSpPr>
              <p:spPr>
                <a:xfrm>
                  <a:off x="-115310" y="4794927"/>
                  <a:ext cx="643114" cy="55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3" h="13149" extrusionOk="0">
                      <a:moveTo>
                        <a:pt x="3796" y="1"/>
                      </a:moveTo>
                      <a:lnTo>
                        <a:pt x="0" y="6576"/>
                      </a:lnTo>
                      <a:lnTo>
                        <a:pt x="3796" y="13149"/>
                      </a:lnTo>
                      <a:lnTo>
                        <a:pt x="11387" y="13149"/>
                      </a:lnTo>
                      <a:lnTo>
                        <a:pt x="15183" y="6576"/>
                      </a:lnTo>
                      <a:lnTo>
                        <a:pt x="1138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13"/>
                <p:cNvSpPr/>
                <p:nvPr/>
              </p:nvSpPr>
              <p:spPr>
                <a:xfrm>
                  <a:off x="410904" y="4491735"/>
                  <a:ext cx="643199" cy="557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5" h="13151" extrusionOk="0">
                      <a:moveTo>
                        <a:pt x="3797" y="1"/>
                      </a:moveTo>
                      <a:lnTo>
                        <a:pt x="1" y="6576"/>
                      </a:lnTo>
                      <a:lnTo>
                        <a:pt x="3797" y="13151"/>
                      </a:lnTo>
                      <a:lnTo>
                        <a:pt x="11389" y="13151"/>
                      </a:lnTo>
                      <a:lnTo>
                        <a:pt x="15185" y="6576"/>
                      </a:lnTo>
                      <a:lnTo>
                        <a:pt x="11389" y="1"/>
                      </a:lnTo>
                      <a:close/>
                    </a:path>
                  </a:pathLst>
                </a:custGeom>
                <a:solidFill>
                  <a:schemeClr val="accent3">
                    <a:alpha val="2152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00" name="Google Shape;20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430966">
            <a:off x="-681964" y="1983884"/>
            <a:ext cx="1459532" cy="145953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9"/>
          <p:cNvGrpSpPr/>
          <p:nvPr/>
        </p:nvGrpSpPr>
        <p:grpSpPr>
          <a:xfrm>
            <a:off x="-246361" y="56056"/>
            <a:ext cx="9839799" cy="5447718"/>
            <a:chOff x="-246361" y="56056"/>
            <a:chExt cx="9839799" cy="5447718"/>
          </a:xfrm>
        </p:grpSpPr>
        <p:grpSp>
          <p:nvGrpSpPr>
            <p:cNvPr id="289" name="Google Shape;289;p19"/>
            <p:cNvGrpSpPr/>
            <p:nvPr/>
          </p:nvGrpSpPr>
          <p:grpSpPr>
            <a:xfrm rot="10800000">
              <a:off x="8424000" y="3734151"/>
              <a:ext cx="1169438" cy="1769623"/>
              <a:chOff x="-531598" y="-361624"/>
              <a:chExt cx="1169438" cy="1769623"/>
            </a:xfrm>
          </p:grpSpPr>
          <p:sp>
            <p:nvSpPr>
              <p:cNvPr id="290" name="Google Shape;290;p19"/>
              <p:cNvSpPr/>
              <p:nvPr/>
            </p:nvSpPr>
            <p:spPr>
              <a:xfrm>
                <a:off x="-5359" y="5478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-531572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-531572" y="244765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-5359" y="-5843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-531598" y="851040"/>
                <a:ext cx="643156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19"/>
            <p:cNvGrpSpPr/>
            <p:nvPr/>
          </p:nvGrpSpPr>
          <p:grpSpPr>
            <a:xfrm rot="10800000">
              <a:off x="-246361" y="4035626"/>
              <a:ext cx="643114" cy="1163348"/>
              <a:chOff x="9156687" y="86051"/>
              <a:chExt cx="643114" cy="1163348"/>
            </a:xfrm>
          </p:grpSpPr>
          <p:sp>
            <p:nvSpPr>
              <p:cNvPr id="296" name="Google Shape;296;p19"/>
              <p:cNvSpPr/>
              <p:nvPr/>
            </p:nvSpPr>
            <p:spPr>
              <a:xfrm flipH="1">
                <a:off x="9156687" y="86051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 flipH="1">
                <a:off x="9156687" y="692440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19"/>
            <p:cNvSpPr/>
            <p:nvPr/>
          </p:nvSpPr>
          <p:spPr>
            <a:xfrm rot="-5400000">
              <a:off x="-246408" y="99133"/>
              <a:ext cx="643199" cy="557043"/>
            </a:xfrm>
            <a:custGeom>
              <a:avLst/>
              <a:gdLst/>
              <a:ahLst/>
              <a:cxnLst/>
              <a:rect l="l" t="t" r="r" b="b"/>
              <a:pathLst>
                <a:path w="15185" h="13151" extrusionOk="0">
                  <a:moveTo>
                    <a:pt x="3797" y="1"/>
                  </a:moveTo>
                  <a:lnTo>
                    <a:pt x="1" y="6576"/>
                  </a:lnTo>
                  <a:lnTo>
                    <a:pt x="3797" y="13151"/>
                  </a:lnTo>
                  <a:lnTo>
                    <a:pt x="11389" y="13151"/>
                  </a:lnTo>
                  <a:lnTo>
                    <a:pt x="15185" y="6576"/>
                  </a:lnTo>
                  <a:lnTo>
                    <a:pt x="11389" y="1"/>
                  </a:lnTo>
                  <a:close/>
                </a:path>
              </a:pathLst>
            </a:custGeom>
            <a:solidFill>
              <a:schemeClr val="accent3">
                <a:alpha val="588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 rot="10800000" flipH="1">
              <a:off x="8726638" y="99176"/>
              <a:ext cx="643156" cy="556959"/>
            </a:xfrm>
            <a:custGeom>
              <a:avLst/>
              <a:gdLst/>
              <a:ahLst/>
              <a:cxnLst/>
              <a:rect l="l" t="t" r="r" b="b"/>
              <a:pathLst>
                <a:path w="15184" h="13149" extrusionOk="0">
                  <a:moveTo>
                    <a:pt x="3796" y="0"/>
                  </a:moveTo>
                  <a:lnTo>
                    <a:pt x="0" y="6574"/>
                  </a:lnTo>
                  <a:lnTo>
                    <a:pt x="3796" y="13148"/>
                  </a:lnTo>
                  <a:lnTo>
                    <a:pt x="11389" y="13148"/>
                  </a:lnTo>
                  <a:lnTo>
                    <a:pt x="15183" y="6574"/>
                  </a:lnTo>
                  <a:lnTo>
                    <a:pt x="11389" y="0"/>
                  </a:lnTo>
                  <a:close/>
                </a:path>
              </a:pathLst>
            </a:custGeom>
            <a:solidFill>
              <a:schemeClr val="accent3">
                <a:alpha val="215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subTitle" idx="1"/>
          </p:nvPr>
        </p:nvSpPr>
        <p:spPr>
          <a:xfrm>
            <a:off x="4832078" y="1820025"/>
            <a:ext cx="32541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subTitle" idx="2"/>
          </p:nvPr>
        </p:nvSpPr>
        <p:spPr>
          <a:xfrm>
            <a:off x="1057900" y="1820025"/>
            <a:ext cx="32541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3"/>
          <p:cNvGrpSpPr/>
          <p:nvPr/>
        </p:nvGrpSpPr>
        <p:grpSpPr>
          <a:xfrm>
            <a:off x="-135050" y="-373775"/>
            <a:ext cx="9536572" cy="5840717"/>
            <a:chOff x="-135050" y="-373775"/>
            <a:chExt cx="9536572" cy="5840717"/>
          </a:xfrm>
        </p:grpSpPr>
        <p:grpSp>
          <p:nvGrpSpPr>
            <p:cNvPr id="554" name="Google Shape;554;p33"/>
            <p:cNvGrpSpPr/>
            <p:nvPr/>
          </p:nvGrpSpPr>
          <p:grpSpPr>
            <a:xfrm>
              <a:off x="7148219" y="4287222"/>
              <a:ext cx="2253303" cy="1179720"/>
              <a:chOff x="7319525" y="4220750"/>
              <a:chExt cx="2119758" cy="1109803"/>
            </a:xfrm>
          </p:grpSpPr>
          <p:sp>
            <p:nvSpPr>
              <p:cNvPr id="555" name="Google Shape;555;p33"/>
              <p:cNvSpPr/>
              <p:nvPr/>
            </p:nvSpPr>
            <p:spPr>
              <a:xfrm>
                <a:off x="7319525" y="4509915"/>
                <a:ext cx="613585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3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8323586" y="4509915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8825617" y="4220750"/>
                <a:ext cx="613666" cy="53135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49" extrusionOk="0">
                    <a:moveTo>
                      <a:pt x="3797" y="0"/>
                    </a:moveTo>
                    <a:lnTo>
                      <a:pt x="1" y="6573"/>
                    </a:lnTo>
                    <a:lnTo>
                      <a:pt x="3797" y="13148"/>
                    </a:lnTo>
                    <a:lnTo>
                      <a:pt x="11389" y="13148"/>
                    </a:lnTo>
                    <a:lnTo>
                      <a:pt x="15185" y="6573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7821556" y="4799161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0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8825617" y="4799161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33"/>
            <p:cNvGrpSpPr/>
            <p:nvPr/>
          </p:nvGrpSpPr>
          <p:grpSpPr>
            <a:xfrm>
              <a:off x="-135050" y="-373775"/>
              <a:ext cx="2230134" cy="863394"/>
              <a:chOff x="-135050" y="-373775"/>
              <a:chExt cx="2230134" cy="863394"/>
            </a:xfrm>
          </p:grpSpPr>
          <p:sp>
            <p:nvSpPr>
              <p:cNvPr id="561" name="Google Shape;561;p33"/>
              <p:cNvSpPr/>
              <p:nvPr/>
            </p:nvSpPr>
            <p:spPr>
              <a:xfrm>
                <a:off x="393102" y="-69506"/>
                <a:ext cx="645595" cy="559124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-135050" y="-373775"/>
                <a:ext cx="645552" cy="559082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5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921338" y="-373775"/>
                <a:ext cx="645595" cy="55908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9" y="13151"/>
                    </a:lnTo>
                    <a:lnTo>
                      <a:pt x="15185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49532" y="-69506"/>
                <a:ext cx="645552" cy="559124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2" extrusionOk="0">
                    <a:moveTo>
                      <a:pt x="3796" y="1"/>
                    </a:moveTo>
                    <a:lnTo>
                      <a:pt x="0" y="6576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6"/>
                    </a:lnTo>
                    <a:lnTo>
                      <a:pt x="113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" name="Google Shape;565;p33"/>
          <p:cNvGrpSpPr/>
          <p:nvPr/>
        </p:nvGrpSpPr>
        <p:grpSpPr>
          <a:xfrm>
            <a:off x="0" y="112950"/>
            <a:ext cx="9077325" cy="4867275"/>
            <a:chOff x="0" y="112950"/>
            <a:chExt cx="9077325" cy="4867275"/>
          </a:xfrm>
        </p:grpSpPr>
        <p:pic>
          <p:nvPicPr>
            <p:cNvPr id="566" name="Google Shape;566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877175" y="112950"/>
              <a:ext cx="1200150" cy="12001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567" name="Google Shape;567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3780075"/>
              <a:ext cx="1200150" cy="12001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34"/>
          <p:cNvGrpSpPr/>
          <p:nvPr/>
        </p:nvGrpSpPr>
        <p:grpSpPr>
          <a:xfrm rot="10800000" flipH="1">
            <a:off x="-237697" y="4154451"/>
            <a:ext cx="9810337" cy="1466543"/>
            <a:chOff x="-237697" y="-361624"/>
            <a:chExt cx="9810337" cy="1466543"/>
          </a:xfrm>
        </p:grpSpPr>
        <p:grpSp>
          <p:nvGrpSpPr>
            <p:cNvPr id="570" name="Google Shape;570;p34"/>
            <p:cNvGrpSpPr/>
            <p:nvPr/>
          </p:nvGrpSpPr>
          <p:grpSpPr>
            <a:xfrm>
              <a:off x="-237697" y="-361624"/>
              <a:ext cx="1695668" cy="1466543"/>
              <a:chOff x="-237697" y="-361624"/>
              <a:chExt cx="1695668" cy="1466543"/>
            </a:xfrm>
          </p:grpSpPr>
          <p:sp>
            <p:nvSpPr>
              <p:cNvPr id="571" name="Google Shape;571;p34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4"/>
              <p:cNvSpPr/>
              <p:nvPr/>
            </p:nvSpPr>
            <p:spPr>
              <a:xfrm>
                <a:off x="288516" y="5478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4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4"/>
              <p:cNvSpPr/>
              <p:nvPr/>
            </p:nvSpPr>
            <p:spPr>
              <a:xfrm>
                <a:off x="-237697" y="244765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4"/>
              <p:cNvSpPr/>
              <p:nvPr/>
            </p:nvSpPr>
            <p:spPr>
              <a:xfrm>
                <a:off x="288516" y="-5843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4"/>
              <p:cNvSpPr/>
              <p:nvPr/>
            </p:nvSpPr>
            <p:spPr>
              <a:xfrm>
                <a:off x="814814" y="244765"/>
                <a:ext cx="643156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7" name="Google Shape;577;p34"/>
            <p:cNvSpPr/>
            <p:nvPr/>
          </p:nvSpPr>
          <p:spPr>
            <a:xfrm>
              <a:off x="8830749" y="44251"/>
              <a:ext cx="741890" cy="642509"/>
            </a:xfrm>
            <a:custGeom>
              <a:avLst/>
              <a:gdLst/>
              <a:ahLst/>
              <a:cxnLst/>
              <a:rect l="l" t="t" r="r" b="b"/>
              <a:pathLst>
                <a:path w="15184" h="13150" extrusionOk="0">
                  <a:moveTo>
                    <a:pt x="3797" y="0"/>
                  </a:moveTo>
                  <a:lnTo>
                    <a:pt x="0" y="6575"/>
                  </a:lnTo>
                  <a:lnTo>
                    <a:pt x="3797" y="13149"/>
                  </a:lnTo>
                  <a:lnTo>
                    <a:pt x="11388" y="13149"/>
                  </a:lnTo>
                  <a:lnTo>
                    <a:pt x="15184" y="6575"/>
                  </a:lnTo>
                  <a:lnTo>
                    <a:pt x="113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4"/>
          <p:cNvGrpSpPr/>
          <p:nvPr/>
        </p:nvGrpSpPr>
        <p:grpSpPr>
          <a:xfrm>
            <a:off x="5370950" y="1381125"/>
            <a:ext cx="3268225" cy="3222870"/>
            <a:chOff x="5370950" y="1381125"/>
            <a:chExt cx="3268225" cy="3222870"/>
          </a:xfrm>
        </p:grpSpPr>
        <p:grpSp>
          <p:nvGrpSpPr>
            <p:cNvPr id="579" name="Google Shape;579;p34"/>
            <p:cNvGrpSpPr/>
            <p:nvPr/>
          </p:nvGrpSpPr>
          <p:grpSpPr>
            <a:xfrm>
              <a:off x="5532875" y="1381125"/>
              <a:ext cx="2079270" cy="2507147"/>
              <a:chOff x="-2353825" y="1381125"/>
              <a:chExt cx="2079270" cy="2507147"/>
            </a:xfrm>
          </p:grpSpPr>
          <p:sp>
            <p:nvSpPr>
              <p:cNvPr id="580" name="Google Shape;580;p34"/>
              <p:cNvSpPr/>
              <p:nvPr/>
            </p:nvSpPr>
            <p:spPr>
              <a:xfrm>
                <a:off x="-876451" y="1664810"/>
                <a:ext cx="601895" cy="52127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6" y="1"/>
                    </a:moveTo>
                    <a:lnTo>
                      <a:pt x="0" y="6576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6"/>
                    </a:lnTo>
                    <a:lnTo>
                      <a:pt x="11388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-1861407" y="2232220"/>
                <a:ext cx="601935" cy="52131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-876451" y="2799669"/>
                <a:ext cx="601895" cy="52127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50"/>
                    </a:lnTo>
                    <a:lnTo>
                      <a:pt x="11388" y="13150"/>
                    </a:lnTo>
                    <a:lnTo>
                      <a:pt x="15185" y="6574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-1368909" y="1381125"/>
                <a:ext cx="601935" cy="52127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5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-2353825" y="1948535"/>
                <a:ext cx="601895" cy="52127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5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-1368909" y="1948535"/>
                <a:ext cx="601935" cy="52127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9" y="13151"/>
                    </a:lnTo>
                    <a:lnTo>
                      <a:pt x="15185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-1368909" y="3083315"/>
                <a:ext cx="601935" cy="52123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6" y="1"/>
                    </a:moveTo>
                    <a:lnTo>
                      <a:pt x="0" y="6577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5" y="6577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-2256673" y="3342504"/>
                <a:ext cx="370611" cy="320905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8096" extrusionOk="0">
                    <a:moveTo>
                      <a:pt x="2338" y="1"/>
                    </a:moveTo>
                    <a:lnTo>
                      <a:pt x="0" y="4048"/>
                    </a:lnTo>
                    <a:lnTo>
                      <a:pt x="2338" y="8096"/>
                    </a:lnTo>
                    <a:lnTo>
                      <a:pt x="7013" y="8096"/>
                    </a:lnTo>
                    <a:lnTo>
                      <a:pt x="9349" y="4048"/>
                    </a:lnTo>
                    <a:lnTo>
                      <a:pt x="7013" y="1"/>
                    </a:lnTo>
                    <a:close/>
                  </a:path>
                </a:pathLst>
              </a:custGeom>
              <a:solidFill>
                <a:schemeClr val="accent3">
                  <a:alpha val="588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-1828309" y="1581730"/>
                <a:ext cx="370611" cy="320905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8096" extrusionOk="0">
                    <a:moveTo>
                      <a:pt x="2340" y="0"/>
                    </a:moveTo>
                    <a:lnTo>
                      <a:pt x="0" y="4048"/>
                    </a:lnTo>
                    <a:lnTo>
                      <a:pt x="2340" y="8096"/>
                    </a:lnTo>
                    <a:lnTo>
                      <a:pt x="7013" y="8096"/>
                    </a:lnTo>
                    <a:lnTo>
                      <a:pt x="9350" y="4048"/>
                    </a:ln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-876451" y="2232220"/>
                <a:ext cx="601895" cy="521312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2" extrusionOk="0">
                    <a:moveTo>
                      <a:pt x="3796" y="1"/>
                    </a:moveTo>
                    <a:lnTo>
                      <a:pt x="0" y="6576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6"/>
                    </a:lnTo>
                    <a:lnTo>
                      <a:pt x="11388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4"/>
              <p:cNvSpPr/>
              <p:nvPr/>
            </p:nvSpPr>
            <p:spPr>
              <a:xfrm>
                <a:off x="-876451" y="3367079"/>
                <a:ext cx="601895" cy="52119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49" extrusionOk="0">
                    <a:moveTo>
                      <a:pt x="3796" y="0"/>
                    </a:moveTo>
                    <a:lnTo>
                      <a:pt x="0" y="6573"/>
                    </a:lnTo>
                    <a:lnTo>
                      <a:pt x="3796" y="13148"/>
                    </a:lnTo>
                    <a:lnTo>
                      <a:pt x="11388" y="13148"/>
                    </a:lnTo>
                    <a:lnTo>
                      <a:pt x="15185" y="6573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34"/>
            <p:cNvGrpSpPr/>
            <p:nvPr/>
          </p:nvGrpSpPr>
          <p:grpSpPr>
            <a:xfrm>
              <a:off x="5370950" y="1628700"/>
              <a:ext cx="3268225" cy="2975295"/>
              <a:chOff x="313175" y="1628700"/>
              <a:chExt cx="3268225" cy="2975295"/>
            </a:xfrm>
          </p:grpSpPr>
          <p:pic>
            <p:nvPicPr>
              <p:cNvPr id="592" name="Google Shape;592;p34"/>
              <p:cNvPicPr preferRelativeResize="0"/>
              <p:nvPr/>
            </p:nvPicPr>
            <p:blipFill rotWithShape="1">
              <a:blip r:embed="rId2">
                <a:alphaModFix/>
              </a:blip>
              <a:srcRect l="18116" t="10280" r="18116" b="10272"/>
              <a:stretch/>
            </p:blipFill>
            <p:spPr>
              <a:xfrm flipH="1">
                <a:off x="2281150" y="2573000"/>
                <a:ext cx="1300250" cy="1620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</p:pic>
          <p:sp>
            <p:nvSpPr>
              <p:cNvPr id="593" name="Google Shape;593;p34"/>
              <p:cNvSpPr/>
              <p:nvPr/>
            </p:nvSpPr>
            <p:spPr>
              <a:xfrm>
                <a:off x="313175" y="4192995"/>
                <a:ext cx="2704200" cy="411000"/>
              </a:xfrm>
              <a:prstGeom prst="ellipse">
                <a:avLst/>
              </a:pr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94" name="Google Shape;594;p34"/>
              <p:cNvPicPr preferRelativeResize="0"/>
              <p:nvPr/>
            </p:nvPicPr>
            <p:blipFill rotWithShape="1">
              <a:blip r:embed="rId3">
                <a:alphaModFix/>
              </a:blip>
              <a:srcRect l="16325" t="10721" r="16325" b="13509"/>
              <a:stretch/>
            </p:blipFill>
            <p:spPr>
              <a:xfrm>
                <a:off x="407975" y="1628700"/>
                <a:ext cx="2514599" cy="28289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Char char="⬣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5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"/>
          <p:cNvSpPr txBox="1">
            <a:spLocks noGrp="1"/>
          </p:cNvSpPr>
          <p:nvPr>
            <p:ph type="ctrTitle"/>
          </p:nvPr>
        </p:nvSpPr>
        <p:spPr>
          <a:xfrm>
            <a:off x="713225" y="1311850"/>
            <a:ext cx="4708200" cy="23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AIML Catalyst Prediction and Generation</a:t>
            </a:r>
            <a:endParaRPr dirty="0"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5454325" y="1359997"/>
            <a:ext cx="3424042" cy="3244078"/>
            <a:chOff x="5454325" y="1359997"/>
            <a:chExt cx="3424042" cy="3244078"/>
          </a:xfrm>
        </p:grpSpPr>
        <p:grpSp>
          <p:nvGrpSpPr>
            <p:cNvPr id="614" name="Google Shape;614;p39"/>
            <p:cNvGrpSpPr/>
            <p:nvPr/>
          </p:nvGrpSpPr>
          <p:grpSpPr>
            <a:xfrm>
              <a:off x="6612028" y="1359997"/>
              <a:ext cx="2266339" cy="2423511"/>
              <a:chOff x="8495885" y="1601170"/>
              <a:chExt cx="1765474" cy="1887911"/>
            </a:xfrm>
          </p:grpSpPr>
          <p:sp>
            <p:nvSpPr>
              <p:cNvPr id="615" name="Google Shape;615;p39"/>
              <p:cNvSpPr/>
              <p:nvPr/>
            </p:nvSpPr>
            <p:spPr>
              <a:xfrm>
                <a:off x="8495885" y="1842073"/>
                <a:ext cx="511018" cy="442530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1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9332144" y="1842073"/>
                <a:ext cx="511085" cy="442530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49" extrusionOk="0">
                    <a:moveTo>
                      <a:pt x="3796" y="0"/>
                    </a:moveTo>
                    <a:lnTo>
                      <a:pt x="1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6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9750274" y="1601170"/>
                <a:ext cx="511085" cy="44256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>
                <a:off x="9332144" y="2323810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6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8495885" y="2805582"/>
                <a:ext cx="511018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1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51"/>
                    </a:lnTo>
                    <a:lnTo>
                      <a:pt x="11389" y="13151"/>
                    </a:lnTo>
                    <a:lnTo>
                      <a:pt x="15183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8914015" y="2564679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7" y="1"/>
                    </a:moveTo>
                    <a:lnTo>
                      <a:pt x="0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9750274" y="2564679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9750274" y="3046450"/>
                <a:ext cx="511085" cy="44263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9332144" y="2323810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6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9750274" y="3046450"/>
                <a:ext cx="511085" cy="44263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8914015" y="2082945"/>
                <a:ext cx="511085" cy="44256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0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9750274" y="2082908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8914015" y="3046450"/>
                <a:ext cx="511085" cy="44263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0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8495885" y="2323810"/>
                <a:ext cx="511018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1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3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9332144" y="2805582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51"/>
                    </a:lnTo>
                    <a:lnTo>
                      <a:pt x="11389" y="13151"/>
                    </a:lnTo>
                    <a:lnTo>
                      <a:pt x="15186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30" name="Google Shape;630;p39"/>
            <p:cNvPicPr preferRelativeResize="0"/>
            <p:nvPr/>
          </p:nvPicPr>
          <p:blipFill rotWithShape="1">
            <a:blip r:embed="rId3">
              <a:alphaModFix/>
            </a:blip>
            <a:srcRect l="24351" t="9573" r="24351" b="9565"/>
            <a:stretch/>
          </p:blipFill>
          <p:spPr>
            <a:xfrm>
              <a:off x="6935708" y="1938344"/>
              <a:ext cx="1534680" cy="241908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sp>
          <p:nvSpPr>
            <p:cNvPr id="631" name="Google Shape;631;p39"/>
            <p:cNvSpPr/>
            <p:nvPr/>
          </p:nvSpPr>
          <p:spPr>
            <a:xfrm>
              <a:off x="5454325" y="4193075"/>
              <a:ext cx="2938200" cy="411000"/>
            </a:xfrm>
            <a:prstGeom prst="ellipse">
              <a:avLst/>
            </a:prstGeom>
            <a:solidFill>
              <a:schemeClr val="dk1">
                <a:alpha val="177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2" name="Google Shape;632;p39"/>
            <p:cNvPicPr preferRelativeResize="0"/>
            <p:nvPr/>
          </p:nvPicPr>
          <p:blipFill rotWithShape="1">
            <a:blip r:embed="rId4">
              <a:alphaModFix/>
            </a:blip>
            <a:srcRect l="11737" t="11455" r="11745" b="11455"/>
            <a:stretch/>
          </p:blipFill>
          <p:spPr>
            <a:xfrm>
              <a:off x="5487200" y="1811000"/>
              <a:ext cx="2638451" cy="26582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Approach 1: Catalyst Prediction</a:t>
            </a:r>
            <a:br>
              <a:rPr lang="en-IN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D50B2-8EFF-E438-81FC-D6F2410FFFD3}"/>
              </a:ext>
            </a:extLst>
          </p:cNvPr>
          <p:cNvSpPr txBox="1"/>
          <p:nvPr/>
        </p:nvSpPr>
        <p:spPr>
          <a:xfrm>
            <a:off x="817756" y="1479395"/>
            <a:ext cx="47355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bert Sans" panose="020B0604020202020204" charset="0"/>
              </a:rPr>
              <a:t>🔧 Objective</a:t>
            </a:r>
          </a:p>
          <a:p>
            <a:r>
              <a:rPr lang="en-US" dirty="0">
                <a:latin typeface="Albert Sans" panose="020B0604020202020204" charset="0"/>
              </a:rPr>
              <a:t>Given a pair of reactants and products, predict the most likely catalyst using a classification model.</a:t>
            </a:r>
          </a:p>
          <a:p>
            <a:endParaRPr lang="en-IN" dirty="0">
              <a:latin typeface="Albert Sans" panose="020B0604020202020204" charset="0"/>
            </a:endParaRPr>
          </a:p>
          <a:p>
            <a:r>
              <a:rPr lang="en-IN" b="1" dirty="0">
                <a:latin typeface="Albert Sans" panose="020B0604020202020204" charset="0"/>
              </a:rPr>
              <a:t>⚙️ Technical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lbert Sans" panose="020B0604020202020204" charset="0"/>
              </a:rPr>
              <a:t>Frameworks: </a:t>
            </a:r>
            <a:r>
              <a:rPr lang="en-IN" dirty="0" err="1">
                <a:latin typeface="Albert Sans" panose="020B0604020202020204" charset="0"/>
              </a:rPr>
              <a:t>PyTorch</a:t>
            </a:r>
            <a:r>
              <a:rPr lang="en-IN" dirty="0">
                <a:latin typeface="Albert Sans" panose="020B0604020202020204" charset="0"/>
              </a:rPr>
              <a:t>, </a:t>
            </a:r>
            <a:r>
              <a:rPr lang="en-IN" dirty="0" err="1">
                <a:latin typeface="Albert Sans" panose="020B0604020202020204" charset="0"/>
              </a:rPr>
              <a:t>PyTorch</a:t>
            </a:r>
            <a:r>
              <a:rPr lang="en-IN" dirty="0">
                <a:latin typeface="Albert Sans" panose="020B0604020202020204" charset="0"/>
              </a:rPr>
              <a:t> Geometric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Dataset: all_mapped_reactions_combined.csv (≥ 0.5 Confidence)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Input Features:</a:t>
            </a:r>
          </a:p>
          <a:p>
            <a:pPr lvl="8"/>
            <a:r>
              <a:rPr lang="en-US" dirty="0">
                <a:latin typeface="Albert Sans" panose="020B0604020202020204" charset="0"/>
              </a:rPr>
              <a:t>	Atoms: Atomic number, degree, formal charge, hybridization, aromaticity → 5D </a:t>
            </a:r>
          </a:p>
          <a:p>
            <a:pPr lvl="8"/>
            <a:r>
              <a:rPr lang="en-US" dirty="0">
                <a:latin typeface="Albert Sans" panose="020B0604020202020204" charset="0"/>
              </a:rPr>
              <a:t>	Vector</a:t>
            </a:r>
          </a:p>
          <a:p>
            <a:r>
              <a:rPr lang="en-US" dirty="0">
                <a:latin typeface="Albert Sans" panose="020B0604020202020204" charset="0"/>
              </a:rPr>
              <a:t>	Graph: Reactants and products converted to graphs using </a:t>
            </a:r>
            <a:r>
              <a:rPr lang="en-US" dirty="0" err="1">
                <a:latin typeface="Albert Sans" panose="020B0604020202020204" charset="0"/>
              </a:rPr>
              <a:t>RDKit</a:t>
            </a:r>
            <a:endParaRPr lang="en-US" dirty="0">
              <a:latin typeface="Albert Sans" panose="020B0604020202020204" charset="0"/>
            </a:endParaRPr>
          </a:p>
          <a:p>
            <a:r>
              <a:rPr lang="en-US" dirty="0">
                <a:latin typeface="Albert Sans" panose="020B0604020202020204" charset="0"/>
              </a:rPr>
              <a:t>	Output: One-hot label for catalyst (multi-class classification)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4777D5-C01D-A504-9863-0254DD52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07" y="1201410"/>
            <a:ext cx="2163010" cy="3682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ECDF977-987D-8A57-E73E-EF0BC923F1AD}"/>
              </a:ext>
            </a:extLst>
          </p:cNvPr>
          <p:cNvSpPr txBox="1"/>
          <p:nvPr/>
        </p:nvSpPr>
        <p:spPr>
          <a:xfrm>
            <a:off x="641194" y="674346"/>
            <a:ext cx="56555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bert Sans" panose="020B0604020202020204" charset="0"/>
              </a:rPr>
              <a:t>🧠 </a:t>
            </a:r>
            <a:r>
              <a:rPr lang="en-IN" b="1" dirty="0">
                <a:latin typeface="Albert Sans" panose="020B0604020202020204" charset="0"/>
              </a:rPr>
              <a:t>Model Architecture</a:t>
            </a:r>
          </a:p>
          <a:p>
            <a:r>
              <a:rPr lang="en-IN" dirty="0">
                <a:latin typeface="Albert Sans" panose="020B0604020202020204" charset="0"/>
              </a:rPr>
              <a:t>Graph Encoder: </a:t>
            </a:r>
            <a:r>
              <a:rPr lang="en-IN" dirty="0" err="1">
                <a:latin typeface="Albert Sans" panose="020B0604020202020204" charset="0"/>
              </a:rPr>
              <a:t>GCNConv</a:t>
            </a:r>
            <a:endParaRPr lang="en-IN" dirty="0">
              <a:latin typeface="Albert Sans" panose="020B0604020202020204" charset="0"/>
            </a:endParaRPr>
          </a:p>
          <a:p>
            <a:pPr lvl="1"/>
            <a:r>
              <a:rPr lang="en-IN" dirty="0">
                <a:latin typeface="Albert Sans" panose="020B0604020202020204" charset="0"/>
              </a:rPr>
              <a:t>	</a:t>
            </a:r>
          </a:p>
          <a:p>
            <a:r>
              <a:rPr lang="en-IN" dirty="0">
                <a:latin typeface="Albert Sans" panose="020B0604020202020204" charset="0"/>
              </a:rPr>
              <a:t>Classifier Head:</a:t>
            </a:r>
          </a:p>
          <a:p>
            <a:r>
              <a:rPr lang="en-IN" dirty="0">
                <a:latin typeface="Albert Sans" panose="020B0604020202020204" charset="0"/>
              </a:rPr>
              <a:t>Linear Layer → Output size = Number of unique catalysts (868)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21D5D6-8616-82FA-C0F6-2AD61C3266EF}"/>
              </a:ext>
            </a:extLst>
          </p:cNvPr>
          <p:cNvSpPr txBox="1"/>
          <p:nvPr/>
        </p:nvSpPr>
        <p:spPr>
          <a:xfrm>
            <a:off x="760142" y="2481810"/>
            <a:ext cx="5207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latin typeface="Albert Sans" panose="020B0604020202020204" charset="0"/>
              </a:rPr>
              <a:t>🏁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lbert Sans" panose="020B0604020202020204" charset="0"/>
              </a:rPr>
              <a:t>Epochs: 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lbert Sans" panose="020B0604020202020204" charset="0"/>
              </a:rPr>
              <a:t>Best Val Accuracy: ~0.24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lbert Sans" panose="020B0604020202020204" charset="0"/>
              </a:rPr>
              <a:t>Top-3 Accuracy: ~43.6%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lbert Sans" panose="020B0604020202020204" charset="0"/>
              </a:rPr>
              <a:t>Top-5 Accuracy: ~53.1%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0B8327-44FC-AE7F-F2A9-67A2745F8014}"/>
              </a:ext>
            </a:extLst>
          </p:cNvPr>
          <p:cNvSpPr txBox="1"/>
          <p:nvPr/>
        </p:nvSpPr>
        <p:spPr>
          <a:xfrm>
            <a:off x="760142" y="3938755"/>
            <a:ext cx="5207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lbert Sans" panose="020B0604020202020204" charset="0"/>
              </a:rPr>
              <a:t>✅ Why GCN?</a:t>
            </a:r>
          </a:p>
          <a:p>
            <a:r>
              <a:rPr lang="en-US" dirty="0">
                <a:latin typeface="Albert Sans" panose="020B0604020202020204" charset="0"/>
              </a:rPr>
              <a:t>GCN is fast, scalable for this classification task and handles molecular graphs well using topological information.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30446E6-8FF1-68D1-B9EC-48F4FB49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51" y="1900995"/>
            <a:ext cx="5434361" cy="20948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oogle Shape;671;p42"/>
          <p:cNvGrpSpPr/>
          <p:nvPr/>
        </p:nvGrpSpPr>
        <p:grpSpPr>
          <a:xfrm>
            <a:off x="5679688" y="1440525"/>
            <a:ext cx="3559564" cy="2640821"/>
            <a:chOff x="5154361" y="1440525"/>
            <a:chExt cx="4084891" cy="3379900"/>
          </a:xfrm>
        </p:grpSpPr>
        <p:grpSp>
          <p:nvGrpSpPr>
            <p:cNvPr id="672" name="Google Shape;672;p42"/>
            <p:cNvGrpSpPr/>
            <p:nvPr/>
          </p:nvGrpSpPr>
          <p:grpSpPr>
            <a:xfrm>
              <a:off x="5539325" y="1440525"/>
              <a:ext cx="2803527" cy="1805258"/>
              <a:chOff x="5539325" y="1440525"/>
              <a:chExt cx="2803527" cy="1805258"/>
            </a:xfrm>
          </p:grpSpPr>
          <p:sp>
            <p:nvSpPr>
              <p:cNvPr id="673" name="Google Shape;673;p42"/>
              <p:cNvSpPr/>
              <p:nvPr/>
            </p:nvSpPr>
            <p:spPr>
              <a:xfrm>
                <a:off x="6076160" y="1749733"/>
                <a:ext cx="656101" cy="568212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3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2"/>
              <p:cNvSpPr/>
              <p:nvPr/>
            </p:nvSpPr>
            <p:spPr>
              <a:xfrm>
                <a:off x="7149830" y="1749733"/>
                <a:ext cx="656187" cy="56821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2"/>
              <p:cNvSpPr/>
              <p:nvPr/>
            </p:nvSpPr>
            <p:spPr>
              <a:xfrm>
                <a:off x="7686665" y="1440525"/>
                <a:ext cx="656187" cy="568168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49" extrusionOk="0">
                    <a:moveTo>
                      <a:pt x="3797" y="0"/>
                    </a:moveTo>
                    <a:lnTo>
                      <a:pt x="1" y="6573"/>
                    </a:lnTo>
                    <a:lnTo>
                      <a:pt x="3797" y="13148"/>
                    </a:lnTo>
                    <a:lnTo>
                      <a:pt x="11389" y="13148"/>
                    </a:lnTo>
                    <a:lnTo>
                      <a:pt x="15185" y="6573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2"/>
              <p:cNvSpPr/>
              <p:nvPr/>
            </p:nvSpPr>
            <p:spPr>
              <a:xfrm>
                <a:off x="6612995" y="2677572"/>
                <a:ext cx="656187" cy="56821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1"/>
                    </a:moveTo>
                    <a:lnTo>
                      <a:pt x="0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588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6612995" y="2059027"/>
                <a:ext cx="656187" cy="56821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0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5539325" y="1440525"/>
                <a:ext cx="656144" cy="568168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49" extrusionOk="0">
                    <a:moveTo>
                      <a:pt x="3796" y="0"/>
                    </a:moveTo>
                    <a:lnTo>
                      <a:pt x="0" y="6573"/>
                    </a:lnTo>
                    <a:lnTo>
                      <a:pt x="3796" y="13148"/>
                    </a:lnTo>
                    <a:lnTo>
                      <a:pt x="11388" y="13148"/>
                    </a:lnTo>
                    <a:lnTo>
                      <a:pt x="15185" y="6573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accent3">
                  <a:alpha val="588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6076160" y="2368321"/>
                <a:ext cx="656101" cy="568211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0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49"/>
                    </a:lnTo>
                    <a:lnTo>
                      <a:pt x="11389" y="13149"/>
                    </a:lnTo>
                    <a:lnTo>
                      <a:pt x="15183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6600815" y="1440525"/>
                <a:ext cx="656187" cy="568168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49" extrusionOk="0">
                    <a:moveTo>
                      <a:pt x="3797" y="0"/>
                    </a:moveTo>
                    <a:lnTo>
                      <a:pt x="1" y="6573"/>
                    </a:lnTo>
                    <a:lnTo>
                      <a:pt x="3797" y="13148"/>
                    </a:lnTo>
                    <a:lnTo>
                      <a:pt x="11389" y="13148"/>
                    </a:lnTo>
                    <a:lnTo>
                      <a:pt x="15185" y="6573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81" name="Google Shape;681;p42"/>
            <p:cNvPicPr preferRelativeResize="0"/>
            <p:nvPr/>
          </p:nvPicPr>
          <p:blipFill rotWithShape="1">
            <a:blip r:embed="rId3">
              <a:alphaModFix/>
            </a:blip>
            <a:srcRect l="11890" t="11431" r="11890" b="11431"/>
            <a:stretch/>
          </p:blipFill>
          <p:spPr>
            <a:xfrm rot="-1665671">
              <a:off x="6803977" y="2367422"/>
              <a:ext cx="2067023" cy="209200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sp>
          <p:nvSpPr>
            <p:cNvPr id="682" name="Google Shape;682;p42"/>
            <p:cNvSpPr/>
            <p:nvPr/>
          </p:nvSpPr>
          <p:spPr>
            <a:xfrm>
              <a:off x="5154361" y="4193000"/>
              <a:ext cx="3087900" cy="411000"/>
            </a:xfrm>
            <a:prstGeom prst="ellipse">
              <a:avLst/>
            </a:prstGeom>
            <a:solidFill>
              <a:schemeClr val="dk1">
                <a:alpha val="177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3" name="Google Shape;683;p42"/>
            <p:cNvPicPr preferRelativeResize="0"/>
            <p:nvPr/>
          </p:nvPicPr>
          <p:blipFill rotWithShape="1">
            <a:blip r:embed="rId4">
              <a:alphaModFix/>
            </a:blip>
            <a:srcRect l="7612" t="18446" r="7612" b="18446"/>
            <a:stretch/>
          </p:blipFill>
          <p:spPr>
            <a:xfrm>
              <a:off x="5400724" y="2380237"/>
              <a:ext cx="2803526" cy="208698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56F952E-AEFF-4AC8-AB7F-9E7502BB79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6919" y="560586"/>
            <a:ext cx="683941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3300" b="1" dirty="0"/>
              <a:t>Approach 2: Catalyst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3647C-694E-7558-62CD-19865C5BEBBF}"/>
              </a:ext>
            </a:extLst>
          </p:cNvPr>
          <p:cNvSpPr txBox="1"/>
          <p:nvPr/>
        </p:nvSpPr>
        <p:spPr>
          <a:xfrm>
            <a:off x="643069" y="1312787"/>
            <a:ext cx="46760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lbert Sans" panose="020B0604020202020204" charset="0"/>
              </a:rPr>
              <a:t>🔧 Objective</a:t>
            </a:r>
          </a:p>
          <a:p>
            <a:r>
              <a:rPr lang="en-US" dirty="0">
                <a:latin typeface="Albert Sans" panose="020B0604020202020204" charset="0"/>
              </a:rPr>
              <a:t>Generate new catalyst SMILES for a given reaction (reactants + product) and score their suitability.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29ED4-E3CA-FA6B-3A1B-18559DF80FBF}"/>
              </a:ext>
            </a:extLst>
          </p:cNvPr>
          <p:cNvSpPr txBox="1"/>
          <p:nvPr/>
        </p:nvSpPr>
        <p:spPr>
          <a:xfrm>
            <a:off x="643069" y="2343776"/>
            <a:ext cx="5118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bert Sans" panose="020B0604020202020204" charset="0"/>
              </a:rPr>
              <a:t>⚙️ Technical Stack</a:t>
            </a:r>
          </a:p>
          <a:p>
            <a:r>
              <a:rPr lang="en-IN" dirty="0">
                <a:latin typeface="Albert Sans" panose="020B0604020202020204" charset="0"/>
              </a:rPr>
              <a:t>Data: cleaned_mapped_reactions.csv</a:t>
            </a:r>
          </a:p>
          <a:p>
            <a:r>
              <a:rPr lang="en-IN" dirty="0">
                <a:latin typeface="Albert Sans" panose="020B0604020202020204" charset="0"/>
              </a:rPr>
              <a:t>Filter: Only reactions with catalysts containing: Pd, Pt, Rh, Ni, Cu, Fe, Ru, </a:t>
            </a:r>
            <a:r>
              <a:rPr lang="en-IN" dirty="0" err="1">
                <a:latin typeface="Albert Sans" panose="020B0604020202020204" charset="0"/>
              </a:rPr>
              <a:t>Ir</a:t>
            </a:r>
            <a:r>
              <a:rPr lang="en-IN" dirty="0">
                <a:latin typeface="Albert Sans" panose="020B0604020202020204" charset="0"/>
              </a:rPr>
              <a:t>, Zn</a:t>
            </a:r>
          </a:p>
          <a:p>
            <a:r>
              <a:rPr lang="en-IN" dirty="0">
                <a:latin typeface="Albert Sans" panose="020B0604020202020204" charset="0"/>
              </a:rPr>
              <a:t>SELFIES: Used for tokenization and generation (robust alternative to SMILES)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3"/>
          <p:cNvSpPr txBox="1">
            <a:spLocks noGrp="1"/>
          </p:cNvSpPr>
          <p:nvPr>
            <p:ph type="subTitle" idx="1"/>
          </p:nvPr>
        </p:nvSpPr>
        <p:spPr>
          <a:xfrm>
            <a:off x="193288" y="835765"/>
            <a:ext cx="5033345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b="1" dirty="0"/>
              <a:t>🧠 Model Architecture</a:t>
            </a:r>
          </a:p>
          <a:p>
            <a:pPr>
              <a:buNone/>
            </a:pPr>
            <a:r>
              <a:rPr lang="en-IN" sz="1200" b="1" dirty="0"/>
              <a:t>🔹 Encoder: Graph Neural Network (</a:t>
            </a:r>
            <a:r>
              <a:rPr lang="en-IN" sz="1200" b="1" dirty="0" err="1"/>
              <a:t>GINEConv</a:t>
            </a:r>
            <a:r>
              <a:rPr lang="en-IN" sz="12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Input: Reaction graph (reactants + products)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Atom Features: Same 5D vector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Bond Features: Bond type, aromaticity, conjugation, ring (4D)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Output: 64D vector (graph-level)</a:t>
            </a:r>
          </a:p>
          <a:p>
            <a:pPr>
              <a:buNone/>
            </a:pPr>
            <a:r>
              <a:rPr lang="en-IN" sz="1200" b="1" dirty="0"/>
              <a:t>🔹 Decoder: Transformer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Embedding Dim: 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Heads: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Layers: 2 encoder, 2 decoder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Output: SELFIES token 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Vocab Size: 45 tokens</a:t>
            </a:r>
          </a:p>
          <a:p>
            <a:pPr>
              <a:buNone/>
            </a:pPr>
            <a:r>
              <a:rPr lang="en-IN" sz="1200" b="1" dirty="0"/>
              <a:t>🔹 Post-filter</a:t>
            </a:r>
          </a:p>
          <a:p>
            <a:pPr>
              <a:buNone/>
            </a:pPr>
            <a:r>
              <a:rPr lang="en-IN" sz="1200" dirty="0"/>
              <a:t>Generated molecules are converted back to SMILES and passed to a GNN-based </a:t>
            </a:r>
            <a:r>
              <a:rPr lang="en-IN" sz="1200" b="1" dirty="0"/>
              <a:t>suitability classifier</a:t>
            </a:r>
            <a:r>
              <a:rPr lang="en-IN" sz="1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Classifier</a:t>
            </a:r>
            <a:r>
              <a:rPr lang="en-IN" sz="1200" dirty="0"/>
              <a:t>: </a:t>
            </a:r>
            <a:r>
              <a:rPr lang="en-IN" sz="1200" dirty="0" err="1"/>
              <a:t>GINEConv</a:t>
            </a:r>
            <a:r>
              <a:rPr lang="en-IN" sz="1200" dirty="0"/>
              <a:t> + MLP → outputs sigmoid score</a:t>
            </a:r>
          </a:p>
          <a:p>
            <a:pPr marL="139700" indent="0"/>
            <a:endParaRPr lang="en-IN" sz="1200" dirty="0"/>
          </a:p>
          <a:p>
            <a:pPr marL="139700" indent="0"/>
            <a:endParaRPr lang="en-IN" sz="1200" dirty="0"/>
          </a:p>
          <a:p>
            <a:endParaRPr lang="en-IN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DA82CD-F9C4-704B-27A9-E0818782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33" y="1375318"/>
            <a:ext cx="3399097" cy="26351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 txBox="1">
            <a:spLocks noGrp="1"/>
          </p:cNvSpPr>
          <p:nvPr>
            <p:ph type="subTitle" idx="2"/>
          </p:nvPr>
        </p:nvSpPr>
        <p:spPr>
          <a:xfrm>
            <a:off x="321920" y="1158386"/>
            <a:ext cx="4993495" cy="2514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✅ Why Transformer + SELFIES?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Transformer handles sequence generation flexibly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SELFIES ensures generated tokens are chemically valid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Suitability Scoring (Post-processing)</a:t>
            </a:r>
            <a:r>
              <a:rPr lang="en-US" sz="12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Each candidate is converted to a graph.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Passed through a separate </a:t>
            </a:r>
            <a:r>
              <a:rPr lang="en-US" sz="1200" b="1" dirty="0"/>
              <a:t>binary classifier</a:t>
            </a:r>
            <a:r>
              <a:rPr lang="en-US" sz="1200" dirty="0"/>
              <a:t> trained on ~20k reactions with good vs bad catalysts.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Output: Score ∈ [0, 1] (suitability).</a:t>
            </a:r>
          </a:p>
          <a:p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715" name="Google Shape;71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93903">
            <a:off x="494412" y="3635761"/>
            <a:ext cx="1417928" cy="141792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50EACD-1E2F-472A-8F0C-B98C0F0CD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15" y="843348"/>
            <a:ext cx="2909791" cy="3669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BDAFF-3959-AF0D-91F3-CFC73EEDDC48}"/>
              </a:ext>
            </a:extLst>
          </p:cNvPr>
          <p:cNvSpPr txBox="1"/>
          <p:nvPr/>
        </p:nvSpPr>
        <p:spPr>
          <a:xfrm>
            <a:off x="2187498" y="1849614"/>
            <a:ext cx="47690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rgbClr val="38303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786359"/>
      </p:ext>
    </p:extLst>
  </p:cSld>
  <p:clrMapOvr>
    <a:masterClrMapping/>
  </p:clrMapOvr>
</p:sld>
</file>

<file path=ppt/theme/theme1.xml><?xml version="1.0" encoding="utf-8"?>
<a:theme xmlns:a="http://schemas.openxmlformats.org/drawingml/2006/main" name="Biochemistry and Biomolecules - Science - 9th grade by Slidesgo">
  <a:themeElements>
    <a:clrScheme name="Simple Light">
      <a:dk1>
        <a:srgbClr val="383030"/>
      </a:dk1>
      <a:lt1>
        <a:srgbClr val="D8E7D8"/>
      </a:lt1>
      <a:dk2>
        <a:srgbClr val="FEFEFE"/>
      </a:dk2>
      <a:lt2>
        <a:srgbClr val="F7F2E9"/>
      </a:lt2>
      <a:accent1>
        <a:srgbClr val="A1A48F"/>
      </a:accent1>
      <a:accent2>
        <a:srgbClr val="5A6B47"/>
      </a:accent2>
      <a:accent3>
        <a:srgbClr val="004717"/>
      </a:accent3>
      <a:accent4>
        <a:srgbClr val="BB945E"/>
      </a:accent4>
      <a:accent5>
        <a:srgbClr val="6D563C"/>
      </a:accent5>
      <a:accent6>
        <a:srgbClr val="FFFFFF"/>
      </a:accent6>
      <a:hlink>
        <a:srgbClr val="38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On-screen Show (16:9)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Questrial</vt:lpstr>
      <vt:lpstr>Albert Sans</vt:lpstr>
      <vt:lpstr>Arial</vt:lpstr>
      <vt:lpstr>Anaheim</vt:lpstr>
      <vt:lpstr>Biochemistry and Biomolecules - Science - 9th grade by Slidesgo</vt:lpstr>
      <vt:lpstr>AIML Catalyst Prediction and Generation</vt:lpstr>
      <vt:lpstr>Approach 1: Catalyst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Akshith Varma</dc:creator>
  <cp:lastModifiedBy>Akshith Varma</cp:lastModifiedBy>
  <cp:revision>1</cp:revision>
  <dcterms:modified xsi:type="dcterms:W3CDTF">2025-07-03T21:28:58Z</dcterms:modified>
</cp:coreProperties>
</file>