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5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9796be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9796be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9796be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9796be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9796be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9796be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9796b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9796b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9796be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9796be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9796bec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9796bec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9796be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9796be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9796bec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9796bec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9796be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9796be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9796bec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9796bec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9796bec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9796bec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1275"/>
            <a:ext cx="85206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CT111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72050"/>
            <a:ext cx="85206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: Patel Aksh Bharatlal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 Id : 201901005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: 17 / 04 /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54000"/>
            <a:ext cx="85206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Continue</a:t>
            </a:r>
            <a:endParaRPr sz="18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441000"/>
            <a:ext cx="8520600" cy="4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m==4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decoded_bits(1,i)=1;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q = f(i,2) + e1(1,i1)-0 + 1-e1(1,i1+1);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 = f(i,4) + 1-e1(1,i1) + e1(1,i1+1)-0;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q&lt;=r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m=2;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i1=i1-2;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m=4;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i1=i1-2;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     %-----------end of m==4 if--------------- 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%----------first bit decoding ----------------   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m==1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decoded_bits(1,1)=0;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decoded_bits(1,1)=1;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1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211050" y="82675"/>
            <a:ext cx="85206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Monte Carlo Simulator: Code Snippet</a:t>
            </a:r>
            <a:endParaRPr sz="14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324450"/>
            <a:ext cx="8520600" cy="48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clearvars;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lang="en" sz="1000">
                <a:solidFill>
                  <a:srgbClr val="A020F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rate=1/2;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snr_db=0:0.5:8;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snr_linear=10.^(snr_db./10);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sigma2=1./(2*rate.*snr_linear);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sigma = sqrt(sigma2);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sigmaset=sigma;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Nsim =20000;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sizeofsigma=size(sigma);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nerr=zeros(1,sizeofsigma(1,2));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perr=qfunc(sqrt(2*rate*snr_linear));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i11=0;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sum1=zeros(1,sizeofsigma(1,2));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sig=sigmaset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i11=i11+1;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ksim = 1:Nsim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k=500;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info_bits = randi([0 1],[1 k+2]);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 declaring original message bit matrix--------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info_bits(1,k+1)=0;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info_bits(1,k+2)=0; 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 adding 2 trailing zeros -------------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 Encoding , channel , decoding  part will be put here ------------------------------------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nerr(1,i11)=nerr(1,i11)+sum(xor(info_bits,decoded_bits));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%--calculating error and store it into matrix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83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Numerical Result : Basic</a:t>
            </a:r>
            <a:endParaRPr sz="24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9524E-5BF0-42EA-8936-CBB0C370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83" y="863550"/>
            <a:ext cx="5692808" cy="42799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AC53-4124-4768-AA9E-D198FE83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3518"/>
            <a:ext cx="8520600" cy="572700"/>
          </a:xfrm>
        </p:spPr>
        <p:txBody>
          <a:bodyPr/>
          <a:lstStyle/>
          <a:p>
            <a:r>
              <a:rPr lang="en-IN" sz="2400" dirty="0"/>
              <a:t>Numerical Result: Intermediate Rate=1/2 K=4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98E8-B341-4BF2-926E-874396FB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6218"/>
            <a:ext cx="8520600" cy="44037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84458-822E-4CA9-8434-28FA75B2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82" y="656218"/>
            <a:ext cx="6863235" cy="44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46D5-8CC3-428B-B5A6-1EB66BEE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1"/>
            <a:ext cx="8520600" cy="581247"/>
          </a:xfrm>
        </p:spPr>
        <p:txBody>
          <a:bodyPr/>
          <a:lstStyle/>
          <a:p>
            <a:r>
              <a:rPr lang="en-IN" sz="2400" dirty="0"/>
              <a:t>Numerical Result: Intermediate Rate=1/3 K=4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5CD4-200F-47DD-9A87-C1A2CB58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1246"/>
            <a:ext cx="8520600" cy="45622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4001F-E225-4603-B093-82BF9A3B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82" y="581246"/>
            <a:ext cx="6863235" cy="45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0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62025" y="2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Summary</a:t>
            </a:r>
            <a:endParaRPr sz="2000"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616688"/>
            <a:ext cx="8520600" cy="444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sz="1200" b="1" dirty="0"/>
              <a:t>Difficulties faced 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  1. In decoding part I spend a lot of time trying 3 to 4 logics which give best result and runs in less time.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  2. In finding proper bit error rate .  I go through the code many times to find my errors and try to fix it.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b="1" dirty="0"/>
              <a:t>Rating of Project :</a:t>
            </a:r>
            <a:r>
              <a:rPr lang="en-US" sz="1200" dirty="0"/>
              <a:t>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       Moderately hard , very informative and quite similar to project in companies.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b="1" dirty="0"/>
              <a:t>Helpful in many other Projects 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b="1" dirty="0"/>
              <a:t>      </a:t>
            </a:r>
            <a:r>
              <a:rPr lang="en-US" sz="1200" dirty="0"/>
              <a:t>This type of algorithm is applicable to  -    </a:t>
            </a:r>
            <a:r>
              <a:rPr lang="en-US" sz="1200" b="1" dirty="0"/>
              <a:t>1). </a:t>
            </a:r>
            <a:r>
              <a:rPr lang="en-US" sz="1200" dirty="0"/>
              <a:t>shortest path searching algorithm.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        </a:t>
            </a:r>
            <a:r>
              <a:rPr lang="en-US" sz="1200" b="1" dirty="0"/>
              <a:t>2). </a:t>
            </a:r>
            <a:r>
              <a:rPr lang="en-US" sz="1200" dirty="0"/>
              <a:t>Finding traffic free road . ( first finding traffic with all possible paths and trace backing path with les traffic.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20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      </a:t>
            </a: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15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769975"/>
            <a:ext cx="8520600" cy="4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 M. Valenti, \Channel Coding for IEEE 802.16e Mobile WiMAX," June 2009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 H. Balakrishnan, J. White, \MIT 6.02 DRAFT Lecture Notes, Chapter 8, Convolution Coding,"Fall 2010 (Last update: October 4, 2010)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H. Balakrishnan, J. White, \MIT 6.02 DRAFT Lecture Notes, Chapter 9, Viterbi Decoding of Convolution Codes," Fall 2010 (Last update: October 6, 2010).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M. Valenti, \Channel Coding for IEEE 802.16e Mobile WiMAX," June 2009.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dirty="0"/>
              <a:t>J. G. </a:t>
            </a:r>
            <a:r>
              <a:rPr lang="en-IN" dirty="0" err="1"/>
              <a:t>Proakis</a:t>
            </a:r>
            <a:r>
              <a:rPr lang="en-IN" dirty="0"/>
              <a:t>, \Digital Communications," third edition, 1994.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Honor Code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107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work that we are presenting is our own work.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We have not copied the work (the code, the results, etc.) that someone else has done.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Concepts, understanding and insights we will be describing are our own.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We make this pledge truthfully. We know that violation of this solemn pledge can carry grave consequences.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Help Taken 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had taken help from my two friends like - how they had done something ? What results the are getting ? And is it matching with mine results ? And I worked accordingly.I had NOT copied anyone code nor did i ask anyone for their code.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Aksh Patel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1025" y="0"/>
            <a:ext cx="8520600" cy="411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Encoder Concept</a:t>
            </a:r>
            <a:endParaRPr sz="2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31922"/>
            <a:ext cx="8520600" cy="481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</a:pPr>
            <a:r>
              <a:rPr lang="en-US" sz="1200" dirty="0"/>
              <a:t> I have used state machine based implementation.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 In it I have used 4 states 00 , 01 ,10 11.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 Every state will have two paths and paths will contain 1 input bit and 2 output bits 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1 input bit contains either 0 or 1.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2 output bits will contain two parity bits for rate =1/2 coding.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My code runs for K=3; and rate = 1 / 2;</a:t>
            </a:r>
          </a:p>
          <a:p>
            <a:pPr marL="228600" indent="-228600">
              <a:spcAft>
                <a:spcPts val="1600"/>
              </a:spcAft>
            </a:pPr>
            <a:r>
              <a:rPr lang="en-US" sz="1200" dirty="0"/>
              <a:t> </a:t>
            </a:r>
            <a:r>
              <a:rPr lang="en-US" sz="1200" b="1" dirty="0"/>
              <a:t>Generalizations 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1. My code will run for any length of input bits k.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2. To run my code for different values of K and rate , I have to do some minor changes like –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	If K = 3 and rate = 1 / 3  then no of states will be 8 and there are 3 parity bits.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Yes , my code runs better for both in terms of time and it is memory efficient.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Run time of my code is ~3 min.</a:t>
            </a:r>
          </a:p>
          <a:p>
            <a:pPr marL="228600" indent="-228600">
              <a:spcAft>
                <a:spcPts val="1600"/>
              </a:spcAft>
            </a:pPr>
            <a:endParaRPr lang="en-US" sz="1200" dirty="0"/>
          </a:p>
          <a:p>
            <a:pPr marL="228600" indent="-228600">
              <a:spcAft>
                <a:spcPts val="1600"/>
              </a:spcAft>
            </a:pP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3200"/>
            <a:ext cx="85206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Encoder Code Snippet</a:t>
            </a:r>
            <a:endParaRPr sz="24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02350"/>
            <a:ext cx="8520600" cy="45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e1=zeros(1,2*(k+2));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i=1:k+2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(i==1)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e1(1,1)=info_bits(1,1);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e1(1,2)=info_bits(1,1);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(i==2)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e1(1,3)=mod(info_bits(1,1)+info_bits(1,2),2);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e1(1,4)=info_bits(1,2);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(i&gt;=3)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e1(1,i*2-1)=mod(info_bits(1,i)+info_bits(1,i-1)+info_bits(1,i-2),2);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e1(1,i*2)=mod(info_bits(1,i)+info_bits(1,i-2),2);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Info_bits (size = k+2;) - original message bits including 2 zeros at end.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e1 (size = 2*(k+2);) - encoded matrix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G1 = [1 1 1];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G2 = [1 0 1];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60325"/>
            <a:ext cx="8520600" cy="32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Decoder Concept</a:t>
            </a:r>
            <a:endParaRPr sz="1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247905" y="442050"/>
            <a:ext cx="8520600" cy="470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200" dirty="0"/>
              <a:t>I had made a matrix named “pm” which contains all the path matrix values of all the states in the Trellis Diagram.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I had calculated path matrix starting from first column in the Trellis diagram and goes till end.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All the columns in the Trellis structure’s  are rows in my code.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	For </a:t>
            </a:r>
            <a:r>
              <a:rPr lang="en-US" sz="1200" dirty="0" err="1"/>
              <a:t>eg</a:t>
            </a:r>
            <a:r>
              <a:rPr lang="en-US" sz="1200" dirty="0"/>
              <a:t> : there are 4 rows in the trellis structure. So , in my code I had made 4 columns in matrix “pm”.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b="1" dirty="0"/>
              <a:t>Traceback :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Starting from last row of matrix “pm” decoder will go till first row and decode one bit at each row.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At each row decoder will calculate two branch matrix of minimum path matrix state out of four possible state.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I had declared a variable named “m” which contains values in range (1,4)  and it denotes the min path matrix state.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Initially m=1 and  so in previous rows there are two  states whose path comes into state m 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So It calculates branch matrix values of those two paths and chose min out of two state and assign variable “m” to the no. of that state.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200" dirty="0"/>
              <a:t>Diagrammatic explanation is given in the next slide.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600" dirty="0"/>
              <a:t>	</a:t>
            </a:r>
          </a:p>
          <a:p>
            <a:pPr marL="457200" lvl="1" indent="0">
              <a:spcAft>
                <a:spcPts val="160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9769-23C3-43D7-90EF-AA717E78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164"/>
            <a:ext cx="8520600" cy="412669"/>
          </a:xfrm>
        </p:spPr>
        <p:txBody>
          <a:bodyPr/>
          <a:lstStyle/>
          <a:p>
            <a:r>
              <a:rPr lang="en-US" sz="2000" dirty="0"/>
              <a:t>Traceback Diagrammatic Explanation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E821-16C7-406D-82FD-8E439F48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64140"/>
            <a:ext cx="8520600" cy="4579359"/>
          </a:xfrm>
        </p:spPr>
        <p:txBody>
          <a:bodyPr/>
          <a:lstStyle/>
          <a:p>
            <a:pPr marL="3797300" lvl="8" indent="0">
              <a:buNone/>
            </a:pPr>
            <a:endParaRPr lang="en-US" dirty="0"/>
          </a:p>
          <a:p>
            <a:pPr marL="3797300" lvl="8" indent="0">
              <a:buNone/>
            </a:pPr>
            <a:endParaRPr lang="en-US" dirty="0"/>
          </a:p>
          <a:p>
            <a:pPr marL="3797300" lvl="8" indent="0">
              <a:buNone/>
            </a:pPr>
            <a:endParaRPr lang="en-US" dirty="0"/>
          </a:p>
          <a:p>
            <a:pPr>
              <a:buAutoNum type="arabicPlain" startAt="4"/>
            </a:pPr>
            <a:endParaRPr lang="en-US" dirty="0"/>
          </a:p>
          <a:p>
            <a:pPr marL="114300" indent="0">
              <a:buNone/>
            </a:pPr>
            <a:r>
              <a:rPr lang="en-IN" dirty="0"/>
              <a:t>    1 0         0 0       0 0</a:t>
            </a:r>
          </a:p>
          <a:p>
            <a:r>
              <a:rPr lang="en-IN" sz="1200" dirty="0"/>
              <a:t>States path are : (from top to bottom)                     </a:t>
            </a:r>
          </a:p>
          <a:p>
            <a:pPr marL="114300" indent="0">
              <a:buNone/>
            </a:pPr>
            <a:r>
              <a:rPr lang="en-IN" sz="1200" dirty="0"/>
              <a:t>	1</a:t>
            </a:r>
            <a:r>
              <a:rPr lang="en-IN" sz="1200" baseline="30000" dirty="0"/>
              <a:t>st</a:t>
            </a:r>
            <a:r>
              <a:rPr lang="en-IN" sz="1200" dirty="0"/>
              <a:t> row  (1 0   ,  0 1)     2</a:t>
            </a:r>
            <a:r>
              <a:rPr lang="en-IN" sz="1200" baseline="30000" dirty="0"/>
              <a:t>nd</a:t>
            </a:r>
            <a:r>
              <a:rPr lang="en-IN" sz="1200" dirty="0"/>
              <a:t> row  (0 0  ,  1 1)      3</a:t>
            </a:r>
            <a:r>
              <a:rPr lang="en-IN" sz="1200" baseline="30000" dirty="0"/>
              <a:t>rd</a:t>
            </a:r>
            <a:r>
              <a:rPr lang="en-IN" sz="1200" dirty="0"/>
              <a:t> row  (0 1  ,   1 0)     4</a:t>
            </a:r>
            <a:r>
              <a:rPr lang="en-IN" sz="1200" baseline="30000" dirty="0"/>
              <a:t>th</a:t>
            </a:r>
            <a:r>
              <a:rPr lang="en-IN" sz="1200" dirty="0"/>
              <a:t> row  (1 1  ,  0 0)</a:t>
            </a:r>
          </a:p>
          <a:p>
            <a:endParaRPr lang="en-IN" sz="1000" dirty="0"/>
          </a:p>
          <a:p>
            <a:r>
              <a:rPr lang="en-IN" sz="1200" dirty="0"/>
              <a:t>Firstly m=1 , so it will first calculate two branch matrix that terminates into last single state (value = 4) and out of two it will select one path which has less branch matrix + path matrix of 1</a:t>
            </a:r>
            <a:r>
              <a:rPr lang="en-IN" sz="1200" baseline="30000" dirty="0"/>
              <a:t>st</a:t>
            </a:r>
            <a:r>
              <a:rPr lang="en-IN" sz="1200" dirty="0"/>
              <a:t> and 3</a:t>
            </a:r>
            <a:r>
              <a:rPr lang="en-IN" sz="1200" baseline="30000" dirty="0"/>
              <a:t>rd</a:t>
            </a:r>
            <a:r>
              <a:rPr lang="en-IN" sz="1200" dirty="0"/>
              <a:t> state. Then it changes m to 1 (because (4 + 2) &gt; (4 + 0) so m=1) and it will decode last bit as 0.</a:t>
            </a:r>
          </a:p>
          <a:p>
            <a:r>
              <a:rPr lang="en-IN" sz="1200" dirty="0"/>
              <a:t>Then similarly process will goes on till first bit is decode and m value keeps on changing.</a:t>
            </a:r>
          </a:p>
          <a:p>
            <a:r>
              <a:rPr lang="en-IN" sz="1200" dirty="0"/>
              <a:t>Hence we are able to decode the received bit from last bit to first bit.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D014B7-1385-498D-A1B9-6A981058B6CB}"/>
              </a:ext>
            </a:extLst>
          </p:cNvPr>
          <p:cNvSpPr/>
          <p:nvPr/>
        </p:nvSpPr>
        <p:spPr>
          <a:xfrm>
            <a:off x="446568" y="687571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F6DF57-880C-4644-AFC1-1B97239FCA9C}"/>
              </a:ext>
            </a:extLst>
          </p:cNvPr>
          <p:cNvSpPr/>
          <p:nvPr/>
        </p:nvSpPr>
        <p:spPr>
          <a:xfrm>
            <a:off x="446568" y="1268819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F9E9B4-5FCF-4B04-A4F3-4F220F693594}"/>
              </a:ext>
            </a:extLst>
          </p:cNvPr>
          <p:cNvSpPr/>
          <p:nvPr/>
        </p:nvSpPr>
        <p:spPr>
          <a:xfrm>
            <a:off x="446567" y="1821712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70EE3-59F6-4673-95BF-4B167DE6E2E8}"/>
              </a:ext>
            </a:extLst>
          </p:cNvPr>
          <p:cNvSpPr/>
          <p:nvPr/>
        </p:nvSpPr>
        <p:spPr>
          <a:xfrm>
            <a:off x="407581" y="2346249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A5B02-6061-47C4-806B-401E26DD07F3}"/>
              </a:ext>
            </a:extLst>
          </p:cNvPr>
          <p:cNvSpPr/>
          <p:nvPr/>
        </p:nvSpPr>
        <p:spPr>
          <a:xfrm>
            <a:off x="1275906" y="687570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D8D14-AE64-43B0-815D-0631953DF90D}"/>
              </a:ext>
            </a:extLst>
          </p:cNvPr>
          <p:cNvSpPr/>
          <p:nvPr/>
        </p:nvSpPr>
        <p:spPr>
          <a:xfrm>
            <a:off x="1275906" y="1268819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03B516-0E9E-4F89-9503-47C48CAA0EC4}"/>
              </a:ext>
            </a:extLst>
          </p:cNvPr>
          <p:cNvSpPr/>
          <p:nvPr/>
        </p:nvSpPr>
        <p:spPr>
          <a:xfrm>
            <a:off x="1275905" y="1821712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494E5-0016-4C6B-81A9-7C85C4F0852A}"/>
              </a:ext>
            </a:extLst>
          </p:cNvPr>
          <p:cNvSpPr/>
          <p:nvPr/>
        </p:nvSpPr>
        <p:spPr>
          <a:xfrm>
            <a:off x="1275905" y="2348463"/>
            <a:ext cx="326065" cy="2884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FC2AE4-6374-47E6-9383-BFCD37A43013}"/>
              </a:ext>
            </a:extLst>
          </p:cNvPr>
          <p:cNvSpPr/>
          <p:nvPr/>
        </p:nvSpPr>
        <p:spPr>
          <a:xfrm>
            <a:off x="2782175" y="2346249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56CF93-16D9-4BA0-9CE2-49870E48C3C3}"/>
              </a:ext>
            </a:extLst>
          </p:cNvPr>
          <p:cNvSpPr/>
          <p:nvPr/>
        </p:nvSpPr>
        <p:spPr>
          <a:xfrm>
            <a:off x="2037902" y="1247553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F8B6C3-CA25-419C-B90A-31D22BA5D9C4}"/>
              </a:ext>
            </a:extLst>
          </p:cNvPr>
          <p:cNvSpPr/>
          <p:nvPr/>
        </p:nvSpPr>
        <p:spPr>
          <a:xfrm>
            <a:off x="2037903" y="2357496"/>
            <a:ext cx="326065" cy="311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B89C6E-BF48-4D80-B31D-B7AF7A2CA8CE}"/>
              </a:ext>
            </a:extLst>
          </p:cNvPr>
          <p:cNvCxnSpPr>
            <a:stCxn id="8" idx="7"/>
          </p:cNvCxnSpPr>
          <p:nvPr/>
        </p:nvCxnSpPr>
        <p:spPr>
          <a:xfrm flipV="1">
            <a:off x="685895" y="2083981"/>
            <a:ext cx="590010" cy="30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5810E3-7375-4114-8752-AA8058A184C1}"/>
              </a:ext>
            </a:extLst>
          </p:cNvPr>
          <p:cNvCxnSpPr>
            <a:cxnSpLocks/>
          </p:cNvCxnSpPr>
          <p:nvPr/>
        </p:nvCxnSpPr>
        <p:spPr>
          <a:xfrm>
            <a:off x="772632" y="2492175"/>
            <a:ext cx="503273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F5872-CDAC-4A17-8525-81266B7A3F4D}"/>
              </a:ext>
            </a:extLst>
          </p:cNvPr>
          <p:cNvCxnSpPr>
            <a:cxnSpLocks/>
          </p:cNvCxnSpPr>
          <p:nvPr/>
        </p:nvCxnSpPr>
        <p:spPr>
          <a:xfrm>
            <a:off x="779718" y="821755"/>
            <a:ext cx="503273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69C8D9-E237-4DEC-85B3-AD310E36FDF8}"/>
              </a:ext>
            </a:extLst>
          </p:cNvPr>
          <p:cNvCxnSpPr>
            <a:cxnSpLocks/>
          </p:cNvCxnSpPr>
          <p:nvPr/>
        </p:nvCxnSpPr>
        <p:spPr>
          <a:xfrm>
            <a:off x="724882" y="932520"/>
            <a:ext cx="598775" cy="36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359435-279C-4C17-A799-ED82A69CC833}"/>
              </a:ext>
            </a:extLst>
          </p:cNvPr>
          <p:cNvCxnSpPr>
            <a:stCxn id="6" idx="6"/>
            <a:endCxn id="11" idx="1"/>
          </p:cNvCxnSpPr>
          <p:nvPr/>
        </p:nvCxnSpPr>
        <p:spPr>
          <a:xfrm>
            <a:off x="772633" y="1424764"/>
            <a:ext cx="551023" cy="44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AA63EC-6178-47BC-9310-0A6711DEE30D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724882" y="1535033"/>
            <a:ext cx="598774" cy="8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43ABAC-FB64-4BDF-BD3C-99D85E39C2F8}"/>
              </a:ext>
            </a:extLst>
          </p:cNvPr>
          <p:cNvCxnSpPr>
            <a:stCxn id="7" idx="6"/>
            <a:endCxn id="10" idx="3"/>
          </p:cNvCxnSpPr>
          <p:nvPr/>
        </p:nvCxnSpPr>
        <p:spPr>
          <a:xfrm flipV="1">
            <a:off x="772632" y="1535033"/>
            <a:ext cx="551025" cy="44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303B6-6858-4607-96FC-37AE7BAB9E13}"/>
              </a:ext>
            </a:extLst>
          </p:cNvPr>
          <p:cNvCxnSpPr>
            <a:cxnSpLocks/>
          </p:cNvCxnSpPr>
          <p:nvPr/>
        </p:nvCxnSpPr>
        <p:spPr>
          <a:xfrm flipV="1">
            <a:off x="724881" y="932519"/>
            <a:ext cx="598776" cy="9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1C9393-39A6-43CD-912F-C134536372DD}"/>
              </a:ext>
            </a:extLst>
          </p:cNvPr>
          <p:cNvCxnSpPr>
            <a:endCxn id="14" idx="1"/>
          </p:cNvCxnSpPr>
          <p:nvPr/>
        </p:nvCxnSpPr>
        <p:spPr>
          <a:xfrm>
            <a:off x="1640957" y="821755"/>
            <a:ext cx="444696" cy="47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72C5F2-4A64-49EE-8F33-D5BB3DD91A71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1601970" y="1403498"/>
            <a:ext cx="435932" cy="57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D9436-E04A-4FAE-9C14-EDA0759C8014}"/>
              </a:ext>
            </a:extLst>
          </p:cNvPr>
          <p:cNvCxnSpPr>
            <a:stCxn id="10" idx="6"/>
            <a:endCxn id="16" idx="0"/>
          </p:cNvCxnSpPr>
          <p:nvPr/>
        </p:nvCxnSpPr>
        <p:spPr>
          <a:xfrm>
            <a:off x="1601971" y="1424764"/>
            <a:ext cx="598965" cy="93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DD08A6-20E3-4F5D-9FD6-4158A5EE08D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9031" y="2513441"/>
            <a:ext cx="508872" cy="1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0607ED-0562-4E37-B0FA-293C89AC678B}"/>
              </a:ext>
            </a:extLst>
          </p:cNvPr>
          <p:cNvCxnSpPr>
            <a:cxnSpLocks/>
            <a:stCxn id="14" idx="6"/>
            <a:endCxn id="13" idx="0"/>
          </p:cNvCxnSpPr>
          <p:nvPr/>
        </p:nvCxnSpPr>
        <p:spPr>
          <a:xfrm>
            <a:off x="2363967" y="1403498"/>
            <a:ext cx="581241" cy="94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8FB626-E1E4-41A5-BD66-A005A9742DCE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2363968" y="2502194"/>
            <a:ext cx="418207" cy="1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82000" y="43175"/>
            <a:ext cx="85206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Decoder: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Branch Metric and Path Matrix Calculation Code Snippet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064875"/>
            <a:ext cx="8520600" cy="3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pm=zeros(k+2,4);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%----------------------Calculation of first row of path matrix--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pm(1,1)=abs(0-e1(1,1))+abs(0-e1(1,2));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pm(1,2)=abs(1-e1(1,1))+abs(1-e1(1,2));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pm(1,3)=10000;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pm(1,4)=10000;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%----------------------Calculation of rest rows of pth matrix -------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i1=0;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i=2:k+2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pm(i,1) = min(pm(i-1,1) + e1(1,i1+3)-0 + e1(1,i1+4)-0,pm(i-1,3) + 1-e1(1,i1+3) + 1-e1(1,i1+4));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pm(i,2) = min(pm(i-1,1) + 1-e1(1,i1+3) + 1-e1(1,i1+4),pm(i-1,3) + e1(1,i1+3)-0 + e1(1,i1+4)-0);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pm(i,3) = min(pm(i-1,2) + 1-e1(1,i1+3) + e1(1,i1+4)-0,pm(i-1,4) + e1(1,i1+3)-0 + 1-e1(1,i1+4));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pm(i,4) = min(pm(i-1,2) + e1(1,i1+3)-0 + 1-e1(1,i1+4),pm(i-1,4) + 1-e1(1,i1+3) + e1(1,i1+4)-0);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i1=i1+2;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3C763D"/>
                </a:solidFill>
                <a:latin typeface="Courier New"/>
                <a:ea typeface="Courier New"/>
                <a:cs typeface="Courier New"/>
                <a:sym typeface="Courier New"/>
              </a:rPr>
              <a:t>%------------f is the final matrix of calculation of path matrix--------------%</a:t>
            </a:r>
            <a:endParaRPr sz="1000">
              <a:solidFill>
                <a:srgbClr val="3C76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f=[0 100000 100000 100000;pm];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pm contains all the path matrix values at all the states.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 is the final matrix also containing the very first column in the trellis diagram.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C2F-ACE4-4FD0-8BDA-1DAE7801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/>
          <a:lstStyle/>
          <a:p>
            <a:pPr lvl="0"/>
            <a:r>
              <a:rPr lang="en-US" sz="1800" dirty="0"/>
              <a:t>Decoder:</a:t>
            </a:r>
            <a:br>
              <a:rPr lang="en-US" sz="1800" dirty="0"/>
            </a:br>
            <a:r>
              <a:rPr lang="en-US" sz="1800" dirty="0"/>
              <a:t>Trellis Traceback and Bit Decision Code Snippet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74EF-E4FC-49CD-B0D9-32F9AC31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4624"/>
            <a:ext cx="8520600" cy="4393615"/>
          </a:xfrm>
        </p:spPr>
        <p:txBody>
          <a:bodyPr/>
          <a:lstStyle/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decoded_bits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=zeros(1,k+2);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m=1;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i1=2*k+4-1;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I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=k+2:-1:2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m==1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decoded_bits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(1,i)=0;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 = f(i,1) + e1(1,i1)-0 + e1(1,i1+1)-0;</a:t>
            </a:r>
          </a:p>
          <a:p>
            <a:pPr marL="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 = f(i,3) + 1-e1(1,i1) + 1-e1(1,i1+1);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q&lt;=r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m=1;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i1=i1-2;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m=3;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i1=i1-2;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marL="127000" lvl="0" indent="0">
              <a:lnSpc>
                <a:spcPct val="123099"/>
              </a:lnSpc>
              <a:buClr>
                <a:schemeClr val="dk1"/>
              </a:buClr>
              <a:buSzPts val="1100"/>
              <a:buNone/>
            </a:pPr>
            <a:r>
              <a:rPr lang="en-I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   %-------------- end of m==1 if --------------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7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03475"/>
            <a:ext cx="85206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Continue</a:t>
            </a:r>
            <a:endParaRPr sz="18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221275" y="466475"/>
            <a:ext cx="8520600" cy="46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m==2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decoded_bits(1,i)=1;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f(i,1) + 1-e1(1,i1) + 1-e1(1,i1+1);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f(i,3) + e1(1,i1)-0 + e1(1,i1+1)-0;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q&lt;=r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m=1;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i1=i1-2;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m=3;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i1=i1-2;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       %--------------end of m==2 if --------------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m==3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decoded_bits(1,i)=0;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q = f(i,2) + 1-e1(1,i1) + e1(1,i1+1)-0;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 = f(i,4) + e1(1,i1)-0 + 1-e1(1,i1+1);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q&lt;=r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m=2;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i1=i1-2;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m=4;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i1=i1-2;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 algn="l" rtl="0">
              <a:lnSpc>
                <a:spcPct val="123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       %------------------end of m==3 if ---------------</a:t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2197</Words>
  <Application>Microsoft Office PowerPoint</Application>
  <PresentationFormat>On-screen Show (16:9)</PresentationFormat>
  <Paragraphs>218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Light</vt:lpstr>
      <vt:lpstr>CT111 PROJECT</vt:lpstr>
      <vt:lpstr>Honor Code</vt:lpstr>
      <vt:lpstr>Encoder Concept</vt:lpstr>
      <vt:lpstr>Encoder Code Snippet</vt:lpstr>
      <vt:lpstr>Decoder Concept</vt:lpstr>
      <vt:lpstr>Traceback Diagrammatic Explanation</vt:lpstr>
      <vt:lpstr>Decoder: Branch Metric and Path Matrix Calculation Code Snippet </vt:lpstr>
      <vt:lpstr>Decoder: Trellis Traceback and Bit Decision Code Snippet</vt:lpstr>
      <vt:lpstr>Continue</vt:lpstr>
      <vt:lpstr>Continue</vt:lpstr>
      <vt:lpstr>Monte Carlo Simulator: Code Snippet</vt:lpstr>
      <vt:lpstr>Numerical Result : Basic</vt:lpstr>
      <vt:lpstr>Numerical Result: Intermediate Rate=1/2 K=4</vt:lpstr>
      <vt:lpstr>Numerical Result: Intermediate Rate=1/3 K=4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CT111 PROJECT</dc:title>
  <cp:lastModifiedBy>AKSH PATEL</cp:lastModifiedBy>
  <cp:revision>20</cp:revision>
  <dcterms:modified xsi:type="dcterms:W3CDTF">2020-07-20T07:13:01Z</dcterms:modified>
</cp:coreProperties>
</file>