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59" r:id="rId5"/>
    <p:sldId id="260" r:id="rId6"/>
    <p:sldId id="258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38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3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6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BBAC-FDC2-4BEE-AE8E-8A34B13FE784}" type="datetimeFigureOut">
              <a:rPr lang="en-US" smtClean="0"/>
              <a:t>01/12/2022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20C0-6532-48E9-87D7-1D7C5D5A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2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8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4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0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0"/>
            <a:ext cx="11395912" cy="295058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Algerian" panose="04020705040A02060702" pitchFamily="82" charset="0"/>
              </a:rPr>
              <a:t>Matrix Theory: Rank of Matrix</a:t>
            </a:r>
            <a:br>
              <a:rPr lang="en-US" sz="40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r>
              <a:rPr lang="en-US" sz="4000" dirty="0">
                <a:solidFill>
                  <a:srgbClr val="0070C0"/>
                </a:solidFill>
                <a:latin typeface="Algerian" panose="04020705040A02060702" pitchFamily="82" charset="0"/>
              </a:rPr>
              <a:t>-</a:t>
            </a:r>
            <a:br>
              <a:rPr lang="en-US" sz="4000" dirty="0">
                <a:solidFill>
                  <a:srgbClr val="0070C0"/>
                </a:solidFill>
                <a:latin typeface="Algerian" panose="04020705040A02060702" pitchFamily="82" charset="0"/>
              </a:rPr>
            </a:b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8" y="3302866"/>
            <a:ext cx="10315074" cy="239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FY 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BTECH  SEM-I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MODULE-2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B0F0"/>
                </a:solidFill>
                <a:latin typeface="Algerian" panose="04020705040A02060702" pitchFamily="82" charset="0"/>
              </a:rPr>
              <a:t>Sub Module 2.2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ECHELON FORM </a:t>
            </a:r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OF 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A MATRIX</a:t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BF84EC15-A959-47EB-966C-5F46652CE050}"/>
              </a:ext>
            </a:extLst>
          </p:cNvPr>
          <p:cNvSpPr txBox="1">
            <a:spLocks/>
          </p:cNvSpPr>
          <p:nvPr/>
        </p:nvSpPr>
        <p:spPr>
          <a:xfrm>
            <a:off x="476517" y="1133361"/>
            <a:ext cx="10878420" cy="498195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Definition:</a:t>
            </a:r>
            <a:r>
              <a:rPr lang="en-US" sz="2400" dirty="0"/>
              <a:t> If a matrix A is reduced to a matrix B by using elementary row transformations alone, then B is said to </a:t>
            </a:r>
            <a:r>
              <a:rPr lang="en-US" sz="2400" dirty="0" smtClean="0"/>
              <a:t>be </a:t>
            </a:r>
            <a:r>
              <a:rPr lang="en-US" sz="2400" dirty="0"/>
              <a:t>row equivalent to A.</a:t>
            </a:r>
          </a:p>
          <a:p>
            <a:r>
              <a:rPr lang="en-US" sz="2400" dirty="0"/>
              <a:t> </a:t>
            </a:r>
            <a:r>
              <a:rPr lang="en-US" sz="2400" b="1" dirty="0" err="1" smtClean="0"/>
              <a:t>Defn</a:t>
            </a:r>
            <a:r>
              <a:rPr lang="en-US" sz="2400" b="1" dirty="0" smtClean="0"/>
              <a:t>: </a:t>
            </a:r>
            <a:r>
              <a:rPr lang="en-US" sz="2400" dirty="0" smtClean="0"/>
              <a:t>The </a:t>
            </a:r>
            <a:r>
              <a:rPr lang="en-US" sz="2400" b="1" dirty="0"/>
              <a:t>Echelon form</a:t>
            </a:r>
            <a:r>
              <a:rPr lang="en-US" sz="2400" dirty="0"/>
              <a:t> or </a:t>
            </a:r>
            <a:r>
              <a:rPr lang="en-US" sz="2400" b="1" dirty="0"/>
              <a:t>Canonical form</a:t>
            </a:r>
            <a:r>
              <a:rPr lang="en-US" sz="2400" dirty="0"/>
              <a:t> of a matrix A is a row equivalent matrix of rank ’r’ in which </a:t>
            </a:r>
          </a:p>
          <a:p>
            <a:r>
              <a:rPr lang="en-US" sz="2400" b="1" dirty="0"/>
              <a:t>(a)</a:t>
            </a:r>
            <a:r>
              <a:rPr lang="en-US" sz="2400" dirty="0"/>
              <a:t> 	One or more elements of each of the first r rows are non – zero while all other rows have only zero </a:t>
            </a:r>
            <a:r>
              <a:rPr lang="en-US" sz="2400" dirty="0" smtClean="0"/>
              <a:t>elements</a:t>
            </a:r>
            <a:r>
              <a:rPr lang="en-US" sz="2400" dirty="0"/>
              <a:t>, (</a:t>
            </a:r>
            <a:r>
              <a:rPr lang="en-US" sz="2400" dirty="0" err="1"/>
              <a:t>i.e</a:t>
            </a:r>
            <a:r>
              <a:rPr lang="en-US" sz="2400" dirty="0"/>
              <a:t> all zero rows, if any, are placed at the bottom of the matrix so that the first r rows form an </a:t>
            </a:r>
            <a:r>
              <a:rPr lang="en-US" sz="2400" dirty="0" smtClean="0"/>
              <a:t>upper </a:t>
            </a:r>
            <a:r>
              <a:rPr lang="en-US" sz="2400" dirty="0"/>
              <a:t>triangular matrix).</a:t>
            </a:r>
          </a:p>
          <a:p>
            <a:r>
              <a:rPr lang="en-US" sz="2400" b="1" dirty="0"/>
              <a:t>(b)	</a:t>
            </a:r>
            <a:r>
              <a:rPr lang="en-US" sz="2400" dirty="0"/>
              <a:t>The number of zero before the first non – zero element in a row is less than the number of such zeros in the </a:t>
            </a:r>
            <a:r>
              <a:rPr lang="en-US" sz="2400" dirty="0" smtClean="0"/>
              <a:t>next </a:t>
            </a:r>
            <a:r>
              <a:rPr lang="en-US" sz="2400" dirty="0"/>
              <a:t>row.</a:t>
            </a:r>
          </a:p>
          <a:p>
            <a:r>
              <a:rPr lang="en-US" sz="2400" b="1" dirty="0"/>
              <a:t>In short,</a:t>
            </a:r>
            <a:r>
              <a:rPr lang="en-US" sz="2400" dirty="0"/>
              <a:t> by performing only row transformations, a given matrix that is reduced to an </a:t>
            </a:r>
            <a:r>
              <a:rPr lang="en-US" sz="2400" b="1" dirty="0"/>
              <a:t>upper triangular form</a:t>
            </a:r>
            <a:r>
              <a:rPr lang="en-US" sz="2400" dirty="0"/>
              <a:t> is called its </a:t>
            </a:r>
            <a:r>
              <a:rPr lang="en-US" sz="2400" b="1" dirty="0"/>
              <a:t>Echelon form</a:t>
            </a:r>
            <a:r>
              <a:rPr lang="en-US" sz="2400" dirty="0"/>
              <a:t>.</a:t>
            </a:r>
          </a:p>
          <a:p>
            <a:r>
              <a:rPr lang="en-US" sz="2400" b="1" dirty="0"/>
              <a:t>Note:</a:t>
            </a:r>
            <a:r>
              <a:rPr lang="en-US" sz="2400" dirty="0"/>
              <a:t> Rank of a given matrix is equal to the number of non – zero rows in the Echelon form.</a:t>
            </a:r>
          </a:p>
          <a:p>
            <a:endParaRPr lang="en-US" sz="2300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B0F0"/>
                    </a:solidFill>
                  </a:rPr>
                  <a:t>Reduce </a:t>
                </a:r>
                <a:r>
                  <a:rPr lang="en-US" sz="2000" dirty="0">
                    <a:solidFill>
                      <a:srgbClr val="00B0F0"/>
                    </a:solidFill>
                  </a:rPr>
                  <a:t>the matrix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 to Echelon Forms and hence find the ranks.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b="1" dirty="0"/>
                  <a:t>Solution:</a:t>
                </a: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     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	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4 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23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23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−9/4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	This is Echelon form of the given matrix, in which the number of non – zero rows is 4.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	Hence the rank of the matrix is 4.</a:t>
                </a:r>
              </a:p>
              <a:p>
                <a:pPr>
                  <a:lnSpc>
                    <a:spcPct val="100000"/>
                  </a:lnSpc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NORMAL FORM OF A </a:t>
            </a:r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MATRIX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1"/>
                <a:ext cx="10753859" cy="4981954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By performing elementary row and column transformations, every non – zero matrix can </a:t>
                </a:r>
                <a:r>
                  <a:rPr lang="en-US" sz="2400" dirty="0" smtClean="0"/>
                  <a:t>be </a:t>
                </a:r>
                <a:r>
                  <a:rPr lang="en-US" sz="2400" dirty="0"/>
                  <a:t>reduced to one of the four forms, called the normal form of A:</a:t>
                </a:r>
              </a:p>
              <a:p>
                <a:r>
                  <a:rPr lang="en-US" sz="2400" dirty="0"/>
                  <a:t>          </a:t>
                </a:r>
                <a:r>
                  <a:rPr lang="en-US" sz="2400" b="1" dirty="0"/>
                  <a:t>(</a:t>
                </a:r>
                <a:r>
                  <a:rPr lang="en-US" sz="2400" b="1" dirty="0" err="1"/>
                  <a:t>i</a:t>
                </a:r>
                <a:r>
                  <a:rPr lang="en-US" sz="2400" b="1" dirty="0"/>
                  <a:t>)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	(ii)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sz="2400" b="1" dirty="0"/>
                  <a:t>	(iii)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1" dirty="0"/>
                  <a:t>	(iv)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            </a:t>
                </a:r>
              </a:p>
              <a:p>
                <a:r>
                  <a:rPr lang="en-US" sz="2400" b="1" dirty="0"/>
                  <a:t>Note:</a:t>
                </a:r>
                <a:r>
                  <a:rPr lang="en-US" sz="2400" dirty="0"/>
                  <a:t> Rank of A = Rank of the normal form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b="1" dirty="0"/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r>
                  <a:rPr lang="en-US" sz="2400" b="1" dirty="0" smtClean="0"/>
                  <a:t>Method </a:t>
                </a:r>
                <a:r>
                  <a:rPr lang="en-US" sz="2400" b="1" dirty="0"/>
                  <a:t>to Reduce a Given Matrix to its Normal Form by Applying Elementary Transformations:</a:t>
                </a:r>
                <a:endParaRPr lang="en-US" sz="2400" dirty="0"/>
              </a:p>
              <a:p>
                <a:r>
                  <a:rPr lang="en-US" sz="2400" b="1" dirty="0"/>
                  <a:t>Step 1:</a:t>
                </a:r>
                <a:r>
                  <a:rPr lang="en-US" sz="2400" dirty="0"/>
                  <a:t> 	Reduce the first diagonal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which is called a leading element (or a pivot), to 1 by applying </a:t>
                </a:r>
                <a:r>
                  <a:rPr lang="en-US" sz="2400" dirty="0" smtClean="0"/>
                  <a:t>any </a:t>
                </a:r>
                <a:r>
                  <a:rPr lang="en-US" sz="2400" dirty="0"/>
                  <a:t>(row or column) transformation</a:t>
                </a:r>
              </a:p>
              <a:p>
                <a:r>
                  <a:rPr lang="en-US" sz="2400" b="1" dirty="0"/>
                  <a:t>Step 2:</a:t>
                </a:r>
                <a:r>
                  <a:rPr lang="en-US" sz="2400" dirty="0"/>
                  <a:t> 	Apply row – transformation to reduce all other elements in first column to zero.</a:t>
                </a:r>
              </a:p>
              <a:p>
                <a:r>
                  <a:rPr lang="en-US" sz="2400" b="1" dirty="0"/>
                  <a:t>Step: 3:</a:t>
                </a:r>
                <a:r>
                  <a:rPr lang="en-US" sz="2400" dirty="0"/>
                  <a:t> 	Apply column – transformation to reduce all other elements in first row to zero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1"/>
                <a:ext cx="10753859" cy="4981954"/>
              </a:xfrm>
              <a:prstGeom prst="rect">
                <a:avLst/>
              </a:prstGeom>
              <a:blipFill rotWithShape="0">
                <a:blip r:embed="rId5"/>
                <a:stretch>
                  <a:fillRect l="-737" t="-1714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8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NORMAL FORM OF A </a:t>
            </a:r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MATRIX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1"/>
                <a:ext cx="10753859" cy="4981954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/>
                  <a:t>Step 4:</a:t>
                </a:r>
                <a:r>
                  <a:rPr lang="en-US" sz="2400" dirty="0"/>
                  <a:t> 	Reduce the second diagonal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which is then called the leading element, to 1 by applying any </a:t>
                </a:r>
                <a:r>
                  <a:rPr lang="en-US" sz="2400" dirty="0" smtClean="0"/>
                  <a:t>(</a:t>
                </a:r>
                <a:r>
                  <a:rPr lang="en-US" sz="2400" dirty="0"/>
                  <a:t>row or column) transformation without disturbing the elements of the first row and first column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r>
                  <a:rPr lang="en-US" sz="2400" b="1" dirty="0"/>
                  <a:t>Step 5:</a:t>
                </a:r>
                <a:r>
                  <a:rPr lang="en-US" sz="2400" dirty="0"/>
                  <a:t> 	Applying row – transformation clear off all other non – zero elements of the second column and reduce </a:t>
                </a:r>
                <a:r>
                  <a:rPr lang="en-US" sz="2400" dirty="0" smtClean="0"/>
                  <a:t>them </a:t>
                </a:r>
                <a:r>
                  <a:rPr lang="en-US" sz="2400" dirty="0"/>
                  <a:t>to zero without disturbing the first row. </a:t>
                </a:r>
              </a:p>
              <a:p>
                <a:r>
                  <a:rPr lang="en-US" sz="2400" b="1" dirty="0"/>
                  <a:t>Step 6:</a:t>
                </a:r>
                <a:r>
                  <a:rPr lang="en-US" sz="2400" dirty="0"/>
                  <a:t> 	Applying column – transformation clear off all other non – zero elements of the second row and</a:t>
                </a:r>
                <a:r>
                  <a:rPr lang="en-US" sz="2400" b="1" dirty="0"/>
                  <a:t> </a:t>
                </a:r>
                <a:r>
                  <a:rPr lang="en-US" sz="2400" dirty="0"/>
                  <a:t>reduce </a:t>
                </a:r>
                <a:r>
                  <a:rPr lang="en-US" sz="2400" dirty="0" smtClean="0"/>
                  <a:t>them </a:t>
                </a:r>
                <a:r>
                  <a:rPr lang="en-US" sz="2400" dirty="0"/>
                  <a:t>to zero without disturbing the first column.</a:t>
                </a:r>
              </a:p>
              <a:p>
                <a:r>
                  <a:rPr lang="en-US" sz="2400" dirty="0"/>
                  <a:t>Continuing the above procedure with the successive rows and columns, we can reduce a given matrix to its normal form.</a:t>
                </a:r>
              </a:p>
              <a:p>
                <a:r>
                  <a:rPr lang="en-US" sz="2400" b="1" dirty="0"/>
                  <a:t>Note:</a:t>
                </a:r>
                <a:r>
                  <a:rPr lang="en-US" sz="2400" dirty="0"/>
                  <a:t> Application of elementary transformation on any matrix A may differ but rank of A is unique.</a:t>
                </a:r>
              </a:p>
              <a:p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1"/>
                <a:ext cx="10753859" cy="4981954"/>
              </a:xfrm>
              <a:prstGeom prst="rect">
                <a:avLst/>
              </a:prstGeom>
              <a:blipFill rotWithShape="0">
                <a:blip r:embed="rId5"/>
                <a:stretch>
                  <a:fillRect l="-737" t="-1714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9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solidFill>
                      <a:srgbClr val="00B0F0"/>
                    </a:solidFill>
                  </a:rPr>
                  <a:t>Reduce the following matrices to their normal form and hence obtain their ranks.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b="1" dirty="0">
                    <a:solidFill>
                      <a:srgbClr val="00B0F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00B0F0"/>
                    </a:solidFill>
                  </a:rPr>
                  <a:t>i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)	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−2</m:t>
                                    </m:r>
                                  </m:e>
                                </m:mr>
                              </m:m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	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   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     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</a:t>
                </a:r>
                <a:endParaRPr lang="en-US" sz="2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1        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		Hence, the rank of matrix is 2. </a:t>
                </a:r>
              </a:p>
              <a:p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1">
                <a:blip r:embed="rId5"/>
                <a:stretch>
                  <a:fillRect l="-454" t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8818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8603" y="348225"/>
            <a:ext cx="530125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47177" y="1455883"/>
            <a:ext cx="156598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54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226497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000" b="1" dirty="0" smtClean="0">
                    <a:solidFill>
                      <a:srgbClr val="00B0F0"/>
                    </a:solidFill>
                  </a:rPr>
                  <a:t>(ii)</a:t>
                </a:r>
                <a:r>
                  <a:rPr lang="en-US" sz="2000" dirty="0">
                    <a:solidFill>
                      <a:srgbClr val="00B0F0"/>
                    </a:solidFill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i="1" dirty="0" smtClean="0">
                  <a:solidFill>
                    <a:srgbClr val="00B0F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   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     </a:t>
                </a: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66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 	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66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     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		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226497"/>
              </a:xfrm>
              <a:prstGeom prst="rect">
                <a:avLst/>
              </a:prstGeom>
              <a:blipFill rotWithShape="0">
                <a:blip r:embed="rId5"/>
                <a:stretch>
                  <a:fillRect l="-510" b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6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8818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08603" y="398329"/>
            <a:ext cx="530125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47177" y="1505987"/>
            <a:ext cx="156598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54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3918949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	</a:t>
                </a:r>
                <a:endParaRPr lang="en-US" sz="2000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−22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Hence</a:t>
                </a:r>
                <a:r>
                  <a:rPr lang="en-US" sz="2000" dirty="0"/>
                  <a:t>, the rank of matrix is 3.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		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3918949"/>
              </a:xfrm>
              <a:prstGeom prst="rect">
                <a:avLst/>
              </a:prstGeom>
              <a:blipFill rotWithShape="0">
                <a:blip r:embed="rId5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6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000" dirty="0" smtClean="0">
                    <a:solidFill>
                      <a:srgbClr val="00B0F0"/>
                    </a:solidFill>
                  </a:rPr>
                  <a:t>If A and B are as given below, find the rank of A by reducing it to the normal form. Find 3A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–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B,</a:t>
                </a:r>
                <a:endParaRPr lang="en-US" sz="2000" dirty="0">
                  <a:solidFill>
                    <a:srgbClr val="00B0F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 smtClean="0">
                    <a:solidFill>
                      <a:srgbClr val="00B0F0"/>
                    </a:solidFill>
                  </a:rPr>
                  <a:t>hence </a:t>
                </a:r>
                <a:r>
                  <a:rPr lang="en-US" sz="2000" dirty="0">
                    <a:solidFill>
                      <a:srgbClr val="00B0F0"/>
                    </a:solidFill>
                  </a:rPr>
                  <a:t>or otherwise ,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also find the rank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i="1" dirty="0" smtClean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b="1" dirty="0"/>
                  <a:t>Solution: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		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    	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  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  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1">
                <a:blip r:embed="rId5"/>
                <a:stretch>
                  <a:fillRect l="-567" t="-587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=2.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 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	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	Hence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solidFill>
                      <a:srgbClr val="00B0F0"/>
                    </a:solidFill>
                  </a:rPr>
                  <a:t>Find the values of P for which the following matrix A will have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00B0F0"/>
                    </a:solidFill>
                  </a:rPr>
                  <a:t>i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)</a:t>
                </a:r>
                <a:r>
                  <a:rPr lang="en-US" sz="2000" dirty="0">
                    <a:solidFill>
                      <a:srgbClr val="00B0F0"/>
                    </a:solidFill>
                  </a:rPr>
                  <a:t> rank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1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(ii)</a:t>
                </a:r>
                <a:r>
                  <a:rPr lang="en-US" sz="2000" dirty="0">
                    <a:solidFill>
                      <a:srgbClr val="00B0F0"/>
                    </a:solidFill>
                  </a:rPr>
                  <a:t> rank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2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(iii)</a:t>
                </a:r>
                <a:r>
                  <a:rPr lang="en-US" sz="2000" dirty="0">
                    <a:solidFill>
                      <a:srgbClr val="00B0F0"/>
                    </a:solidFill>
                  </a:rPr>
                  <a:t> rank 3, 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</a:rPr>
                  <a:t>	</a:t>
                </a:r>
                <a:r>
                  <a:rPr lang="en-US" sz="2000" dirty="0">
                    <a:solidFill>
                      <a:srgbClr val="00B0F0"/>
                    </a:solidFill>
                  </a:rPr>
                  <a:t>where      A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</a:t>
                </a:r>
              </a:p>
              <a:p>
                <a:r>
                  <a:rPr lang="en-US" sz="2000" b="1" dirty="0"/>
                  <a:t>Solution: </a:t>
                </a:r>
                <a:r>
                  <a:rPr lang="en-US" sz="2000" dirty="0" smtClean="0"/>
                  <a:t>Let </a:t>
                </a:r>
                <a:r>
                  <a:rPr lang="en-US" sz="2000" dirty="0"/>
                  <a:t>us first find the determinant of A.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=3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9−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dirty="0"/>
                  <a:t>                                    </a:t>
                </a:r>
                <a:endParaRPr lang="en-US" sz="2000" i="1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=3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3+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[3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3+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3−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9+3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i="1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3−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3+2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=0,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i.e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 = 3 </m:t>
                    </m:r>
                    <m:r>
                      <a:rPr lang="en-US" sz="2000" i="1">
                        <a:latin typeface="Cambria Math"/>
                      </a:rPr>
                      <m:t>𝑜𝑟</m:t>
                    </m:r>
                    <m:r>
                      <a:rPr lang="en-US" sz="2000" i="1">
                        <a:latin typeface="Cambria Math"/>
                      </a:rPr>
                      <m:t> −3/2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r>
                  <a:rPr lang="en-US" sz="2000" dirty="0" smtClean="0"/>
                  <a:t>then </a:t>
                </a:r>
                <a:r>
                  <a:rPr lang="en-US" sz="2000" dirty="0"/>
                  <a:t>the rank of A is either 1 or 2 </a:t>
                </a:r>
              </a:p>
              <a:p>
                <a:r>
                  <a:rPr lang="en-US" sz="2000" dirty="0" smtClean="0"/>
                  <a:t>Consider</a:t>
                </a:r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 = 3</m:t>
                    </m:r>
                  </m:oMath>
                </a14:m>
                <a:r>
                  <a:rPr lang="en-US" sz="2000" dirty="0"/>
                  <a:t>, then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all minors of order 2 are zero. </a:t>
                </a:r>
              </a:p>
              <a:p>
                <a:r>
                  <a:rPr lang="en-US" sz="2000" dirty="0" smtClean="0"/>
                  <a:t>Hence </a:t>
                </a:r>
                <a:r>
                  <a:rPr lang="en-US" sz="2000" dirty="0"/>
                  <a:t>rank of A is 1,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 = 3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………….(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=−3/2</m:t>
                    </m:r>
                  </m:oMath>
                </a14:m>
                <a:r>
                  <a:rPr lang="en-US" sz="2000" dirty="0"/>
                  <a:t>, then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−3/2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−3/2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−3/2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−3/2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−3/2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−3/2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Consider the minor of order of 2,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=3−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≠0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</a:t>
                </a:r>
                <a:r>
                  <a:rPr lang="en-US" sz="2000" dirty="0" smtClean="0"/>
                  <a:t>Hence </a:t>
                </a:r>
                <a:r>
                  <a:rPr lang="en-US" sz="2000" dirty="0"/>
                  <a:t>rank of A is 2, 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 = −3/2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……(</a:t>
                </a:r>
                <a:r>
                  <a:rPr lang="en-US" sz="2000" dirty="0"/>
                  <a:t>ii) </a:t>
                </a:r>
                <a:endParaRPr lang="en-US" sz="2000" dirty="0" smtClean="0"/>
              </a:p>
              <a:p>
                <a:r>
                  <a:rPr lang="en-US" sz="2000" dirty="0"/>
                  <a:t>For rank 3,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. When </a:t>
                </a:r>
                <a:r>
                  <a:rPr lang="en-US" sz="2000" dirty="0"/>
                  <a:t>P can take any value other than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3 </m:t>
                    </m:r>
                    <m:r>
                      <a:rPr lang="en-US" sz="2000" i="1">
                        <a:latin typeface="Cambria Math"/>
                      </a:rPr>
                      <m:t>𝑜𝑟</m:t>
                    </m:r>
                    <m:r>
                      <a:rPr lang="en-US" sz="2000" i="1">
                        <a:latin typeface="Cambria Math"/>
                      </a:rPr>
                      <m:t> −3/2</m:t>
                    </m:r>
                  </m:oMath>
                </a14:m>
                <a:r>
                  <a:rPr lang="en-US" sz="2000" dirty="0"/>
                  <a:t> ……………(iii)</a:t>
                </a:r>
              </a:p>
              <a:p>
                <a:r>
                  <a:rPr lang="en-US" sz="2000" dirty="0"/>
                  <a:t> 			</a:t>
                </a:r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1291" b="-9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440809"/>
            <a:ext cx="3245736" cy="8114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FY AM-I  SEM -I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835071"/>
            <a:ext cx="11292312" cy="449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8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000" dirty="0" smtClean="0">
                    <a:solidFill>
                      <a:srgbClr val="00B0F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+4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+4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is the given square matrix of order 3, find the values of k for which rank of A is </a:t>
                </a:r>
                <a:r>
                  <a:rPr lang="en-US" sz="2000" dirty="0" smtClean="0">
                    <a:solidFill>
                      <a:srgbClr val="00B0F0"/>
                    </a:solidFill>
                  </a:rPr>
                  <a:t>less </a:t>
                </a:r>
                <a:r>
                  <a:rPr lang="en-US" sz="2000" dirty="0">
                    <a:solidFill>
                      <a:srgbClr val="00B0F0"/>
                    </a:solidFill>
                  </a:rPr>
                  <a:t>than 3. Also find the ranks for those values of k.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b="1" dirty="0"/>
                  <a:t>Solution: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+4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−5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……………..(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the matrix A to be of rank less than 3, we must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</a:t>
                </a:r>
                <a:r>
                  <a:rPr lang="en-US" sz="2000" dirty="0" smtClean="0"/>
                  <a:t>i.e</a:t>
                </a:r>
                <a:r>
                  <a:rPr lang="en-US" sz="2000" dirty="0"/>
                  <a:t>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−8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−5</m:t>
                        </m:r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</a:t>
                </a:r>
                <a:r>
                  <a:rPr lang="en-US" sz="2000" dirty="0" smtClean="0"/>
                  <a:t>i.e</a:t>
                </a:r>
                <a:r>
                  <a:rPr lang="en-US" sz="2000" dirty="0"/>
                  <a:t>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+10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−16+5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−10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</a:t>
                </a:r>
                <a:r>
                  <a:rPr lang="en-US" sz="2000" dirty="0" smtClean="0"/>
                  <a:t>i.e</a:t>
                </a:r>
                <a:r>
                  <a:rPr lang="en-US" sz="2000" dirty="0"/>
                  <a:t>.,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−16=0</m:t>
                    </m:r>
                  </m:oMath>
                </a14:m>
                <a:r>
                  <a:rPr lang="en-US" sz="2000" dirty="0"/>
                  <a:t>          </a:t>
                </a:r>
                <a:r>
                  <a:rPr lang="en-US" sz="2000" dirty="0" err="1"/>
                  <a:t>i.e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=4</m:t>
                    </m:r>
                  </m:oMath>
                </a14:m>
                <a:r>
                  <a:rPr lang="en-US" sz="2000" dirty="0"/>
                  <a:t>               i.e.,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=±2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Now </a:t>
                </a:r>
                <a:r>
                  <a:rPr lang="en-US" sz="2000" dirty="0"/>
                  <a:t>three cases arise. </a:t>
                </a:r>
                <a:endParaRPr lang="en-US" sz="20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000" b="1" dirty="0"/>
                  <a:t>Case (</a:t>
                </a:r>
                <a:r>
                  <a:rPr lang="en-US" sz="2000" b="1" dirty="0" err="1"/>
                  <a:t>i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≠±2</m:t>
                    </m:r>
                  </m:oMath>
                </a14:m>
                <a:r>
                  <a:rPr lang="en-US" sz="2000" dirty="0"/>
                  <a:t> then A has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𝑟𝑎𝑛𝑘</m:t>
                    </m:r>
                    <m:r>
                      <a:rPr lang="en-US" sz="2000" i="1">
                        <a:latin typeface="Cambria Math"/>
                      </a:rPr>
                      <m:t> = 3. 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r>
                  <a:rPr lang="en-US" sz="2000" b="1" dirty="0" smtClean="0"/>
                  <a:t>Case </a:t>
                </a:r>
                <a:r>
                  <a:rPr lang="en-US" sz="2000" b="1" dirty="0"/>
                  <a:t>(ii)</a:t>
                </a:r>
                <a:r>
                  <a:rPr lang="en-US" sz="2000" dirty="0"/>
                  <a:t> 	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 =2,</m:t>
                    </m:r>
                  </m:oMath>
                </a14:m>
                <a:r>
                  <a:rPr lang="en-US" sz="2000" dirty="0"/>
                  <a:t> then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⟹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	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∴</m:t>
                    </m:r>
                    <m:r>
                      <a:rPr lang="en-US" sz="20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b="1" dirty="0" smtClean="0"/>
                  <a:t>Case </a:t>
                </a:r>
                <a:r>
                  <a:rPr lang="en-US" sz="2000" b="1" dirty="0"/>
                  <a:t>(iii)</a:t>
                </a:r>
                <a:r>
                  <a:rPr lang="en-US" sz="2000" dirty="0"/>
                  <a:t> 	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 = −2,</m:t>
                    </m:r>
                  </m:oMath>
                </a14:m>
                <a:r>
                  <a:rPr lang="en-US" sz="2000" dirty="0"/>
                  <a:t> then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⟹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−10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−4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  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	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 		 </a:t>
                </a:r>
                <a:r>
                  <a:rPr lang="en-US" sz="2000" dirty="0" smtClean="0"/>
                  <a:t>Hence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704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REDUCTION OF A MATRIX A TO NORMAL FORM </a:t>
            </a:r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PAQ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1"/>
                <a:ext cx="10753859" cy="4981954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/>
                  <a:t>Theorem: </a:t>
                </a:r>
                <a:r>
                  <a:rPr lang="en-US" sz="2400" dirty="0"/>
                  <a:t>If A is a matrix of rank r, then there exist non – singular matrices P and Q such that PAQ is in the </a:t>
                </a:r>
                <a:r>
                  <a:rPr lang="en-US" sz="2400" dirty="0" smtClean="0"/>
                  <a:t>normal </a:t>
                </a:r>
                <a:r>
                  <a:rPr lang="en-US" sz="2400" dirty="0"/>
                  <a:t>form   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𝑃𝐴𝑄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To obtain the matrices P and Q use the following procedure. </a:t>
                </a:r>
              </a:p>
              <a:p>
                <a:r>
                  <a:rPr lang="en-US" sz="2400" b="1" dirty="0"/>
                  <a:t>Working Rule:</a:t>
                </a:r>
                <a:endParaRPr lang="en-US" sz="2400" dirty="0"/>
              </a:p>
              <a:p>
                <a:r>
                  <a:rPr lang="en-US" sz="2400" b="1" dirty="0"/>
                  <a:t>1.</a:t>
                </a:r>
                <a:r>
                  <a:rPr lang="en-US" sz="2400" dirty="0"/>
                  <a:t> 	If A 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matrix, </a:t>
                </a:r>
                <a:r>
                  <a:rPr lang="en-US" sz="2400" dirty="0" smtClean="0"/>
                  <a:t>write</a:t>
                </a:r>
              </a:p>
              <a:p>
                <a:r>
                  <a:rPr lang="en-US" sz="2400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1" dirty="0"/>
                  <a:t>2.</a:t>
                </a:r>
                <a:r>
                  <a:rPr lang="en-US" sz="2400" dirty="0"/>
                  <a:t> 	Apply row transformations of A on </a:t>
                </a:r>
                <a:r>
                  <a:rPr lang="en-US" sz="2400" dirty="0" err="1"/>
                  <a:t>I.h.s</a:t>
                </a:r>
                <a:r>
                  <a:rPr lang="en-US" sz="2400" dirty="0"/>
                  <a:t>. and the same row transformations on the pre-factor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3.</a:t>
                </a:r>
                <a:r>
                  <a:rPr lang="en-US" sz="2400" dirty="0"/>
                  <a:t> 	Apply column transformations on A on </a:t>
                </a:r>
                <a:r>
                  <a:rPr lang="en-US" sz="2400" dirty="0" err="1"/>
                  <a:t>I.h.s</a:t>
                </a:r>
                <a:r>
                  <a:rPr lang="en-US" sz="2400" dirty="0"/>
                  <a:t>. and the same column </a:t>
                </a:r>
                <a:r>
                  <a:rPr lang="en-US" sz="2400" dirty="0" smtClean="0"/>
                  <a:t>transformations </a:t>
                </a:r>
                <a:r>
                  <a:rPr lang="en-US" sz="2400" dirty="0"/>
                  <a:t>on the </a:t>
                </a:r>
                <a:r>
                  <a:rPr lang="en-US" sz="2400" dirty="0" smtClean="0"/>
                  <a:t>post-factor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So </a:t>
                </a:r>
                <a:r>
                  <a:rPr lang="en-US" sz="2400" dirty="0"/>
                  <a:t>that, A on the </a:t>
                </a:r>
                <a:r>
                  <a:rPr lang="en-US" sz="2400" dirty="0" err="1"/>
                  <a:t>I.h.s</a:t>
                </a:r>
                <a:r>
                  <a:rPr lang="en-US" sz="2400" dirty="0"/>
                  <a:t> is reduced to normal form.</a:t>
                </a:r>
              </a:p>
              <a:p>
                <a:r>
                  <a:rPr lang="en-US" sz="2400" b="1" dirty="0"/>
                  <a:t>Remark: 	(</a:t>
                </a:r>
                <a:r>
                  <a:rPr lang="en-US" sz="2400" b="1" dirty="0" err="1"/>
                  <a:t>i</a:t>
                </a:r>
                <a:r>
                  <a:rPr lang="en-US" sz="2400" b="1" dirty="0"/>
                  <a:t>)</a:t>
                </a:r>
                <a:r>
                  <a:rPr lang="en-US" sz="2400" dirty="0"/>
                  <a:t> 	No transformations are applied on A on the </a:t>
                </a:r>
                <a:r>
                  <a:rPr lang="en-US" sz="2400" dirty="0" err="1"/>
                  <a:t>r.h.s</a:t>
                </a:r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		(ii)	</a:t>
                </a:r>
                <a:r>
                  <a:rPr lang="en-US" sz="2400" dirty="0"/>
                  <a:t>The matrices P and Q thus obtained are not unique. They depend upon the transformations used. </a:t>
                </a:r>
              </a:p>
              <a:p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1"/>
                <a:ext cx="10753859" cy="4981954"/>
              </a:xfrm>
              <a:prstGeom prst="rect">
                <a:avLst/>
              </a:prstGeom>
              <a:blipFill rotWithShape="0">
                <a:blip r:embed="rId5"/>
                <a:stretch>
                  <a:fillRect l="-737" t="-1714" r="-1531" b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8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3"/>
            <a:ext cx="7231533" cy="13322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>
                    <a:solidFill>
                      <a:srgbClr val="00B0F0"/>
                    </a:solidFill>
                  </a:rPr>
                  <a:t>Find non – singular matrices P and Q such that PAQ is in normal form, Hence obtain rank of A 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is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/>
                  <a:t>Since A is the matrix of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3×4</m:t>
                    </m:r>
                  </m:oMath>
                </a14:m>
                <a:r>
                  <a:rPr lang="en-US" sz="2000" dirty="0"/>
                  <a:t>, we write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3×4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sz="2000" dirty="0" smtClean="0"/>
                  <a:t>Thus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1  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4   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To find non – singular matrices P and Q, </a:t>
                </a:r>
                <a:r>
                  <a:rPr lang="en-US" sz="2000" dirty="0" smtClean="0"/>
                  <a:t>we </a:t>
                </a:r>
                <a:r>
                  <a:rPr lang="en-US" sz="2000" dirty="0"/>
                  <a:t>reduce the matrix A on the left hand side to normal form by applying suitable elementary </a:t>
                </a:r>
                <a:r>
                  <a:rPr lang="en-US" sz="2000" dirty="0" smtClean="0"/>
                  <a:t>transformations</a:t>
                </a:r>
                <a:r>
                  <a:rPr lang="en-US" sz="2000" dirty="0"/>
                  <a:t>. Every row operation will also be applied to the pre – factor of the product on the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hand side and every column operation to the post factor. </a:t>
                </a:r>
              </a:p>
              <a:p>
                <a:r>
                  <a:rPr lang="en-US" sz="2000" dirty="0" smtClean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− 3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1291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3"/>
            <a:ext cx="7231533" cy="13322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	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	Applying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−6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000" dirty="0"/>
                  <a:t>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3/5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2/7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−1/6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0     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−1/5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1/7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  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1/3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4/15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−1/21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−1/6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1/6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1/6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−1/5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1/7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7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3"/>
            <a:ext cx="7231533" cy="13322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Thus,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𝑃𝐴𝑄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4/15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−1/21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−1/6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1/6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1/6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−1/5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1/7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Hence rank of A is 2.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r>
                  <a:rPr lang="en-US" sz="2000" dirty="0" smtClean="0">
                    <a:solidFill>
                      <a:srgbClr val="00B0F0"/>
                    </a:solidFill>
                  </a:rPr>
                  <a:t>Find non – singular matrices P and Q such that PAQ is in normal form. Hence find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00B0F0"/>
                    </a:solidFill>
                  </a:rPr>
                  <a:t>i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)</a:t>
                </a:r>
                <a:r>
                  <a:rPr lang="en-US" sz="2000" dirty="0">
                    <a:solidFill>
                      <a:srgbClr val="00B0F0"/>
                    </a:solidFill>
                  </a:rPr>
                  <a:t> rank of A,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(ii)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, 	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is    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:endParaRPr lang="en-US" sz="2000" dirty="0" smtClean="0">
                  <a:solidFill>
                    <a:srgbClr val="00B0F0"/>
                  </a:solidFill>
                </a:endParaRPr>
              </a:p>
              <a:p>
                <a:r>
                  <a:rPr lang="en-US" sz="2000" b="1" dirty="0"/>
                  <a:t>Solution: 	</a:t>
                </a:r>
                <a:r>
                  <a:rPr lang="en-US" sz="2000" dirty="0"/>
                  <a:t> 	Since A is a square matrix of order 4, we write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.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r>
                      <a:rPr lang="en-US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		</a:t>
                </a:r>
                <a:r>
                  <a:rPr lang="en-US" sz="2000" dirty="0" smtClean="0"/>
                  <a:t>i.e</a:t>
                </a:r>
                <a:r>
                  <a:rPr lang="en-US" sz="2000" dirty="0"/>
                  <a:t>.,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−2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3"/>
            <a:ext cx="7231533" cy="13322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</a:t>
                </a:r>
                <a:r>
                  <a:rPr lang="en-US" sz="2000" dirty="0" smtClean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−3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  <a:r>
                  <a:rPr lang="en-US" sz="2000" dirty="0" smtClean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we get    </a:t>
                </a:r>
                <a:r>
                  <a:rPr lang="en-US" sz="2000" dirty="0" smtClean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Applying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, we get	        </a:t>
                </a:r>
                <a:r>
                  <a:rPr lang="en-US" sz="2000" dirty="0" smtClean="0"/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−2/3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1/3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3"/>
            <a:ext cx="7231533" cy="13322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sz="2000" dirty="0"/>
                  <a:t>, we get                 </a:t>
                </a: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−2/3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1/3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Thus</a:t>
                </a:r>
                <a:r>
                  <a:rPr lang="en-US" sz="2000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𝑃𝐴𝑄</m:t>
                    </m:r>
                  </m:oMath>
                </a14:m>
                <a:r>
                  <a:rPr lang="en-US" sz="2000" dirty="0"/>
                  <a:t>  is the required normal form. </a:t>
                </a:r>
              </a:p>
              <a:p>
                <a:r>
                  <a:rPr lang="en-US" sz="2000" dirty="0"/>
                  <a:t>    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−2/3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1/3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𝑎𝑛𝑑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  <a:r>
                  <a:rPr lang="en-US" sz="2000" dirty="0" smtClean="0"/>
                  <a:t>Hence </a:t>
                </a:r>
                <a:r>
                  <a:rPr lang="en-US" sz="2000" dirty="0"/>
                  <a:t>rank of A is 4. 	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≠0</m:t>
                    </m:r>
                  </m:oMath>
                </a14:m>
                <a:r>
                  <a:rPr lang="en-US" sz="2000" dirty="0"/>
                  <a:t>, 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exists</a:t>
                </a:r>
              </a:p>
              <a:p>
                <a:r>
                  <a:rPr lang="en-US" sz="2000" dirty="0"/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, we have   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𝑃𝐴𝑄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∴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𝑃𝐴𝑄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∴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∵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000" dirty="0"/>
                  <a:t>  </a:t>
                </a:r>
                <a:endParaRPr lang="en-US" sz="2000" i="1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∴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𝑄𝑄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𝑄𝐼</m:t>
                    </m:r>
                  </m:oMath>
                </a14:m>
                <a:r>
                  <a:rPr lang="en-US" sz="20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∴</m:t>
                    </m:r>
                    <m:r>
                      <a:rPr lang="en-US" sz="2000" i="1">
                        <a:latin typeface="Cambria Math"/>
                      </a:rPr>
                      <m:t>𝐼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𝑄</m:t>
                    </m:r>
                  </m:oMath>
                </a14:m>
                <a:r>
                  <a:rPr lang="en-US" sz="2000" dirty="0"/>
                  <a:t>  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∴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𝑄𝑃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∴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𝐼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𝑄𝑃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latin typeface="Cambria Math"/>
                      </a:rPr>
                      <m:t>∴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𝑄𝑃</m:t>
                    </m:r>
                  </m:oMath>
                </a14:m>
                <a:r>
                  <a:rPr lang="en-US" sz="2000" dirty="0" smtClean="0"/>
                  <a:t> 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−2/3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1/3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−3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352" b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00787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3481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ELEMENTARY </a:t>
            </a:r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TRANFORMATIONS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204" y="1133361"/>
                <a:ext cx="10315074" cy="49819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 err="1"/>
                  <a:t>i</a:t>
                </a:r>
                <a:r>
                  <a:rPr lang="en-US" b="1" dirty="0"/>
                  <a:t>) 	</a:t>
                </a:r>
                <a:r>
                  <a:rPr lang="en-US" dirty="0">
                    <a:solidFill>
                      <a:srgbClr val="0070C0"/>
                    </a:solidFill>
                  </a:rPr>
                  <a:t>Interchanging any two rows or any two columns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denotes the interchange of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rows </a:t>
                </a:r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denotes </a:t>
                </a:r>
                <a:r>
                  <a:rPr lang="en-US" dirty="0"/>
                  <a:t>the interchange of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baseline="30000" dirty="0"/>
                  <a:t> </a:t>
                </a:r>
                <a:r>
                  <a:rPr lang="en-US" dirty="0"/>
                  <a:t>columns.</a:t>
                </a:r>
              </a:p>
              <a:p>
                <a:pPr marL="0" indent="0">
                  <a:buNone/>
                </a:pPr>
                <a:r>
                  <a:rPr lang="en-US" b="1" dirty="0"/>
                  <a:t>(ii)</a:t>
                </a:r>
                <a:r>
                  <a:rPr lang="en-US" dirty="0"/>
                  <a:t> 	</a:t>
                </a:r>
                <a:r>
                  <a:rPr lang="en-US" dirty="0">
                    <a:solidFill>
                      <a:srgbClr val="0070C0"/>
                    </a:solidFill>
                  </a:rPr>
                  <a:t>Multiplication of each element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i</a:t>
                </a:r>
                <a:r>
                  <a:rPr lang="en-US" baseline="30000" dirty="0" err="1">
                    <a:solidFill>
                      <a:srgbClr val="0070C0"/>
                    </a:solidFill>
                  </a:rPr>
                  <a:t>th</a:t>
                </a:r>
                <a:r>
                  <a:rPr lang="en-US" dirty="0">
                    <a:solidFill>
                      <a:srgbClr val="0070C0"/>
                    </a:solidFill>
                  </a:rPr>
                  <a:t> row by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non zero k</a:t>
                </a:r>
                <a:r>
                  <a:rPr lang="en-US" dirty="0"/>
                  <a:t>, </a:t>
                </a:r>
                <a:r>
                  <a:rPr lang="en-US" dirty="0" smtClean="0"/>
                  <a:t>i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dirty="0">
                    <a:solidFill>
                      <a:srgbClr val="0070C0"/>
                    </a:solidFill>
                  </a:rPr>
                  <a:t>Multiplication of each element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i</a:t>
                </a:r>
                <a:r>
                  <a:rPr lang="en-US" baseline="30000" dirty="0" err="1">
                    <a:solidFill>
                      <a:srgbClr val="0070C0"/>
                    </a:solidFill>
                  </a:rPr>
                  <a:t>th</a:t>
                </a:r>
                <a:r>
                  <a:rPr lang="en-US" dirty="0">
                    <a:solidFill>
                      <a:srgbClr val="0070C0"/>
                    </a:solidFill>
                  </a:rPr>
                  <a:t> column by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non zero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571500" indent="-571500">
                  <a:buFont typeface="Arial" panose="020B0604020202020204" pitchFamily="34" charset="0"/>
                  <a:buAutoNum type="romanLcParenBoth" startAt="3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Adding row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/ Adding columns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These are only valid transformations.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arcellus" panose="020E0602050203020307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Two </a:t>
                </a:r>
                <a:r>
                  <a:rPr lang="en-US" dirty="0"/>
                  <a:t>matrices A and B are said to be </a:t>
                </a:r>
                <a:r>
                  <a:rPr lang="en-US" b="1" dirty="0" smtClean="0"/>
                  <a:t>Equivalent Matrices</a:t>
                </a:r>
                <a:r>
                  <a:rPr lang="en-US" dirty="0" smtClean="0"/>
                  <a:t> </a:t>
                </a:r>
                <a:r>
                  <a:rPr lang="en-US" dirty="0"/>
                  <a:t>if the matrix B is obtained by performing </a:t>
                </a:r>
                <a:r>
                  <a:rPr lang="en-US" dirty="0" smtClean="0"/>
                  <a:t>elementary </a:t>
                </a:r>
                <a:r>
                  <a:rPr lang="en-US" dirty="0"/>
                  <a:t>transformations on the matrix A.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Denoted by,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(A is equivalent to B).</a:t>
                </a: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4" y="1133361"/>
                <a:ext cx="10315074" cy="4981954"/>
              </a:xfrm>
              <a:prstGeom prst="rect">
                <a:avLst/>
              </a:prstGeom>
              <a:blipFill rotWithShape="1">
                <a:blip r:embed="rId5"/>
                <a:stretch>
                  <a:fillRect l="-1123" t="-244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3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3481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RANK OF A MATRIX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203" y="1133361"/>
                <a:ext cx="10708848" cy="49819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solidFill>
                      <a:srgbClr val="FF0000"/>
                    </a:solidFill>
                  </a:rPr>
                  <a:t>Minor of order r/ sub-matrix of order r </a:t>
                </a:r>
                <a:r>
                  <a:rPr lang="en-US" dirty="0" smtClean="0"/>
                  <a:t>– If we select any r rows and r columns in Given m X n matrix then a matrix formed by these r rows and r columns is called a square sub-matrix of order r.</a:t>
                </a:r>
              </a:p>
              <a:p>
                <a:r>
                  <a:rPr lang="en-US" b="1" dirty="0" smtClean="0"/>
                  <a:t>Determinant of this square sub-matrix of order r is called Minor of order r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Definition of rank of ‘A’: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 number ‘r’ is said to be the rank of matrix A, if </a:t>
                </a:r>
                <a:endParaRPr lang="en-US" dirty="0" smtClean="0"/>
              </a:p>
              <a:p>
                <a:r>
                  <a:rPr lang="en-US" b="1" dirty="0" smtClean="0"/>
                  <a:t>(</a:t>
                </a:r>
                <a:r>
                  <a:rPr lang="en-US" b="1" dirty="0" err="1"/>
                  <a:t>i</a:t>
                </a:r>
                <a:r>
                  <a:rPr lang="en-US" b="1" dirty="0"/>
                  <a:t>)</a:t>
                </a:r>
                <a:r>
                  <a:rPr lang="en-US" dirty="0"/>
                  <a:t> 	There exists at least one </a:t>
                </a:r>
                <a:r>
                  <a:rPr lang="en-US" dirty="0" smtClean="0"/>
                  <a:t>sub – matrix </a:t>
                </a:r>
                <a:r>
                  <a:rPr lang="en-US" dirty="0"/>
                  <a:t>of A of order r whose determinant is non – zero </a:t>
                </a:r>
              </a:p>
              <a:p>
                <a:r>
                  <a:rPr lang="en-US" b="1" dirty="0"/>
                  <a:t>(ii)</a:t>
                </a:r>
                <a:r>
                  <a:rPr lang="en-US" dirty="0"/>
                  <a:t> 	Every sub – matrix of A whose determinant with order (r + 1), if it exists, should be zero. </a:t>
                </a:r>
              </a:p>
              <a:p>
                <a:r>
                  <a:rPr lang="en-US" b="1" dirty="0"/>
                  <a:t>In short,</a:t>
                </a:r>
                <a:r>
                  <a:rPr lang="en-US" dirty="0"/>
                  <a:t> the rank of matrix is the order of any highest order non – vanishing minor. </a:t>
                </a:r>
              </a:p>
              <a:p>
                <a:r>
                  <a:rPr lang="en-US" dirty="0"/>
                  <a:t>The rank ‘r’ of a matrix A is denoted by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b="1" dirty="0"/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3" y="1133361"/>
                <a:ext cx="10708848" cy="4981954"/>
              </a:xfrm>
              <a:prstGeom prst="rect">
                <a:avLst/>
              </a:prstGeom>
              <a:blipFill rotWithShape="1">
                <a:blip r:embed="rId5"/>
                <a:stretch>
                  <a:fillRect l="-911" t="-2448" r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3481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RANK OF A MATRIX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204" y="1133361"/>
                <a:ext cx="11247840" cy="4981954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>
                    <a:solidFill>
                      <a:srgbClr val="0070C0"/>
                    </a:solidFill>
                  </a:rPr>
                  <a:t>Properties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(i)</a:t>
                </a:r>
                <a:r>
                  <a:rPr lang="en-US" dirty="0" smtClean="0"/>
                  <a:t> </a:t>
                </a:r>
                <a:r>
                  <a:rPr lang="en-US" dirty="0"/>
                  <a:t>	The rank of a null matrix is always zero.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(ii)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:r>
                  <a:rPr lang="en-US" dirty="0" smtClean="0"/>
                  <a:t>If </a:t>
                </a:r>
                <a:r>
                  <a:rPr lang="en-US" dirty="0"/>
                  <a:t>A is a non zero square matrix of order n,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iii)</a:t>
                </a:r>
                <a:r>
                  <a:rPr lang="en-US" dirty="0"/>
                  <a:t> 	</a:t>
                </a:r>
                <a:r>
                  <a:rPr lang="en-US" dirty="0" smtClean="0"/>
                  <a:t>If </a:t>
                </a:r>
                <a:r>
                  <a:rPr lang="en-US" dirty="0"/>
                  <a:t>A is a matrix of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)≤</m:t>
                    </m:r>
                  </m:oMath>
                </a14:m>
                <a:r>
                  <a:rPr lang="en-US" dirty="0"/>
                  <a:t>min (m, n)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iv)</a:t>
                </a:r>
                <a:r>
                  <a:rPr lang="en-US" dirty="0"/>
                  <a:t> 	Rank of a non – singular matrix is always equal to its order. </a:t>
                </a:r>
                <a:r>
                  <a:rPr lang="en-US" dirty="0" smtClean="0"/>
                  <a:t> i.e.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v)</a:t>
                </a:r>
                <a:r>
                  <a:rPr lang="en-US" dirty="0"/>
                  <a:t> 	Rank of a matrix is always unique.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vi)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vii)</a:t>
                </a: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viii)	</a:t>
                </a:r>
                <a:r>
                  <a:rPr lang="en-US" dirty="0"/>
                  <a:t>Rank is invariant under elementary transformations. </a:t>
                </a:r>
                <a:r>
                  <a:rPr lang="en-US" dirty="0" smtClean="0"/>
                  <a:t>     </a:t>
                </a:r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ix)    </a:t>
                </a:r>
                <a:r>
                  <a:rPr lang="en-US" b="1" dirty="0" smtClean="0"/>
                  <a:t>	</a:t>
                </a:r>
                <a:r>
                  <a:rPr lang="en-US" dirty="0" smtClean="0"/>
                  <a:t>Rank </a:t>
                </a:r>
                <a:r>
                  <a:rPr lang="en-US" dirty="0"/>
                  <a:t>of A = Rank of (kA), where k is any scalar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(</a:t>
                </a:r>
                <a:r>
                  <a:rPr lang="en-US" b="1" dirty="0"/>
                  <a:t>x</a:t>
                </a:r>
                <a:r>
                  <a:rPr lang="en-US" b="1"/>
                  <a:t>) </a:t>
                </a:r>
                <a:r>
                  <a:rPr lang="en-US" b="1" smtClean="0"/>
                  <a:t>	</a:t>
                </a:r>
                <a:r>
                  <a:rPr lang="en-US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non – singular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then rank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rank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4" y="1133361"/>
                <a:ext cx="11247840" cy="4981954"/>
              </a:xfrm>
              <a:prstGeom prst="rect">
                <a:avLst/>
              </a:prstGeom>
              <a:blipFill rotWithShape="1">
                <a:blip r:embed="rId5"/>
                <a:stretch>
                  <a:fillRect l="-705" t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Determine the ranks of the following matrices</a:t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02" y="1133361"/>
                <a:ext cx="5272930" cy="4981954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1)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We </a:t>
                </a:r>
                <a:r>
                  <a:rPr lang="en-US" sz="2400" dirty="0"/>
                  <a:t>have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6−8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4−0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4−0</m:t>
                        </m:r>
                      </m:e>
                    </m:d>
                  </m:oMath>
                </a14:m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i="1" dirty="0" smtClean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=−2−8+12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=2≠0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Thus </a:t>
                </a:r>
                <a:r>
                  <a:rPr lang="en-US" sz="2400" dirty="0"/>
                  <a:t>A is non – singular matrix</a:t>
                </a:r>
                <a:r>
                  <a:rPr lang="en-US" sz="24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>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/>
                  <a:t> is the highest order non – vanishing minor of order 3.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Hence rank of A is 3.</a:t>
                </a:r>
                <a:endParaRPr 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2" y="1133361"/>
                <a:ext cx="5272930" cy="4981954"/>
              </a:xfrm>
              <a:prstGeom prst="rect">
                <a:avLst/>
              </a:prstGeom>
              <a:blipFill rotWithShape="1">
                <a:blip r:embed="rId5"/>
                <a:stretch>
                  <a:fillRect l="-1734" t="-1714" r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xmlns="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6713" y="1127438"/>
                <a:ext cx="6338170" cy="4981954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28+2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−14−1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−4+4</m:t>
                          </m:r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Here </a:t>
                </a:r>
                <a:r>
                  <a:rPr lang="en-US" sz="2400" dirty="0"/>
                  <a:t>the minor of order 3 is zero.</a:t>
                </a:r>
              </a:p>
              <a:p>
                <a:pPr marL="0" indent="0">
                  <a:buNone/>
                </a:pPr>
                <a:r>
                  <a:rPr lang="en-US" sz="2400" dirty="0"/>
                  <a:t>C</a:t>
                </a:r>
                <a:r>
                  <a:rPr lang="en-US" sz="2400" dirty="0" smtClean="0"/>
                  <a:t>an we find at least one minor of order 2 which is non zero?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=−10≠0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i.e</a:t>
                </a:r>
                <a:r>
                  <a:rPr lang="en-US" sz="2400" dirty="0"/>
                  <a:t>., at least one minor of order 2 is non – zero. Hence rank of A is 2.</a:t>
                </a:r>
              </a:p>
              <a:p>
                <a:endParaRPr lang="en-US" sz="2400" dirty="0" smtClean="0"/>
              </a:p>
              <a:p>
                <a:endParaRPr 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13" y="1127438"/>
                <a:ext cx="6338170" cy="4981954"/>
              </a:xfrm>
              <a:prstGeom prst="rect">
                <a:avLst/>
              </a:prstGeom>
              <a:blipFill rotWithShape="1">
                <a:blip r:embed="rId7"/>
                <a:stretch>
                  <a:fillRect l="-1540" r="-2214" b="-3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Determine the ranks of the following matrices</a:t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1"/>
                <a:ext cx="5376929" cy="4981954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3)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Since we </a:t>
                </a: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i.e., the minor of order 3 is zero.</a:t>
                </a:r>
              </a:p>
              <a:p>
                <a:r>
                  <a:rPr lang="en-US" sz="2400" dirty="0" smtClean="0"/>
                  <a:t>All </a:t>
                </a:r>
                <a:r>
                  <a:rPr lang="en-US" sz="2400" dirty="0"/>
                  <a:t>minors of order 2 are also zero. Minor of order one is not zero.</a:t>
                </a:r>
              </a:p>
              <a:p>
                <a:r>
                  <a:rPr lang="en-US" sz="2400" dirty="0" smtClean="0"/>
                  <a:t>Hence </a:t>
                </a:r>
                <a:r>
                  <a:rPr lang="en-US" sz="2400" dirty="0"/>
                  <a:t>rank of A is 1.</a:t>
                </a:r>
              </a:p>
              <a:p>
                <a:r>
                  <a:rPr lang="en-US" sz="2400" b="1" dirty="0" smtClean="0"/>
                  <a:t>Observation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Here, observe that all rows are identical, so when all the rows of a given matrix are identical </a:t>
                </a:r>
              </a:p>
              <a:p>
                <a:r>
                  <a:rPr lang="en-US" sz="2400" dirty="0" smtClean="0"/>
                  <a:t>Rank </a:t>
                </a:r>
                <a:r>
                  <a:rPr lang="en-US" sz="2400" dirty="0"/>
                  <a:t>of </a:t>
                </a:r>
                <a:r>
                  <a:rPr lang="en-US" sz="2400" dirty="0" smtClean="0"/>
                  <a:t>such matrices are 1.</a:t>
                </a:r>
                <a:endParaRPr 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1"/>
                <a:ext cx="5376929" cy="4981954"/>
              </a:xfrm>
              <a:prstGeom prst="rect">
                <a:avLst/>
              </a:prstGeom>
              <a:blipFill rotWithShape="1">
                <a:blip r:embed="rId5"/>
                <a:stretch>
                  <a:fillRect l="-1474" r="-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xmlns="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3104" y="1202596"/>
                <a:ext cx="5376929" cy="4981954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4)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3×4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Here</a:t>
                </a:r>
                <a:r>
                  <a:rPr lang="en-US" sz="2400" dirty="0"/>
                  <a:t>, A is the matrix of order 3 </a:t>
                </a:r>
                <a:r>
                  <a:rPr lang="en-US" sz="2400" dirty="0">
                    <a:sym typeface="Symbol" panose="05050102010706020507" pitchFamily="18" charset="2"/>
                  </a:rPr>
                  <a:t></a:t>
                </a:r>
                <a:r>
                  <a:rPr lang="en-US" sz="2400" dirty="0"/>
                  <a:t> 4.</a:t>
                </a:r>
              </a:p>
              <a:p>
                <a:r>
                  <a:rPr lang="en-US" sz="2400" dirty="0" smtClean="0"/>
                  <a:t>Therefore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3.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Now</a:t>
                </a:r>
                <a:r>
                  <a:rPr lang="en-US" sz="2400" dirty="0"/>
                  <a:t>, consider the minor.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−1−0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+3(5+3)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=−2−4+24=18≠0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Hence rank of A is 3</a:t>
                </a:r>
                <a:r>
                  <a:rPr lang="en-US" sz="2400" dirty="0" smtClean="0"/>
                  <a:t>.</a:t>
                </a:r>
                <a:endParaRPr 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04" y="1202596"/>
                <a:ext cx="5376929" cy="4981954"/>
              </a:xfrm>
              <a:prstGeom prst="rect">
                <a:avLst/>
              </a:prstGeom>
              <a:blipFill rotWithShape="1">
                <a:blip r:embed="rId7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1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EXAMPLES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Find the ranks of the following matrices</a:t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srgbClr val="00B0F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00B0F0"/>
                    </a:solidFill>
                  </a:rPr>
                  <a:t>i</a:t>
                </a:r>
                <a:r>
                  <a:rPr lang="en-US" sz="2000" b="1" dirty="0" smtClean="0">
                    <a:solidFill>
                      <a:srgbClr val="00B0F0"/>
                    </a:solidFill>
                  </a:rPr>
                  <a:t>)</a:t>
                </a:r>
                <a:r>
                  <a:rPr lang="en-US" sz="2000" dirty="0">
                    <a:solidFill>
                      <a:srgbClr val="00B0F0"/>
                    </a:solidFill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Minor of order 4 is zero. All minors of order 3 are zero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Consider </a:t>
                </a:r>
                <a:r>
                  <a:rPr lang="en-US" sz="2000" dirty="0"/>
                  <a:t>the minor of order two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=12−4=8≠0</m:t>
                    </m:r>
                  </m:oMath>
                </a14:m>
                <a:r>
                  <a:rPr lang="en-US" sz="2000" dirty="0"/>
                  <a:t>   </a:t>
                </a:r>
                <a:r>
                  <a:rPr lang="en-US" sz="2000" dirty="0" smtClean="0"/>
                  <a:t>Hence</a:t>
                </a:r>
                <a:r>
                  <a:rPr lang="en-US" sz="2000" dirty="0"/>
                  <a:t>, the rank of matrix is 2. </a:t>
                </a:r>
              </a:p>
              <a:p>
                <a:r>
                  <a:rPr lang="en-US" sz="2000" dirty="0" smtClean="0">
                    <a:solidFill>
                      <a:srgbClr val="00B0F0"/>
                    </a:solidFill>
                  </a:rPr>
                  <a:t>(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ii)</a:t>
                </a:r>
                <a:r>
                  <a:rPr lang="en-US" sz="2000" dirty="0">
                    <a:solidFill>
                      <a:srgbClr val="00B0F0"/>
                    </a:solidFill>
                  </a:rPr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solidFill>
                                              <a:srgbClr val="00B0F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	            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	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      ~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Minor of order 4 is zero. All minors of order 3 are zero </a:t>
                </a:r>
              </a:p>
              <a:p>
                <a:r>
                  <a:rPr lang="en-US" sz="2000" dirty="0"/>
                  <a:t>Consider the minor of order two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=2−3=−1≠0</m:t>
                    </m:r>
                  </m:oMath>
                </a14:m>
                <a:r>
                  <a:rPr lang="en-US" sz="2000" dirty="0"/>
                  <a:t>   Hence, the rank of matrix is 2. </a:t>
                </a:r>
              </a:p>
              <a:p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0"/>
                <a:ext cx="10753859" cy="5192611"/>
              </a:xfrm>
              <a:prstGeom prst="rect">
                <a:avLst/>
              </a:prstGeom>
              <a:blipFill rotWithShape="0">
                <a:blip r:embed="rId5"/>
                <a:stretch>
                  <a:fillRect l="-510" t="-352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463" y="114434"/>
            <a:ext cx="7231533" cy="116845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Finding rank by row echelon method</a:t>
            </a:r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462" y="332681"/>
            <a:ext cx="968545" cy="721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id="{BF84EC15-A959-47EB-966C-5F46652CE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517" y="1133361"/>
                <a:ext cx="10753859" cy="4981954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3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arcellus" panose="020E0602050203020307" pitchFamily="34" charset="0"/>
                  </a:rPr>
                  <a:t>We know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then A and B have same rank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consider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whose rank is 2</a:t>
                </a:r>
              </a:p>
              <a:p>
                <a:r>
                  <a:rPr lang="en-US" sz="2400" dirty="0" smtClean="0"/>
                  <a:t>Now</a:t>
                </a:r>
                <a:r>
                  <a:rPr lang="en-US" sz="2400" dirty="0"/>
                  <a:t>, we will obtain an equivalent matrix B of A by performing elementary transformations.</a:t>
                </a:r>
              </a:p>
              <a:p>
                <a:r>
                  <a:rPr lang="en-US" sz="2400" dirty="0" smtClean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get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Again</a:t>
                </a:r>
                <a:r>
                  <a:rPr lang="en-US" sz="2400" dirty="0"/>
                  <a:t>,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get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~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we </a:t>
                </a: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Consider </a:t>
                </a:r>
                <a:r>
                  <a:rPr lang="en-US" sz="2400" dirty="0"/>
                  <a:t>the minor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=−10≠0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Therefore</a:t>
                </a:r>
                <a:r>
                  <a:rPr lang="en-US" sz="2400" dirty="0"/>
                  <a:t>, the rank of B is 2.</a:t>
                </a:r>
              </a:p>
              <a:p>
                <a:r>
                  <a:rPr lang="en-US" sz="2400" dirty="0" smtClean="0"/>
                  <a:t>Hence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and the rank of A = the rank of B.</a:t>
                </a:r>
              </a:p>
              <a:p>
                <a:endParaRPr lang="en-US" sz="2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rcellus" panose="020E0602050203020307" pitchFamily="34" charset="0"/>
                </a:endParaRP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84EC15-A959-47EB-966C-5F46652C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7" y="1133361"/>
                <a:ext cx="10753859" cy="4981954"/>
              </a:xfrm>
              <a:prstGeom prst="rect">
                <a:avLst/>
              </a:prstGeom>
              <a:blipFill rotWithShape="0">
                <a:blip r:embed="rId5"/>
                <a:stretch>
                  <a:fillRect l="-737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114434"/>
            <a:ext cx="3245736" cy="8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3161</Words>
  <Application>Microsoft Office PowerPoint</Application>
  <PresentationFormat>Custom</PresentationFormat>
  <Paragraphs>236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Matrix Theory: Rank of Matrix - </vt:lpstr>
      <vt:lpstr>PowerPoint Presentation</vt:lpstr>
      <vt:lpstr>ELEMENTARY TRANFORMATIONS</vt:lpstr>
      <vt:lpstr>RANK OF A MATRIX</vt:lpstr>
      <vt:lpstr>RANK OF A MATRIX</vt:lpstr>
      <vt:lpstr>Examples Determine the ranks of the following matrices </vt:lpstr>
      <vt:lpstr>Examples Determine the ranks of the following matrices </vt:lpstr>
      <vt:lpstr>EXAMPLES Find the ranks of the following matrices </vt:lpstr>
      <vt:lpstr>Finding rank by row echelon method </vt:lpstr>
      <vt:lpstr>ECHELON FORM OF A MATRIX </vt:lpstr>
      <vt:lpstr>EXAMPLES  </vt:lpstr>
      <vt:lpstr>NORMAL FORM OF A MATRIX </vt:lpstr>
      <vt:lpstr>NORMAL FORM OF A MATRIX </vt:lpstr>
      <vt:lpstr>EXAMPLES  </vt:lpstr>
      <vt:lpstr>EXAMPLES  </vt:lpstr>
      <vt:lpstr>EXAMPLES  </vt:lpstr>
      <vt:lpstr>EXAMPLES  </vt:lpstr>
      <vt:lpstr>EXAMPLES  </vt:lpstr>
      <vt:lpstr>EXAMPLES  </vt:lpstr>
      <vt:lpstr>EXAMPLES  </vt:lpstr>
      <vt:lpstr>EXAMPLES  </vt:lpstr>
      <vt:lpstr>REDUCTION OF A MATRIX A TO NORMAL FORM PAQ </vt:lpstr>
      <vt:lpstr>EXAMPLES  </vt:lpstr>
      <vt:lpstr>EXAMPLES  </vt:lpstr>
      <vt:lpstr>EXAMPLES  </vt:lpstr>
      <vt:lpstr>EXAMPLES  </vt:lpstr>
      <vt:lpstr>EXAMPLES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Theory: Rank of Matrix -</dc:title>
  <dc:creator>Dell</dc:creator>
  <cp:lastModifiedBy>Rachana</cp:lastModifiedBy>
  <cp:revision>36</cp:revision>
  <dcterms:created xsi:type="dcterms:W3CDTF">2020-10-11T09:15:58Z</dcterms:created>
  <dcterms:modified xsi:type="dcterms:W3CDTF">2022-12-01T11:38:51Z</dcterms:modified>
</cp:coreProperties>
</file>