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7"/>
  </p:notesMasterIdLst>
  <p:sldIdLst>
    <p:sldId id="258" r:id="rId2"/>
    <p:sldId id="259" r:id="rId3"/>
    <p:sldId id="260" r:id="rId4"/>
    <p:sldId id="277" r:id="rId5"/>
    <p:sldId id="262" r:id="rId6"/>
    <p:sldId id="263" r:id="rId7"/>
    <p:sldId id="278" r:id="rId8"/>
    <p:sldId id="265" r:id="rId9"/>
    <p:sldId id="266" r:id="rId10"/>
    <p:sldId id="267" r:id="rId11"/>
    <p:sldId id="268" r:id="rId12"/>
    <p:sldId id="275" r:id="rId13"/>
    <p:sldId id="270" r:id="rId14"/>
    <p:sldId id="271" r:id="rId15"/>
    <p:sldId id="27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B3A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59" d="100"/>
          <a:sy n="59" d="100"/>
        </p:scale>
        <p:origin x="150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3976EB-C615-4100-9979-84463E61E6E4}" type="datetimeFigureOut">
              <a:rPr lang="en-US" smtClean="0"/>
              <a:pPr/>
              <a:t>11/14/2023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0E7453-5782-4576-A803-69044C5223C4}" type="slidenum">
              <a:rPr lang="en-US" smtClean="0"/>
              <a:pPr/>
              <a:t>‹#›</a:t>
            </a:fld>
            <a:endParaRPr lang="en-US"/>
          </a:p>
        </p:txBody>
      </p:sp>
    </p:spTree>
    <p:extLst>
      <p:ext uri="{BB962C8B-B14F-4D97-AF65-F5344CB8AC3E}">
        <p14:creationId xmlns:p14="http://schemas.microsoft.com/office/powerpoint/2010/main" val="3380990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6B626D7-0999-4675-A80A-CA48C622A7A1}"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39E47-BF2F-4636-9EC4-7A71013E1D72}" type="slidenum">
              <a:rPr lang="en-US" smtClean="0"/>
              <a:pPr/>
              <a:t>‹#›</a:t>
            </a:fld>
            <a:endParaRPr lang="en-US"/>
          </a:p>
        </p:txBody>
      </p:sp>
    </p:spTree>
    <p:extLst>
      <p:ext uri="{BB962C8B-B14F-4D97-AF65-F5344CB8AC3E}">
        <p14:creationId xmlns:p14="http://schemas.microsoft.com/office/powerpoint/2010/main" val="1392328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6B626D7-0999-4675-A80A-CA48C622A7A1}"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39E47-BF2F-4636-9EC4-7A71013E1D72}" type="slidenum">
              <a:rPr lang="en-US" smtClean="0"/>
              <a:pPr/>
              <a:t>‹#›</a:t>
            </a:fld>
            <a:endParaRPr lang="en-US"/>
          </a:p>
        </p:txBody>
      </p:sp>
    </p:spTree>
    <p:extLst>
      <p:ext uri="{BB962C8B-B14F-4D97-AF65-F5344CB8AC3E}">
        <p14:creationId xmlns:p14="http://schemas.microsoft.com/office/powerpoint/2010/main" val="269500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6B626D7-0999-4675-A80A-CA48C622A7A1}"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39E47-BF2F-4636-9EC4-7A71013E1D72}" type="slidenum">
              <a:rPr lang="en-US" smtClean="0"/>
              <a:pPr/>
              <a:t>‹#›</a:t>
            </a:fld>
            <a:endParaRPr lang="en-US"/>
          </a:p>
        </p:txBody>
      </p:sp>
    </p:spTree>
    <p:extLst>
      <p:ext uri="{BB962C8B-B14F-4D97-AF65-F5344CB8AC3E}">
        <p14:creationId xmlns:p14="http://schemas.microsoft.com/office/powerpoint/2010/main" val="353656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6B626D7-0999-4675-A80A-CA48C622A7A1}"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39E47-BF2F-4636-9EC4-7A71013E1D72}" type="slidenum">
              <a:rPr lang="en-US" smtClean="0"/>
              <a:pPr/>
              <a:t>‹#›</a:t>
            </a:fld>
            <a:endParaRPr lang="en-US"/>
          </a:p>
        </p:txBody>
      </p:sp>
    </p:spTree>
    <p:extLst>
      <p:ext uri="{BB962C8B-B14F-4D97-AF65-F5344CB8AC3E}">
        <p14:creationId xmlns:p14="http://schemas.microsoft.com/office/powerpoint/2010/main" val="552340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626D7-0999-4675-A80A-CA48C622A7A1}"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39E47-BF2F-4636-9EC4-7A71013E1D72}" type="slidenum">
              <a:rPr lang="en-US" smtClean="0"/>
              <a:pPr/>
              <a:t>‹#›</a:t>
            </a:fld>
            <a:endParaRPr lang="en-US"/>
          </a:p>
        </p:txBody>
      </p:sp>
    </p:spTree>
    <p:extLst>
      <p:ext uri="{BB962C8B-B14F-4D97-AF65-F5344CB8AC3E}">
        <p14:creationId xmlns:p14="http://schemas.microsoft.com/office/powerpoint/2010/main" val="1243921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6B626D7-0999-4675-A80A-CA48C622A7A1}"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39E47-BF2F-4636-9EC4-7A71013E1D72}" type="slidenum">
              <a:rPr lang="en-US" smtClean="0"/>
              <a:pPr/>
              <a:t>‹#›</a:t>
            </a:fld>
            <a:endParaRPr lang="en-US"/>
          </a:p>
        </p:txBody>
      </p:sp>
    </p:spTree>
    <p:extLst>
      <p:ext uri="{BB962C8B-B14F-4D97-AF65-F5344CB8AC3E}">
        <p14:creationId xmlns:p14="http://schemas.microsoft.com/office/powerpoint/2010/main" val="280563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6B626D7-0999-4675-A80A-CA48C622A7A1}" type="datetimeFigureOut">
              <a:rPr lang="en-US" smtClean="0"/>
              <a:pPr/>
              <a:t>11/14/2023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D39E47-BF2F-4636-9EC4-7A71013E1D72}" type="slidenum">
              <a:rPr lang="en-US" smtClean="0"/>
              <a:pPr/>
              <a:t>‹#›</a:t>
            </a:fld>
            <a:endParaRPr lang="en-US"/>
          </a:p>
        </p:txBody>
      </p:sp>
    </p:spTree>
    <p:extLst>
      <p:ext uri="{BB962C8B-B14F-4D97-AF65-F5344CB8AC3E}">
        <p14:creationId xmlns:p14="http://schemas.microsoft.com/office/powerpoint/2010/main" val="184852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6B626D7-0999-4675-A80A-CA48C622A7A1}" type="datetimeFigureOut">
              <a:rPr lang="en-US" smtClean="0"/>
              <a:pPr/>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D39E47-BF2F-4636-9EC4-7A71013E1D72}" type="slidenum">
              <a:rPr lang="en-US" smtClean="0"/>
              <a:pPr/>
              <a:t>‹#›</a:t>
            </a:fld>
            <a:endParaRPr lang="en-US"/>
          </a:p>
        </p:txBody>
      </p:sp>
    </p:spTree>
    <p:extLst>
      <p:ext uri="{BB962C8B-B14F-4D97-AF65-F5344CB8AC3E}">
        <p14:creationId xmlns:p14="http://schemas.microsoft.com/office/powerpoint/2010/main" val="398405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626D7-0999-4675-A80A-CA48C622A7A1}" type="datetimeFigureOut">
              <a:rPr lang="en-US" smtClean="0"/>
              <a:pPr/>
              <a:t>11/14/2023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D39E47-BF2F-4636-9EC4-7A71013E1D72}" type="slidenum">
              <a:rPr lang="en-US" smtClean="0"/>
              <a:pPr/>
              <a:t>‹#›</a:t>
            </a:fld>
            <a:endParaRPr lang="en-US"/>
          </a:p>
        </p:txBody>
      </p:sp>
    </p:spTree>
    <p:extLst>
      <p:ext uri="{BB962C8B-B14F-4D97-AF65-F5344CB8AC3E}">
        <p14:creationId xmlns:p14="http://schemas.microsoft.com/office/powerpoint/2010/main" val="240284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626D7-0999-4675-A80A-CA48C622A7A1}"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39E47-BF2F-4636-9EC4-7A71013E1D72}" type="slidenum">
              <a:rPr lang="en-US" smtClean="0"/>
              <a:pPr/>
              <a:t>‹#›</a:t>
            </a:fld>
            <a:endParaRPr lang="en-US"/>
          </a:p>
        </p:txBody>
      </p:sp>
    </p:spTree>
    <p:extLst>
      <p:ext uri="{BB962C8B-B14F-4D97-AF65-F5344CB8AC3E}">
        <p14:creationId xmlns:p14="http://schemas.microsoft.com/office/powerpoint/2010/main" val="1981387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626D7-0999-4675-A80A-CA48C622A7A1}"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39E47-BF2F-4636-9EC4-7A71013E1D72}" type="slidenum">
              <a:rPr lang="en-US" smtClean="0"/>
              <a:pPr/>
              <a:t>‹#›</a:t>
            </a:fld>
            <a:endParaRPr lang="en-US"/>
          </a:p>
        </p:txBody>
      </p:sp>
    </p:spTree>
    <p:extLst>
      <p:ext uri="{BB962C8B-B14F-4D97-AF65-F5344CB8AC3E}">
        <p14:creationId xmlns:p14="http://schemas.microsoft.com/office/powerpoint/2010/main" val="3166698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626D7-0999-4675-A80A-CA48C622A7A1}" type="datetimeFigureOut">
              <a:rPr lang="en-US" smtClean="0"/>
              <a:pPr/>
              <a:t>11/14/2023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39E47-BF2F-4636-9EC4-7A71013E1D72}" type="slidenum">
              <a:rPr lang="en-US" smtClean="0"/>
              <a:pPr/>
              <a:t>‹#›</a:t>
            </a:fld>
            <a:endParaRPr lang="en-US"/>
          </a:p>
        </p:txBody>
      </p:sp>
    </p:spTree>
    <p:extLst>
      <p:ext uri="{BB962C8B-B14F-4D97-AF65-F5344CB8AC3E}">
        <p14:creationId xmlns:p14="http://schemas.microsoft.com/office/powerpoint/2010/main" val="295796237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hyperlink" Target="https://www.plasmas.or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hyperlink" Target="https://www.plasmas.or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phys.org/" TargetMode="External"/><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psfc.mit.edu/" TargetMode="External"/><Relationship Id="rId2" Type="http://schemas.openxmlformats.org/officeDocument/2006/relationships/hyperlink" Target="https://www.plasmatreat.com/" TargetMode="External"/><Relationship Id="rId1" Type="http://schemas.openxmlformats.org/officeDocument/2006/relationships/slideLayout" Target="../slideLayouts/slideLayout7.xml"/><Relationship Id="rId6" Type="http://schemas.openxmlformats.org/officeDocument/2006/relationships/hyperlink" Target="https://www.wikipedia.org/" TargetMode="External"/><Relationship Id="rId5" Type="http://schemas.openxmlformats.org/officeDocument/2006/relationships/hyperlink" Target="https://www.plasmas.org/" TargetMode="External"/><Relationship Id="rId4" Type="http://schemas.openxmlformats.org/officeDocument/2006/relationships/hyperlink" Target="https://phys.or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plasmasurgical.com/"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psplasma.com/"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projects.exeter.ac.uk/" TargetMode="External"/><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quizlet.com/"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hyperlink" Target="https://www.plasma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7704" y="2276872"/>
            <a:ext cx="3960440" cy="369332"/>
          </a:xfrm>
          <a:prstGeom prst="rect">
            <a:avLst/>
          </a:prstGeom>
          <a:noFill/>
        </p:spPr>
        <p:txBody>
          <a:bodyPr wrap="square" rtlCol="0">
            <a:spAutoFit/>
          </a:bodyPr>
          <a:lstStyle/>
          <a:p>
            <a:endParaRPr lang="en-US" dirty="0"/>
          </a:p>
        </p:txBody>
      </p:sp>
      <p:sp>
        <p:nvSpPr>
          <p:cNvPr id="5" name="TextBox 4"/>
          <p:cNvSpPr txBox="1"/>
          <p:nvPr/>
        </p:nvSpPr>
        <p:spPr>
          <a:xfrm>
            <a:off x="107504" y="188640"/>
            <a:ext cx="9036496" cy="707886"/>
          </a:xfrm>
          <a:prstGeom prst="rect">
            <a:avLst/>
          </a:prstGeom>
          <a:noFill/>
        </p:spPr>
        <p:txBody>
          <a:bodyPr wrap="square" rtlCol="0">
            <a:spAutoFit/>
          </a:bodyPr>
          <a:lstStyle/>
          <a:p>
            <a:pPr algn="ctr"/>
            <a:r>
              <a:rPr lang="en-GB" sz="4000" b="1" dirty="0">
                <a:solidFill>
                  <a:srgbClr val="7030A0"/>
                </a:solidFill>
                <a:latin typeface="Bahnschrift" panose="020B0502040204020203" pitchFamily="34" charset="0"/>
              </a:rPr>
              <a:t>PLASMA</a:t>
            </a:r>
            <a:endParaRPr lang="en-US" sz="4000" b="1" dirty="0">
              <a:solidFill>
                <a:srgbClr val="7030A0"/>
              </a:solidFill>
              <a:latin typeface="Bahnschrift" panose="020B0502040204020203" pitchFamily="34" charset="0"/>
            </a:endParaRPr>
          </a:p>
        </p:txBody>
      </p:sp>
      <p:sp>
        <p:nvSpPr>
          <p:cNvPr id="6" name="TextBox 5"/>
          <p:cNvSpPr txBox="1"/>
          <p:nvPr/>
        </p:nvSpPr>
        <p:spPr>
          <a:xfrm>
            <a:off x="0" y="980728"/>
            <a:ext cx="8964488" cy="6278642"/>
          </a:xfrm>
          <a:prstGeom prst="rect">
            <a:avLst/>
          </a:prstGeom>
          <a:noFill/>
        </p:spPr>
        <p:txBody>
          <a:bodyPr wrap="square" rtlCol="0">
            <a:spAutoFit/>
          </a:bodyPr>
          <a:lstStyle/>
          <a:p>
            <a:pPr marL="285750" indent="-285750" algn="just">
              <a:buFont typeface="Wingdings" panose="05000000000000000000" pitchFamily="2" charset="2"/>
              <a:buChar char="Ø"/>
            </a:pPr>
            <a:endParaRPr lang="en-GB" b="1" dirty="0"/>
          </a:p>
          <a:p>
            <a:pPr marL="285750" indent="-285750" algn="just">
              <a:buFont typeface="Wingdings" panose="05000000000000000000" pitchFamily="2" charset="2"/>
              <a:buChar char="Ø"/>
            </a:pPr>
            <a:r>
              <a:rPr lang="en-GB" sz="2000" b="1" dirty="0">
                <a:solidFill>
                  <a:srgbClr val="FF0000"/>
                </a:solidFill>
                <a:latin typeface="Bahnschrift" panose="020B0502040204020203" pitchFamily="34" charset="0"/>
                <a:cs typeface="Times New Roman" pitchFamily="18" charset="0"/>
              </a:rPr>
              <a:t>It is called “the fourth state of matter” comes from the Greek word </a:t>
            </a:r>
            <a:r>
              <a:rPr lang="en-IN" sz="2400" b="1" dirty="0">
                <a:solidFill>
                  <a:srgbClr val="00B0F0"/>
                </a:solidFill>
                <a:latin typeface="Abadi" panose="020F0502020204030204" pitchFamily="34" charset="0"/>
              </a:rPr>
              <a:t>plásma</a:t>
            </a:r>
            <a:r>
              <a:rPr lang="en-IN" dirty="0"/>
              <a:t> </a:t>
            </a:r>
            <a:r>
              <a:rPr lang="en-GB" sz="2000" b="1" dirty="0">
                <a:solidFill>
                  <a:srgbClr val="FF0000"/>
                </a:solidFill>
                <a:latin typeface="Bahnschrift" panose="020B0502040204020203" pitchFamily="34" charset="0"/>
                <a:cs typeface="Times New Roman" pitchFamily="18" charset="0"/>
              </a:rPr>
              <a:t>and means “</a:t>
            </a:r>
            <a:r>
              <a:rPr lang="en-GB" sz="2000" b="1" dirty="0" err="1">
                <a:solidFill>
                  <a:srgbClr val="FF0000"/>
                </a:solidFill>
                <a:latin typeface="Bahnschrift" panose="020B0502040204020203" pitchFamily="34" charset="0"/>
                <a:cs typeface="Times New Roman" pitchFamily="18" charset="0"/>
              </a:rPr>
              <a:t>moldable</a:t>
            </a:r>
            <a:r>
              <a:rPr lang="en-GB" sz="2000" b="1" dirty="0">
                <a:solidFill>
                  <a:srgbClr val="FF0000"/>
                </a:solidFill>
                <a:latin typeface="Bahnschrift" panose="020B0502040204020203" pitchFamily="34" charset="0"/>
                <a:cs typeface="Times New Roman" pitchFamily="18" charset="0"/>
              </a:rPr>
              <a:t> substance” or “jelly”.</a:t>
            </a:r>
          </a:p>
          <a:p>
            <a:pPr marL="285750" indent="-285750" algn="just">
              <a:buFont typeface="Wingdings" panose="05000000000000000000" pitchFamily="2" charset="2"/>
              <a:buChar char="Ø"/>
            </a:pPr>
            <a:endParaRPr lang="en-US" sz="2000" b="1" dirty="0">
              <a:solidFill>
                <a:srgbClr val="FF0000"/>
              </a:solidFill>
              <a:latin typeface="Bahnschrift" panose="020B0502040204020203" pitchFamily="34" charset="0"/>
              <a:cs typeface="Times New Roman" pitchFamily="18" charset="0"/>
            </a:endParaRPr>
          </a:p>
          <a:p>
            <a:pPr marL="285750" indent="-285750" algn="just">
              <a:buFont typeface="Wingdings" panose="05000000000000000000" pitchFamily="2" charset="2"/>
              <a:buChar char="Ø"/>
            </a:pPr>
            <a:r>
              <a:rPr lang="en-GB" sz="2000" b="1" dirty="0">
                <a:solidFill>
                  <a:srgbClr val="00B050"/>
                </a:solidFill>
                <a:latin typeface="Bahnschrift" panose="020B0502040204020203" pitchFamily="34" charset="0"/>
                <a:cs typeface="Times New Roman" pitchFamily="18" charset="0"/>
              </a:rPr>
              <a:t>Plasma was first identified by Sir William Crookes in a Crookes tube in 1879.</a:t>
            </a:r>
          </a:p>
          <a:p>
            <a:pPr marL="285750" indent="-285750" algn="just">
              <a:buFont typeface="Wingdings" panose="05000000000000000000" pitchFamily="2" charset="2"/>
              <a:buChar char="Ø"/>
            </a:pPr>
            <a:endParaRPr lang="en-GB" sz="2000" b="1" dirty="0">
              <a:solidFill>
                <a:srgbClr val="00B050"/>
              </a:solidFill>
              <a:latin typeface="Bahnschrift" panose="020B0502040204020203" pitchFamily="34" charset="0"/>
              <a:cs typeface="Times New Roman" pitchFamily="18" charset="0"/>
            </a:endParaRPr>
          </a:p>
          <a:p>
            <a:pPr marL="285750" indent="-285750" algn="just">
              <a:buFont typeface="Wingdings" panose="05000000000000000000" pitchFamily="2" charset="2"/>
              <a:buChar char="Ø"/>
            </a:pPr>
            <a:r>
              <a:rPr lang="en-GB" sz="2000" b="1" dirty="0">
                <a:solidFill>
                  <a:srgbClr val="0070C0"/>
                </a:solidFill>
                <a:latin typeface="Bahnschrift" panose="020B0502040204020203" pitchFamily="34" charset="0"/>
                <a:cs typeface="Times New Roman" pitchFamily="18" charset="0"/>
              </a:rPr>
              <a:t>He gave name as “radiant matter”</a:t>
            </a:r>
          </a:p>
          <a:p>
            <a:pPr marL="285750" indent="-285750" algn="just">
              <a:buFont typeface="Wingdings" panose="05000000000000000000" pitchFamily="2" charset="2"/>
              <a:buChar char="Ø"/>
            </a:pPr>
            <a:endParaRPr lang="en-GB" sz="2000" b="1" dirty="0">
              <a:solidFill>
                <a:srgbClr val="0070C0"/>
              </a:solidFill>
              <a:latin typeface="Bahnschrift" panose="020B0502040204020203" pitchFamily="34" charset="0"/>
              <a:cs typeface="Times New Roman" pitchFamily="18" charset="0"/>
            </a:endParaRPr>
          </a:p>
          <a:p>
            <a:pPr marL="285750" indent="-285750" algn="just">
              <a:buFont typeface="Wingdings" panose="05000000000000000000" pitchFamily="2" charset="2"/>
              <a:buChar char="Ø"/>
            </a:pPr>
            <a:r>
              <a:rPr lang="en-GB" sz="2000" b="1" dirty="0">
                <a:solidFill>
                  <a:srgbClr val="FF0000"/>
                </a:solidFill>
                <a:latin typeface="Bahnschrift" panose="020B0502040204020203" pitchFamily="34" charset="0"/>
                <a:cs typeface="Times New Roman" pitchFamily="18" charset="0"/>
              </a:rPr>
              <a:t>Irving Langmuir in 1927, studied the ionized gas and gave this new state of matter the name “Plasma</a:t>
            </a:r>
            <a:r>
              <a:rPr lang="en-GB" sz="2000" b="1" dirty="0">
                <a:solidFill>
                  <a:srgbClr val="FF0000"/>
                </a:solidFill>
                <a:latin typeface="Bahnschrift" panose="020B0502040204020203" pitchFamily="34" charset="0"/>
              </a:rPr>
              <a:t>”</a:t>
            </a:r>
            <a:r>
              <a:rPr lang="en-GB" sz="2000" b="1" dirty="0">
                <a:solidFill>
                  <a:srgbClr val="FF0000"/>
                </a:solidFill>
                <a:latin typeface="Bahnschrift" panose="020B0502040204020203" pitchFamily="34" charset="0"/>
                <a:cs typeface="Times New Roman" pitchFamily="18" charset="0"/>
              </a:rPr>
              <a:t>.</a:t>
            </a:r>
          </a:p>
          <a:p>
            <a:pPr marL="285750" indent="-285750" algn="just">
              <a:buFont typeface="Wingdings" panose="05000000000000000000" pitchFamily="2" charset="2"/>
              <a:buChar char="Ø"/>
            </a:pPr>
            <a:endParaRPr lang="en-GB" sz="2000" b="1" dirty="0">
              <a:solidFill>
                <a:srgbClr val="FF0000"/>
              </a:solidFill>
              <a:latin typeface="Bahnschrift" panose="020B0502040204020203" pitchFamily="34" charset="0"/>
              <a:cs typeface="Times New Roman" pitchFamily="18" charset="0"/>
            </a:endParaRPr>
          </a:p>
          <a:p>
            <a:pPr marL="285750" indent="-285750" algn="just">
              <a:buFont typeface="Wingdings" panose="05000000000000000000" pitchFamily="2" charset="2"/>
              <a:buChar char="Ø"/>
            </a:pPr>
            <a:r>
              <a:rPr lang="en-US" sz="2000" b="1" dirty="0">
                <a:solidFill>
                  <a:srgbClr val="00B050"/>
                </a:solidFill>
                <a:latin typeface="Bahnschrift" panose="020B0502040204020203" pitchFamily="34" charset="0"/>
              </a:rPr>
              <a:t>More than 99% of the mass of the universe is in the Plasma state.</a:t>
            </a:r>
          </a:p>
          <a:p>
            <a:pPr marL="285750" indent="-285750" algn="just">
              <a:buFont typeface="Wingdings" panose="05000000000000000000" pitchFamily="2" charset="2"/>
              <a:buChar char="Ø"/>
            </a:pPr>
            <a:endParaRPr lang="en-GB" sz="2000" b="1" dirty="0">
              <a:solidFill>
                <a:srgbClr val="00B050"/>
              </a:solidFill>
              <a:latin typeface="Bahnschrift" panose="020B0502040204020203" pitchFamily="34" charset="0"/>
              <a:cs typeface="Times New Roman" pitchFamily="18" charset="0"/>
            </a:endParaRPr>
          </a:p>
          <a:p>
            <a:pPr marL="285750" indent="-285750" algn="just">
              <a:buFont typeface="Wingdings" panose="05000000000000000000" pitchFamily="2" charset="2"/>
              <a:buChar char="Ø"/>
            </a:pPr>
            <a:r>
              <a:rPr lang="en-GB" sz="2000" b="1" dirty="0">
                <a:solidFill>
                  <a:srgbClr val="00B0F0"/>
                </a:solidFill>
                <a:latin typeface="Bahnschrift" panose="020B0502040204020203" pitchFamily="34" charset="0"/>
              </a:rPr>
              <a:t>It </a:t>
            </a:r>
            <a:r>
              <a:rPr lang="en-GB" sz="2000" b="1" dirty="0">
                <a:solidFill>
                  <a:srgbClr val="00B0F0"/>
                </a:solidFill>
                <a:latin typeface="Bahnschrift" panose="020B0502040204020203" pitchFamily="34" charset="0"/>
                <a:cs typeface="Times New Roman" pitchFamily="18" charset="0"/>
              </a:rPr>
              <a:t>is a hot ionized gas consists approximately equal numbers of positive ions and free.</a:t>
            </a:r>
          </a:p>
          <a:p>
            <a:pPr marL="285750" indent="-285750" algn="just">
              <a:buFont typeface="Wingdings" panose="05000000000000000000" pitchFamily="2" charset="2"/>
              <a:buChar char="Ø"/>
            </a:pPr>
            <a:endParaRPr lang="en-GB" sz="2000" b="1" dirty="0">
              <a:solidFill>
                <a:srgbClr val="00B0F0"/>
              </a:solidFill>
              <a:latin typeface="Bahnschrift" panose="020B0502040204020203" pitchFamily="34" charset="0"/>
              <a:cs typeface="Times New Roman" pitchFamily="18" charset="0"/>
            </a:endParaRPr>
          </a:p>
          <a:p>
            <a:pPr marL="285750" indent="-285750" algn="just">
              <a:buFont typeface="Wingdings" panose="05000000000000000000" pitchFamily="2" charset="2"/>
              <a:buChar char="Ø"/>
            </a:pPr>
            <a:r>
              <a:rPr lang="en-GB" sz="2000" b="1" dirty="0">
                <a:solidFill>
                  <a:srgbClr val="FF0000"/>
                </a:solidFill>
                <a:latin typeface="Bahnschrift" panose="020B0502040204020203" pitchFamily="34" charset="0"/>
                <a:cs typeface="Times New Roman" pitchFamily="18" charset="0"/>
              </a:rPr>
              <a:t>Electrons resulting in more or less no overall charge.</a:t>
            </a:r>
          </a:p>
          <a:p>
            <a:pPr marL="457200" indent="-457200" algn="just">
              <a:buFont typeface="Wingdings" pitchFamily="2" charset="2"/>
              <a:buChar char="Ø"/>
            </a:pPr>
            <a:endParaRPr lang="en-GB" sz="2000" b="1" dirty="0">
              <a:latin typeface="Bahnschrift" panose="020B0502040204020203" pitchFamily="34" charset="0"/>
              <a:cs typeface="Times New Roman" pitchFamily="18" charset="0"/>
            </a:endParaRPr>
          </a:p>
          <a:p>
            <a:pPr algn="just"/>
            <a:endParaRPr lang="en-US" sz="2000" b="1" dirty="0">
              <a:latin typeface="Bahnschrift" panose="020B0502040204020203" pitchFamily="34"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4176464" cy="461665"/>
          </a:xfrm>
          <a:prstGeom prst="rect">
            <a:avLst/>
          </a:prstGeom>
          <a:noFill/>
        </p:spPr>
        <p:txBody>
          <a:bodyPr wrap="square" rtlCol="0">
            <a:spAutoFit/>
          </a:bodyPr>
          <a:lstStyle/>
          <a:p>
            <a:pPr>
              <a:buFont typeface="Wingdings" pitchFamily="2" charset="2"/>
              <a:buChar char="v"/>
            </a:pPr>
            <a:r>
              <a:rPr lang="en-US" sz="2400" dirty="0"/>
              <a:t> </a:t>
            </a:r>
            <a:r>
              <a:rPr lang="en-US" sz="2400" u="sng" dirty="0">
                <a:latin typeface="Arial Rounded MT Bold" pitchFamily="34" charset="0"/>
              </a:rPr>
              <a:t>Terrestrial Plasmas</a:t>
            </a:r>
          </a:p>
        </p:txBody>
      </p:sp>
      <p:sp>
        <p:nvSpPr>
          <p:cNvPr id="3" name="TextBox 2"/>
          <p:cNvSpPr txBox="1"/>
          <p:nvPr/>
        </p:nvSpPr>
        <p:spPr>
          <a:xfrm>
            <a:off x="107504" y="938338"/>
            <a:ext cx="4968552" cy="3785652"/>
          </a:xfrm>
          <a:prstGeom prst="rect">
            <a:avLst/>
          </a:prstGeom>
          <a:noFill/>
        </p:spPr>
        <p:txBody>
          <a:bodyPr wrap="square" rtlCol="0">
            <a:spAutoFit/>
          </a:bodyPr>
          <a:lstStyle/>
          <a:p>
            <a:pPr>
              <a:buFont typeface="Arial" pitchFamily="34" charset="0"/>
              <a:buChar char="•"/>
            </a:pPr>
            <a:r>
              <a:rPr lang="en-GB" sz="2400" b="1" dirty="0">
                <a:solidFill>
                  <a:srgbClr val="FF0000"/>
                </a:solidFill>
              </a:rPr>
              <a:t> </a:t>
            </a:r>
            <a:r>
              <a:rPr lang="en-GB" sz="2400" b="1" dirty="0">
                <a:solidFill>
                  <a:srgbClr val="FF0000"/>
                </a:solidFill>
                <a:cs typeface="Times New Roman" pitchFamily="18" charset="0"/>
              </a:rPr>
              <a:t>Fire (When hotter than 1500℃)</a:t>
            </a:r>
          </a:p>
          <a:p>
            <a:pPr>
              <a:buFont typeface="Arial" pitchFamily="34" charset="0"/>
              <a:buChar char="•"/>
            </a:pPr>
            <a:r>
              <a:rPr lang="en-GB" sz="2400" b="1" dirty="0">
                <a:cs typeface="Times New Roman" pitchFamily="18" charset="0"/>
              </a:rPr>
              <a:t>Lightning</a:t>
            </a:r>
          </a:p>
          <a:p>
            <a:pPr>
              <a:buFont typeface="Arial" pitchFamily="34" charset="0"/>
              <a:buChar char="•"/>
            </a:pPr>
            <a:r>
              <a:rPr lang="en-GB" sz="2400" b="1" dirty="0">
                <a:solidFill>
                  <a:srgbClr val="00B050"/>
                </a:solidFill>
                <a:cs typeface="Times New Roman" pitchFamily="18" charset="0"/>
              </a:rPr>
              <a:t>The magnetosphere</a:t>
            </a:r>
          </a:p>
          <a:p>
            <a:pPr>
              <a:buFont typeface="Arial" pitchFamily="34" charset="0"/>
              <a:buChar char="•"/>
            </a:pPr>
            <a:r>
              <a:rPr lang="en-GB" sz="2400" b="1" dirty="0">
                <a:solidFill>
                  <a:srgbClr val="002060"/>
                </a:solidFill>
                <a:cs typeface="Times New Roman" pitchFamily="18" charset="0"/>
              </a:rPr>
              <a:t>The ionosphere</a:t>
            </a:r>
          </a:p>
          <a:p>
            <a:pPr>
              <a:buFont typeface="Arial" pitchFamily="34" charset="0"/>
              <a:buChar char="•"/>
            </a:pPr>
            <a:r>
              <a:rPr lang="en-GB" sz="2400" b="1" dirty="0">
                <a:solidFill>
                  <a:srgbClr val="FF0000"/>
                </a:solidFill>
                <a:cs typeface="Times New Roman" pitchFamily="18" charset="0"/>
              </a:rPr>
              <a:t> The </a:t>
            </a:r>
            <a:r>
              <a:rPr lang="en-GB" sz="2400" b="1" dirty="0" err="1">
                <a:solidFill>
                  <a:srgbClr val="FF0000"/>
                </a:solidFill>
                <a:cs typeface="Times New Roman" pitchFamily="18" charset="0"/>
              </a:rPr>
              <a:t>plasmasphere</a:t>
            </a:r>
            <a:endParaRPr lang="en-GB" sz="2400" b="1" dirty="0">
              <a:solidFill>
                <a:srgbClr val="FF0000"/>
              </a:solidFill>
              <a:cs typeface="Times New Roman" pitchFamily="18" charset="0"/>
            </a:endParaRPr>
          </a:p>
          <a:p>
            <a:pPr>
              <a:buFont typeface="Arial" pitchFamily="34" charset="0"/>
              <a:buChar char="•"/>
            </a:pPr>
            <a:r>
              <a:rPr lang="en-GB" sz="2400" b="1" dirty="0">
                <a:solidFill>
                  <a:srgbClr val="002060"/>
                </a:solidFill>
                <a:cs typeface="Times New Roman" pitchFamily="18" charset="0"/>
              </a:rPr>
              <a:t> The polar </a:t>
            </a:r>
            <a:r>
              <a:rPr lang="en-GB" sz="2400" b="1" dirty="0" err="1">
                <a:solidFill>
                  <a:srgbClr val="002060"/>
                </a:solidFill>
                <a:cs typeface="Times New Roman" pitchFamily="18" charset="0"/>
              </a:rPr>
              <a:t>aurorae</a:t>
            </a:r>
            <a:endParaRPr lang="en-GB" sz="2400" b="1" dirty="0">
              <a:solidFill>
                <a:srgbClr val="002060"/>
              </a:solidFill>
              <a:cs typeface="Times New Roman" pitchFamily="18" charset="0"/>
            </a:endParaRPr>
          </a:p>
          <a:p>
            <a:pPr>
              <a:buFont typeface="Arial" pitchFamily="34" charset="0"/>
              <a:buChar char="•"/>
            </a:pPr>
            <a:r>
              <a:rPr lang="en-GB" sz="2400" b="1" dirty="0">
                <a:solidFill>
                  <a:srgbClr val="FF0000"/>
                </a:solidFill>
                <a:cs typeface="Times New Roman" pitchFamily="18" charset="0"/>
              </a:rPr>
              <a:t> The polar wind</a:t>
            </a:r>
          </a:p>
          <a:p>
            <a:pPr>
              <a:buFont typeface="Arial" pitchFamily="34" charset="0"/>
              <a:buChar char="•"/>
            </a:pPr>
            <a:r>
              <a:rPr lang="en-GB" sz="2400" b="1" dirty="0">
                <a:solidFill>
                  <a:srgbClr val="FF0000"/>
                </a:solidFill>
                <a:cs typeface="Times New Roman" pitchFamily="18" charset="0"/>
              </a:rPr>
              <a:t> </a:t>
            </a:r>
            <a:r>
              <a:rPr lang="en-GB" sz="2400" b="1" dirty="0">
                <a:solidFill>
                  <a:srgbClr val="002060"/>
                </a:solidFill>
                <a:cs typeface="Times New Roman" pitchFamily="18" charset="0"/>
              </a:rPr>
              <a:t>Upper atmospheric lightning (e.g. Blue jets, Blue starters)</a:t>
            </a:r>
          </a:p>
          <a:p>
            <a:pPr>
              <a:buFont typeface="Arial" pitchFamily="34" charset="0"/>
              <a:buChar char="•"/>
            </a:pPr>
            <a:r>
              <a:rPr lang="en-GB" sz="2400" b="1" dirty="0">
                <a:solidFill>
                  <a:srgbClr val="FF0000"/>
                </a:solidFill>
                <a:cs typeface="Times New Roman" pitchFamily="18" charset="0"/>
              </a:rPr>
              <a:t> Sprites</a:t>
            </a:r>
            <a:endParaRPr lang="en-US" sz="2400" b="1" dirty="0">
              <a:solidFill>
                <a:srgbClr val="FF0000"/>
              </a:solidFill>
              <a:cs typeface="Times New Roman" pitchFamily="18" charset="0"/>
            </a:endParaRPr>
          </a:p>
        </p:txBody>
      </p:sp>
      <p:pic>
        <p:nvPicPr>
          <p:cNvPr id="5" name="Picture 4" descr="Bliksem_in_Assen.jpg"/>
          <p:cNvPicPr>
            <a:picLocks noChangeAspect="1"/>
          </p:cNvPicPr>
          <p:nvPr/>
        </p:nvPicPr>
        <p:blipFill>
          <a:blip r:embed="rId2" cstate="print"/>
          <a:stretch>
            <a:fillRect/>
          </a:stretch>
        </p:blipFill>
        <p:spPr>
          <a:xfrm>
            <a:off x="5095935" y="557673"/>
            <a:ext cx="3708414" cy="2472275"/>
          </a:xfrm>
          <a:prstGeom prst="rect">
            <a:avLst/>
          </a:prstGeom>
        </p:spPr>
      </p:pic>
      <p:pic>
        <p:nvPicPr>
          <p:cNvPr id="8" name="Picture 7" descr="plasma-jets-5.jpg"/>
          <p:cNvPicPr>
            <a:picLocks noChangeAspect="1"/>
          </p:cNvPicPr>
          <p:nvPr/>
        </p:nvPicPr>
        <p:blipFill>
          <a:blip r:embed="rId3" cstate="print"/>
          <a:stretch>
            <a:fillRect/>
          </a:stretch>
        </p:blipFill>
        <p:spPr>
          <a:xfrm>
            <a:off x="5076056" y="3104388"/>
            <a:ext cx="3692715" cy="2448271"/>
          </a:xfrm>
          <a:prstGeom prst="rect">
            <a:avLst/>
          </a:prstGeom>
        </p:spPr>
      </p:pic>
      <p:sp>
        <p:nvSpPr>
          <p:cNvPr id="10" name="TextBox 9"/>
          <p:cNvSpPr txBox="1"/>
          <p:nvPr/>
        </p:nvSpPr>
        <p:spPr>
          <a:xfrm>
            <a:off x="0" y="6381328"/>
            <a:ext cx="9144000" cy="646331"/>
          </a:xfrm>
          <a:prstGeom prst="rect">
            <a:avLst/>
          </a:prstGeom>
          <a:noFill/>
        </p:spPr>
        <p:txBody>
          <a:bodyPr wrap="square" rtlCol="0">
            <a:spAutoFit/>
          </a:bodyPr>
          <a:lstStyle/>
          <a:p>
            <a:pPr algn="ctr"/>
            <a:r>
              <a:rPr lang="en-US" dirty="0">
                <a:hlinkClick r:id="rId4"/>
              </a:rPr>
              <a:t>https://www.plasmas.org/</a:t>
            </a:r>
            <a:endParaRPr lang="en-US" dirty="0"/>
          </a:p>
          <a:p>
            <a:pPr algn="ctr"/>
            <a:endParaRPr lang="en-US" dirty="0"/>
          </a:p>
        </p:txBody>
      </p:sp>
      <p:pic>
        <p:nvPicPr>
          <p:cNvPr id="7" name="Picture 6" descr="lightning-strike-pilot-ecuador-LIGHTNING0217.jpg"/>
          <p:cNvPicPr>
            <a:picLocks noChangeAspect="1"/>
          </p:cNvPicPr>
          <p:nvPr/>
        </p:nvPicPr>
        <p:blipFill>
          <a:blip r:embed="rId5" cstate="print"/>
          <a:stretch>
            <a:fillRect/>
          </a:stretch>
        </p:blipFill>
        <p:spPr>
          <a:xfrm>
            <a:off x="1619672" y="4437112"/>
            <a:ext cx="3312368" cy="18429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88640"/>
            <a:ext cx="3744416" cy="461665"/>
          </a:xfrm>
          <a:prstGeom prst="rect">
            <a:avLst/>
          </a:prstGeom>
          <a:noFill/>
        </p:spPr>
        <p:txBody>
          <a:bodyPr wrap="square" rtlCol="0">
            <a:spAutoFit/>
          </a:bodyPr>
          <a:lstStyle/>
          <a:p>
            <a:pPr>
              <a:buFont typeface="Wingdings" pitchFamily="2" charset="2"/>
              <a:buChar char="v"/>
            </a:pPr>
            <a:r>
              <a:rPr lang="en-GB" sz="2400" u="sng" dirty="0"/>
              <a:t> </a:t>
            </a:r>
            <a:r>
              <a:rPr lang="en-GB" sz="2400" u="sng" dirty="0">
                <a:latin typeface="Arial Rounded MT Bold" pitchFamily="34" charset="0"/>
              </a:rPr>
              <a:t>Artificial Plasma </a:t>
            </a:r>
            <a:endParaRPr lang="en-US" sz="2400" u="sng" dirty="0">
              <a:latin typeface="Arial Rounded MT Bold" pitchFamily="34" charset="0"/>
            </a:endParaRPr>
          </a:p>
        </p:txBody>
      </p:sp>
      <p:sp>
        <p:nvSpPr>
          <p:cNvPr id="3" name="TextBox 2"/>
          <p:cNvSpPr txBox="1"/>
          <p:nvPr/>
        </p:nvSpPr>
        <p:spPr>
          <a:xfrm>
            <a:off x="107504" y="692696"/>
            <a:ext cx="5688632" cy="5324535"/>
          </a:xfrm>
          <a:prstGeom prst="rect">
            <a:avLst/>
          </a:prstGeom>
          <a:noFill/>
        </p:spPr>
        <p:txBody>
          <a:bodyPr wrap="square" rtlCol="0">
            <a:spAutoFit/>
          </a:bodyPr>
          <a:lstStyle/>
          <a:p>
            <a:pPr algn="just">
              <a:buFont typeface="Arial" pitchFamily="34" charset="0"/>
              <a:buChar char="•"/>
            </a:pPr>
            <a:r>
              <a:rPr lang="en-GB" sz="2000" b="1" dirty="0">
                <a:solidFill>
                  <a:srgbClr val="FF0000"/>
                </a:solidFill>
              </a:rPr>
              <a:t>Those found in plasma displays, including</a:t>
            </a:r>
          </a:p>
          <a:p>
            <a:pPr algn="just"/>
            <a:r>
              <a:rPr lang="en-GB" sz="2000" b="1" dirty="0">
                <a:solidFill>
                  <a:srgbClr val="FF0000"/>
                </a:solidFill>
              </a:rPr>
              <a:t>  TV screen</a:t>
            </a:r>
          </a:p>
          <a:p>
            <a:pPr algn="just">
              <a:buFont typeface="Arial" pitchFamily="34" charset="0"/>
              <a:buChar char="•"/>
            </a:pPr>
            <a:r>
              <a:rPr lang="en-GB" sz="2000" b="1" dirty="0">
                <a:solidFill>
                  <a:srgbClr val="00B050"/>
                </a:solidFill>
              </a:rPr>
              <a:t> Inside fluorescent lamps, neon signs</a:t>
            </a:r>
          </a:p>
          <a:p>
            <a:pPr algn="just">
              <a:buFont typeface="Arial" pitchFamily="34" charset="0"/>
              <a:buChar char="•"/>
            </a:pPr>
            <a:r>
              <a:rPr lang="en-GB" sz="2000" b="1" dirty="0">
                <a:solidFill>
                  <a:srgbClr val="0070C0"/>
                </a:solidFill>
              </a:rPr>
              <a:t> Rocket exhaust and ion thrusters</a:t>
            </a:r>
          </a:p>
          <a:p>
            <a:pPr algn="just">
              <a:buFont typeface="Arial" pitchFamily="34" charset="0"/>
              <a:buChar char="•"/>
            </a:pPr>
            <a:r>
              <a:rPr lang="en-GB" sz="2000" b="1" dirty="0">
                <a:solidFill>
                  <a:srgbClr val="FF0000"/>
                </a:solidFill>
              </a:rPr>
              <a:t>The area in front of a spacecraft’s heat shield</a:t>
            </a:r>
          </a:p>
          <a:p>
            <a:pPr algn="just"/>
            <a:r>
              <a:rPr lang="en-GB" sz="2000" b="1" dirty="0">
                <a:solidFill>
                  <a:srgbClr val="FF0000"/>
                </a:solidFill>
              </a:rPr>
              <a:t>  during re-entry into the atmosphere</a:t>
            </a:r>
          </a:p>
          <a:p>
            <a:pPr algn="just">
              <a:buFont typeface="Arial" pitchFamily="34" charset="0"/>
              <a:buChar char="•"/>
            </a:pPr>
            <a:r>
              <a:rPr lang="en-GB" sz="2000" b="1" dirty="0">
                <a:solidFill>
                  <a:srgbClr val="00B050"/>
                </a:solidFill>
              </a:rPr>
              <a:t> Fusion energy research</a:t>
            </a:r>
          </a:p>
          <a:p>
            <a:pPr algn="just">
              <a:buFont typeface="Arial" pitchFamily="34" charset="0"/>
              <a:buChar char="•"/>
            </a:pPr>
            <a:r>
              <a:rPr lang="en-GB" sz="2000" b="1" dirty="0">
                <a:solidFill>
                  <a:schemeClr val="bg2">
                    <a:lumMod val="10000"/>
                  </a:schemeClr>
                </a:solidFill>
              </a:rPr>
              <a:t>The electric area in an arc lamp, an arc   welder or </a:t>
            </a:r>
          </a:p>
          <a:p>
            <a:pPr algn="just"/>
            <a:r>
              <a:rPr lang="en-GB" sz="2000" b="1" dirty="0">
                <a:solidFill>
                  <a:schemeClr val="bg2">
                    <a:lumMod val="10000"/>
                  </a:schemeClr>
                </a:solidFill>
              </a:rPr>
              <a:t>   plasma torch</a:t>
            </a:r>
          </a:p>
          <a:p>
            <a:pPr algn="just">
              <a:buFont typeface="Arial" pitchFamily="34" charset="0"/>
              <a:buChar char="•"/>
            </a:pPr>
            <a:r>
              <a:rPr lang="en-GB" sz="2000" b="1" dirty="0">
                <a:solidFill>
                  <a:srgbClr val="FF0000"/>
                </a:solidFill>
              </a:rPr>
              <a:t>Plasma ball (Plasma sphere or Plasma globe)</a:t>
            </a:r>
          </a:p>
          <a:p>
            <a:pPr algn="just">
              <a:buFont typeface="Arial" pitchFamily="34" charset="0"/>
              <a:buChar char="•"/>
            </a:pPr>
            <a:r>
              <a:rPr lang="en-GB" sz="2000" b="1" dirty="0">
                <a:solidFill>
                  <a:srgbClr val="00B050"/>
                </a:solidFill>
              </a:rPr>
              <a:t> Arcs produced by Tesla coils</a:t>
            </a:r>
          </a:p>
          <a:p>
            <a:pPr algn="just">
              <a:buFont typeface="Arial" pitchFamily="34" charset="0"/>
              <a:buChar char="•"/>
            </a:pPr>
            <a:r>
              <a:rPr lang="en-GB" sz="2000" b="1" dirty="0">
                <a:solidFill>
                  <a:srgbClr val="0070C0"/>
                </a:solidFill>
              </a:rPr>
              <a:t>Plasmas are used in semiconductor device</a:t>
            </a:r>
          </a:p>
          <a:p>
            <a:pPr algn="just"/>
            <a:r>
              <a:rPr lang="en-GB" sz="2000" b="1" dirty="0">
                <a:solidFill>
                  <a:srgbClr val="0070C0"/>
                </a:solidFill>
              </a:rPr>
              <a:t>  fabrication</a:t>
            </a:r>
          </a:p>
          <a:p>
            <a:pPr algn="just">
              <a:buFont typeface="Arial" pitchFamily="34" charset="0"/>
              <a:buChar char="•"/>
            </a:pPr>
            <a:r>
              <a:rPr lang="en-GB" sz="2000" b="1" dirty="0">
                <a:solidFill>
                  <a:srgbClr val="00B050"/>
                </a:solidFill>
              </a:rPr>
              <a:t> Laser produced plasma</a:t>
            </a:r>
          </a:p>
          <a:p>
            <a:pPr algn="just">
              <a:buFont typeface="Arial" pitchFamily="34" charset="0"/>
              <a:buChar char="•"/>
            </a:pPr>
            <a:r>
              <a:rPr lang="en-GB" sz="2000" b="1" dirty="0">
                <a:solidFill>
                  <a:srgbClr val="FF0000"/>
                </a:solidFill>
              </a:rPr>
              <a:t>Static electric sparks</a:t>
            </a:r>
          </a:p>
          <a:p>
            <a:pPr algn="just">
              <a:buFont typeface="Arial" pitchFamily="34" charset="0"/>
              <a:buChar char="•"/>
            </a:pPr>
            <a:r>
              <a:rPr lang="en-GB" sz="2000" b="1" dirty="0">
                <a:solidFill>
                  <a:srgbClr val="002060"/>
                </a:solidFill>
              </a:rPr>
              <a:t> In Fusion Test Reactor (FTR) to produce</a:t>
            </a:r>
          </a:p>
          <a:p>
            <a:pPr algn="just"/>
            <a:r>
              <a:rPr lang="en-GB" sz="2000" b="1" dirty="0">
                <a:solidFill>
                  <a:srgbClr val="002060"/>
                </a:solidFill>
              </a:rPr>
              <a:t>  controlled thermonuclear fusion power</a:t>
            </a:r>
          </a:p>
        </p:txBody>
      </p:sp>
      <p:pic>
        <p:nvPicPr>
          <p:cNvPr id="5" name="Picture 4" descr="IMG_20190319_015033.jpg"/>
          <p:cNvPicPr>
            <a:picLocks noChangeAspect="1"/>
          </p:cNvPicPr>
          <p:nvPr/>
        </p:nvPicPr>
        <p:blipFill>
          <a:blip r:embed="rId2" cstate="print"/>
          <a:stretch>
            <a:fillRect/>
          </a:stretch>
        </p:blipFill>
        <p:spPr>
          <a:xfrm>
            <a:off x="5916825" y="188640"/>
            <a:ext cx="3240360" cy="2823518"/>
          </a:xfrm>
          <a:prstGeom prst="rect">
            <a:avLst/>
          </a:prstGeom>
        </p:spPr>
      </p:pic>
      <p:pic>
        <p:nvPicPr>
          <p:cNvPr id="6" name="Picture 5" descr="600px-NeTube.jpg"/>
          <p:cNvPicPr>
            <a:picLocks noChangeAspect="1"/>
          </p:cNvPicPr>
          <p:nvPr/>
        </p:nvPicPr>
        <p:blipFill>
          <a:blip r:embed="rId3" cstate="print"/>
          <a:stretch>
            <a:fillRect/>
          </a:stretch>
        </p:blipFill>
        <p:spPr>
          <a:xfrm>
            <a:off x="6228184" y="4077072"/>
            <a:ext cx="2088232" cy="2088232"/>
          </a:xfrm>
          <a:prstGeom prst="rect">
            <a:avLst/>
          </a:prstGeom>
        </p:spPr>
      </p:pic>
      <p:sp>
        <p:nvSpPr>
          <p:cNvPr id="7" name="TextBox 6"/>
          <p:cNvSpPr txBox="1"/>
          <p:nvPr/>
        </p:nvSpPr>
        <p:spPr>
          <a:xfrm>
            <a:off x="0" y="6453336"/>
            <a:ext cx="9144000" cy="646331"/>
          </a:xfrm>
          <a:prstGeom prst="rect">
            <a:avLst/>
          </a:prstGeom>
          <a:noFill/>
        </p:spPr>
        <p:txBody>
          <a:bodyPr wrap="square" rtlCol="0">
            <a:spAutoFit/>
          </a:bodyPr>
          <a:lstStyle/>
          <a:p>
            <a:pPr algn="ctr"/>
            <a:r>
              <a:rPr lang="en-US" dirty="0">
                <a:hlinkClick r:id="rId4"/>
              </a:rPr>
              <a:t>https://www.plasmas.org/</a:t>
            </a:r>
            <a:endParaRPr lang="en-US" dirty="0"/>
          </a:p>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ap201800118-fig-0001-m.jpg"/>
          <p:cNvPicPr>
            <a:picLocks noChangeAspect="1"/>
          </p:cNvPicPr>
          <p:nvPr/>
        </p:nvPicPr>
        <p:blipFill>
          <a:blip r:embed="rId2" cstate="print"/>
          <a:stretch>
            <a:fillRect/>
          </a:stretch>
        </p:blipFill>
        <p:spPr>
          <a:xfrm>
            <a:off x="0" y="0"/>
            <a:ext cx="9144001"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uropean-jet-tokamak-fusion-reactor.jpg"/>
          <p:cNvPicPr>
            <a:picLocks noChangeAspect="1"/>
          </p:cNvPicPr>
          <p:nvPr/>
        </p:nvPicPr>
        <p:blipFill>
          <a:blip r:embed="rId2" cstate="print"/>
          <a:stretch>
            <a:fillRect/>
          </a:stretch>
        </p:blipFill>
        <p:spPr>
          <a:xfrm>
            <a:off x="4841276" y="1556792"/>
            <a:ext cx="4164626" cy="3456384"/>
          </a:xfrm>
          <a:prstGeom prst="rect">
            <a:avLst/>
          </a:prstGeom>
        </p:spPr>
      </p:pic>
      <p:sp>
        <p:nvSpPr>
          <p:cNvPr id="3" name="TextBox 2"/>
          <p:cNvSpPr txBox="1"/>
          <p:nvPr/>
        </p:nvSpPr>
        <p:spPr>
          <a:xfrm>
            <a:off x="0" y="404664"/>
            <a:ext cx="9144000" cy="523220"/>
          </a:xfrm>
          <a:prstGeom prst="rect">
            <a:avLst/>
          </a:prstGeom>
          <a:noFill/>
        </p:spPr>
        <p:txBody>
          <a:bodyPr wrap="square" rtlCol="0">
            <a:spAutoFit/>
          </a:bodyPr>
          <a:lstStyle/>
          <a:p>
            <a:pPr algn="ctr"/>
            <a:r>
              <a:rPr lang="en-GB" sz="2800" b="1" dirty="0">
                <a:solidFill>
                  <a:srgbClr val="00B0F0"/>
                </a:solidFill>
                <a:latin typeface="Arial Black" pitchFamily="34" charset="0"/>
              </a:rPr>
              <a:t>HOW TO CONTAIN IT</a:t>
            </a:r>
            <a:endParaRPr lang="en-US" sz="2800" b="1" dirty="0">
              <a:solidFill>
                <a:srgbClr val="00B0F0"/>
              </a:solidFill>
              <a:latin typeface="Arial Black" pitchFamily="34" charset="0"/>
            </a:endParaRPr>
          </a:p>
        </p:txBody>
      </p:sp>
      <p:sp>
        <p:nvSpPr>
          <p:cNvPr id="4" name="TextBox 3"/>
          <p:cNvSpPr txBox="1"/>
          <p:nvPr/>
        </p:nvSpPr>
        <p:spPr>
          <a:xfrm>
            <a:off x="179512" y="1340768"/>
            <a:ext cx="4392488" cy="4524315"/>
          </a:xfrm>
          <a:prstGeom prst="rect">
            <a:avLst/>
          </a:prstGeom>
          <a:noFill/>
        </p:spPr>
        <p:txBody>
          <a:bodyPr wrap="square" rtlCol="0">
            <a:spAutoFit/>
          </a:bodyPr>
          <a:lstStyle/>
          <a:p>
            <a:pPr algn="just"/>
            <a:r>
              <a:rPr lang="en-GB" sz="2400" dirty="0">
                <a:solidFill>
                  <a:srgbClr val="FF0000"/>
                </a:solidFill>
                <a:latin typeface="Tahoma" panose="020B0604030504040204" pitchFamily="34" charset="0"/>
                <a:ea typeface="Tahoma" panose="020B0604030504040204" pitchFamily="34" charset="0"/>
                <a:cs typeface="Tahoma" panose="020B0604030504040204" pitchFamily="34" charset="0"/>
              </a:rPr>
              <a:t>Because of the extreme heat of most plasmas, conventional materials can not be used to contain plasma. </a:t>
            </a:r>
          </a:p>
          <a:p>
            <a:pPr algn="just"/>
            <a:endParaRPr lang="en-GB" sz="24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just"/>
            <a:r>
              <a:rPr lang="en-GB" sz="2400" dirty="0">
                <a:solidFill>
                  <a:srgbClr val="00B050"/>
                </a:solidFill>
                <a:latin typeface="Tahoma" panose="020B0604030504040204" pitchFamily="34" charset="0"/>
                <a:ea typeface="Tahoma" panose="020B0604030504040204" pitchFamily="34" charset="0"/>
                <a:cs typeface="Tahoma" panose="020B0604030504040204" pitchFamily="34" charset="0"/>
              </a:rPr>
              <a:t>However, Plasma is an excellent conductor and hence magnetic fields are used to contain high-density, high-temperature plasmas because such fields exert pressures and tensile forces on the plasma.</a:t>
            </a:r>
            <a:endParaRPr lang="en-US" sz="2400" dirty="0">
              <a:solidFill>
                <a:srgbClr val="00B05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251520" y="6381328"/>
            <a:ext cx="8640960" cy="369332"/>
          </a:xfrm>
          <a:prstGeom prst="rect">
            <a:avLst/>
          </a:prstGeom>
          <a:noFill/>
        </p:spPr>
        <p:txBody>
          <a:bodyPr wrap="square" rtlCol="0">
            <a:spAutoFit/>
          </a:bodyPr>
          <a:lstStyle/>
          <a:p>
            <a:pPr algn="ctr"/>
            <a:r>
              <a:rPr lang="en-US" dirty="0">
                <a:hlinkClick r:id="rId3"/>
              </a:rPr>
              <a:t>https://phys.org</a:t>
            </a:r>
            <a:endParaRPr lang="en-US" dirty="0"/>
          </a:p>
        </p:txBody>
      </p:sp>
      <p:sp>
        <p:nvSpPr>
          <p:cNvPr id="6" name="TextBox 5"/>
          <p:cNvSpPr txBox="1"/>
          <p:nvPr/>
        </p:nvSpPr>
        <p:spPr>
          <a:xfrm>
            <a:off x="5004048" y="5661248"/>
            <a:ext cx="2160240" cy="369332"/>
          </a:xfrm>
          <a:prstGeom prst="rect">
            <a:avLst/>
          </a:prstGeom>
          <a:noFill/>
        </p:spPr>
        <p:txBody>
          <a:bodyPr wrap="square" rtlCol="0">
            <a:spAutoFit/>
          </a:bodyPr>
          <a:lstStyle/>
          <a:p>
            <a:r>
              <a:rPr lang="en-GB" b="1" dirty="0" err="1">
                <a:solidFill>
                  <a:schemeClr val="bg1"/>
                </a:solidFill>
              </a:rPr>
              <a:t>Tokamak</a:t>
            </a:r>
            <a:r>
              <a:rPr lang="en-GB" b="1" dirty="0">
                <a:solidFill>
                  <a:schemeClr val="bg1"/>
                </a:solidFill>
              </a:rPr>
              <a:t> Reactor</a:t>
            </a:r>
            <a:endParaRPr lang="en-US"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457508"/>
            <a:ext cx="9144000" cy="523220"/>
          </a:xfrm>
          <a:prstGeom prst="rect">
            <a:avLst/>
          </a:prstGeom>
          <a:noFill/>
        </p:spPr>
        <p:txBody>
          <a:bodyPr wrap="square" rtlCol="0">
            <a:spAutoFit/>
          </a:bodyPr>
          <a:lstStyle/>
          <a:p>
            <a:pPr algn="ctr"/>
            <a:r>
              <a:rPr lang="en-GB" sz="2800" dirty="0">
                <a:solidFill>
                  <a:srgbClr val="0070C0"/>
                </a:solidFill>
                <a:latin typeface="Arial Black" pitchFamily="34" charset="0"/>
              </a:rPr>
              <a:t>FUTURE OF PLASMA</a:t>
            </a:r>
            <a:endParaRPr lang="en-US" sz="2800" dirty="0">
              <a:solidFill>
                <a:srgbClr val="0070C0"/>
              </a:solidFill>
              <a:latin typeface="Arial Black" pitchFamily="34" charset="0"/>
            </a:endParaRPr>
          </a:p>
        </p:txBody>
      </p:sp>
      <p:sp>
        <p:nvSpPr>
          <p:cNvPr id="7" name="TextBox 6"/>
          <p:cNvSpPr txBox="1"/>
          <p:nvPr/>
        </p:nvSpPr>
        <p:spPr>
          <a:xfrm>
            <a:off x="323528" y="1092800"/>
            <a:ext cx="8568952" cy="5262979"/>
          </a:xfrm>
          <a:prstGeom prst="rect">
            <a:avLst/>
          </a:prstGeom>
          <a:noFill/>
        </p:spPr>
        <p:txBody>
          <a:bodyPr wrap="square" rtlCol="0">
            <a:spAutoFit/>
          </a:bodyPr>
          <a:lstStyle/>
          <a:p>
            <a:pPr marL="342900" indent="-342900" algn="just">
              <a:buFont typeface="Wingdings" panose="05000000000000000000" pitchFamily="2" charset="2"/>
              <a:buChar char="Ø"/>
            </a:pPr>
            <a:r>
              <a:rPr lang="en-GB" sz="2400" b="1" dirty="0">
                <a:solidFill>
                  <a:srgbClr val="C00000"/>
                </a:solidFill>
                <a:latin typeface="Tenorite Display" panose="020F0502020204030204" pitchFamily="2" charset="0"/>
                <a:cs typeface="Times New Roman" pitchFamily="18" charset="0"/>
              </a:rPr>
              <a:t>One of the great challenges of humankind is to create high temperatures in a controlled manner and to harness the energy of nuclear fusion.</a:t>
            </a:r>
          </a:p>
          <a:p>
            <a:pPr marL="342900" indent="-342900" algn="just">
              <a:buFont typeface="Wingdings" panose="05000000000000000000" pitchFamily="2" charset="2"/>
              <a:buChar char="Ø"/>
            </a:pPr>
            <a:r>
              <a:rPr lang="en-GB" sz="2400" b="1" dirty="0">
                <a:solidFill>
                  <a:srgbClr val="00B050"/>
                </a:solidFill>
                <a:latin typeface="Tenorite Display" panose="020F0502020204030204" pitchFamily="2" charset="0"/>
                <a:cs typeface="Times New Roman" pitchFamily="18" charset="0"/>
              </a:rPr>
              <a:t>This is the great practical goal of Plasma Physics to produce nuclear fusion on the Earth. Modern Plasma theory has developed to meet the demands of fusion research.</a:t>
            </a:r>
          </a:p>
          <a:p>
            <a:pPr marL="342900" indent="-342900" algn="just">
              <a:buFont typeface="Wingdings" panose="05000000000000000000" pitchFamily="2" charset="2"/>
              <a:buChar char="Ø"/>
            </a:pPr>
            <a:r>
              <a:rPr lang="en-GB" sz="2400" b="1" dirty="0">
                <a:solidFill>
                  <a:srgbClr val="002060"/>
                </a:solidFill>
                <a:latin typeface="Tenorite Display" panose="020F0502020204030204" pitchFamily="2" charset="0"/>
                <a:cs typeface="Times New Roman" pitchFamily="18" charset="0"/>
              </a:rPr>
              <a:t>Researchers have used the properties of plasma as a charged gas to confine it with magnetic fields and to heat it to temperatures hotter than the core of the sun. Thus scientists have used Plasma in Fusion Test Reactor (FTR). </a:t>
            </a:r>
          </a:p>
          <a:p>
            <a:pPr marL="342900" indent="-342900" algn="just">
              <a:buFont typeface="Wingdings" panose="05000000000000000000" pitchFamily="2" charset="2"/>
              <a:buChar char="Ø"/>
            </a:pPr>
            <a:r>
              <a:rPr lang="en-GB" sz="2400" b="1" dirty="0">
                <a:solidFill>
                  <a:srgbClr val="C00000"/>
                </a:solidFill>
                <a:latin typeface="Tenorite Display" panose="020F0502020204030204" pitchFamily="2" charset="0"/>
                <a:cs typeface="Times New Roman" pitchFamily="18" charset="0"/>
              </a:rPr>
              <a:t>Other researchers pursue plasmas for making computer chips, rocket propulsion, cleaning the environment, destroying biological hazards, healing wounds and other exciting applications</a:t>
            </a:r>
            <a:r>
              <a:rPr lang="en-GB" sz="2400" dirty="0">
                <a:solidFill>
                  <a:srgbClr val="C00000"/>
                </a:solidFill>
                <a:latin typeface="Tenorite Display" panose="020F0502020204030204" pitchFamily="2" charset="0"/>
                <a:cs typeface="Times New Roman" pitchFamily="18" charset="0"/>
              </a:rPr>
              <a:t>.</a:t>
            </a:r>
            <a:endParaRPr lang="en-US" sz="2400" dirty="0">
              <a:solidFill>
                <a:srgbClr val="C00000"/>
              </a:solidFill>
              <a:latin typeface="Tenorite Display" panose="020F0502020204030204" pitchFamily="2"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93612"/>
            <a:ext cx="8892480" cy="523220"/>
          </a:xfrm>
          <a:prstGeom prst="rect">
            <a:avLst/>
          </a:prstGeom>
          <a:noFill/>
        </p:spPr>
        <p:txBody>
          <a:bodyPr wrap="square" rtlCol="0">
            <a:spAutoFit/>
          </a:bodyPr>
          <a:lstStyle/>
          <a:p>
            <a:pPr algn="ctr"/>
            <a:r>
              <a:rPr lang="en-GB" sz="2800" b="1" u="sng" dirty="0">
                <a:solidFill>
                  <a:srgbClr val="7030A0"/>
                </a:solidFill>
                <a:latin typeface="Arial Black" pitchFamily="34" charset="0"/>
              </a:rPr>
              <a:t>References</a:t>
            </a:r>
            <a:endParaRPr lang="en-US" sz="2800" b="1" u="sng" dirty="0">
              <a:solidFill>
                <a:srgbClr val="7030A0"/>
              </a:solidFill>
              <a:latin typeface="Arial Black" pitchFamily="34" charset="0"/>
            </a:endParaRPr>
          </a:p>
        </p:txBody>
      </p:sp>
      <p:sp>
        <p:nvSpPr>
          <p:cNvPr id="3" name="TextBox 2"/>
          <p:cNvSpPr txBox="1"/>
          <p:nvPr/>
        </p:nvSpPr>
        <p:spPr>
          <a:xfrm>
            <a:off x="431540" y="2276872"/>
            <a:ext cx="8280920" cy="2585323"/>
          </a:xfrm>
          <a:prstGeom prst="rect">
            <a:avLst/>
          </a:prstGeom>
          <a:noFill/>
        </p:spPr>
        <p:txBody>
          <a:bodyPr wrap="square" rtlCol="0">
            <a:spAutoFit/>
          </a:bodyPr>
          <a:lstStyle/>
          <a:p>
            <a:pPr marL="342900" lvl="0" indent="-342900">
              <a:buFont typeface="+mj-lt"/>
              <a:buAutoNum type="arabicPeriod"/>
            </a:pPr>
            <a:r>
              <a:rPr lang="en-IN" dirty="0">
                <a:latin typeface="Times New Roman" pitchFamily="18" charset="0"/>
                <a:cs typeface="Times New Roman" pitchFamily="18" charset="0"/>
              </a:rPr>
              <a:t>J. A. </a:t>
            </a:r>
            <a:r>
              <a:rPr lang="en-IN" dirty="0" err="1">
                <a:latin typeface="Times New Roman" pitchFamily="18" charset="0"/>
                <a:cs typeface="Times New Roman" pitchFamily="18" charset="0"/>
              </a:rPr>
              <a:t>Bittencourt</a:t>
            </a:r>
            <a:r>
              <a:rPr lang="en-IN" dirty="0">
                <a:latin typeface="Times New Roman" pitchFamily="18" charset="0"/>
                <a:cs typeface="Times New Roman" pitchFamily="18" charset="0"/>
              </a:rPr>
              <a:t> , ‘ Fundamentals of Plasma Physics ’ , Springer Press.</a:t>
            </a:r>
            <a:endParaRPr lang="en-US" dirty="0">
              <a:latin typeface="Times New Roman" pitchFamily="18" charset="0"/>
              <a:cs typeface="Times New Roman" pitchFamily="18" charset="0"/>
            </a:endParaRPr>
          </a:p>
          <a:p>
            <a:pPr marL="342900" lvl="0" indent="-342900">
              <a:buFont typeface="+mj-lt"/>
              <a:buAutoNum type="arabicPeriod"/>
            </a:pPr>
            <a:r>
              <a:rPr lang="en-IN" dirty="0">
                <a:latin typeface="Times New Roman" pitchFamily="18" charset="0"/>
                <a:cs typeface="Times New Roman" pitchFamily="18" charset="0"/>
              </a:rPr>
              <a:t>Robert J. </a:t>
            </a:r>
            <a:r>
              <a:rPr lang="en-IN" dirty="0" err="1">
                <a:latin typeface="Times New Roman" pitchFamily="18" charset="0"/>
                <a:cs typeface="Times New Roman" pitchFamily="18" charset="0"/>
              </a:rPr>
              <a:t>Goldston</a:t>
            </a:r>
            <a:r>
              <a:rPr lang="en-IN" dirty="0">
                <a:latin typeface="Times New Roman" pitchFamily="18" charset="0"/>
                <a:cs typeface="Times New Roman" pitchFamily="18" charset="0"/>
              </a:rPr>
              <a:t> and Paul H. Rutherford , ‘ Introduction to Plasma Physics ’ , Institute of Physics Publishing Bristol and Philadelphia.</a:t>
            </a:r>
            <a:endParaRPr lang="en-US" dirty="0">
              <a:latin typeface="Times New Roman" pitchFamily="18" charset="0"/>
              <a:cs typeface="Times New Roman" pitchFamily="18" charset="0"/>
            </a:endParaRPr>
          </a:p>
          <a:p>
            <a:pPr marL="342900" lvl="0" indent="-342900">
              <a:buFont typeface="+mj-lt"/>
              <a:buAutoNum type="arabicPeriod"/>
            </a:pPr>
            <a:r>
              <a:rPr lang="en-IN" dirty="0">
                <a:latin typeface="Times New Roman" pitchFamily="18" charset="0"/>
                <a:cs typeface="Times New Roman" pitchFamily="18" charset="0"/>
              </a:rPr>
              <a:t>P. K. </a:t>
            </a:r>
            <a:r>
              <a:rPr lang="en-IN" dirty="0" err="1">
                <a:latin typeface="Times New Roman" pitchFamily="18" charset="0"/>
                <a:cs typeface="Times New Roman" pitchFamily="18" charset="0"/>
              </a:rPr>
              <a:t>Karmakar</a:t>
            </a:r>
            <a:r>
              <a:rPr lang="en-IN" dirty="0">
                <a:latin typeface="Times New Roman" pitchFamily="18" charset="0"/>
                <a:cs typeface="Times New Roman" pitchFamily="18" charset="0"/>
              </a:rPr>
              <a:t> , ‘ Plasma: A unique state of matter ’.</a:t>
            </a:r>
            <a:endParaRPr lang="en-US" dirty="0">
              <a:latin typeface="Times New Roman" pitchFamily="18" charset="0"/>
              <a:cs typeface="Times New Roman" pitchFamily="18" charset="0"/>
            </a:endParaRPr>
          </a:p>
          <a:p>
            <a:pPr marL="342900" lvl="0" indent="-342900">
              <a:buFont typeface="+mj-lt"/>
              <a:buAutoNum type="arabicPeriod"/>
            </a:pPr>
            <a:r>
              <a:rPr lang="en-IN" u="sng" dirty="0">
                <a:latin typeface="Times New Roman" pitchFamily="18" charset="0"/>
                <a:cs typeface="Times New Roman" pitchFamily="18" charset="0"/>
                <a:hlinkClick r:id="rId2"/>
              </a:rPr>
              <a:t>https://www.plasmatreat.com/</a:t>
            </a:r>
            <a:endParaRPr lang="en-US" dirty="0">
              <a:latin typeface="Times New Roman" pitchFamily="18" charset="0"/>
              <a:cs typeface="Times New Roman" pitchFamily="18" charset="0"/>
            </a:endParaRPr>
          </a:p>
          <a:p>
            <a:pPr marL="342900" lvl="0" indent="-342900">
              <a:buFont typeface="+mj-lt"/>
              <a:buAutoNum type="arabicPeriod"/>
            </a:pPr>
            <a:r>
              <a:rPr lang="en-IN" u="sng" dirty="0">
                <a:latin typeface="Times New Roman" pitchFamily="18" charset="0"/>
                <a:cs typeface="Times New Roman" pitchFamily="18" charset="0"/>
                <a:hlinkClick r:id="rId3"/>
              </a:rPr>
              <a:t>http://www.psfc.mit.edu/</a:t>
            </a:r>
            <a:endParaRPr lang="en-IN" u="sng" dirty="0">
              <a:latin typeface="Times New Roman" pitchFamily="18" charset="0"/>
              <a:cs typeface="Times New Roman" pitchFamily="18" charset="0"/>
            </a:endParaRPr>
          </a:p>
          <a:p>
            <a:pPr marL="342900" indent="-342900">
              <a:buFont typeface="+mj-lt"/>
              <a:buAutoNum type="arabicPeriod"/>
            </a:pPr>
            <a:r>
              <a:rPr lang="en-US" dirty="0">
                <a:latin typeface="Times New Roman" pitchFamily="18" charset="0"/>
                <a:cs typeface="Times New Roman" pitchFamily="18" charset="0"/>
                <a:hlinkClick r:id="rId4"/>
              </a:rPr>
              <a:t>https://phys.org</a:t>
            </a:r>
            <a:endParaRPr lang="en-US" dirty="0">
              <a:latin typeface="Times New Roman" pitchFamily="18" charset="0"/>
              <a:cs typeface="Times New Roman" pitchFamily="18" charset="0"/>
            </a:endParaRPr>
          </a:p>
          <a:p>
            <a:pPr marL="342900" indent="-342900">
              <a:buFont typeface="+mj-lt"/>
              <a:buAutoNum type="arabicPeriod"/>
            </a:pPr>
            <a:r>
              <a:rPr lang="en-US" dirty="0">
                <a:latin typeface="Times New Roman" pitchFamily="18" charset="0"/>
                <a:cs typeface="Times New Roman" pitchFamily="18" charset="0"/>
                <a:hlinkClick r:id="rId5"/>
              </a:rPr>
              <a:t>https://www.plasmas.org/</a:t>
            </a:r>
            <a:endParaRPr lang="en-US" dirty="0">
              <a:latin typeface="Times New Roman" pitchFamily="18" charset="0"/>
              <a:cs typeface="Times New Roman" pitchFamily="18" charset="0"/>
            </a:endParaRPr>
          </a:p>
          <a:p>
            <a:pPr marL="342900" indent="-342900">
              <a:buFont typeface="+mj-lt"/>
              <a:buAutoNum type="arabicPeriod"/>
            </a:pPr>
            <a:r>
              <a:rPr lang="en-US" dirty="0">
                <a:latin typeface="Times New Roman" pitchFamily="18" charset="0"/>
                <a:cs typeface="Times New Roman" pitchFamily="18" charset="0"/>
                <a:hlinkClick r:id="rId6"/>
              </a:rPr>
              <a:t>https://www.wikipedia.org/</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0648"/>
            <a:ext cx="9144000" cy="523220"/>
          </a:xfrm>
          <a:prstGeom prst="rect">
            <a:avLst/>
          </a:prstGeom>
          <a:noFill/>
        </p:spPr>
        <p:txBody>
          <a:bodyPr wrap="square" rtlCol="0">
            <a:spAutoFit/>
          </a:bodyPr>
          <a:lstStyle/>
          <a:p>
            <a:pPr algn="ctr"/>
            <a:r>
              <a:rPr lang="en-GB" sz="2800" dirty="0">
                <a:solidFill>
                  <a:schemeClr val="accent5">
                    <a:lumMod val="50000"/>
                  </a:schemeClr>
                </a:solidFill>
                <a:latin typeface="Bahnschrift" panose="020B0502040204020203" pitchFamily="34" charset="0"/>
              </a:rPr>
              <a:t>As the fourth state of matter</a:t>
            </a:r>
            <a:endParaRPr lang="en-US" sz="2800" dirty="0">
              <a:solidFill>
                <a:schemeClr val="accent5">
                  <a:lumMod val="50000"/>
                </a:schemeClr>
              </a:solidFill>
              <a:latin typeface="Bahnschrift" panose="020B0502040204020203" pitchFamily="34" charset="0"/>
            </a:endParaRPr>
          </a:p>
        </p:txBody>
      </p:sp>
      <p:sp>
        <p:nvSpPr>
          <p:cNvPr id="5" name="TextBox 4"/>
          <p:cNvSpPr txBox="1"/>
          <p:nvPr/>
        </p:nvSpPr>
        <p:spPr>
          <a:xfrm>
            <a:off x="107504" y="836712"/>
            <a:ext cx="8856984" cy="2246769"/>
          </a:xfrm>
          <a:prstGeom prst="rect">
            <a:avLst/>
          </a:prstGeom>
          <a:noFill/>
        </p:spPr>
        <p:txBody>
          <a:bodyPr wrap="square" rtlCol="0">
            <a:spAutoFit/>
          </a:bodyPr>
          <a:lstStyle/>
          <a:p>
            <a:pPr marL="285750" indent="-285750" algn="just">
              <a:buFont typeface="Wingdings" panose="05000000000000000000" pitchFamily="2" charset="2"/>
              <a:buChar char="Ø"/>
            </a:pPr>
            <a:r>
              <a:rPr lang="en-GB" sz="2000" b="1" dirty="0">
                <a:solidFill>
                  <a:srgbClr val="FF0000"/>
                </a:solidFill>
                <a:latin typeface="Bahnschrift" panose="020B0502040204020203" pitchFamily="34" charset="0"/>
                <a:cs typeface="Times New Roman" pitchFamily="18" charset="0"/>
              </a:rPr>
              <a:t>As far as we know, matter generally exists in three states in nature. </a:t>
            </a:r>
          </a:p>
          <a:p>
            <a:pPr algn="just"/>
            <a:r>
              <a:rPr lang="en-GB" sz="2000" b="1" dirty="0">
                <a:solidFill>
                  <a:srgbClr val="FF0000"/>
                </a:solidFill>
                <a:latin typeface="Bahnschrift" panose="020B0502040204020203" pitchFamily="34" charset="0"/>
                <a:cs typeface="Times New Roman" pitchFamily="18" charset="0"/>
              </a:rPr>
              <a:t>	These are: (𝑖) 𝑆𝑜𝑙𝑖𝑑 (𝑖𝑖) 𝐿𝑖𝑞𝑢𝑖𝑑 and (𝑖𝑖𝑖) 𝐺𝑎𝑠. </a:t>
            </a:r>
          </a:p>
          <a:p>
            <a:pPr marL="285750" indent="-285750" algn="just">
              <a:buFont typeface="Wingdings" panose="05000000000000000000" pitchFamily="2" charset="2"/>
              <a:buChar char="Ø"/>
            </a:pPr>
            <a:r>
              <a:rPr lang="en-GB" sz="2000" dirty="0">
                <a:solidFill>
                  <a:srgbClr val="00B0F0"/>
                </a:solidFill>
                <a:latin typeface="Bahnschrift" panose="020B0502040204020203" pitchFamily="34" charset="0"/>
                <a:cs typeface="Times New Roman" pitchFamily="18" charset="0"/>
              </a:rPr>
              <a:t>Now when a solid is heated sufficiently that the thermal motion of the atoms break the crystal lattice structure apart, usually a liquid is formed. </a:t>
            </a:r>
          </a:p>
          <a:p>
            <a:pPr marL="285750" indent="-285750" algn="just">
              <a:buFont typeface="Wingdings" panose="05000000000000000000" pitchFamily="2" charset="2"/>
              <a:buChar char="Ø"/>
            </a:pPr>
            <a:r>
              <a:rPr lang="en-GB" sz="2000" dirty="0">
                <a:solidFill>
                  <a:srgbClr val="00B050"/>
                </a:solidFill>
                <a:latin typeface="Bahnschrift" panose="020B0502040204020203" pitchFamily="34" charset="0"/>
                <a:cs typeface="Times New Roman" pitchFamily="18" charset="0"/>
              </a:rPr>
              <a:t>When a liquid is heated enough that atoms vaporize off the surface faster than they recondense, a gas is formed.</a:t>
            </a:r>
            <a:endParaRPr lang="en-GB" sz="2000" dirty="0">
              <a:latin typeface="Bahnschrift" panose="020B0502040204020203" pitchFamily="34" charset="0"/>
              <a:cs typeface="Times New Roman" pitchFamily="18" charset="0"/>
            </a:endParaRPr>
          </a:p>
          <a:p>
            <a:pPr algn="ctr"/>
            <a:r>
              <a:rPr lang="en-GB" sz="2000" u="sng" dirty="0">
                <a:solidFill>
                  <a:srgbClr val="002060"/>
                </a:solidFill>
                <a:latin typeface="Bahnschrift" panose="020B0502040204020203" pitchFamily="34" charset="0"/>
              </a:rPr>
              <a:t>Now what happens to a matter just after that gaseous state?</a:t>
            </a:r>
            <a:endParaRPr lang="en-US" sz="2000" u="sng" dirty="0">
              <a:solidFill>
                <a:srgbClr val="002060"/>
              </a:solidFill>
              <a:latin typeface="Bahnschrift" panose="020B0502040204020203" pitchFamily="34" charset="0"/>
            </a:endParaRPr>
          </a:p>
        </p:txBody>
      </p:sp>
      <p:sp>
        <p:nvSpPr>
          <p:cNvPr id="6" name="TextBox 5"/>
          <p:cNvSpPr txBox="1"/>
          <p:nvPr/>
        </p:nvSpPr>
        <p:spPr>
          <a:xfrm>
            <a:off x="107504" y="4985881"/>
            <a:ext cx="8856984" cy="1323439"/>
          </a:xfrm>
          <a:prstGeom prst="rect">
            <a:avLst/>
          </a:prstGeom>
          <a:noFill/>
        </p:spPr>
        <p:txBody>
          <a:bodyPr wrap="square" rtlCol="0">
            <a:spAutoFit/>
          </a:bodyPr>
          <a:lstStyle/>
          <a:p>
            <a:pPr algn="just"/>
            <a:r>
              <a:rPr lang="en-GB" sz="2000" dirty="0">
                <a:solidFill>
                  <a:srgbClr val="FF0000"/>
                </a:solidFill>
                <a:latin typeface="Tahoma" panose="020B0604030504040204" pitchFamily="34" charset="0"/>
                <a:ea typeface="Tahoma" panose="020B0604030504040204" pitchFamily="34" charset="0"/>
                <a:cs typeface="Tahoma" panose="020B0604030504040204" pitchFamily="34" charset="0"/>
              </a:rPr>
              <a:t>When a gas is heated enough ( 𝑇 &gt; 100,000℃ ) that the atoms collide with each other and knock their electrons off  and in this process a mixture of  ions, electrons and neutral atoms is formed. </a:t>
            </a:r>
          </a:p>
          <a:p>
            <a:pPr algn="just"/>
            <a:r>
              <a:rPr lang="en-GB" sz="2000" dirty="0">
                <a:solidFill>
                  <a:srgbClr val="00B050"/>
                </a:solidFill>
                <a:latin typeface="Tahoma" panose="020B0604030504040204" pitchFamily="34" charset="0"/>
                <a:ea typeface="Tahoma" panose="020B0604030504040204" pitchFamily="34" charset="0"/>
                <a:cs typeface="Tahoma" panose="020B0604030504040204" pitchFamily="34" charset="0"/>
              </a:rPr>
              <a:t>This is called  Plasma: The so-called “fourth state of matter”.</a:t>
            </a:r>
          </a:p>
        </p:txBody>
      </p:sp>
      <p:pic>
        <p:nvPicPr>
          <p:cNvPr id="8" name="Picture 7" descr="energygraph_grey-2ybc0hse8s74z3nog7auio.jpg"/>
          <p:cNvPicPr>
            <a:picLocks noChangeAspect="1"/>
          </p:cNvPicPr>
          <p:nvPr/>
        </p:nvPicPr>
        <p:blipFill>
          <a:blip r:embed="rId2" cstate="print"/>
          <a:stretch>
            <a:fillRect/>
          </a:stretch>
        </p:blipFill>
        <p:spPr>
          <a:xfrm>
            <a:off x="1007604" y="3309527"/>
            <a:ext cx="7056784" cy="1525791"/>
          </a:xfrm>
          <a:prstGeom prst="rect">
            <a:avLst/>
          </a:prstGeom>
        </p:spPr>
      </p:pic>
      <p:sp>
        <p:nvSpPr>
          <p:cNvPr id="10" name="TextBox 9"/>
          <p:cNvSpPr txBox="1"/>
          <p:nvPr/>
        </p:nvSpPr>
        <p:spPr>
          <a:xfrm flipH="1">
            <a:off x="0" y="6372036"/>
            <a:ext cx="9144000" cy="369332"/>
          </a:xfrm>
          <a:prstGeom prst="rect">
            <a:avLst/>
          </a:prstGeom>
          <a:noFill/>
        </p:spPr>
        <p:txBody>
          <a:bodyPr wrap="square" rtlCol="0">
            <a:spAutoFit/>
          </a:bodyPr>
          <a:lstStyle/>
          <a:p>
            <a:pPr algn="ctr"/>
            <a:r>
              <a:rPr lang="en-US" dirty="0">
                <a:hlinkClick r:id="rId3"/>
              </a:rPr>
              <a:t>http://www.plasmasurgical.com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asma-physics-and-its-application-20-1024.jpg"/>
          <p:cNvPicPr>
            <a:picLocks noChangeAspect="1"/>
          </p:cNvPicPr>
          <p:nvPr/>
        </p:nvPicPr>
        <p:blipFill>
          <a:blip r:embed="rId2" cstate="print"/>
          <a:stretch>
            <a:fillRect/>
          </a:stretch>
        </p:blipFill>
        <p:spPr>
          <a:xfrm>
            <a:off x="0" y="0"/>
            <a:ext cx="9144000" cy="6858000"/>
          </a:xfrm>
          <a:prstGeom prst="rect">
            <a:avLst/>
          </a:prstGeom>
        </p:spPr>
      </p:pic>
      <p:sp>
        <p:nvSpPr>
          <p:cNvPr id="3" name="TextBox 2"/>
          <p:cNvSpPr txBox="1"/>
          <p:nvPr/>
        </p:nvSpPr>
        <p:spPr>
          <a:xfrm>
            <a:off x="6084168" y="0"/>
            <a:ext cx="3240360" cy="369332"/>
          </a:xfrm>
          <a:prstGeom prst="rect">
            <a:avLst/>
          </a:prstGeom>
          <a:noFill/>
        </p:spPr>
        <p:txBody>
          <a:bodyPr wrap="square" rtlCol="0">
            <a:spAutoFit/>
          </a:bodyPr>
          <a:lstStyle/>
          <a:p>
            <a:pPr algn="ctr"/>
            <a:r>
              <a:rPr lang="en-US" dirty="0">
                <a:solidFill>
                  <a:schemeClr val="bg2">
                    <a:lumMod val="10000"/>
                  </a:schemeClr>
                </a:solidFill>
                <a:hlinkClick r:id="rId3"/>
              </a:rPr>
              <a:t>https://apsplasma.com/</a:t>
            </a:r>
            <a:endParaRPr lang="en-US" dirty="0">
              <a:solidFill>
                <a:schemeClr val="bg2">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AB9B90-912F-4535-5D73-709E31412CF9}"/>
              </a:ext>
            </a:extLst>
          </p:cNvPr>
          <p:cNvSpPr txBox="1"/>
          <p:nvPr/>
        </p:nvSpPr>
        <p:spPr>
          <a:xfrm>
            <a:off x="467544" y="1409288"/>
            <a:ext cx="8568952" cy="2246769"/>
          </a:xfrm>
          <a:prstGeom prst="rect">
            <a:avLst/>
          </a:prstGeom>
          <a:noFill/>
        </p:spPr>
        <p:txBody>
          <a:bodyPr wrap="square">
            <a:spAutoFit/>
          </a:bodyPr>
          <a:lstStyle/>
          <a:p>
            <a:r>
              <a:rPr lang="en-US" sz="2800" b="0" i="0" dirty="0">
                <a:solidFill>
                  <a:srgbClr val="009900"/>
                </a:solidFill>
                <a:effectLst/>
                <a:latin typeface="DaxWeb W07 Light"/>
              </a:rPr>
              <a:t>Plasma is characterized by following  parameter</a:t>
            </a:r>
          </a:p>
          <a:p>
            <a:endParaRPr lang="en-US" sz="2800" b="0" i="0" dirty="0">
              <a:solidFill>
                <a:srgbClr val="009900"/>
              </a:solidFill>
              <a:effectLst/>
              <a:latin typeface="DaxWeb W07 Light"/>
            </a:endParaRPr>
          </a:p>
          <a:p>
            <a:pPr marL="342900" indent="-342900">
              <a:buAutoNum type="arabicPeriod"/>
            </a:pPr>
            <a:r>
              <a:rPr lang="en-US" sz="2800" dirty="0">
                <a:solidFill>
                  <a:srgbClr val="FF0000"/>
                </a:solidFill>
                <a:latin typeface="DaxWeb W07 Light"/>
              </a:rPr>
              <a:t>E</a:t>
            </a:r>
            <a:r>
              <a:rPr lang="en-US" sz="2800" b="0" i="0" dirty="0">
                <a:solidFill>
                  <a:srgbClr val="FF0000"/>
                </a:solidFill>
                <a:effectLst/>
                <a:latin typeface="DaxWeb W07 Light"/>
              </a:rPr>
              <a:t>lectron temperature </a:t>
            </a:r>
          </a:p>
          <a:p>
            <a:pPr marL="342900" indent="-342900">
              <a:buAutoNum type="arabicPeriod"/>
            </a:pPr>
            <a:endParaRPr lang="en-US" sz="2800" b="0" i="0" dirty="0">
              <a:solidFill>
                <a:srgbClr val="FF0000"/>
              </a:solidFill>
              <a:effectLst/>
              <a:latin typeface="DaxWeb W07 Light"/>
            </a:endParaRPr>
          </a:p>
          <a:p>
            <a:pPr marL="342900" indent="-342900">
              <a:buAutoNum type="arabicPeriod"/>
            </a:pPr>
            <a:r>
              <a:rPr lang="en-US" sz="2800" dirty="0">
                <a:solidFill>
                  <a:srgbClr val="0070C0"/>
                </a:solidFill>
                <a:latin typeface="DaxWeb W07 Light"/>
              </a:rPr>
              <a:t>Charge particle number density </a:t>
            </a:r>
            <a:endParaRPr lang="en-IN" dirty="0">
              <a:solidFill>
                <a:srgbClr val="FF0000"/>
              </a:solidFill>
            </a:endParaRPr>
          </a:p>
        </p:txBody>
      </p:sp>
      <p:sp>
        <p:nvSpPr>
          <p:cNvPr id="5" name="TextBox 4">
            <a:extLst>
              <a:ext uri="{FF2B5EF4-FFF2-40B4-BE49-F238E27FC236}">
                <a16:creationId xmlns:a16="http://schemas.microsoft.com/office/drawing/2014/main" id="{DC039AAA-187D-7932-1AB2-24D20478EA3D}"/>
              </a:ext>
            </a:extLst>
          </p:cNvPr>
          <p:cNvSpPr txBox="1"/>
          <p:nvPr/>
        </p:nvSpPr>
        <p:spPr>
          <a:xfrm>
            <a:off x="467544" y="457508"/>
            <a:ext cx="7848872" cy="646331"/>
          </a:xfrm>
          <a:prstGeom prst="rect">
            <a:avLst/>
          </a:prstGeom>
          <a:noFill/>
        </p:spPr>
        <p:txBody>
          <a:bodyPr wrap="square">
            <a:spAutoFit/>
          </a:bodyPr>
          <a:lstStyle/>
          <a:p>
            <a:pPr algn="ctr"/>
            <a:r>
              <a:rPr lang="en-US" sz="3600" b="0" i="0" dirty="0">
                <a:solidFill>
                  <a:srgbClr val="002060"/>
                </a:solidFill>
                <a:effectLst/>
                <a:latin typeface="Cooper Black" panose="0208090404030B020404" pitchFamily="18" charset="0"/>
              </a:rPr>
              <a:t>Characterization of Plasma </a:t>
            </a:r>
            <a:endParaRPr lang="en-IN" sz="3600" dirty="0">
              <a:solidFill>
                <a:srgbClr val="002060"/>
              </a:solidFill>
              <a:latin typeface="Cooper Black" panose="0208090404030B020404" pitchFamily="18" charset="0"/>
            </a:endParaRPr>
          </a:p>
        </p:txBody>
      </p:sp>
      <p:sp>
        <p:nvSpPr>
          <p:cNvPr id="4" name="TextBox 3">
            <a:extLst>
              <a:ext uri="{FF2B5EF4-FFF2-40B4-BE49-F238E27FC236}">
                <a16:creationId xmlns:a16="http://schemas.microsoft.com/office/drawing/2014/main" id="{03A1D772-3C5E-5E13-DD9D-905973A0EB1D}"/>
              </a:ext>
            </a:extLst>
          </p:cNvPr>
          <p:cNvSpPr txBox="1"/>
          <p:nvPr/>
        </p:nvSpPr>
        <p:spPr>
          <a:xfrm>
            <a:off x="1835696" y="4437112"/>
            <a:ext cx="4572000" cy="523220"/>
          </a:xfrm>
          <a:prstGeom prst="rect">
            <a:avLst/>
          </a:prstGeom>
          <a:noFill/>
        </p:spPr>
        <p:txBody>
          <a:bodyPr wrap="square">
            <a:spAutoFit/>
          </a:bodyPr>
          <a:lstStyle/>
          <a:p>
            <a:pPr algn="ctr"/>
            <a:r>
              <a:rPr lang="en-IN" sz="2800" dirty="0">
                <a:solidFill>
                  <a:srgbClr val="FF0000"/>
                </a:solidFill>
                <a:highlight>
                  <a:srgbClr val="FFFF00"/>
                </a:highlight>
                <a:latin typeface="ADLaM Display" panose="02010000000000000000" pitchFamily="2" charset="0"/>
                <a:ea typeface="ADLaM Display" panose="02010000000000000000" pitchFamily="2" charset="0"/>
                <a:cs typeface="ADLaM Display" panose="02010000000000000000" pitchFamily="2" charset="0"/>
              </a:rPr>
              <a:t>Details on attached page </a:t>
            </a:r>
          </a:p>
        </p:txBody>
      </p:sp>
    </p:spTree>
    <p:extLst>
      <p:ext uri="{BB962C8B-B14F-4D97-AF65-F5344CB8AC3E}">
        <p14:creationId xmlns:p14="http://schemas.microsoft.com/office/powerpoint/2010/main" val="41068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04664"/>
            <a:ext cx="9144000" cy="523220"/>
          </a:xfrm>
          <a:prstGeom prst="rect">
            <a:avLst/>
          </a:prstGeom>
          <a:noFill/>
        </p:spPr>
        <p:txBody>
          <a:bodyPr wrap="square" rtlCol="0">
            <a:spAutoFit/>
          </a:bodyPr>
          <a:lstStyle/>
          <a:p>
            <a:pPr algn="ctr"/>
            <a:r>
              <a:rPr lang="en-GB" sz="2800" b="1" dirty="0">
                <a:solidFill>
                  <a:srgbClr val="FF0000"/>
                </a:solidFill>
                <a:latin typeface="Arial Black" pitchFamily="34" charset="0"/>
              </a:rPr>
              <a:t>HOW TO CREATE PLASMA??</a:t>
            </a:r>
            <a:endParaRPr lang="en-US" sz="2800" b="1" dirty="0">
              <a:solidFill>
                <a:srgbClr val="FF0000"/>
              </a:solidFill>
              <a:latin typeface="Arial Black" pitchFamily="34" charset="0"/>
            </a:endParaRPr>
          </a:p>
        </p:txBody>
      </p:sp>
      <p:sp>
        <p:nvSpPr>
          <p:cNvPr id="5" name="TextBox 4"/>
          <p:cNvSpPr txBox="1"/>
          <p:nvPr/>
        </p:nvSpPr>
        <p:spPr>
          <a:xfrm>
            <a:off x="251520" y="908720"/>
            <a:ext cx="8712968" cy="1200329"/>
          </a:xfrm>
          <a:prstGeom prst="rect">
            <a:avLst/>
          </a:prstGeom>
          <a:noFill/>
        </p:spPr>
        <p:txBody>
          <a:bodyPr wrap="square" rtlCol="0">
            <a:spAutoFit/>
          </a:bodyPr>
          <a:lstStyle/>
          <a:p>
            <a:pPr algn="just"/>
            <a:r>
              <a:rPr lang="en-GB" sz="2400" b="1" dirty="0">
                <a:solidFill>
                  <a:srgbClr val="0070C0"/>
                </a:solidFill>
                <a:latin typeface="Tenorite Display" panose="00000500000000000000" pitchFamily="2" charset="0"/>
                <a:cs typeface="Times New Roman" pitchFamily="18" charset="0"/>
              </a:rPr>
              <a:t>There are many different methods of creating plasmas in the laboratory. The most commonly known processes are                           (𝑖) </a:t>
            </a:r>
            <a:r>
              <a:rPr lang="en-GB" sz="2400" b="1" i="1" dirty="0">
                <a:solidFill>
                  <a:srgbClr val="0070C0"/>
                </a:solidFill>
                <a:latin typeface="Tenorite Display" panose="00000500000000000000" pitchFamily="2" charset="0"/>
                <a:cs typeface="Times New Roman" pitchFamily="18" charset="0"/>
              </a:rPr>
              <a:t>Photoionization</a:t>
            </a:r>
            <a:r>
              <a:rPr lang="en-GB" sz="2400" b="1" dirty="0">
                <a:solidFill>
                  <a:srgbClr val="0070C0"/>
                </a:solidFill>
                <a:latin typeface="Tenorite Display" panose="00000500000000000000" pitchFamily="2" charset="0"/>
                <a:cs typeface="Times New Roman" pitchFamily="18" charset="0"/>
              </a:rPr>
              <a:t> and (𝑖𝑖) </a:t>
            </a:r>
            <a:r>
              <a:rPr lang="en-GB" sz="2400" b="1" i="1" dirty="0">
                <a:solidFill>
                  <a:srgbClr val="0070C0"/>
                </a:solidFill>
                <a:latin typeface="Tenorite Display" panose="00000500000000000000" pitchFamily="2" charset="0"/>
                <a:cs typeface="Times New Roman" pitchFamily="18" charset="0"/>
              </a:rPr>
              <a:t>Electric discharge </a:t>
            </a:r>
            <a:r>
              <a:rPr lang="en-GB" sz="2400" b="1" dirty="0">
                <a:solidFill>
                  <a:srgbClr val="0070C0"/>
                </a:solidFill>
                <a:latin typeface="Tenorite Display" panose="00000500000000000000" pitchFamily="2" charset="0"/>
                <a:cs typeface="Times New Roman" pitchFamily="18" charset="0"/>
              </a:rPr>
              <a:t>in gases.</a:t>
            </a:r>
            <a:endParaRPr lang="en-US" sz="2400" b="1" dirty="0">
              <a:solidFill>
                <a:srgbClr val="0070C0"/>
              </a:solidFill>
              <a:latin typeface="Tenorite Display" panose="00000500000000000000" pitchFamily="2" charset="0"/>
              <a:cs typeface="Times New Roman" pitchFamily="18" charset="0"/>
            </a:endParaRPr>
          </a:p>
        </p:txBody>
      </p:sp>
      <p:sp>
        <p:nvSpPr>
          <p:cNvPr id="6" name="TextBox 5"/>
          <p:cNvSpPr txBox="1"/>
          <p:nvPr/>
        </p:nvSpPr>
        <p:spPr>
          <a:xfrm>
            <a:off x="251520" y="2348880"/>
            <a:ext cx="5328591" cy="3785652"/>
          </a:xfrm>
          <a:prstGeom prst="rect">
            <a:avLst/>
          </a:prstGeom>
          <a:noFill/>
        </p:spPr>
        <p:txBody>
          <a:bodyPr wrap="square" rtlCol="0">
            <a:spAutoFit/>
          </a:bodyPr>
          <a:lstStyle/>
          <a:p>
            <a:pPr algn="just"/>
            <a:r>
              <a:rPr lang="en-GB" sz="2000" dirty="0">
                <a:solidFill>
                  <a:srgbClr val="FF0000"/>
                </a:solidFill>
                <a:latin typeface="ADLaM Display" panose="020F0502020204030204" pitchFamily="2" charset="0"/>
                <a:ea typeface="ADLaM Display" panose="020F0502020204030204" pitchFamily="2" charset="0"/>
                <a:cs typeface="ADLaM Display" panose="020F0502020204030204" pitchFamily="2" charset="0"/>
              </a:rPr>
              <a:t>(𝑖) </a:t>
            </a:r>
            <a:r>
              <a:rPr lang="en-GB" sz="2000" u="sng" dirty="0">
                <a:solidFill>
                  <a:srgbClr val="FF0000"/>
                </a:solidFill>
                <a:latin typeface="ADLaM Display" panose="020F0502020204030204" pitchFamily="2" charset="0"/>
                <a:ea typeface="ADLaM Display" panose="020F0502020204030204" pitchFamily="2" charset="0"/>
                <a:cs typeface="ADLaM Display" panose="020F0502020204030204" pitchFamily="2" charset="0"/>
              </a:rPr>
              <a:t>Photoionization</a:t>
            </a:r>
            <a:r>
              <a:rPr lang="en-GB" sz="2000" dirty="0">
                <a:solidFill>
                  <a:srgbClr val="FF0000"/>
                </a:solidFill>
                <a:latin typeface="ADLaM Display" panose="020F0502020204030204" pitchFamily="2" charset="0"/>
                <a:ea typeface="ADLaM Display" panose="020F0502020204030204" pitchFamily="2" charset="0"/>
                <a:cs typeface="ADLaM Display" panose="020F0502020204030204" pitchFamily="2" charset="0"/>
              </a:rPr>
              <a:t> : </a:t>
            </a:r>
            <a:r>
              <a:rPr lang="en-GB" sz="2000" dirty="0">
                <a:solidFill>
                  <a:srgbClr val="00B050"/>
                </a:solidFill>
                <a:latin typeface="ADLaM Display" panose="020F0502020204030204" pitchFamily="2" charset="0"/>
                <a:ea typeface="ADLaM Display" panose="020F0502020204030204" pitchFamily="2" charset="0"/>
                <a:cs typeface="ADLaM Display" panose="020F0502020204030204" pitchFamily="2" charset="0"/>
              </a:rPr>
              <a:t>In that process, ionization occurs by absorption of incident photons whose energy is equal to or greater than the ionization potential of the absorbing atom. </a:t>
            </a:r>
          </a:p>
          <a:p>
            <a:pPr algn="just"/>
            <a:endParaRPr lang="en-GB" sz="2000" dirty="0">
              <a:solidFill>
                <a:srgbClr val="00B050"/>
              </a:solidFill>
              <a:latin typeface="ADLaM Display" panose="020F0502020204030204" pitchFamily="2" charset="0"/>
              <a:ea typeface="ADLaM Display" panose="020F0502020204030204" pitchFamily="2" charset="0"/>
              <a:cs typeface="ADLaM Display" panose="020F0502020204030204" pitchFamily="2" charset="0"/>
            </a:endParaRPr>
          </a:p>
          <a:p>
            <a:pPr algn="just"/>
            <a:r>
              <a:rPr lang="en-GB" sz="2000" dirty="0">
                <a:latin typeface="ADLaM Display" panose="020F0502020204030204" pitchFamily="2" charset="0"/>
                <a:ea typeface="ADLaM Display" panose="020F0502020204030204" pitchFamily="2" charset="0"/>
                <a:cs typeface="ADLaM Display" panose="020F0502020204030204" pitchFamily="2" charset="0"/>
              </a:rPr>
              <a:t>The excess energy of the photon is transformed into kinetic energy of the electron-ion pair formed. Ionization can also be produced by X-rays or gamma rays, which have much smaller wavelengths.</a:t>
            </a:r>
            <a:endParaRPr lang="en-US" sz="2000" dirty="0">
              <a:latin typeface="ADLaM Display" panose="020F0502020204030204" pitchFamily="2" charset="0"/>
              <a:ea typeface="ADLaM Display" panose="020F0502020204030204" pitchFamily="2" charset="0"/>
              <a:cs typeface="ADLaM Display" panose="020F0502020204030204" pitchFamily="2" charset="0"/>
            </a:endParaRPr>
          </a:p>
        </p:txBody>
      </p:sp>
      <p:pic>
        <p:nvPicPr>
          <p:cNvPr id="7" name="Picture 6" descr="ka2.gif"/>
          <p:cNvPicPr>
            <a:picLocks noChangeAspect="1"/>
          </p:cNvPicPr>
          <p:nvPr/>
        </p:nvPicPr>
        <p:blipFill>
          <a:blip r:embed="rId2" cstate="print"/>
          <a:stretch>
            <a:fillRect/>
          </a:stretch>
        </p:blipFill>
        <p:spPr>
          <a:xfrm>
            <a:off x="5580112" y="2756954"/>
            <a:ext cx="3465285" cy="2441451"/>
          </a:xfrm>
          <a:prstGeom prst="rect">
            <a:avLst/>
          </a:prstGeom>
        </p:spPr>
      </p:pic>
      <p:sp>
        <p:nvSpPr>
          <p:cNvPr id="8" name="TextBox 7"/>
          <p:cNvSpPr txBox="1"/>
          <p:nvPr/>
        </p:nvSpPr>
        <p:spPr>
          <a:xfrm>
            <a:off x="0" y="6381328"/>
            <a:ext cx="9144000" cy="369332"/>
          </a:xfrm>
          <a:prstGeom prst="rect">
            <a:avLst/>
          </a:prstGeom>
          <a:noFill/>
        </p:spPr>
        <p:txBody>
          <a:bodyPr wrap="square" rtlCol="0">
            <a:spAutoFit/>
          </a:bodyPr>
          <a:lstStyle/>
          <a:p>
            <a:pPr algn="ctr"/>
            <a:r>
              <a:rPr lang="en-US" dirty="0">
                <a:hlinkClick r:id="rId3"/>
              </a:rPr>
              <a:t>https://projects.exeter.ac.uk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1540" y="260648"/>
            <a:ext cx="8280920" cy="5693866"/>
          </a:xfrm>
          <a:prstGeom prst="rect">
            <a:avLst/>
          </a:prstGeom>
        </p:spPr>
        <p:txBody>
          <a:bodyPr wrap="square">
            <a:spAutoFit/>
          </a:bodyPr>
          <a:lstStyle/>
          <a:p>
            <a:pPr algn="just"/>
            <a:r>
              <a:rPr lang="en-GB" sz="2800" b="1" dirty="0">
                <a:solidFill>
                  <a:srgbClr val="002060"/>
                </a:solidFill>
                <a:latin typeface="+mj-lt"/>
              </a:rPr>
              <a:t>(𝑖𝑖) </a:t>
            </a:r>
            <a:r>
              <a:rPr lang="en-GB" sz="2800" b="1" u="sng" dirty="0">
                <a:solidFill>
                  <a:srgbClr val="002060"/>
                </a:solidFill>
                <a:latin typeface="+mj-lt"/>
                <a:cs typeface="Times New Roman" pitchFamily="18" charset="0"/>
              </a:rPr>
              <a:t>Electric discharge</a:t>
            </a:r>
            <a:r>
              <a:rPr lang="en-GB" sz="2800" b="1" dirty="0">
                <a:solidFill>
                  <a:srgbClr val="002060"/>
                </a:solidFill>
                <a:latin typeface="+mj-lt"/>
                <a:cs typeface="Times New Roman" pitchFamily="18" charset="0"/>
              </a:rPr>
              <a:t>: </a:t>
            </a:r>
            <a:r>
              <a:rPr lang="en-GB" sz="2400" dirty="0">
                <a:solidFill>
                  <a:srgbClr val="C00000"/>
                </a:solidFill>
                <a:latin typeface="+mj-lt"/>
                <a:cs typeface="Times New Roman" pitchFamily="18" charset="0"/>
              </a:rPr>
              <a:t>In a gas discharge, an electric field is applied across the ionized gas, which accelerates the free electrons to energies sufficiently high to ionize other  atoms by collisions.</a:t>
            </a:r>
          </a:p>
          <a:p>
            <a:pPr algn="just"/>
            <a:endParaRPr lang="en-GB" sz="2400" dirty="0">
              <a:solidFill>
                <a:srgbClr val="C00000"/>
              </a:solidFill>
              <a:latin typeface="+mj-lt"/>
            </a:endParaRPr>
          </a:p>
          <a:p>
            <a:pPr algn="just"/>
            <a:endParaRPr lang="en-GB" sz="2400" dirty="0">
              <a:solidFill>
                <a:srgbClr val="C00000"/>
              </a:solidFill>
              <a:latin typeface="+mj-lt"/>
            </a:endParaRPr>
          </a:p>
          <a:p>
            <a:pPr algn="just" fontAlgn="t"/>
            <a:endParaRPr lang="en-GB" sz="2400" dirty="0">
              <a:solidFill>
                <a:srgbClr val="C00000"/>
              </a:solidFill>
              <a:latin typeface="+mj-lt"/>
            </a:endParaRPr>
          </a:p>
          <a:p>
            <a:pPr algn="just" fontAlgn="t"/>
            <a:endParaRPr lang="en-GB" sz="2400" dirty="0">
              <a:solidFill>
                <a:srgbClr val="C00000"/>
              </a:solidFill>
              <a:latin typeface="+mj-lt"/>
            </a:endParaRPr>
          </a:p>
          <a:p>
            <a:pPr algn="just" fontAlgn="t"/>
            <a:endParaRPr lang="en-GB" sz="2400" dirty="0">
              <a:solidFill>
                <a:srgbClr val="C00000"/>
              </a:solidFill>
              <a:latin typeface="+mj-lt"/>
              <a:cs typeface="Times New Roman" pitchFamily="18" charset="0"/>
            </a:endParaRPr>
          </a:p>
          <a:p>
            <a:pPr algn="just" fontAlgn="t"/>
            <a:endParaRPr lang="en-GB" sz="2400" dirty="0">
              <a:solidFill>
                <a:srgbClr val="C00000"/>
              </a:solidFill>
              <a:latin typeface="+mj-lt"/>
              <a:cs typeface="Times New Roman" pitchFamily="18" charset="0"/>
            </a:endParaRPr>
          </a:p>
          <a:p>
            <a:pPr algn="just" fontAlgn="t"/>
            <a:endParaRPr lang="en-GB" sz="2400" dirty="0">
              <a:solidFill>
                <a:srgbClr val="C00000"/>
              </a:solidFill>
              <a:latin typeface="+mj-lt"/>
              <a:cs typeface="Times New Roman" pitchFamily="18" charset="0"/>
            </a:endParaRPr>
          </a:p>
          <a:p>
            <a:pPr algn="just" fontAlgn="t"/>
            <a:endParaRPr lang="en-GB" sz="2400" dirty="0">
              <a:solidFill>
                <a:srgbClr val="C00000"/>
              </a:solidFill>
              <a:latin typeface="+mj-lt"/>
              <a:cs typeface="Times New Roman" pitchFamily="18" charset="0"/>
            </a:endParaRPr>
          </a:p>
          <a:p>
            <a:pPr algn="just" fontAlgn="t"/>
            <a:r>
              <a:rPr lang="en-GB" sz="2400" dirty="0">
                <a:solidFill>
                  <a:srgbClr val="00B050"/>
                </a:solidFill>
                <a:latin typeface="+mj-lt"/>
                <a:cs typeface="Times New Roman" pitchFamily="18" charset="0"/>
              </a:rPr>
              <a:t>When a high-speed electron collides with an electron bound to a nucleus, it can give both electrons enough energy to escape. Thus, ionization is occurred.</a:t>
            </a:r>
          </a:p>
        </p:txBody>
      </p:sp>
      <p:pic>
        <p:nvPicPr>
          <p:cNvPr id="9" name="Picture 8" descr="KmwmltwE7hxMoWWf2O9JOQ.png"/>
          <p:cNvPicPr>
            <a:picLocks noChangeAspect="1"/>
          </p:cNvPicPr>
          <p:nvPr/>
        </p:nvPicPr>
        <p:blipFill>
          <a:blip r:embed="rId2" cstate="print"/>
          <a:stretch>
            <a:fillRect/>
          </a:stretch>
        </p:blipFill>
        <p:spPr>
          <a:xfrm>
            <a:off x="2987824" y="1811320"/>
            <a:ext cx="3635855" cy="2530966"/>
          </a:xfrm>
          <a:prstGeom prst="rect">
            <a:avLst/>
          </a:prstGeom>
        </p:spPr>
      </p:pic>
      <p:sp>
        <p:nvSpPr>
          <p:cNvPr id="10" name="TextBox 9"/>
          <p:cNvSpPr txBox="1"/>
          <p:nvPr/>
        </p:nvSpPr>
        <p:spPr>
          <a:xfrm>
            <a:off x="0" y="6381328"/>
            <a:ext cx="8964488" cy="369332"/>
          </a:xfrm>
          <a:prstGeom prst="rect">
            <a:avLst/>
          </a:prstGeom>
          <a:noFill/>
        </p:spPr>
        <p:txBody>
          <a:bodyPr wrap="square" rtlCol="0">
            <a:spAutoFit/>
          </a:bodyPr>
          <a:lstStyle/>
          <a:p>
            <a:pPr algn="ctr"/>
            <a:r>
              <a:rPr lang="en-US" dirty="0">
                <a:hlinkClick r:id="rId3"/>
              </a:rPr>
              <a:t>https://quizlet.com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AutoShape 3" descr="{\mathbf  {k}}\times {\tilde  {{\mathbf  {E}}}}=\omega {\tilde  {{\mathbf  {B}}}}">
            <a:extLst>
              <a:ext uri="{FF2B5EF4-FFF2-40B4-BE49-F238E27FC236}">
                <a16:creationId xmlns:a16="http://schemas.microsoft.com/office/drawing/2014/main" id="{42B166AD-3B7B-11C0-4C9D-E2D9A0988733}"/>
              </a:ext>
            </a:extLst>
          </p:cNvPr>
          <p:cNvSpPr>
            <a:spLocks noChangeAspect="1" noChangeArrowheads="1"/>
          </p:cNvSpPr>
          <p:nvPr/>
        </p:nvSpPr>
        <p:spPr bwMode="auto">
          <a:xfrm>
            <a:off x="19886055" y="3368922"/>
            <a:ext cx="217207"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5" descr="{\mathbf  {k}}\times {\tilde  {{\mathbf  {E}}}}=\omega {\tilde  {{\mathbf  {B}}}}">
            <a:extLst>
              <a:ext uri="{FF2B5EF4-FFF2-40B4-BE49-F238E27FC236}">
                <a16:creationId xmlns:a16="http://schemas.microsoft.com/office/drawing/2014/main" id="{6CE1E663-A918-01B5-BC1F-990C71695EB6}"/>
              </a:ext>
            </a:extLst>
          </p:cNvPr>
          <p:cNvSpPr>
            <a:spLocks noChangeAspect="1" noChangeArrowheads="1"/>
          </p:cNvSpPr>
          <p:nvPr/>
        </p:nvSpPr>
        <p:spPr bwMode="auto">
          <a:xfrm>
            <a:off x="18572163"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a:extLst>
              <a:ext uri="{FF2B5EF4-FFF2-40B4-BE49-F238E27FC236}">
                <a16:creationId xmlns:a16="http://schemas.microsoft.com/office/drawing/2014/main" id="{AE39595B-A450-15E5-8B81-5FEA489E1F03}"/>
              </a:ext>
            </a:extLst>
          </p:cNvPr>
          <p:cNvSpPr txBox="1"/>
          <p:nvPr/>
        </p:nvSpPr>
        <p:spPr>
          <a:xfrm>
            <a:off x="251520" y="764704"/>
            <a:ext cx="8784976" cy="5878532"/>
          </a:xfrm>
          <a:prstGeom prst="rect">
            <a:avLst/>
          </a:prstGeom>
          <a:noFill/>
        </p:spPr>
        <p:txBody>
          <a:bodyPr wrap="square">
            <a:spAutoFit/>
          </a:bodyPr>
          <a:lstStyle/>
          <a:p>
            <a:pPr marL="342900" indent="-342900" algn="just">
              <a:spcBef>
                <a:spcPts val="600"/>
              </a:spcBef>
              <a:spcAft>
                <a:spcPts val="600"/>
              </a:spcAft>
              <a:buFont typeface="Wingdings" panose="05000000000000000000" pitchFamily="2" charset="2"/>
              <a:buChar char="v"/>
            </a:pPr>
            <a:r>
              <a:rPr lang="en-IN" sz="2400" dirty="0">
                <a:solidFill>
                  <a:srgbClr val="00B050"/>
                </a:solidFill>
                <a:latin typeface="Tahoma" panose="020B0604030504040204" pitchFamily="34" charset="0"/>
                <a:ea typeface="Tahoma" panose="020B0604030504040204" pitchFamily="34" charset="0"/>
                <a:cs typeface="Tahoma" panose="020B0604030504040204" pitchFamily="34" charset="0"/>
              </a:rPr>
              <a:t>W</a:t>
            </a:r>
            <a:r>
              <a:rPr lang="en-IN" sz="2400" dirty="0">
                <a:solidFill>
                  <a:srgbClr val="00B050"/>
                </a:solidFill>
                <a:effectLst/>
                <a:latin typeface="Tahoma" panose="020B0604030504040204" pitchFamily="34" charset="0"/>
                <a:ea typeface="Tahoma" panose="020B0604030504040204" pitchFamily="34" charset="0"/>
                <a:cs typeface="Tahoma" panose="020B0604030504040204" pitchFamily="34" charset="0"/>
              </a:rPr>
              <a:t>aves in plasmas are an interconnected set of particles and fields which propagate in a periodically repeating fashion. </a:t>
            </a:r>
          </a:p>
          <a:p>
            <a:pPr marL="342900" indent="-342900" algn="just">
              <a:spcBef>
                <a:spcPts val="600"/>
              </a:spcBef>
              <a:spcAft>
                <a:spcPts val="600"/>
              </a:spcAft>
              <a:buFont typeface="Wingdings" panose="05000000000000000000" pitchFamily="2" charset="2"/>
              <a:buChar char="v"/>
            </a:pPr>
            <a:r>
              <a:rPr lang="en-IN" sz="2400" dirty="0">
                <a:solidFill>
                  <a:srgbClr val="0070C0"/>
                </a:solidFill>
                <a:effectLst/>
                <a:latin typeface="Tahoma" panose="020B0604030504040204" pitchFamily="34" charset="0"/>
                <a:ea typeface="Tahoma" panose="020B0604030504040204" pitchFamily="34" charset="0"/>
                <a:cs typeface="Tahoma" panose="020B0604030504040204" pitchFamily="34" charset="0"/>
              </a:rPr>
              <a:t>Due to its electrical conductivity, a plasma couples to electric and magnetic fields. This complex of particles and fields supports a wide variety of wave phenomena.</a:t>
            </a:r>
          </a:p>
          <a:p>
            <a:pPr marL="342900" indent="-342900" algn="just">
              <a:spcBef>
                <a:spcPts val="600"/>
              </a:spcBef>
              <a:spcAft>
                <a:spcPts val="600"/>
              </a:spcAft>
              <a:buFont typeface="Wingdings" panose="05000000000000000000" pitchFamily="2" charset="2"/>
              <a:buChar char="v"/>
            </a:pPr>
            <a:r>
              <a:rPr lang="en-IN" sz="2400" dirty="0">
                <a:solidFill>
                  <a:srgbClr val="FF0000"/>
                </a:solidFill>
                <a:effectLst/>
                <a:latin typeface="Tahoma" panose="020B0604030504040204" pitchFamily="34" charset="0"/>
                <a:ea typeface="Tahoma" panose="020B0604030504040204" pitchFamily="34" charset="0"/>
                <a:cs typeface="Tahoma" panose="020B0604030504040204" pitchFamily="34" charset="0"/>
              </a:rPr>
              <a:t>The electromagnetic fields in a plasma are assumed to have two parts, one static/equilibrium part and one oscillating/perturbation part. </a:t>
            </a:r>
          </a:p>
          <a:p>
            <a:pPr marL="342900" indent="-342900" algn="just">
              <a:spcBef>
                <a:spcPts val="600"/>
              </a:spcBef>
              <a:spcAft>
                <a:spcPts val="600"/>
              </a:spcAft>
              <a:buFont typeface="Wingdings" panose="05000000000000000000" pitchFamily="2" charset="2"/>
              <a:buChar char="v"/>
            </a:pPr>
            <a:r>
              <a:rPr lang="en-IN" sz="2400" dirty="0">
                <a:solidFill>
                  <a:srgbClr val="00B050"/>
                </a:solidFill>
                <a:effectLst/>
                <a:latin typeface="Tahoma" panose="020B0604030504040204" pitchFamily="34" charset="0"/>
                <a:ea typeface="Tahoma" panose="020B0604030504040204" pitchFamily="34" charset="0"/>
                <a:cs typeface="Tahoma" panose="020B0604030504040204" pitchFamily="34" charset="0"/>
              </a:rPr>
              <a:t>Depending on the oscillation of magnetic field, plasma waves can be classified into electromagnetic or electrostatic.</a:t>
            </a:r>
          </a:p>
          <a:p>
            <a:pPr marL="342900" indent="-342900" algn="just">
              <a:spcBef>
                <a:spcPts val="600"/>
              </a:spcBef>
              <a:spcAft>
                <a:spcPts val="600"/>
              </a:spcAft>
              <a:buFont typeface="Wingdings" panose="05000000000000000000" pitchFamily="2" charset="2"/>
              <a:buChar char="v"/>
            </a:pPr>
            <a:r>
              <a:rPr lang="en-IN" sz="2400" dirty="0">
                <a:solidFill>
                  <a:srgbClr val="0070C0"/>
                </a:solidFill>
                <a:effectLst/>
                <a:latin typeface="Tahoma" panose="020B0604030504040204" pitchFamily="34" charset="0"/>
                <a:ea typeface="Tahoma" panose="020B0604030504040204" pitchFamily="34" charset="0"/>
                <a:cs typeface="Tahoma" panose="020B0604030504040204" pitchFamily="34" charset="0"/>
              </a:rPr>
              <a:t>When Faraday’s law of Electromagnetic Induction is applied then it is found that electrostatic waves are purely longitudinal whereas electromagnetic waves may be longitudinal and transverse both.</a:t>
            </a:r>
          </a:p>
        </p:txBody>
      </p:sp>
      <p:sp>
        <p:nvSpPr>
          <p:cNvPr id="9" name="TextBox 8">
            <a:extLst>
              <a:ext uri="{FF2B5EF4-FFF2-40B4-BE49-F238E27FC236}">
                <a16:creationId xmlns:a16="http://schemas.microsoft.com/office/drawing/2014/main" id="{300B635C-D8B3-77D0-B8C0-1ECAE978467B}"/>
              </a:ext>
            </a:extLst>
          </p:cNvPr>
          <p:cNvSpPr txBox="1"/>
          <p:nvPr/>
        </p:nvSpPr>
        <p:spPr>
          <a:xfrm>
            <a:off x="107504" y="236538"/>
            <a:ext cx="8784976" cy="523220"/>
          </a:xfrm>
          <a:prstGeom prst="rect">
            <a:avLst/>
          </a:prstGeom>
          <a:noFill/>
        </p:spPr>
        <p:txBody>
          <a:bodyPr wrap="square">
            <a:spAutoFit/>
          </a:bodyPr>
          <a:lstStyle/>
          <a:p>
            <a:pPr algn="ctr"/>
            <a:r>
              <a:rPr lang="en-IN" sz="2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Waves in Plasmas</a:t>
            </a:r>
          </a:p>
        </p:txBody>
      </p:sp>
    </p:spTree>
    <p:extLst>
      <p:ext uri="{BB962C8B-B14F-4D97-AF65-F5344CB8AC3E}">
        <p14:creationId xmlns:p14="http://schemas.microsoft.com/office/powerpoint/2010/main" val="306592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3558" name="Rectangle 6"/>
          <p:cNvSpPr>
            <a:spLocks noChangeArrowheads="1"/>
          </p:cNvSpPr>
          <p:nvPr/>
        </p:nvSpPr>
        <p:spPr bwMode="auto">
          <a:xfrm>
            <a:off x="0" y="257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222222"/>
                </a:solidFill>
                <a:effectLst/>
                <a:latin typeface="Arial" pitchFamily="34" charset="0"/>
                <a:ea typeface="Times New Roman" pitchFamily="18" charset="0"/>
                <a:cs typeface="Arial" pitchFamily="34" charset="0"/>
              </a:rPr>
              <a:t> </a:t>
            </a: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5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356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 name="Picture 14" descr="Screenshot_2019-05-30-01-54-56-347_com.google.android.apps.docs.png"/>
          <p:cNvPicPr>
            <a:picLocks noChangeAspect="1"/>
          </p:cNvPicPr>
          <p:nvPr/>
        </p:nvPicPr>
        <p:blipFill>
          <a:blip r:embed="rId2" cstate="print"/>
          <a:stretch>
            <a:fillRect/>
          </a:stretch>
        </p:blipFill>
        <p:spPr>
          <a:xfrm>
            <a:off x="148479" y="620694"/>
            <a:ext cx="8847040" cy="2592282"/>
          </a:xfrm>
          <a:prstGeom prst="rect">
            <a:avLst/>
          </a:prstGeom>
        </p:spPr>
      </p:pic>
      <p:sp>
        <p:nvSpPr>
          <p:cNvPr id="16" name="Rectangle 15"/>
          <p:cNvSpPr/>
          <p:nvPr/>
        </p:nvSpPr>
        <p:spPr>
          <a:xfrm>
            <a:off x="179512" y="692696"/>
            <a:ext cx="8712968" cy="707886"/>
          </a:xfrm>
          <a:prstGeom prst="rect">
            <a:avLst/>
          </a:prstGeom>
        </p:spPr>
        <p:txBody>
          <a:bodyPr wrap="square">
            <a:spAutoFit/>
          </a:bodyPr>
          <a:lstStyle/>
          <a:p>
            <a:pPr algn="just"/>
            <a:r>
              <a:rPr lang="en-GB" sz="2000" b="1" dirty="0">
                <a:solidFill>
                  <a:srgbClr val="FF0000"/>
                </a:solidFill>
                <a:latin typeface="Tenorite" panose="020F0502020204030204" pitchFamily="2" charset="0"/>
                <a:cs typeface="Times New Roman" pitchFamily="18" charset="0"/>
              </a:rPr>
              <a:t>The degree of ionization of a plasma is the proportion of charged particles to the total number of  particles including neutrals and ions.</a:t>
            </a:r>
          </a:p>
        </p:txBody>
      </p:sp>
      <p:sp>
        <p:nvSpPr>
          <p:cNvPr id="18" name="TextBox 17"/>
          <p:cNvSpPr txBox="1"/>
          <p:nvPr/>
        </p:nvSpPr>
        <p:spPr>
          <a:xfrm>
            <a:off x="0" y="116632"/>
            <a:ext cx="9144000" cy="800219"/>
          </a:xfrm>
          <a:prstGeom prst="rect">
            <a:avLst/>
          </a:prstGeom>
          <a:noFill/>
        </p:spPr>
        <p:txBody>
          <a:bodyPr wrap="square" rtlCol="0">
            <a:spAutoFit/>
          </a:bodyPr>
          <a:lstStyle/>
          <a:p>
            <a:pPr algn="ctr"/>
            <a:r>
              <a:rPr lang="en-GB" sz="2800" dirty="0">
                <a:solidFill>
                  <a:srgbClr val="002060"/>
                </a:solidFill>
                <a:latin typeface="Arial Black" pitchFamily="34" charset="0"/>
              </a:rPr>
              <a:t>CLASSIFICATION OF PLASMAS</a:t>
            </a:r>
            <a:endParaRPr lang="en-US" sz="2800" dirty="0">
              <a:solidFill>
                <a:srgbClr val="002060"/>
              </a:solidFill>
              <a:latin typeface="Arial Black" pitchFamily="34" charset="0"/>
            </a:endParaRPr>
          </a:p>
          <a:p>
            <a:pPr algn="ctr"/>
            <a:endParaRPr lang="en-US" dirty="0">
              <a:solidFill>
                <a:srgbClr val="00B050"/>
              </a:solidFill>
              <a:latin typeface="Arial Black" pitchFamily="34" charset="0"/>
            </a:endParaRPr>
          </a:p>
        </p:txBody>
      </p:sp>
      <p:sp>
        <p:nvSpPr>
          <p:cNvPr id="19" name="TextBox 18"/>
          <p:cNvSpPr txBox="1"/>
          <p:nvPr/>
        </p:nvSpPr>
        <p:spPr>
          <a:xfrm>
            <a:off x="148480" y="2708920"/>
            <a:ext cx="8847040" cy="4093428"/>
          </a:xfrm>
          <a:prstGeom prst="rect">
            <a:avLst/>
          </a:prstGeom>
          <a:noFill/>
        </p:spPr>
        <p:txBody>
          <a:bodyPr wrap="square" rtlCol="0">
            <a:spAutoFit/>
          </a:bodyPr>
          <a:lstStyle/>
          <a:p>
            <a:r>
              <a:rPr lang="en-GB" sz="2000" b="1" dirty="0">
                <a:solidFill>
                  <a:srgbClr val="FF0000"/>
                </a:solidFill>
                <a:latin typeface="Tenorite Display" panose="00000500000000000000" pitchFamily="2" charset="0"/>
                <a:cs typeface="Times New Roman" pitchFamily="18" charset="0"/>
              </a:rPr>
              <a:t>Depending on the degree of ionization of the plasma it is classified as (𝑖) </a:t>
            </a:r>
            <a:r>
              <a:rPr lang="en-GB" sz="2000" b="1" i="1" dirty="0">
                <a:solidFill>
                  <a:srgbClr val="FF0000"/>
                </a:solidFill>
                <a:latin typeface="Tenorite Display" panose="00000500000000000000" pitchFamily="2" charset="0"/>
                <a:cs typeface="Times New Roman" pitchFamily="18" charset="0"/>
              </a:rPr>
              <a:t>Fully ionized plasma</a:t>
            </a:r>
            <a:r>
              <a:rPr lang="en-GB" sz="2000" b="1" dirty="0">
                <a:solidFill>
                  <a:srgbClr val="FF0000"/>
                </a:solidFill>
                <a:latin typeface="Tenorite Display" panose="00000500000000000000" pitchFamily="2" charset="0"/>
                <a:cs typeface="Times New Roman" pitchFamily="18" charset="0"/>
              </a:rPr>
              <a:t>,  and (𝑖𝑖𝑖) </a:t>
            </a:r>
            <a:r>
              <a:rPr lang="en-GB" sz="2000" b="1" i="1" dirty="0">
                <a:solidFill>
                  <a:srgbClr val="FF0000"/>
                </a:solidFill>
                <a:latin typeface="Tenorite Display" panose="00000500000000000000" pitchFamily="2" charset="0"/>
                <a:cs typeface="Times New Roman" pitchFamily="18" charset="0"/>
              </a:rPr>
              <a:t>Partially ionized plasma</a:t>
            </a:r>
          </a:p>
          <a:p>
            <a:endParaRPr lang="en-GB" sz="2000" b="1" i="1" dirty="0">
              <a:solidFill>
                <a:srgbClr val="FF0000"/>
              </a:solidFill>
              <a:latin typeface="Tenorite Display" panose="00000500000000000000" pitchFamily="2" charset="0"/>
              <a:cs typeface="Times New Roman" pitchFamily="18" charset="0"/>
            </a:endParaRPr>
          </a:p>
          <a:p>
            <a:pPr algn="just"/>
            <a:r>
              <a:rPr lang="en-GB" sz="2000" b="1" dirty="0">
                <a:solidFill>
                  <a:srgbClr val="009900"/>
                </a:solidFill>
                <a:latin typeface="Tenorite Display" panose="00000500000000000000" pitchFamily="2" charset="0"/>
                <a:cs typeface="Times New Roman" pitchFamily="18" charset="0"/>
              </a:rPr>
              <a:t>(𝑖) </a:t>
            </a:r>
            <a:r>
              <a:rPr lang="en-GB" sz="2000" b="1" u="sng" dirty="0">
                <a:solidFill>
                  <a:srgbClr val="009900"/>
                </a:solidFill>
                <a:latin typeface="Tenorite Display" panose="00000500000000000000" pitchFamily="2" charset="0"/>
                <a:cs typeface="Times New Roman" pitchFamily="18" charset="0"/>
              </a:rPr>
              <a:t>Fully ionized plasma</a:t>
            </a:r>
            <a:r>
              <a:rPr lang="en-GB" sz="2000" b="1" dirty="0">
                <a:solidFill>
                  <a:srgbClr val="009900"/>
                </a:solidFill>
                <a:latin typeface="Tenorite Display" panose="00000500000000000000" pitchFamily="2" charset="0"/>
                <a:cs typeface="Times New Roman" pitchFamily="18" charset="0"/>
              </a:rPr>
              <a:t>: A fully ionized plasma has a degree of ionization approaching 1 (i.e., 100%). </a:t>
            </a:r>
          </a:p>
          <a:p>
            <a:pPr algn="just"/>
            <a:r>
              <a:rPr lang="en-GB" sz="2000" b="1" dirty="0">
                <a:solidFill>
                  <a:srgbClr val="009900"/>
                </a:solidFill>
                <a:latin typeface="Tenorite Display" panose="00000500000000000000" pitchFamily="2" charset="0"/>
                <a:cs typeface="Times New Roman" pitchFamily="18" charset="0"/>
              </a:rPr>
              <a:t>Examples: The Solar Wind (interplanetary medium), stellar interiors (the Sun’s core), fusion plasmas.</a:t>
            </a:r>
          </a:p>
          <a:p>
            <a:pPr algn="just"/>
            <a:endParaRPr lang="en-GB" sz="2000" b="1" dirty="0">
              <a:solidFill>
                <a:srgbClr val="009900"/>
              </a:solidFill>
              <a:latin typeface="Tenorite Display" panose="00000500000000000000" pitchFamily="2" charset="0"/>
              <a:cs typeface="Times New Roman" pitchFamily="18" charset="0"/>
            </a:endParaRPr>
          </a:p>
          <a:p>
            <a:pPr algn="just"/>
            <a:r>
              <a:rPr lang="en-GB" sz="2000" b="1" dirty="0">
                <a:solidFill>
                  <a:srgbClr val="0070C0"/>
                </a:solidFill>
                <a:latin typeface="Tenorite Display" panose="00000500000000000000" pitchFamily="2" charset="0"/>
                <a:cs typeface="Times New Roman" pitchFamily="18" charset="0"/>
              </a:rPr>
              <a:t>(𝑖𝑖𝑖) </a:t>
            </a:r>
            <a:r>
              <a:rPr lang="en-GB" sz="2000" b="1" u="sng" dirty="0">
                <a:solidFill>
                  <a:srgbClr val="0070C0"/>
                </a:solidFill>
                <a:latin typeface="Tenorite Display" panose="00000500000000000000" pitchFamily="2" charset="0"/>
                <a:cs typeface="Times New Roman" pitchFamily="18" charset="0"/>
              </a:rPr>
              <a:t>Partially ionized plasma </a:t>
            </a:r>
            <a:r>
              <a:rPr lang="en-GB" sz="2000" b="1" dirty="0">
                <a:solidFill>
                  <a:srgbClr val="0070C0"/>
                </a:solidFill>
                <a:latin typeface="Tenorite Display" panose="00000500000000000000" pitchFamily="2" charset="0"/>
                <a:cs typeface="Times New Roman" pitchFamily="18" charset="0"/>
              </a:rPr>
              <a:t>: A partially ionized plasma has a degree of ionization that is less than 1.</a:t>
            </a:r>
          </a:p>
          <a:p>
            <a:pPr algn="just"/>
            <a:r>
              <a:rPr lang="en-GB" sz="2000" b="1" dirty="0">
                <a:solidFill>
                  <a:srgbClr val="0070C0"/>
                </a:solidFill>
                <a:latin typeface="Tenorite Display" panose="00000500000000000000" pitchFamily="2" charset="0"/>
                <a:cs typeface="Times New Roman" pitchFamily="18" charset="0"/>
              </a:rPr>
              <a:t>        </a:t>
            </a:r>
            <a:r>
              <a:rPr lang="en-US" sz="2000" b="1" dirty="0">
                <a:solidFill>
                  <a:srgbClr val="0070C0"/>
                </a:solidFill>
                <a:latin typeface="Tenorite Display" panose="00000500000000000000" pitchFamily="2" charset="0"/>
              </a:rPr>
              <a:t>Examples: </a:t>
            </a:r>
            <a:r>
              <a:rPr lang="en-US" sz="2000" b="1" dirty="0">
                <a:solidFill>
                  <a:srgbClr val="0070C0"/>
                </a:solidFill>
                <a:latin typeface="Tenorite Display" panose="00000500000000000000" pitchFamily="2" charset="0"/>
                <a:cs typeface="Times New Roman" pitchFamily="18" charset="0"/>
              </a:rPr>
              <a:t>The ionosphere, gas discharge tubes.</a:t>
            </a:r>
            <a:endParaRPr lang="en-GB" sz="2000" b="1" u="sng" dirty="0">
              <a:solidFill>
                <a:srgbClr val="0070C0"/>
              </a:solidFill>
              <a:latin typeface="Tenorite Display" panose="00000500000000000000" pitchFamily="2" charset="0"/>
              <a:cs typeface="Times New Roman" pitchFamily="18" charset="0"/>
            </a:endParaRPr>
          </a:p>
          <a:p>
            <a:endParaRPr lang="en-GB" sz="2000" dirty="0">
              <a:latin typeface="Tenorite Display" panose="00000500000000000000" pitchFamily="2" charset="0"/>
            </a:endParaRPr>
          </a:p>
          <a:p>
            <a:endParaRPr lang="en-US" sz="2000" dirty="0">
              <a:latin typeface="Tenorite Display" panose="000005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32656"/>
            <a:ext cx="9144000" cy="523220"/>
          </a:xfrm>
          <a:prstGeom prst="rect">
            <a:avLst/>
          </a:prstGeom>
          <a:noFill/>
        </p:spPr>
        <p:txBody>
          <a:bodyPr wrap="square" rtlCol="0">
            <a:spAutoFit/>
          </a:bodyPr>
          <a:lstStyle/>
          <a:p>
            <a:pPr algn="ctr"/>
            <a:r>
              <a:rPr lang="en-GB" sz="2800" dirty="0">
                <a:solidFill>
                  <a:srgbClr val="FF0000"/>
                </a:solidFill>
                <a:latin typeface="Arial Black" pitchFamily="34" charset="0"/>
              </a:rPr>
              <a:t>PLASMAS IN NATURE</a:t>
            </a:r>
            <a:endParaRPr lang="en-US" sz="2800" dirty="0">
              <a:solidFill>
                <a:srgbClr val="FF0000"/>
              </a:solidFill>
              <a:latin typeface="Arial Black" pitchFamily="34" charset="0"/>
            </a:endParaRPr>
          </a:p>
        </p:txBody>
      </p:sp>
      <p:sp>
        <p:nvSpPr>
          <p:cNvPr id="3" name="TextBox 2"/>
          <p:cNvSpPr txBox="1"/>
          <p:nvPr/>
        </p:nvSpPr>
        <p:spPr>
          <a:xfrm>
            <a:off x="467544" y="947578"/>
            <a:ext cx="3096344" cy="461665"/>
          </a:xfrm>
          <a:prstGeom prst="rect">
            <a:avLst/>
          </a:prstGeom>
          <a:noFill/>
        </p:spPr>
        <p:txBody>
          <a:bodyPr wrap="square" rtlCol="0">
            <a:spAutoFit/>
          </a:bodyPr>
          <a:lstStyle/>
          <a:p>
            <a:pPr>
              <a:buFont typeface="Wingdings" pitchFamily="2" charset="2"/>
              <a:buChar char="v"/>
            </a:pPr>
            <a:r>
              <a:rPr lang="en-GB" sz="2400" dirty="0"/>
              <a:t> </a:t>
            </a:r>
            <a:r>
              <a:rPr lang="en-GB" sz="2400" u="sng" dirty="0">
                <a:solidFill>
                  <a:srgbClr val="002060"/>
                </a:solidFill>
                <a:latin typeface="Arial Rounded MT Bold" pitchFamily="34" charset="0"/>
              </a:rPr>
              <a:t>Plasma in Space </a:t>
            </a:r>
            <a:endParaRPr lang="en-US" sz="2400" u="sng" dirty="0">
              <a:solidFill>
                <a:srgbClr val="002060"/>
              </a:solidFill>
              <a:latin typeface="Arial Rounded MT Bold" pitchFamily="34" charset="0"/>
            </a:endParaRPr>
          </a:p>
        </p:txBody>
      </p:sp>
      <p:sp>
        <p:nvSpPr>
          <p:cNvPr id="5" name="TextBox 4"/>
          <p:cNvSpPr txBox="1"/>
          <p:nvPr/>
        </p:nvSpPr>
        <p:spPr>
          <a:xfrm>
            <a:off x="323528" y="1456323"/>
            <a:ext cx="4705402" cy="4401205"/>
          </a:xfrm>
          <a:prstGeom prst="rect">
            <a:avLst/>
          </a:prstGeom>
          <a:noFill/>
        </p:spPr>
        <p:txBody>
          <a:bodyPr wrap="square" rtlCol="0">
            <a:spAutoFit/>
          </a:bodyPr>
          <a:lstStyle/>
          <a:p>
            <a:pPr algn="just">
              <a:buFont typeface="Arial" pitchFamily="34" charset="0"/>
              <a:buChar char="•"/>
            </a:pPr>
            <a:r>
              <a:rPr lang="en-GB" sz="2000" dirty="0">
                <a:solidFill>
                  <a:srgbClr val="FF0000"/>
                </a:solidFill>
                <a:latin typeface="+mj-lt"/>
              </a:rPr>
              <a:t> </a:t>
            </a:r>
            <a:r>
              <a:rPr lang="en-GB" sz="2000" b="1" dirty="0">
                <a:solidFill>
                  <a:srgbClr val="FF0000"/>
                </a:solidFill>
                <a:latin typeface="+mj-lt"/>
                <a:cs typeface="Times New Roman" pitchFamily="18" charset="0"/>
              </a:rPr>
              <a:t>Stars</a:t>
            </a:r>
          </a:p>
          <a:p>
            <a:pPr algn="just">
              <a:buFont typeface="Arial" pitchFamily="34" charset="0"/>
              <a:buChar char="•"/>
            </a:pPr>
            <a:r>
              <a:rPr lang="en-GB" sz="2000" b="1" dirty="0">
                <a:solidFill>
                  <a:srgbClr val="00B0F0"/>
                </a:solidFill>
                <a:latin typeface="+mj-lt"/>
                <a:cs typeface="Times New Roman" pitchFamily="18" charset="0"/>
              </a:rPr>
              <a:t> Coronas</a:t>
            </a:r>
          </a:p>
          <a:p>
            <a:pPr algn="just">
              <a:buFont typeface="Arial" pitchFamily="34" charset="0"/>
              <a:buChar char="•"/>
            </a:pPr>
            <a:r>
              <a:rPr lang="en-GB" sz="2000" b="1" dirty="0">
                <a:solidFill>
                  <a:srgbClr val="00B050"/>
                </a:solidFill>
                <a:latin typeface="+mj-lt"/>
                <a:cs typeface="Times New Roman" pitchFamily="18" charset="0"/>
              </a:rPr>
              <a:t> Solar wind</a:t>
            </a:r>
          </a:p>
          <a:p>
            <a:pPr algn="just">
              <a:buFont typeface="Arial" pitchFamily="34" charset="0"/>
              <a:buChar char="•"/>
            </a:pPr>
            <a:r>
              <a:rPr lang="en-GB" sz="2000" b="1" dirty="0">
                <a:solidFill>
                  <a:srgbClr val="00B050"/>
                </a:solidFill>
                <a:latin typeface="+mj-lt"/>
                <a:cs typeface="Times New Roman" pitchFamily="18" charset="0"/>
              </a:rPr>
              <a:t> </a:t>
            </a:r>
            <a:r>
              <a:rPr lang="en-GB" sz="2000" b="1" dirty="0">
                <a:latin typeface="+mj-lt"/>
                <a:cs typeface="Times New Roman" pitchFamily="18" charset="0"/>
              </a:rPr>
              <a:t>Star nurseries</a:t>
            </a:r>
          </a:p>
          <a:p>
            <a:pPr algn="just">
              <a:buFont typeface="Arial" pitchFamily="34" charset="0"/>
              <a:buChar char="•"/>
            </a:pPr>
            <a:r>
              <a:rPr lang="en-GB" sz="2000" b="1" dirty="0">
                <a:solidFill>
                  <a:srgbClr val="00B050"/>
                </a:solidFill>
                <a:latin typeface="+mj-lt"/>
                <a:cs typeface="Times New Roman" pitchFamily="18" charset="0"/>
              </a:rPr>
              <a:t> Interstellar Nebulae</a:t>
            </a:r>
          </a:p>
          <a:p>
            <a:pPr algn="just">
              <a:buFont typeface="Arial" pitchFamily="34" charset="0"/>
              <a:buChar char="•"/>
            </a:pPr>
            <a:r>
              <a:rPr lang="en-GB" sz="2000" b="1" dirty="0">
                <a:solidFill>
                  <a:srgbClr val="00B050"/>
                </a:solidFill>
                <a:latin typeface="+mj-lt"/>
                <a:cs typeface="Times New Roman" pitchFamily="18" charset="0"/>
              </a:rPr>
              <a:t> </a:t>
            </a:r>
            <a:r>
              <a:rPr lang="en-GB" sz="2000" b="1" dirty="0">
                <a:latin typeface="+mj-lt"/>
                <a:cs typeface="Times New Roman" pitchFamily="18" charset="0"/>
              </a:rPr>
              <a:t>The accretion disks and accretion disk</a:t>
            </a:r>
          </a:p>
          <a:p>
            <a:pPr algn="just"/>
            <a:r>
              <a:rPr lang="en-GB" sz="2000" b="1" dirty="0">
                <a:latin typeface="+mj-lt"/>
                <a:cs typeface="Times New Roman" pitchFamily="18" charset="0"/>
              </a:rPr>
              <a:t>   jets of black holes</a:t>
            </a:r>
          </a:p>
          <a:p>
            <a:pPr algn="just">
              <a:buFont typeface="Arial" pitchFamily="34" charset="0"/>
              <a:buChar char="•"/>
            </a:pPr>
            <a:r>
              <a:rPr lang="en-GB" sz="2000" b="1" dirty="0">
                <a:solidFill>
                  <a:srgbClr val="00B0F0"/>
                </a:solidFill>
                <a:latin typeface="+mj-lt"/>
                <a:cs typeface="Times New Roman" pitchFamily="18" charset="0"/>
              </a:rPr>
              <a:t> Sun exists in 99.85% plasma state. </a:t>
            </a:r>
          </a:p>
          <a:p>
            <a:pPr algn="just"/>
            <a:r>
              <a:rPr lang="en-GB" sz="2000" b="1" dirty="0">
                <a:solidFill>
                  <a:srgbClr val="00B0F0"/>
                </a:solidFill>
                <a:latin typeface="+mj-lt"/>
                <a:cs typeface="Times New Roman" pitchFamily="18" charset="0"/>
              </a:rPr>
              <a:t>  The Sun is 1.5 million Km ball of</a:t>
            </a:r>
          </a:p>
          <a:p>
            <a:pPr algn="just"/>
            <a:r>
              <a:rPr lang="en-GB" sz="2000" b="1" dirty="0">
                <a:solidFill>
                  <a:srgbClr val="00B0F0"/>
                </a:solidFill>
                <a:latin typeface="+mj-lt"/>
                <a:cs typeface="Times New Roman" pitchFamily="18" charset="0"/>
              </a:rPr>
              <a:t>   plasma heated by Nuclear Fusion</a:t>
            </a:r>
          </a:p>
          <a:p>
            <a:pPr algn="just">
              <a:buFont typeface="Arial" pitchFamily="34" charset="0"/>
              <a:buChar char="•"/>
            </a:pPr>
            <a:r>
              <a:rPr lang="en-GB" sz="2000" b="1" dirty="0">
                <a:solidFill>
                  <a:srgbClr val="FF0000"/>
                </a:solidFill>
                <a:latin typeface="+mj-lt"/>
                <a:cs typeface="Times New Roman" pitchFamily="18" charset="0"/>
              </a:rPr>
              <a:t>Space is not empty vacuum. It is </a:t>
            </a:r>
          </a:p>
          <a:p>
            <a:pPr algn="just"/>
            <a:r>
              <a:rPr lang="en-GB" sz="2000" b="1" dirty="0">
                <a:solidFill>
                  <a:srgbClr val="FF0000"/>
                </a:solidFill>
                <a:latin typeface="+mj-lt"/>
                <a:cs typeface="Times New Roman" pitchFamily="18" charset="0"/>
              </a:rPr>
              <a:t>    actually filled with plasma that  </a:t>
            </a:r>
          </a:p>
          <a:p>
            <a:pPr algn="just"/>
            <a:r>
              <a:rPr lang="en-GB" sz="2000" b="1" dirty="0">
                <a:solidFill>
                  <a:srgbClr val="FF0000"/>
                </a:solidFill>
                <a:latin typeface="+mj-lt"/>
                <a:cs typeface="Times New Roman" pitchFamily="18" charset="0"/>
              </a:rPr>
              <a:t>   conducts our EM wave signals.</a:t>
            </a:r>
          </a:p>
          <a:p>
            <a:pPr algn="just"/>
            <a:r>
              <a:rPr lang="en-GB" sz="2000" b="1" dirty="0">
                <a:solidFill>
                  <a:srgbClr val="FF0000"/>
                </a:solidFill>
                <a:latin typeface="+mj-lt"/>
                <a:cs typeface="Times New Roman" pitchFamily="18" charset="0"/>
              </a:rPr>
              <a:t>   Our Universe is 99.9% Plasma</a:t>
            </a:r>
            <a:endParaRPr lang="en-US" sz="2000" b="1" dirty="0">
              <a:solidFill>
                <a:srgbClr val="FF0000"/>
              </a:solidFill>
              <a:latin typeface="+mj-lt"/>
              <a:cs typeface="Times New Roman" pitchFamily="18" charset="0"/>
            </a:endParaRPr>
          </a:p>
        </p:txBody>
      </p:sp>
      <p:pic>
        <p:nvPicPr>
          <p:cNvPr id="6" name="Picture 5" descr="plasma-17-638.jpg"/>
          <p:cNvPicPr>
            <a:picLocks noChangeAspect="1"/>
          </p:cNvPicPr>
          <p:nvPr/>
        </p:nvPicPr>
        <p:blipFill>
          <a:blip r:embed="rId2" cstate="print"/>
          <a:stretch>
            <a:fillRect/>
          </a:stretch>
        </p:blipFill>
        <p:spPr>
          <a:xfrm>
            <a:off x="5028930" y="1268760"/>
            <a:ext cx="3960440" cy="1944216"/>
          </a:xfrm>
          <a:prstGeom prst="rect">
            <a:avLst/>
          </a:prstGeom>
        </p:spPr>
      </p:pic>
      <p:pic>
        <p:nvPicPr>
          <p:cNvPr id="7" name="Picture 6" descr="plasma-16-638.jpg"/>
          <p:cNvPicPr>
            <a:picLocks noChangeAspect="1"/>
          </p:cNvPicPr>
          <p:nvPr/>
        </p:nvPicPr>
        <p:blipFill>
          <a:blip r:embed="rId3" cstate="print"/>
          <a:stretch>
            <a:fillRect/>
          </a:stretch>
        </p:blipFill>
        <p:spPr>
          <a:xfrm>
            <a:off x="5028930" y="3429000"/>
            <a:ext cx="3960440" cy="2228523"/>
          </a:xfrm>
          <a:prstGeom prst="rect">
            <a:avLst/>
          </a:prstGeom>
        </p:spPr>
      </p:pic>
      <p:sp>
        <p:nvSpPr>
          <p:cNvPr id="8" name="TextBox 7"/>
          <p:cNvSpPr txBox="1"/>
          <p:nvPr/>
        </p:nvSpPr>
        <p:spPr>
          <a:xfrm>
            <a:off x="0" y="6381328"/>
            <a:ext cx="9144000" cy="369332"/>
          </a:xfrm>
          <a:prstGeom prst="rect">
            <a:avLst/>
          </a:prstGeom>
          <a:noFill/>
        </p:spPr>
        <p:txBody>
          <a:bodyPr wrap="square" rtlCol="0">
            <a:spAutoFit/>
          </a:bodyPr>
          <a:lstStyle/>
          <a:p>
            <a:pPr algn="ctr"/>
            <a:r>
              <a:rPr lang="en-US" dirty="0">
                <a:hlinkClick r:id="rId4"/>
              </a:rPr>
              <a:t>https://www.plasmas.org/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1549</TotalTime>
  <Words>1276</Words>
  <Application>Microsoft Office PowerPoint</Application>
  <PresentationFormat>On-screen Show (4:3)</PresentationFormat>
  <Paragraphs>132</Paragraphs>
  <Slides>15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Abadi</vt:lpstr>
      <vt:lpstr>ADLaM Display</vt:lpstr>
      <vt:lpstr>Arial</vt:lpstr>
      <vt:lpstr>Arial Black</vt:lpstr>
      <vt:lpstr>Arial Rounded MT Bold</vt:lpstr>
      <vt:lpstr>Bahnschrift</vt:lpstr>
      <vt:lpstr>Calibri</vt:lpstr>
      <vt:lpstr>Cooper Black</vt:lpstr>
      <vt:lpstr>DaxWeb W07 Light</vt:lpstr>
      <vt:lpstr>Tahoma</vt:lpstr>
      <vt:lpstr>Tenorite</vt:lpstr>
      <vt:lpstr>Tenorite Display</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Souvik Das</dc:creator>
  <cp:lastModifiedBy>Santosh Mani</cp:lastModifiedBy>
  <cp:revision>209</cp:revision>
  <dcterms:created xsi:type="dcterms:W3CDTF">2019-05-29T04:38:11Z</dcterms:created>
  <dcterms:modified xsi:type="dcterms:W3CDTF">2023-11-14T16:06:36Z</dcterms:modified>
</cp:coreProperties>
</file>