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3EC81-9238-4B80-A43A-FA9EE07C0915}">
  <a:tblStyle styleId="{2D03EC81-9238-4B80-A43A-FA9EE07C091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8e3c1c22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8e3c1c221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e8e3c1c221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75a5b012e_2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d75a5b012e_2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x`</a:t>
            </a:r>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e3090b514_0_6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1e3090b514_0_6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e3090b514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1e3090b514_0_6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8e3c1c221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e8e3c1c221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3090b514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3090b514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1e3090b514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3090b514_0_6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3090b514_0_6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1e3090b514_0_6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p2"/>
          <p:cNvCxnSpPr/>
          <p:nvPr/>
        </p:nvCxnSpPr>
        <p:spPr>
          <a:xfrm>
            <a:off x="2477724" y="554200"/>
            <a:ext cx="62442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2"/>
          <p:cNvCxnSpPr/>
          <p:nvPr/>
        </p:nvCxnSpPr>
        <p:spPr>
          <a:xfrm>
            <a:off x="2477724" y="632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6" name="Google Shape;16;p2"/>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2"/>
          <p:cNvSpPr txBox="1"/>
          <p:nvPr>
            <p:ph type="ctrTitle"/>
          </p:nvPr>
        </p:nvSpPr>
        <p:spPr>
          <a:xfrm>
            <a:off x="2371725" y="840300"/>
            <a:ext cx="6331500" cy="2055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 name="Google Shape;18;p2"/>
          <p:cNvSpPr txBox="1"/>
          <p:nvPr>
            <p:ph idx="1" type="subTitle"/>
          </p:nvPr>
        </p:nvSpPr>
        <p:spPr>
          <a:xfrm>
            <a:off x="2390267" y="4317933"/>
            <a:ext cx="6331500" cy="1655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9" name="Google Shape;19;p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cxnSp>
        <p:nvCxnSpPr>
          <p:cNvPr id="65" name="Google Shape;65;p11"/>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p11"/>
          <p:cNvCxnSpPr/>
          <p:nvPr/>
        </p:nvCxnSpPr>
        <p:spPr>
          <a:xfrm>
            <a:off x="425200" y="554200"/>
            <a:ext cx="8296800" cy="0"/>
          </a:xfrm>
          <a:prstGeom prst="straightConnector1">
            <a:avLst/>
          </a:prstGeom>
          <a:noFill/>
          <a:ln cap="flat" cmpd="sng" w="38100">
            <a:solidFill>
              <a:schemeClr val="dk2"/>
            </a:solidFill>
            <a:prstDash val="solid"/>
            <a:round/>
            <a:headEnd len="sm" w="sm" type="none"/>
            <a:tailEnd len="sm" w="sm" type="none"/>
          </a:ln>
        </p:spPr>
      </p:cxnSp>
      <p:sp>
        <p:nvSpPr>
          <p:cNvPr id="67" name="Google Shape;67;p11"/>
          <p:cNvSpPr txBox="1"/>
          <p:nvPr>
            <p:ph hasCustomPrompt="1" type="title"/>
          </p:nvPr>
        </p:nvSpPr>
        <p:spPr>
          <a:xfrm>
            <a:off x="853950" y="1739800"/>
            <a:ext cx="7436100" cy="2051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8" name="Google Shape;68;p11"/>
          <p:cNvSpPr txBox="1"/>
          <p:nvPr>
            <p:ph idx="1" type="body"/>
          </p:nvPr>
        </p:nvSpPr>
        <p:spPr>
          <a:xfrm>
            <a:off x="853950" y="3892600"/>
            <a:ext cx="7436100" cy="1428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9" name="Google Shape;69;p11"/>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75" name="Google Shape;75;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3"/>
          <p:cNvCxnSpPr/>
          <p:nvPr/>
        </p:nvCxnSpPr>
        <p:spPr>
          <a:xfrm>
            <a:off x="425200" y="554200"/>
            <a:ext cx="8296800" cy="0"/>
          </a:xfrm>
          <a:prstGeom prst="straightConnector1">
            <a:avLst/>
          </a:prstGeom>
          <a:noFill/>
          <a:ln cap="flat" cmpd="sng" w="38100">
            <a:solidFill>
              <a:schemeClr val="lt1"/>
            </a:solidFill>
            <a:prstDash val="solid"/>
            <a:round/>
            <a:headEnd len="sm" w="sm" type="none"/>
            <a:tailEnd len="sm" w="sm" type="none"/>
          </a:ln>
        </p:spPr>
      </p:cxnSp>
      <p:cxnSp>
        <p:nvCxnSpPr>
          <p:cNvPr id="22" name="Google Shape;22;p3"/>
          <p:cNvCxnSpPr/>
          <p:nvPr/>
        </p:nvCxnSpPr>
        <p:spPr>
          <a:xfrm>
            <a:off x="425200" y="6320000"/>
            <a:ext cx="8296800" cy="0"/>
          </a:xfrm>
          <a:prstGeom prst="straightConnector1">
            <a:avLst/>
          </a:prstGeom>
          <a:noFill/>
          <a:ln cap="flat" cmpd="sng" w="19050">
            <a:solidFill>
              <a:schemeClr val="lt1"/>
            </a:solidFill>
            <a:prstDash val="solid"/>
            <a:round/>
            <a:headEnd len="sm" w="sm" type="none"/>
            <a:tailEnd len="sm" w="sm" type="none"/>
          </a:ln>
        </p:spPr>
      </p:cxnSp>
      <p:sp>
        <p:nvSpPr>
          <p:cNvPr id="23" name="Google Shape;23;p3"/>
          <p:cNvSpPr txBox="1"/>
          <p:nvPr>
            <p:ph type="title"/>
          </p:nvPr>
        </p:nvSpPr>
        <p:spPr>
          <a:xfrm>
            <a:off x="406425" y="2409100"/>
            <a:ext cx="8296800" cy="2055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4" name="Google Shape;24;p3"/>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p4"/>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p4"/>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p4"/>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29" name="Google Shape;29;p4"/>
          <p:cNvSpPr txBox="1"/>
          <p:nvPr>
            <p:ph type="title"/>
          </p:nvPr>
        </p:nvSpPr>
        <p:spPr>
          <a:xfrm>
            <a:off x="2400250" y="767933"/>
            <a:ext cx="6321600" cy="847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4"/>
          <p:cNvSpPr txBox="1"/>
          <p:nvPr>
            <p:ph idx="1" type="body"/>
          </p:nvPr>
        </p:nvSpPr>
        <p:spPr>
          <a:xfrm>
            <a:off x="2410112" y="2127701"/>
            <a:ext cx="6321600" cy="4003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1" name="Google Shape;31;p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p5"/>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p5"/>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p5"/>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36" name="Google Shape;36;p5"/>
          <p:cNvSpPr txBox="1"/>
          <p:nvPr>
            <p:ph type="title"/>
          </p:nvPr>
        </p:nvSpPr>
        <p:spPr>
          <a:xfrm>
            <a:off x="2400250" y="767933"/>
            <a:ext cx="6321600" cy="847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 name="Google Shape;37;p5"/>
          <p:cNvSpPr txBox="1"/>
          <p:nvPr>
            <p:ph idx="1" type="body"/>
          </p:nvPr>
        </p:nvSpPr>
        <p:spPr>
          <a:xfrm>
            <a:off x="2400303" y="2136900"/>
            <a:ext cx="3071400" cy="4003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5"/>
          <p:cNvSpPr txBox="1"/>
          <p:nvPr>
            <p:ph idx="2" type="body"/>
          </p:nvPr>
        </p:nvSpPr>
        <p:spPr>
          <a:xfrm>
            <a:off x="5650572" y="2136900"/>
            <a:ext cx="3071400" cy="4003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9" name="Google Shape;39;p5"/>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303300" y="548767"/>
            <a:ext cx="8520600" cy="8529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cxnSp>
        <p:nvCxnSpPr>
          <p:cNvPr id="44" name="Google Shape;44;p7"/>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45" name="Google Shape;45;p7"/>
          <p:cNvSpPr txBox="1"/>
          <p:nvPr>
            <p:ph type="title"/>
          </p:nvPr>
        </p:nvSpPr>
        <p:spPr>
          <a:xfrm>
            <a:off x="319500" y="1248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7"/>
          <p:cNvSpPr txBox="1"/>
          <p:nvPr>
            <p:ph idx="1" type="body"/>
          </p:nvPr>
        </p:nvSpPr>
        <p:spPr>
          <a:xfrm>
            <a:off x="319500" y="2462405"/>
            <a:ext cx="2808000" cy="37416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7" name="Google Shape;47;p7"/>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8" name="Shape 48"/>
        <p:cNvGrpSpPr/>
        <p:nvPr/>
      </p:nvGrpSpPr>
      <p:grpSpPr>
        <a:xfrm>
          <a:off x="0" y="0"/>
          <a:ext cx="0" cy="0"/>
          <a:chOff x="0" y="0"/>
          <a:chExt cx="0" cy="0"/>
        </a:xfrm>
      </p:grpSpPr>
      <p:cxnSp>
        <p:nvCxnSpPr>
          <p:cNvPr id="49" name="Google Shape;49;p8"/>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8"/>
          <p:cNvSpPr txBox="1"/>
          <p:nvPr>
            <p:ph type="title"/>
          </p:nvPr>
        </p:nvSpPr>
        <p:spPr>
          <a:xfrm>
            <a:off x="283103" y="949521"/>
            <a:ext cx="6244200" cy="51141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1" name="Google Shape;51;p8"/>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p:nvPr/>
        </p:nvSpPr>
        <p:spPr>
          <a:xfrm>
            <a:off x="4572000" y="167"/>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9"/>
          <p:cNvSpPr txBox="1"/>
          <p:nvPr>
            <p:ph type="title"/>
          </p:nvPr>
        </p:nvSpPr>
        <p:spPr>
          <a:xfrm>
            <a:off x="265500" y="1863133"/>
            <a:ext cx="4045200" cy="1757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6" name="Google Shape;56;p9"/>
          <p:cNvSpPr txBox="1"/>
          <p:nvPr>
            <p:ph idx="1" type="subTitle"/>
          </p:nvPr>
        </p:nvSpPr>
        <p:spPr>
          <a:xfrm>
            <a:off x="265500" y="3647161"/>
            <a:ext cx="4045200" cy="1794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8" name="Google Shape;58;p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cxnSp>
        <p:nvCxnSpPr>
          <p:cNvPr id="60" name="Google Shape;60;p10"/>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p10"/>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62" name="Google Shape;62;p10"/>
          <p:cNvSpPr txBox="1"/>
          <p:nvPr>
            <p:ph idx="1" type="body"/>
          </p:nvPr>
        </p:nvSpPr>
        <p:spPr>
          <a:xfrm>
            <a:off x="328017" y="5634700"/>
            <a:ext cx="8388600" cy="524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3" name="Google Shape;63;p10"/>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2410112" y="2127701"/>
            <a:ext cx="6321600" cy="4003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12" name="Google Shape;12;p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Covid Cases Prediction using Time Series Model</a:t>
            </a:r>
            <a:endParaRPr sz="3200">
              <a:latin typeface="Times New Roman"/>
              <a:ea typeface="Times New Roman"/>
              <a:cs typeface="Times New Roman"/>
              <a:sym typeface="Times New Roman"/>
            </a:endParaRPr>
          </a:p>
        </p:txBody>
      </p:sp>
      <p:sp>
        <p:nvSpPr>
          <p:cNvPr id="83" name="Google Shape;83;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spcBef>
                <a:spcPts val="0"/>
              </a:spcBef>
              <a:spcAft>
                <a:spcPts val="0"/>
              </a:spcAft>
              <a:buClr>
                <a:schemeClr val="dk1"/>
              </a:buClr>
              <a:buSzPct val="100000"/>
              <a:buNone/>
            </a:pPr>
            <a:r>
              <a:rPr lang="en-US" sz="2200">
                <a:solidFill>
                  <a:schemeClr val="dk1"/>
                </a:solidFill>
                <a:latin typeface="Times New Roman"/>
                <a:ea typeface="Times New Roman"/>
                <a:cs typeface="Times New Roman"/>
                <a:sym typeface="Times New Roman"/>
              </a:rPr>
              <a:t>     </a:t>
            </a:r>
            <a:r>
              <a:rPr lang="en-US"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84615"/>
              <a:buNone/>
            </a:pPr>
            <a:r>
              <a:t/>
            </a:r>
            <a:endParaRPr sz="2600">
              <a:latin typeface="Times New Roman"/>
              <a:ea typeface="Times New Roman"/>
              <a:cs typeface="Times New Roman"/>
              <a:sym typeface="Times New Roman"/>
            </a:endParaRPr>
          </a:p>
          <a:p>
            <a:pPr indent="0" lvl="0" marL="2743200" rtl="0" algn="l">
              <a:spcBef>
                <a:spcPts val="0"/>
              </a:spcBef>
              <a:spcAft>
                <a:spcPts val="0"/>
              </a:spcAft>
              <a:buClr>
                <a:schemeClr val="dk1"/>
              </a:buClr>
              <a:buSzPct val="72232"/>
              <a:buNone/>
            </a:pPr>
            <a:r>
              <a:rPr lang="en-US" sz="3045">
                <a:latin typeface="Times New Roman"/>
                <a:ea typeface="Times New Roman"/>
                <a:cs typeface="Times New Roman"/>
                <a:sym typeface="Times New Roman"/>
              </a:rPr>
              <a:t>     </a:t>
            </a:r>
            <a:r>
              <a:rPr lang="en-US" sz="3600">
                <a:solidFill>
                  <a:schemeClr val="dk2"/>
                </a:solidFill>
                <a:latin typeface="Times New Roman"/>
                <a:ea typeface="Times New Roman"/>
                <a:cs typeface="Times New Roman"/>
                <a:sym typeface="Times New Roman"/>
              </a:rPr>
              <a:t>Project proposed by:</a:t>
            </a:r>
            <a:endParaRPr sz="3600">
              <a:solidFill>
                <a:schemeClr val="dk2"/>
              </a:solidFill>
              <a:latin typeface="Times New Roman"/>
              <a:ea typeface="Times New Roman"/>
              <a:cs typeface="Times New Roman"/>
              <a:sym typeface="Times New Roman"/>
            </a:endParaRPr>
          </a:p>
          <a:p>
            <a:pPr indent="457200" lvl="0" marL="2286000" rtl="0" algn="l">
              <a:spcBef>
                <a:spcPts val="0"/>
              </a:spcBef>
              <a:spcAft>
                <a:spcPts val="0"/>
              </a:spcAft>
              <a:buClr>
                <a:schemeClr val="dk1"/>
              </a:buClr>
              <a:buSzPct val="61111"/>
              <a:buNone/>
            </a:pPr>
            <a:r>
              <a:t/>
            </a:r>
            <a:endParaRPr sz="3600">
              <a:latin typeface="Times New Roman"/>
              <a:ea typeface="Times New Roman"/>
              <a:cs typeface="Times New Roman"/>
              <a:sym typeface="Times New Roman"/>
            </a:endParaRPr>
          </a:p>
          <a:p>
            <a:pPr indent="0" lvl="0" marL="0" rtl="0" algn="l">
              <a:spcBef>
                <a:spcPts val="444"/>
              </a:spcBef>
              <a:spcAft>
                <a:spcPts val="0"/>
              </a:spcAft>
              <a:buClr>
                <a:schemeClr val="dk1"/>
              </a:buClr>
              <a:buSzPct val="66666"/>
              <a:buNone/>
            </a:pPr>
            <a:r>
              <a:rPr lang="en-US" sz="3600">
                <a:solidFill>
                  <a:schemeClr val="dk2"/>
                </a:solidFill>
                <a:latin typeface="Times New Roman"/>
                <a:ea typeface="Times New Roman"/>
                <a:cs typeface="Times New Roman"/>
                <a:sym typeface="Times New Roman"/>
              </a:rPr>
              <a:t>                                  			</a:t>
            </a:r>
            <a:r>
              <a:rPr lang="en-US" sz="3600">
                <a:solidFill>
                  <a:schemeClr val="dk2"/>
                </a:solidFill>
                <a:latin typeface="Times New Roman"/>
                <a:ea typeface="Times New Roman"/>
                <a:cs typeface="Times New Roman"/>
                <a:sym typeface="Times New Roman"/>
              </a:rPr>
              <a:t>Aksh Mehta(8684)</a:t>
            </a:r>
            <a:endParaRPr sz="3600">
              <a:solidFill>
                <a:schemeClr val="dk2"/>
              </a:solidFill>
              <a:latin typeface="Times New Roman"/>
              <a:ea typeface="Times New Roman"/>
              <a:cs typeface="Times New Roman"/>
              <a:sym typeface="Times New Roman"/>
            </a:endParaRPr>
          </a:p>
          <a:p>
            <a:pPr indent="0" lvl="0" marL="0" rtl="0" algn="l">
              <a:spcBef>
                <a:spcPts val="444"/>
              </a:spcBef>
              <a:spcAft>
                <a:spcPts val="0"/>
              </a:spcAft>
              <a:buClr>
                <a:schemeClr val="dk1"/>
              </a:buClr>
              <a:buSzPct val="66666"/>
              <a:buNone/>
            </a:pPr>
            <a:r>
              <a:rPr lang="en-US" sz="3600">
                <a:solidFill>
                  <a:schemeClr val="dk2"/>
                </a:solidFill>
                <a:latin typeface="Times New Roman"/>
                <a:ea typeface="Times New Roman"/>
                <a:cs typeface="Times New Roman"/>
                <a:sym typeface="Times New Roman"/>
              </a:rPr>
              <a:t>                                  			Ayush Matto(8682)</a:t>
            </a:r>
            <a:endParaRPr sz="3600">
              <a:solidFill>
                <a:schemeClr val="dk2"/>
              </a:solidFill>
              <a:latin typeface="Times New Roman"/>
              <a:ea typeface="Times New Roman"/>
              <a:cs typeface="Times New Roman"/>
              <a:sym typeface="Times New Roman"/>
            </a:endParaRPr>
          </a:p>
          <a:p>
            <a:pPr indent="0" lvl="0" marL="1828800" rtl="0" algn="l">
              <a:spcBef>
                <a:spcPts val="444"/>
              </a:spcBef>
              <a:spcAft>
                <a:spcPts val="0"/>
              </a:spcAft>
              <a:buClr>
                <a:schemeClr val="dk1"/>
              </a:buClr>
              <a:buSzPct val="66666"/>
              <a:buNone/>
            </a:pPr>
            <a:r>
              <a:rPr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	</a:t>
            </a:r>
            <a:r>
              <a:rPr lang="en-US" sz="3600">
                <a:solidFill>
                  <a:schemeClr val="dk2"/>
                </a:solidFill>
                <a:latin typeface="Times New Roman"/>
                <a:ea typeface="Times New Roman"/>
                <a:cs typeface="Times New Roman"/>
                <a:sym typeface="Times New Roman"/>
              </a:rPr>
              <a:t>Dylan Periera(8689)</a:t>
            </a:r>
            <a:endParaRPr sz="3600">
              <a:solidFill>
                <a:schemeClr val="dk2"/>
              </a:solidFill>
              <a:latin typeface="Times New Roman"/>
              <a:ea typeface="Times New Roman"/>
              <a:cs typeface="Times New Roman"/>
              <a:sym typeface="Times New Roman"/>
            </a:endParaRPr>
          </a:p>
          <a:p>
            <a:pPr indent="0" lvl="0" marL="0" rtl="0" algn="ctr">
              <a:spcBef>
                <a:spcPts val="444"/>
              </a:spcBef>
              <a:spcAft>
                <a:spcPts val="0"/>
              </a:spcAft>
              <a:buClr>
                <a:srgbClr val="888888"/>
              </a:buClr>
              <a:buSzPct val="66666"/>
              <a:buFont typeface="Arial"/>
              <a:buNone/>
            </a:pPr>
            <a:r>
              <a:t/>
            </a:r>
            <a:endParaRPr sz="3600">
              <a:solidFill>
                <a:schemeClr val="dk2"/>
              </a:solidFill>
              <a:latin typeface="Times New Roman"/>
              <a:ea typeface="Times New Roman"/>
              <a:cs typeface="Times New Roman"/>
              <a:sym typeface="Times New Roman"/>
            </a:endParaRPr>
          </a:p>
          <a:p>
            <a:pPr indent="0" lvl="0" marL="0" rtl="0" algn="ctr">
              <a:spcBef>
                <a:spcPts val="407"/>
              </a:spcBef>
              <a:spcAft>
                <a:spcPts val="0"/>
              </a:spcAft>
              <a:buClr>
                <a:srgbClr val="888888"/>
              </a:buClr>
              <a:buSzPct val="61111"/>
              <a:buFont typeface="Arial"/>
              <a:buNone/>
            </a:pPr>
            <a:r>
              <a:t/>
            </a:r>
            <a:endParaRPr sz="3600">
              <a:solidFill>
                <a:schemeClr val="dk2"/>
              </a:solidFill>
              <a:latin typeface="Times New Roman"/>
              <a:ea typeface="Times New Roman"/>
              <a:cs typeface="Times New Roman"/>
              <a:sym typeface="Times New Roman"/>
            </a:endParaRPr>
          </a:p>
          <a:p>
            <a:pPr indent="457200" lvl="0" marL="2286000" rtl="0" algn="l">
              <a:spcBef>
                <a:spcPts val="407"/>
              </a:spcBef>
              <a:spcAft>
                <a:spcPts val="0"/>
              </a:spcAft>
              <a:buClr>
                <a:schemeClr val="dk1"/>
              </a:buClr>
              <a:buSzPct val="61111"/>
              <a:buNone/>
            </a:pPr>
            <a:r>
              <a:rPr lang="en-US" sz="3600">
                <a:latin typeface="Times New Roman"/>
                <a:ea typeface="Times New Roman"/>
                <a:cs typeface="Times New Roman"/>
                <a:sym typeface="Times New Roman"/>
              </a:rPr>
              <a:t>             </a:t>
            </a:r>
            <a:r>
              <a:rPr lang="en-US" sz="3600">
                <a:solidFill>
                  <a:schemeClr val="dk2"/>
                </a:solidFill>
                <a:latin typeface="Times New Roman"/>
                <a:ea typeface="Times New Roman"/>
                <a:cs typeface="Times New Roman"/>
                <a:sym typeface="Times New Roman"/>
              </a:rPr>
              <a:t>Project Guide:</a:t>
            </a:r>
            <a:endParaRPr sz="3600">
              <a:solidFill>
                <a:schemeClr val="dk2"/>
              </a:solidFill>
            </a:endParaRPr>
          </a:p>
          <a:p>
            <a:pPr indent="457200" lvl="0" marL="1828800" rtl="0" algn="l">
              <a:spcBef>
                <a:spcPts val="444"/>
              </a:spcBef>
              <a:spcAft>
                <a:spcPts val="0"/>
              </a:spcAft>
              <a:buClr>
                <a:schemeClr val="dk1"/>
              </a:buClr>
              <a:buSzPct val="66666"/>
              <a:buNone/>
            </a:pPr>
            <a:r>
              <a:rPr lang="en-US" sz="3600">
                <a:latin typeface="Times New Roman"/>
                <a:ea typeface="Times New Roman"/>
                <a:cs typeface="Times New Roman"/>
                <a:sym typeface="Times New Roman"/>
              </a:rPr>
              <a:t>              </a:t>
            </a:r>
            <a:r>
              <a:rPr lang="en-US" sz="3600">
                <a:solidFill>
                  <a:schemeClr val="dk2"/>
                </a:solidFill>
                <a:latin typeface="Times New Roman"/>
                <a:ea typeface="Times New Roman"/>
                <a:cs typeface="Times New Roman"/>
                <a:sym typeface="Times New Roman"/>
              </a:rPr>
              <a:t>Prof. Unik Lokhande</a:t>
            </a:r>
            <a:endParaRPr sz="3600">
              <a:solidFill>
                <a:schemeClr val="dk2"/>
              </a:solidFill>
              <a:latin typeface="Times New Roman"/>
              <a:ea typeface="Times New Roman"/>
              <a:cs typeface="Times New Roman"/>
              <a:sym typeface="Times New Roman"/>
            </a:endParaRPr>
          </a:p>
          <a:p>
            <a:pPr indent="0" lvl="0" marL="0" rtl="0" algn="ctr">
              <a:spcBef>
                <a:spcPts val="444"/>
              </a:spcBef>
              <a:spcAft>
                <a:spcPts val="0"/>
              </a:spcAft>
              <a:buClr>
                <a:srgbClr val="888888"/>
              </a:buClr>
              <a:buSzPct val="66666"/>
              <a:buFont typeface="Arial"/>
              <a:buNone/>
            </a:pPr>
            <a:r>
              <a:t/>
            </a:r>
            <a:endParaRPr sz="3600">
              <a:solidFill>
                <a:schemeClr val="dk2"/>
              </a:solidFill>
              <a:latin typeface="Times New Roman"/>
              <a:ea typeface="Times New Roman"/>
              <a:cs typeface="Times New Roman"/>
              <a:sym typeface="Times New Roman"/>
            </a:endParaRPr>
          </a:p>
          <a:p>
            <a:pPr indent="0" lvl="0" marL="0" rtl="0" algn="ctr">
              <a:spcBef>
                <a:spcPts val="444"/>
              </a:spcBef>
              <a:spcAft>
                <a:spcPts val="0"/>
              </a:spcAft>
              <a:buClr>
                <a:srgbClr val="888888"/>
              </a:buClr>
              <a:buSzPct val="66666"/>
              <a:buFont typeface="Arial"/>
              <a:buNone/>
            </a:pPr>
            <a:r>
              <a:t/>
            </a:r>
            <a:endParaRPr sz="3600">
              <a:solidFill>
                <a:schemeClr val="dk2"/>
              </a:solidFill>
              <a:latin typeface="Times New Roman"/>
              <a:ea typeface="Times New Roman"/>
              <a:cs typeface="Times New Roman"/>
              <a:sym typeface="Times New Roman"/>
            </a:endParaRPr>
          </a:p>
          <a:p>
            <a:pPr indent="0" lvl="0" marL="0" rtl="0" algn="l">
              <a:spcBef>
                <a:spcPts val="444"/>
              </a:spcBef>
              <a:spcAft>
                <a:spcPts val="0"/>
              </a:spcAft>
              <a:buClr>
                <a:srgbClr val="888888"/>
              </a:buClr>
              <a:buSzPct val="1000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444"/>
              </a:spcBef>
              <a:spcAft>
                <a:spcPts val="1200"/>
              </a:spcAft>
              <a:buClr>
                <a:srgbClr val="888888"/>
              </a:buClr>
              <a:buSzPct val="1000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156" name="Google Shape;156;p23"/>
          <p:cNvSpPr txBox="1"/>
          <p:nvPr>
            <p:ph idx="1" type="body"/>
          </p:nvPr>
        </p:nvSpPr>
        <p:spPr>
          <a:xfrm>
            <a:off x="457200" y="1479650"/>
            <a:ext cx="8229600" cy="4507800"/>
          </a:xfrm>
          <a:prstGeom prst="rect">
            <a:avLst/>
          </a:prstGeom>
        </p:spPr>
        <p:txBody>
          <a:bodyPr anchorCtr="0" anchor="t" bIns="45700" lIns="91425" spcFirstLastPara="1" rIns="91425" wrap="square" tIns="45700">
            <a:normAutofit lnSpcReduction="10000"/>
          </a:bodyPr>
          <a:lstStyle/>
          <a:p>
            <a:pPr indent="0" lvl="0" marL="0" marR="36195" rtl="0" algn="just">
              <a:lnSpc>
                <a:spcPct val="105833"/>
              </a:lnSpc>
              <a:spcBef>
                <a:spcPts val="0"/>
              </a:spcBef>
              <a:spcAft>
                <a:spcPts val="0"/>
              </a:spcAft>
              <a:buClr>
                <a:schemeClr val="dk2"/>
              </a:buClr>
              <a:buSzPts val="1100"/>
              <a:buFont typeface="Arial"/>
              <a:buNone/>
            </a:pPr>
            <a:r>
              <a:rPr lang="en-US" sz="2000">
                <a:solidFill>
                  <a:srgbClr val="181717"/>
                </a:solidFill>
                <a:latin typeface="Times New Roman"/>
                <a:ea typeface="Times New Roman"/>
                <a:cs typeface="Times New Roman"/>
                <a:sym typeface="Times New Roman"/>
              </a:rPr>
              <a:t>The Whole World right now is facing the crisis of Corona-Virus. Covid is continuously increasing the potential threat across the world because the number of deaths are rapidly rising. This study predicts the graph of covid cases in next few days across India using Machine Learning and Deep Learning approach. We Compared the results of various time series models such as Arima model, Fb-Prophet model,Lstm model(on various different optimizers) from which we found that the optimizers adam and rmsprop  of Lstm model proved to give least error rate with best rmse score for predicting future cases. Overall we can say that this study can help citizens to take preventive measures in advance. This study will also help government/authorities to take strict action accordingly so as to decrease the spread in upcoming days. The research done can also help to further predict the economy of the country during a pandemic</a:t>
            </a:r>
            <a:r>
              <a:rPr lang="en-US" sz="850">
                <a:solidFill>
                  <a:srgbClr val="181717"/>
                </a:solidFill>
                <a:latin typeface="Times New Roman"/>
                <a:ea typeface="Times New Roman"/>
                <a:cs typeface="Times New Roman"/>
                <a:sym typeface="Times New Roman"/>
              </a:rPr>
              <a:t>.  </a:t>
            </a:r>
            <a:endParaRPr sz="1100">
              <a:latin typeface="Calibri"/>
              <a:ea typeface="Calibri"/>
              <a:cs typeface="Calibri"/>
              <a:sym typeface="Calibri"/>
            </a:endParaRPr>
          </a:p>
          <a:p>
            <a:pPr indent="0" lvl="0" marL="0" rtl="0" algn="l">
              <a:spcBef>
                <a:spcPts val="36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170988"/>
            <a:ext cx="8229600" cy="792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162" name="Google Shape;162;p24"/>
          <p:cNvSpPr txBox="1"/>
          <p:nvPr>
            <p:ph idx="1" type="body"/>
          </p:nvPr>
        </p:nvSpPr>
        <p:spPr>
          <a:xfrm>
            <a:off x="457200" y="1191750"/>
            <a:ext cx="8229600" cy="4830900"/>
          </a:xfrm>
          <a:prstGeom prst="rect">
            <a:avLst/>
          </a:prstGeom>
          <a:noFill/>
          <a:ln>
            <a:noFill/>
          </a:ln>
        </p:spPr>
        <p:txBody>
          <a:bodyPr anchorCtr="0" anchor="t" bIns="45700" lIns="91425" spcFirstLastPara="1" rIns="91425" wrap="square" tIns="45700">
            <a:normAutofit lnSpcReduction="20000"/>
          </a:bodyPr>
          <a:lstStyle/>
          <a:p>
            <a:pPr indent="-349250" lvl="0" marL="342900" rtl="0" algn="l">
              <a:spcBef>
                <a:spcPts val="0"/>
              </a:spcBef>
              <a:spcAft>
                <a:spcPts val="0"/>
              </a:spcAft>
              <a:buSzPts val="1900"/>
              <a:buChar char="●"/>
            </a:pPr>
            <a:r>
              <a:rPr lang="en-US" sz="1900">
                <a:latin typeface="Times New Roman"/>
                <a:ea typeface="Times New Roman"/>
                <a:cs typeface="Times New Roman"/>
                <a:sym typeface="Times New Roman"/>
              </a:rPr>
              <a:t>L.J. Muhammad   Ebrahem A. Algehyne2   Sani Sharif Usman3 · Abdulkadir Ahmad4   Chinmay Chakraborty</a:t>
            </a:r>
            <a:r>
              <a:rPr lang="en-US" sz="1900">
                <a:latin typeface="Times New Roman"/>
                <a:ea typeface="Times New Roman"/>
                <a:cs typeface="Times New Roman"/>
                <a:sym typeface="Times New Roman"/>
              </a:rPr>
              <a:t>   I. A. Mohammed6: Supervised Machine Learning Models for Prediction of COVID‐19 Infection using Epidemiology Dataset.</a:t>
            </a:r>
            <a:endParaRPr sz="1900">
              <a:latin typeface="Times New Roman"/>
              <a:ea typeface="Times New Roman"/>
              <a:cs typeface="Times New Roman"/>
              <a:sym typeface="Times New Roman"/>
            </a:endParaRPr>
          </a:p>
          <a:p>
            <a:pPr indent="-349250" lvl="0" marL="3429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Venkatbharat Poleneni Computer Science and Engineering CMR University Main Campus  Bangalore, India    Jahnavi K Rao Information Technology CMR University Main Campus Bangalore, India    Syed Afshana Hidayathulla Computer Science and Engineering CMR University Main Campus Bangalore, India: COVID-19 Prediction using ARIMA Model</a:t>
            </a:r>
            <a:endParaRPr sz="1900">
              <a:latin typeface="Times New Roman"/>
              <a:ea typeface="Times New Roman"/>
              <a:cs typeface="Times New Roman"/>
              <a:sym typeface="Times New Roman"/>
            </a:endParaRPr>
          </a:p>
          <a:p>
            <a:pPr indent="-349250" lvl="0" marL="3429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Narinder Singh Punn · Sanjay Kumar Sonbhadra · Sonali Agarwal: COVID-19 Epidemic Analysis using Machine Learning and Deep Learning Algorithms</a:t>
            </a:r>
            <a:endParaRPr sz="1900">
              <a:latin typeface="Times New Roman"/>
              <a:ea typeface="Times New Roman"/>
              <a:cs typeface="Times New Roman"/>
              <a:sym typeface="Times New Roman"/>
            </a:endParaRPr>
          </a:p>
          <a:p>
            <a:pPr indent="-349250" lvl="0" marL="3429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Peipei Wanga, Xinqi Zhenga,b,∗, Jiayang Li a, Bangren Zhua: Prediction of epidemic trends in COVID-19 with logistic model and machine learning technics</a:t>
            </a:r>
            <a:endParaRPr sz="19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274638"/>
            <a:ext cx="8229600" cy="792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168" name="Google Shape;168;p25"/>
          <p:cNvSpPr txBox="1"/>
          <p:nvPr>
            <p:ph idx="1" type="body"/>
          </p:nvPr>
        </p:nvSpPr>
        <p:spPr>
          <a:xfrm>
            <a:off x="388450" y="1295400"/>
            <a:ext cx="8298300" cy="4830900"/>
          </a:xfrm>
          <a:prstGeom prst="rect">
            <a:avLst/>
          </a:prstGeom>
          <a:noFill/>
          <a:ln>
            <a:noFill/>
          </a:ln>
        </p:spPr>
        <p:txBody>
          <a:bodyPr anchorCtr="0" anchor="t" bIns="45700" lIns="91425" spcFirstLastPara="1" rIns="91425" wrap="square" tIns="45700">
            <a:normAutofit lnSpcReduction="20000"/>
          </a:bodyPr>
          <a:lstStyle/>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 Liu Y, Gu Z, Xia S, Shi B, Zhou XN, Shi Y, Liu J (2020) What are the underlying transmission patterns of COVID-19 outbreak?—an age-specifc social contact characterization. EClinicalMedicine 22:100354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Temesgen A, Gurmesa A, Getchew Y (2018) Joint modeling of longitudinal cd4 count and timeto-death of hiv/tb co-infected patients: a case of Jimma university specialized hospital. Ann Data Sci 5(4):659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Olson DL, Shi Y, Shi Y (2007) Introduction to business data mining, vol 10. McGraw-Hill/Irwin, Englewood Clifs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Li J, Guo K, Viedma EH, Lee H, Liu J, Zhong N, Gomes LFAM, Filip FG, Fang SC, Özdemir MS et al (2020) Culture vs policy: more global collaboration to efectively combat COVID-19. Innovation 1(2):100023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US" sz="1900">
                <a:latin typeface="Times New Roman"/>
                <a:ea typeface="Times New Roman"/>
                <a:cs typeface="Times New Roman"/>
                <a:sym typeface="Times New Roman"/>
              </a:rPr>
              <a:t>Shi Y, Tian Y, Kou G, Peng Y, Li J (2011) Optimization based data mining: theory and applications. Springer, Berlin 6. Vomlel J, Kruzık H, Tuma P, Precek J, Hutyra M (2012) Machine learning methods for mortality prediction in patients with st elevation myocardial infarction. Proc WUPES 17(1)</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89" name="Google Shape;89;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marR="36195" rtl="0" algn="just">
              <a:lnSpc>
                <a:spcPct val="105833"/>
              </a:lnSpc>
              <a:spcBef>
                <a:spcPts val="0"/>
              </a:spcBef>
              <a:spcAft>
                <a:spcPts val="0"/>
              </a:spcAft>
              <a:buNone/>
            </a:pPr>
            <a:r>
              <a:rPr lang="en-US" sz="2000">
                <a:solidFill>
                  <a:srgbClr val="0E101A"/>
                </a:solidFill>
                <a:latin typeface="Times New Roman"/>
                <a:ea typeface="Times New Roman"/>
                <a:cs typeface="Times New Roman"/>
                <a:sym typeface="Times New Roman"/>
              </a:rPr>
              <a:t>As we have seen, nowadays everything is technology based. And in the upcoming years the technology would be more ahead. Most trending and booming technologies in the next few years would be Artificial Intelligence, Machine Learning, Deep Learning, Data Science, Neural Network. ML has also proved to solve many real-time problems in the past few years such as in fields of image processing, medical diagnosis, robotics and many more.</a:t>
            </a:r>
            <a:r>
              <a:rPr lang="en-US" sz="2000">
                <a:solidFill>
                  <a:srgbClr val="0E101A"/>
                </a:solidFill>
                <a:latin typeface="Times New Roman"/>
                <a:ea typeface="Times New Roman"/>
                <a:cs typeface="Times New Roman"/>
                <a:sym typeface="Times New Roman"/>
              </a:rPr>
              <a:t>After doing lots of research and understanding the demand of Machine Learning in the next few years, our team decided to work on the Project which is based on “Machine Learning” and “Neural Networks”. So our topic is “Covid-19 Outbreak Prediction using Machine Learning and Deep Learning algorithms”.</a:t>
            </a:r>
            <a:endParaRPr sz="2000">
              <a:latin typeface="Times New Roman"/>
              <a:ea typeface="Times New Roman"/>
              <a:cs typeface="Times New Roman"/>
              <a:sym typeface="Times New Roman"/>
            </a:endParaRPr>
          </a:p>
          <a:p>
            <a:pPr indent="0" lvl="0" marL="342900" rtl="0" algn="l">
              <a:lnSpc>
                <a:spcPct val="90000"/>
              </a:lnSpc>
              <a:spcBef>
                <a:spcPts val="56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Objectives</a:t>
            </a:r>
            <a:endParaRPr/>
          </a:p>
        </p:txBody>
      </p:sp>
      <p:sp>
        <p:nvSpPr>
          <p:cNvPr id="95" name="Google Shape;95;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342900" rtl="0" algn="l">
              <a:spcBef>
                <a:spcPts val="560"/>
              </a:spcBef>
              <a:spcAft>
                <a:spcPts val="0"/>
              </a:spcAft>
              <a:buSzPts val="2000"/>
              <a:buFont typeface="Times New Roman"/>
              <a:buChar char="●"/>
            </a:pPr>
            <a:r>
              <a:rPr lang="en-US" sz="2000">
                <a:latin typeface="Times New Roman"/>
                <a:ea typeface="Times New Roman"/>
                <a:cs typeface="Times New Roman"/>
                <a:sym typeface="Times New Roman"/>
              </a:rPr>
              <a:t>To provide a system that will predict the covid cases graph in upcoming days </a:t>
            </a:r>
            <a:endParaRPr sz="2000">
              <a:latin typeface="Times New Roman"/>
              <a:ea typeface="Times New Roman"/>
              <a:cs typeface="Times New Roman"/>
              <a:sym typeface="Times New Roman"/>
            </a:endParaRPr>
          </a:p>
          <a:p>
            <a:pPr indent="-355600" lvl="0" marL="342900" rtl="0" algn="l">
              <a:spcBef>
                <a:spcPts val="1200"/>
              </a:spcBef>
              <a:spcAft>
                <a:spcPts val="0"/>
              </a:spcAft>
              <a:buSzPts val="2000"/>
              <a:buFont typeface="Times New Roman"/>
              <a:buChar char="●"/>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This will help Citizens to take preventive measures in advance.</a:t>
            </a:r>
            <a:endParaRPr sz="2000">
              <a:latin typeface="Times New Roman"/>
              <a:ea typeface="Times New Roman"/>
              <a:cs typeface="Times New Roman"/>
              <a:sym typeface="Times New Roman"/>
            </a:endParaRPr>
          </a:p>
          <a:p>
            <a:pPr indent="-355600" lvl="0" marL="342900" rtl="0" algn="l">
              <a:spcBef>
                <a:spcPts val="1200"/>
              </a:spcBef>
              <a:spcAft>
                <a:spcPts val="0"/>
              </a:spcAft>
              <a:buSzPts val="2000"/>
              <a:buFont typeface="Times New Roman"/>
              <a:buChar char="●"/>
            </a:pPr>
            <a:r>
              <a:rPr lang="en-US" sz="2000">
                <a:latin typeface="Times New Roman"/>
                <a:ea typeface="Times New Roman"/>
                <a:cs typeface="Times New Roman"/>
                <a:sym typeface="Times New Roman"/>
              </a:rPr>
              <a:t>It will also help government/authorities to take strict actions accordingly so as to decrease the spread in upcoming days.</a:t>
            </a:r>
            <a:endParaRPr sz="2000">
              <a:latin typeface="Times New Roman"/>
              <a:ea typeface="Times New Roman"/>
              <a:cs typeface="Times New Roman"/>
              <a:sym typeface="Times New Roman"/>
            </a:endParaRPr>
          </a:p>
          <a:p>
            <a:pPr indent="-355600" lvl="0" marL="342900" rtl="0" algn="l">
              <a:spcBef>
                <a:spcPts val="1200"/>
              </a:spcBef>
              <a:spcAft>
                <a:spcPts val="1200"/>
              </a:spcAft>
              <a:buSzPts val="2000"/>
              <a:buFont typeface="Times New Roman"/>
              <a:buChar char="●"/>
            </a:pPr>
            <a:r>
              <a:rPr lang="en-US" sz="2000">
                <a:solidFill>
                  <a:srgbClr val="181717"/>
                </a:solidFill>
                <a:latin typeface="Times New Roman"/>
                <a:ea typeface="Times New Roman"/>
                <a:cs typeface="Times New Roman"/>
                <a:sym typeface="Times New Roman"/>
              </a:rPr>
              <a:t>The research done can also help to further predict the economy of the country during a pandemic.  </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452000" y="3474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100"/>
              <a:buFont typeface="Arial"/>
              <a:buNone/>
            </a:pPr>
            <a:r>
              <a:rPr lang="en-US"/>
              <a:t>Literature Review </a:t>
            </a:r>
            <a:endParaRPr/>
          </a:p>
        </p:txBody>
      </p:sp>
      <p:sp>
        <p:nvSpPr>
          <p:cNvPr id="101" name="Google Shape;10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55600" lvl="0" marL="342900" rtl="0" algn="l">
              <a:spcBef>
                <a:spcPts val="560"/>
              </a:spcBef>
              <a:spcAft>
                <a:spcPts val="0"/>
              </a:spcAft>
              <a:buSzPts val="2000"/>
              <a:buFont typeface="Times New Roman"/>
              <a:buChar char="●"/>
            </a:pPr>
            <a:r>
              <a:rPr lang="en-US" sz="2000">
                <a:latin typeface="Times New Roman"/>
                <a:ea typeface="Times New Roman"/>
                <a:cs typeface="Times New Roman"/>
                <a:sym typeface="Times New Roman"/>
              </a:rPr>
              <a:t>In the last few decades, digital technologies played critical roles in major health sectors for disease prevention, the present worldwide health emergency also trying to seek technological support to tackle covid</a:t>
            </a:r>
            <a:endParaRPr sz="2000">
              <a:latin typeface="Times New Roman"/>
              <a:ea typeface="Times New Roman"/>
              <a:cs typeface="Times New Roman"/>
              <a:sym typeface="Times New Roman"/>
            </a:endParaRPr>
          </a:p>
          <a:p>
            <a:pPr indent="-355600" lvl="0" marL="342900" rtl="0" algn="l">
              <a:spcBef>
                <a:spcPts val="1200"/>
              </a:spcBef>
              <a:spcAft>
                <a:spcPts val="0"/>
              </a:spcAft>
              <a:buSzPts val="2000"/>
              <a:buFont typeface="Times New Roman"/>
              <a:buChar char="●"/>
            </a:pPr>
            <a:r>
              <a:rPr lang="en-US" sz="2000">
                <a:latin typeface="Times New Roman"/>
                <a:ea typeface="Times New Roman"/>
                <a:cs typeface="Times New Roman"/>
                <a:sym typeface="Times New Roman"/>
              </a:rPr>
              <a:t>In a research work proposed by Benvenuto, authors proposed Arima model to predict the spread of Covid. In the previous research paper, the author forecasted the various parameters for the next few days based on the study about the incidence of the covid-19</a:t>
            </a:r>
            <a:endParaRPr sz="2000">
              <a:latin typeface="Times New Roman"/>
              <a:ea typeface="Times New Roman"/>
              <a:cs typeface="Times New Roman"/>
              <a:sym typeface="Times New Roman"/>
            </a:endParaRPr>
          </a:p>
          <a:p>
            <a:pPr indent="-355600" lvl="0" marL="342900" rtl="0" algn="l">
              <a:spcBef>
                <a:spcPts val="1200"/>
              </a:spcBef>
              <a:spcAft>
                <a:spcPts val="0"/>
              </a:spcAft>
              <a:buSzPts val="2000"/>
              <a:buFont typeface="Times New Roman"/>
              <a:buChar char="●"/>
            </a:pPr>
            <a:r>
              <a:rPr lang="en-US" sz="2000">
                <a:latin typeface="Times New Roman"/>
                <a:ea typeface="Times New Roman"/>
                <a:cs typeface="Times New Roman"/>
                <a:sym typeface="Times New Roman"/>
              </a:rPr>
              <a:t>Their research work also demonstrated the correlogram and Arima forecast graph for the epidemic incidence and prevalence. </a:t>
            </a:r>
            <a:endParaRPr sz="2000">
              <a:latin typeface="Times New Roman"/>
              <a:ea typeface="Times New Roman"/>
              <a:cs typeface="Times New Roman"/>
              <a:sym typeface="Times New Roman"/>
            </a:endParaRPr>
          </a:p>
          <a:p>
            <a:pPr indent="-355600" lvl="0" marL="342900" rtl="0" algn="l">
              <a:spcBef>
                <a:spcPts val="1200"/>
              </a:spcBef>
              <a:spcAft>
                <a:spcPts val="1200"/>
              </a:spcAft>
              <a:buSzPts val="2000"/>
              <a:buFont typeface="Times New Roman"/>
              <a:buChar char="●"/>
            </a:pPr>
            <a:r>
              <a:rPr lang="en-US" sz="2000">
                <a:solidFill>
                  <a:srgbClr val="181717"/>
                </a:solidFill>
                <a:latin typeface="Times New Roman"/>
                <a:ea typeface="Times New Roman"/>
                <a:cs typeface="Times New Roman"/>
                <a:sym typeface="Times New Roman"/>
              </a:rPr>
              <a:t>T</a:t>
            </a:r>
            <a:r>
              <a:rPr lang="en-US" sz="2000">
                <a:latin typeface="Times New Roman"/>
                <a:ea typeface="Times New Roman"/>
                <a:cs typeface="Times New Roman"/>
                <a:sym typeface="Times New Roman"/>
              </a:rPr>
              <a:t>he authors found that ARIMA(1,0,4) was found to be the best ARIMA Model.In one of the Research Lstm was found the most accurate.</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137900" y="318325"/>
            <a:ext cx="76410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100"/>
              <a:buFont typeface="Arial"/>
              <a:buNone/>
            </a:pPr>
            <a:r>
              <a:rPr lang="en-US"/>
              <a:t>Methodology &amp; Dataset</a:t>
            </a:r>
            <a:endParaRPr/>
          </a:p>
        </p:txBody>
      </p:sp>
      <p:sp>
        <p:nvSpPr>
          <p:cNvPr id="107" name="Google Shape;107;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a:bodyPr>
          <a:lstStyle/>
          <a:p>
            <a:pPr indent="-336550" lvl="0" marL="342900" rtl="0" algn="l">
              <a:spcBef>
                <a:spcPts val="560"/>
              </a:spcBef>
              <a:spcAft>
                <a:spcPts val="0"/>
              </a:spcAft>
              <a:buSzPct val="100000"/>
              <a:buFont typeface="Times New Roman"/>
              <a:buChar char="●"/>
            </a:pPr>
            <a:r>
              <a:rPr lang="en-US" sz="2000">
                <a:solidFill>
                  <a:srgbClr val="181717"/>
                </a:solidFill>
                <a:latin typeface="Times New Roman"/>
                <a:ea typeface="Times New Roman"/>
                <a:cs typeface="Times New Roman"/>
                <a:sym typeface="Times New Roman"/>
              </a:rPr>
              <a:t>Novel coronavirus formerly known as covid-19 has grabbed special attention from all over the world. To control the spread and rising number of active cases, this study attempts to demonstrate the future forecasting in India in the upcoming 30  days.</a:t>
            </a:r>
            <a:endParaRPr sz="2000">
              <a:latin typeface="Times New Roman"/>
              <a:ea typeface="Times New Roman"/>
              <a:cs typeface="Times New Roman"/>
              <a:sym typeface="Times New Roman"/>
            </a:endParaRPr>
          </a:p>
          <a:p>
            <a:pPr indent="-336550" lvl="0" marL="342900" rtl="0" algn="l">
              <a:spcBef>
                <a:spcPts val="1200"/>
              </a:spcBef>
              <a:spcAft>
                <a:spcPts val="0"/>
              </a:spcAft>
              <a:buSzPct val="100000"/>
              <a:buFont typeface="Times New Roman"/>
              <a:buChar char="●"/>
            </a:pPr>
            <a:r>
              <a:rPr lang="en-US" sz="2000">
                <a:solidFill>
                  <a:srgbClr val="181717"/>
                </a:solidFill>
                <a:latin typeface="Times New Roman"/>
                <a:ea typeface="Times New Roman"/>
                <a:cs typeface="Times New Roman"/>
                <a:sym typeface="Times New Roman"/>
              </a:rPr>
              <a:t>According to our Research study, it has come to our notice that the LSTM model can be the right choice to predict the future forecast. The data is retrieved from the live Covid website(covid19ind.org).</a:t>
            </a:r>
            <a:endParaRPr sz="2000">
              <a:latin typeface="Times New Roman"/>
              <a:ea typeface="Times New Roman"/>
              <a:cs typeface="Times New Roman"/>
              <a:sym typeface="Times New Roman"/>
            </a:endParaRPr>
          </a:p>
          <a:p>
            <a:pPr indent="-336550" lvl="0" marL="342900" rtl="0" algn="l">
              <a:spcBef>
                <a:spcPts val="1200"/>
              </a:spcBef>
              <a:spcAft>
                <a:spcPts val="0"/>
              </a:spcAft>
              <a:buSzPct val="100000"/>
              <a:buFont typeface="Times New Roman"/>
              <a:buChar char="●"/>
            </a:pPr>
            <a:r>
              <a:rPr lang="en-US" sz="2000">
                <a:solidFill>
                  <a:srgbClr val="181717"/>
                </a:solidFill>
                <a:latin typeface="Times New Roman"/>
                <a:ea typeface="Times New Roman"/>
                <a:cs typeface="Times New Roman"/>
                <a:sym typeface="Times New Roman"/>
              </a:rPr>
              <a:t>The data set first undergoes data pre-processing after which the clean data is retrieved which then gets stored in the local drive. Now the pre-processed data is analysed for a perfect overview of the data set.The dataset is splitted as 75% as training data and 25% as testing data. The 15% test data, taken from the same dataset, is unrevealed to the model during the training period.</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36550" lvl="0" marL="342900" rtl="0" algn="l">
              <a:spcBef>
                <a:spcPts val="1200"/>
              </a:spcBef>
              <a:spcAft>
                <a:spcPts val="1200"/>
              </a:spcAft>
              <a:buSzPct val="100000"/>
              <a:buFont typeface="Times New Roman"/>
              <a:buChar char="●"/>
            </a:pPr>
            <a:r>
              <a:rPr lang="en-US" sz="2000">
                <a:solidFill>
                  <a:srgbClr val="181717"/>
                </a:solidFill>
                <a:latin typeface="Times New Roman"/>
                <a:ea typeface="Times New Roman"/>
                <a:cs typeface="Times New Roman"/>
                <a:sym typeface="Times New Roman"/>
              </a:rPr>
              <a:t>By hiding some part of the data it helps in finding out whether the model is overfitting or under-fitting, which are few of the biggest complications while training any model.</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51725" y="2199825"/>
            <a:ext cx="1629300" cy="10287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2"/>
                </a:solidFill>
                <a:latin typeface="Calibri"/>
                <a:ea typeface="Calibri"/>
                <a:cs typeface="Calibri"/>
                <a:sym typeface="Calibri"/>
              </a:rPr>
              <a:t>Raw  Data</a:t>
            </a:r>
            <a:endParaRPr b="0" i="0" sz="2000" u="none" cap="none" strike="noStrike">
              <a:solidFill>
                <a:schemeClr val="dk2"/>
              </a:solidFill>
              <a:latin typeface="Calibri"/>
              <a:ea typeface="Calibri"/>
              <a:cs typeface="Calibri"/>
              <a:sym typeface="Calibri"/>
            </a:endParaRPr>
          </a:p>
        </p:txBody>
      </p:sp>
      <p:sp>
        <p:nvSpPr>
          <p:cNvPr id="113" name="Google Shape;113;p19"/>
          <p:cNvSpPr/>
          <p:nvPr/>
        </p:nvSpPr>
        <p:spPr>
          <a:xfrm>
            <a:off x="2118425" y="2199825"/>
            <a:ext cx="2133600" cy="9717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2"/>
                </a:solidFill>
                <a:latin typeface="Calibri"/>
                <a:ea typeface="Calibri"/>
                <a:cs typeface="Calibri"/>
                <a:sym typeface="Calibri"/>
              </a:rPr>
              <a:t>Feature Extraction</a:t>
            </a:r>
            <a:endParaRPr b="0" i="0" sz="1800" u="none" cap="none" strike="noStrike">
              <a:solidFill>
                <a:schemeClr val="dk2"/>
              </a:solidFill>
              <a:latin typeface="Calibri"/>
              <a:ea typeface="Calibri"/>
              <a:cs typeface="Calibri"/>
              <a:sym typeface="Calibri"/>
            </a:endParaRPr>
          </a:p>
          <a:p>
            <a:pPr indent="-114300" lvl="0" marL="0" marR="0" rtl="0" algn="ctr">
              <a:spcBef>
                <a:spcPts val="0"/>
              </a:spcBef>
              <a:spcAft>
                <a:spcPts val="0"/>
              </a:spcAft>
              <a:buClr>
                <a:schemeClr val="dk2"/>
              </a:buClr>
              <a:buSzPts val="1800"/>
              <a:buFont typeface="Arial"/>
              <a:buChar char="•"/>
            </a:pPr>
            <a:r>
              <a:rPr b="0" i="0" lang="en-US" sz="1800" u="none" cap="none" strike="noStrike">
                <a:solidFill>
                  <a:schemeClr val="dk2"/>
                </a:solidFill>
                <a:latin typeface="Calibri"/>
                <a:ea typeface="Calibri"/>
                <a:cs typeface="Calibri"/>
                <a:sym typeface="Calibri"/>
              </a:rPr>
              <a:t>Normalization </a:t>
            </a:r>
            <a:endParaRPr>
              <a:solidFill>
                <a:schemeClr val="dk2"/>
              </a:solidFill>
            </a:endParaRPr>
          </a:p>
          <a:p>
            <a:pPr indent="-114300" lvl="0" marL="0" marR="0" rtl="0" algn="ctr">
              <a:spcBef>
                <a:spcPts val="0"/>
              </a:spcBef>
              <a:spcAft>
                <a:spcPts val="0"/>
              </a:spcAft>
              <a:buClr>
                <a:schemeClr val="dk2"/>
              </a:buClr>
              <a:buSzPts val="1800"/>
              <a:buFont typeface="Arial"/>
              <a:buChar char="•"/>
            </a:pPr>
            <a:r>
              <a:rPr b="0" i="0" lang="en-US" sz="1800" u="none" cap="none" strike="noStrike">
                <a:solidFill>
                  <a:schemeClr val="dk2"/>
                </a:solidFill>
                <a:latin typeface="Calibri"/>
                <a:ea typeface="Calibri"/>
                <a:cs typeface="Calibri"/>
                <a:sym typeface="Calibri"/>
              </a:rPr>
              <a:t>Filtration</a:t>
            </a:r>
            <a:endParaRPr>
              <a:solidFill>
                <a:schemeClr val="dk2"/>
              </a:solidFill>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114" name="Google Shape;114;p19"/>
          <p:cNvSpPr/>
          <p:nvPr/>
        </p:nvSpPr>
        <p:spPr>
          <a:xfrm>
            <a:off x="4714525" y="2199825"/>
            <a:ext cx="2133600" cy="9717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2"/>
                </a:solidFill>
                <a:latin typeface="Calibri"/>
                <a:ea typeface="Calibri"/>
                <a:cs typeface="Calibri"/>
                <a:sym typeface="Calibri"/>
              </a:rPr>
              <a:t>Dataset</a:t>
            </a:r>
            <a:r>
              <a:rPr b="1" i="0" lang="en-US" sz="1800" u="none" cap="none" strike="noStrike">
                <a:solidFill>
                  <a:schemeClr val="dk2"/>
                </a:solidFill>
                <a:latin typeface="Calibri"/>
                <a:ea typeface="Calibri"/>
                <a:cs typeface="Calibri"/>
                <a:sym typeface="Calibri"/>
              </a:rPr>
              <a:t> </a:t>
            </a:r>
            <a:r>
              <a:rPr b="0" i="0" lang="en-US" sz="1800" u="none" cap="none" strike="noStrike">
                <a:solidFill>
                  <a:schemeClr val="dk2"/>
                </a:solidFill>
                <a:latin typeface="Calibri"/>
                <a:ea typeface="Calibri"/>
                <a:cs typeface="Calibri"/>
                <a:sym typeface="Calibri"/>
              </a:rPr>
              <a:t>generation</a:t>
            </a:r>
            <a:endParaRPr>
              <a:solidFill>
                <a:schemeClr val="dk2"/>
              </a:solidFill>
            </a:endParaRPr>
          </a:p>
        </p:txBody>
      </p:sp>
      <p:sp>
        <p:nvSpPr>
          <p:cNvPr id="115" name="Google Shape;115;p19"/>
          <p:cNvSpPr/>
          <p:nvPr/>
        </p:nvSpPr>
        <p:spPr>
          <a:xfrm>
            <a:off x="7330125" y="2199825"/>
            <a:ext cx="1813800" cy="9717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Calibri"/>
                <a:ea typeface="Calibri"/>
                <a:cs typeface="Calibri"/>
                <a:sym typeface="Calibri"/>
              </a:rPr>
              <a:t>Machine </a:t>
            </a:r>
            <a:r>
              <a:rPr b="0" i="0" lang="en-US" sz="1800" u="none" cap="none" strike="noStrike">
                <a:solidFill>
                  <a:srgbClr val="333333"/>
                </a:solidFill>
                <a:latin typeface="Calibri"/>
                <a:ea typeface="Calibri"/>
                <a:cs typeface="Calibri"/>
                <a:sym typeface="Calibri"/>
              </a:rPr>
              <a:t>learning Algorithm</a:t>
            </a:r>
            <a:endParaRPr b="0" i="0" sz="1800" u="none" cap="none" strike="noStrike">
              <a:solidFill>
                <a:srgbClr val="333333"/>
              </a:solidFill>
              <a:latin typeface="Calibri"/>
              <a:ea typeface="Calibri"/>
              <a:cs typeface="Calibri"/>
              <a:sym typeface="Calibri"/>
            </a:endParaRPr>
          </a:p>
        </p:txBody>
      </p:sp>
      <p:sp>
        <p:nvSpPr>
          <p:cNvPr id="116" name="Google Shape;116;p19"/>
          <p:cNvSpPr/>
          <p:nvPr/>
        </p:nvSpPr>
        <p:spPr>
          <a:xfrm>
            <a:off x="7330125" y="3582725"/>
            <a:ext cx="1813800" cy="5541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Upcoming cases</a:t>
            </a:r>
            <a:r>
              <a:rPr b="0" i="0" lang="en-US" sz="1800" u="none" cap="none" strike="noStrike">
                <a:solidFill>
                  <a:schemeClr val="dk2"/>
                </a:solidFill>
                <a:latin typeface="Calibri"/>
                <a:ea typeface="Calibri"/>
                <a:cs typeface="Calibri"/>
                <a:sym typeface="Calibri"/>
              </a:rPr>
              <a:t> prediction </a:t>
            </a:r>
            <a:endParaRPr b="0" i="0" sz="1800" u="none" cap="none" strike="noStrike">
              <a:solidFill>
                <a:schemeClr val="dk2"/>
              </a:solidFill>
              <a:latin typeface="Calibri"/>
              <a:ea typeface="Calibri"/>
              <a:cs typeface="Calibri"/>
              <a:sym typeface="Calibri"/>
            </a:endParaRPr>
          </a:p>
        </p:txBody>
      </p:sp>
      <p:sp>
        <p:nvSpPr>
          <p:cNvPr id="117" name="Google Shape;117;p19"/>
          <p:cNvSpPr/>
          <p:nvPr/>
        </p:nvSpPr>
        <p:spPr>
          <a:xfrm>
            <a:off x="4714525" y="3429000"/>
            <a:ext cx="2133600" cy="8676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2"/>
                </a:solidFill>
                <a:latin typeface="Calibri"/>
                <a:ea typeface="Calibri"/>
                <a:cs typeface="Calibri"/>
                <a:sym typeface="Calibri"/>
              </a:rPr>
              <a:t>Statistical and experimental analysis</a:t>
            </a:r>
            <a:endParaRPr b="0" i="0" sz="1800" u="none" cap="none" strike="noStrike">
              <a:solidFill>
                <a:schemeClr val="dk2"/>
              </a:solidFill>
              <a:latin typeface="Calibri"/>
              <a:ea typeface="Calibri"/>
              <a:cs typeface="Calibri"/>
              <a:sym typeface="Calibri"/>
            </a:endParaRPr>
          </a:p>
        </p:txBody>
      </p:sp>
      <p:cxnSp>
        <p:nvCxnSpPr>
          <p:cNvPr id="118" name="Google Shape;118;p19"/>
          <p:cNvCxnSpPr>
            <a:stCxn id="112" idx="3"/>
          </p:cNvCxnSpPr>
          <p:nvPr/>
        </p:nvCxnSpPr>
        <p:spPr>
          <a:xfrm flipH="1" rot="10800000">
            <a:off x="1681025" y="2713875"/>
            <a:ext cx="461400" cy="3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sp>
        <p:nvSpPr>
          <p:cNvPr id="119" name="Google Shape;119;p19"/>
          <p:cNvSpPr txBox="1"/>
          <p:nvPr/>
        </p:nvSpPr>
        <p:spPr>
          <a:xfrm>
            <a:off x="1622225" y="662025"/>
            <a:ext cx="5715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0E101A"/>
                </a:solidFill>
                <a:latin typeface="Raleway"/>
                <a:ea typeface="Raleway"/>
                <a:cs typeface="Raleway"/>
                <a:sym typeface="Raleway"/>
              </a:rPr>
              <a:t>Block Diagram</a:t>
            </a:r>
            <a:endParaRPr b="1" i="0" sz="3000" u="none" cap="none" strike="noStrike">
              <a:solidFill>
                <a:srgbClr val="0E101A"/>
              </a:solidFill>
              <a:latin typeface="Raleway"/>
              <a:ea typeface="Raleway"/>
              <a:cs typeface="Raleway"/>
              <a:sym typeface="Raleway"/>
            </a:endParaRPr>
          </a:p>
        </p:txBody>
      </p:sp>
      <p:cxnSp>
        <p:nvCxnSpPr>
          <p:cNvPr id="120" name="Google Shape;120;p19"/>
          <p:cNvCxnSpPr/>
          <p:nvPr/>
        </p:nvCxnSpPr>
        <p:spPr>
          <a:xfrm>
            <a:off x="4270013" y="2847675"/>
            <a:ext cx="419400" cy="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cxnSp>
        <p:nvCxnSpPr>
          <p:cNvPr id="121" name="Google Shape;121;p19"/>
          <p:cNvCxnSpPr/>
          <p:nvPr/>
        </p:nvCxnSpPr>
        <p:spPr>
          <a:xfrm flipH="1" rot="10800000">
            <a:off x="6848225" y="2847525"/>
            <a:ext cx="461400" cy="3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cxnSp>
        <p:nvCxnSpPr>
          <p:cNvPr id="122" name="Google Shape;122;p19"/>
          <p:cNvCxnSpPr>
            <a:stCxn id="115" idx="2"/>
          </p:cNvCxnSpPr>
          <p:nvPr/>
        </p:nvCxnSpPr>
        <p:spPr>
          <a:xfrm>
            <a:off x="8237025" y="3171525"/>
            <a:ext cx="0" cy="4137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cxnSp>
        <p:nvCxnSpPr>
          <p:cNvPr id="123" name="Google Shape;123;p19"/>
          <p:cNvCxnSpPr>
            <a:stCxn id="116" idx="1"/>
            <a:endCxn id="117" idx="3"/>
          </p:cNvCxnSpPr>
          <p:nvPr/>
        </p:nvCxnSpPr>
        <p:spPr>
          <a:xfrm flipH="1">
            <a:off x="6848025" y="3859775"/>
            <a:ext cx="482100" cy="30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sp>
        <p:nvSpPr>
          <p:cNvPr id="124" name="Google Shape;124;p19"/>
          <p:cNvSpPr/>
          <p:nvPr/>
        </p:nvSpPr>
        <p:spPr>
          <a:xfrm>
            <a:off x="7330200" y="4549375"/>
            <a:ext cx="1813800" cy="554100"/>
          </a:xfrm>
          <a:prstGeom prst="rect">
            <a:avLst/>
          </a:prstGeom>
          <a:gradFill>
            <a:gsLst>
              <a:gs pos="0">
                <a:srgbClr val="FFFFFF"/>
              </a:gs>
              <a:gs pos="100000">
                <a:srgbClr val="BEBEBE"/>
              </a:gs>
            </a:gsLst>
            <a:lin ang="5400012" scaled="0"/>
          </a:gradFill>
          <a:ln cap="flat" cmpd="sng" w="9525">
            <a:solidFill>
              <a:schemeClr val="dk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2"/>
                </a:solidFill>
                <a:latin typeface="Calibri"/>
                <a:ea typeface="Calibri"/>
                <a:cs typeface="Calibri"/>
                <a:sym typeface="Calibri"/>
              </a:rPr>
              <a:t>     Results</a:t>
            </a:r>
            <a:endParaRPr b="0" i="0" sz="2000" u="none" cap="none" strike="noStrike">
              <a:solidFill>
                <a:schemeClr val="dk2"/>
              </a:solidFill>
              <a:latin typeface="Calibri"/>
              <a:ea typeface="Calibri"/>
              <a:cs typeface="Calibri"/>
              <a:sym typeface="Calibri"/>
            </a:endParaRPr>
          </a:p>
        </p:txBody>
      </p:sp>
      <p:cxnSp>
        <p:nvCxnSpPr>
          <p:cNvPr id="125" name="Google Shape;125;p19"/>
          <p:cNvCxnSpPr/>
          <p:nvPr/>
        </p:nvCxnSpPr>
        <p:spPr>
          <a:xfrm>
            <a:off x="8237025" y="4154275"/>
            <a:ext cx="0" cy="4137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5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3519900" y="349475"/>
            <a:ext cx="207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Raleway"/>
                <a:ea typeface="Raleway"/>
                <a:cs typeface="Raleway"/>
                <a:sym typeface="Raleway"/>
              </a:rPr>
              <a:t>Results</a:t>
            </a:r>
            <a:endParaRPr b="1" sz="3000">
              <a:latin typeface="Raleway"/>
              <a:ea typeface="Raleway"/>
              <a:cs typeface="Raleway"/>
              <a:sym typeface="Raleway"/>
            </a:endParaRPr>
          </a:p>
        </p:txBody>
      </p:sp>
      <p:graphicFrame>
        <p:nvGraphicFramePr>
          <p:cNvPr id="132" name="Google Shape;132;p20"/>
          <p:cNvGraphicFramePr/>
          <p:nvPr/>
        </p:nvGraphicFramePr>
        <p:xfrm>
          <a:off x="1292100" y="1357000"/>
          <a:ext cx="3000000" cy="3000000"/>
        </p:xfrm>
        <a:graphic>
          <a:graphicData uri="http://schemas.openxmlformats.org/drawingml/2006/table">
            <a:tbl>
              <a:tblPr>
                <a:noFill/>
                <a:tableStyleId>{2D03EC81-9238-4B80-A43A-FA9EE07C0915}</a:tableStyleId>
              </a:tblPr>
              <a:tblGrid>
                <a:gridCol w="1553425"/>
                <a:gridCol w="1509075"/>
                <a:gridCol w="1242725"/>
                <a:gridCol w="1131750"/>
                <a:gridCol w="1131750"/>
              </a:tblGrid>
              <a:tr h="427475">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Model</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R2</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MAE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MSE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RMSE</a:t>
                      </a:r>
                      <a:endParaRPr b="1" sz="2000">
                        <a:solidFill>
                          <a:srgbClr val="181717"/>
                        </a:solidFill>
                        <a:latin typeface="Times New Roman"/>
                        <a:ea typeface="Times New Roman"/>
                        <a:cs typeface="Times New Roman"/>
                        <a:sym typeface="Times New Roman"/>
                      </a:endParaRPr>
                    </a:p>
                  </a:txBody>
                  <a:tcPr marT="63500" marB="63500" marR="63500" marL="63500"/>
                </a:tc>
              </a:tr>
              <a:tr h="5966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ARIMA</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-3.14e-05</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102.30</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75978.88</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275.64</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181717"/>
                        </a:solidFill>
                        <a:latin typeface="Times New Roman"/>
                        <a:ea typeface="Times New Roman"/>
                        <a:cs typeface="Times New Roman"/>
                        <a:sym typeface="Times New Roman"/>
                      </a:endParaRPr>
                    </a:p>
                  </a:txBody>
                  <a:tcPr marT="63500" marB="63500" marR="63500" marL="63500"/>
                </a:tc>
              </a:tr>
            </a:tbl>
          </a:graphicData>
        </a:graphic>
      </p:graphicFrame>
      <p:sp>
        <p:nvSpPr>
          <p:cNvPr id="133" name="Google Shape;133;p20"/>
          <p:cNvSpPr txBox="1"/>
          <p:nvPr/>
        </p:nvSpPr>
        <p:spPr>
          <a:xfrm>
            <a:off x="2845513" y="2583650"/>
            <a:ext cx="3712800" cy="431100"/>
          </a:xfrm>
          <a:prstGeom prst="rect">
            <a:avLst/>
          </a:prstGeom>
          <a:noFill/>
          <a:ln>
            <a:noFill/>
          </a:ln>
        </p:spPr>
        <p:txBody>
          <a:bodyPr anchorCtr="0" anchor="t" bIns="91425" lIns="91425" spcFirstLastPara="1" rIns="91425" wrap="square" tIns="91425">
            <a:spAutoFit/>
          </a:bodyPr>
          <a:lstStyle/>
          <a:p>
            <a:pPr indent="0" lvl="0" marL="0" marR="36195" rtl="0" algn="just">
              <a:lnSpc>
                <a:spcPct val="105833"/>
              </a:lnSpc>
              <a:spcBef>
                <a:spcPts val="0"/>
              </a:spcBef>
              <a:spcAft>
                <a:spcPts val="1000"/>
              </a:spcAft>
              <a:buNone/>
            </a:pPr>
            <a:r>
              <a:rPr lang="en-US" sz="1600">
                <a:solidFill>
                  <a:srgbClr val="181717"/>
                </a:solidFill>
                <a:latin typeface="Times New Roman"/>
                <a:ea typeface="Times New Roman"/>
                <a:cs typeface="Times New Roman"/>
                <a:sym typeface="Times New Roman"/>
              </a:rPr>
              <a:t>Table 1:Predictions Using Arima Model</a:t>
            </a:r>
            <a:endParaRPr sz="1600">
              <a:latin typeface="Lato"/>
              <a:ea typeface="Lato"/>
              <a:cs typeface="Lato"/>
              <a:sym typeface="Lato"/>
            </a:endParaRPr>
          </a:p>
        </p:txBody>
      </p:sp>
      <p:graphicFrame>
        <p:nvGraphicFramePr>
          <p:cNvPr id="134" name="Google Shape;134;p20"/>
          <p:cNvGraphicFramePr/>
          <p:nvPr/>
        </p:nvGraphicFramePr>
        <p:xfrm>
          <a:off x="1289988" y="3280275"/>
          <a:ext cx="3000000" cy="3000000"/>
        </p:xfrm>
        <a:graphic>
          <a:graphicData uri="http://schemas.openxmlformats.org/drawingml/2006/table">
            <a:tbl>
              <a:tblPr>
                <a:noFill/>
                <a:tableStyleId>{2D03EC81-9238-4B80-A43A-FA9EE07C0915}</a:tableStyleId>
              </a:tblPr>
              <a:tblGrid>
                <a:gridCol w="1689200"/>
                <a:gridCol w="1689200"/>
                <a:gridCol w="1689200"/>
                <a:gridCol w="1469700"/>
              </a:tblGrid>
              <a:tr h="271775">
                <a:tc>
                  <a:txBody>
                    <a:bodyPr/>
                    <a:lstStyle/>
                    <a:p>
                      <a:pPr indent="0" lvl="0" marL="0" rtl="0" algn="l">
                        <a:spcBef>
                          <a:spcPts val="0"/>
                        </a:spcBef>
                        <a:spcAft>
                          <a:spcPts val="0"/>
                        </a:spcAft>
                        <a:buNone/>
                      </a:pPr>
                      <a:r>
                        <a:rPr b="1" lang="en-US" sz="1900">
                          <a:solidFill>
                            <a:srgbClr val="181717"/>
                          </a:solidFill>
                          <a:latin typeface="Times New Roman"/>
                          <a:ea typeface="Times New Roman"/>
                          <a:cs typeface="Times New Roman"/>
                          <a:sym typeface="Times New Roman"/>
                        </a:rPr>
                        <a:t>Model</a:t>
                      </a:r>
                      <a:endParaRPr b="1"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900">
                          <a:solidFill>
                            <a:srgbClr val="181717"/>
                          </a:solidFill>
                          <a:latin typeface="Times New Roman"/>
                          <a:ea typeface="Times New Roman"/>
                          <a:cs typeface="Times New Roman"/>
                          <a:sym typeface="Times New Roman"/>
                        </a:rPr>
                        <a:t>MAE</a:t>
                      </a:r>
                      <a:endParaRPr b="1"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900">
                          <a:solidFill>
                            <a:srgbClr val="181717"/>
                          </a:solidFill>
                          <a:latin typeface="Times New Roman"/>
                          <a:ea typeface="Times New Roman"/>
                          <a:cs typeface="Times New Roman"/>
                          <a:sym typeface="Times New Roman"/>
                        </a:rPr>
                        <a:t>MSE</a:t>
                      </a:r>
                      <a:endParaRPr b="1"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900">
                          <a:solidFill>
                            <a:srgbClr val="181717"/>
                          </a:solidFill>
                          <a:latin typeface="Times New Roman"/>
                          <a:ea typeface="Times New Roman"/>
                          <a:cs typeface="Times New Roman"/>
                          <a:sym typeface="Times New Roman"/>
                        </a:rPr>
                        <a:t>RMSE</a:t>
                      </a:r>
                      <a:endParaRPr b="1" sz="1900">
                        <a:solidFill>
                          <a:srgbClr val="181717"/>
                        </a:solidFill>
                        <a:latin typeface="Times New Roman"/>
                        <a:ea typeface="Times New Roman"/>
                        <a:cs typeface="Times New Roman"/>
                        <a:sym typeface="Times New Roman"/>
                      </a:endParaRPr>
                    </a:p>
                  </a:txBody>
                  <a:tcPr marT="63500" marB="63500" marR="63500" marL="63500"/>
                </a:tc>
              </a:tr>
              <a:tr h="1000750">
                <a:tc>
                  <a:txBody>
                    <a:bodyPr/>
                    <a:lstStyle/>
                    <a:p>
                      <a:pPr indent="0" lvl="0" marL="0" rtl="0" algn="l">
                        <a:spcBef>
                          <a:spcPts val="0"/>
                        </a:spcBef>
                        <a:spcAft>
                          <a:spcPts val="0"/>
                        </a:spcAft>
                        <a:buNone/>
                      </a:pPr>
                      <a:r>
                        <a:rPr lang="en-US" sz="1900">
                          <a:solidFill>
                            <a:srgbClr val="181717"/>
                          </a:solidFill>
                          <a:latin typeface="Times New Roman"/>
                          <a:ea typeface="Times New Roman"/>
                          <a:cs typeface="Times New Roman"/>
                          <a:sym typeface="Times New Roman"/>
                        </a:rPr>
                        <a:t>LSTM(Adam)</a:t>
                      </a:r>
                      <a:endParaRPr sz="1900">
                        <a:solidFill>
                          <a:srgbClr val="181717"/>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181717"/>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US" sz="2000">
                          <a:solidFill>
                            <a:srgbClr val="181717"/>
                          </a:solidFill>
                          <a:latin typeface="Times New Roman"/>
                          <a:ea typeface="Times New Roman"/>
                          <a:cs typeface="Times New Roman"/>
                          <a:sym typeface="Times New Roman"/>
                        </a:rPr>
                        <a:t>LSTM(RmsProp)</a:t>
                      </a:r>
                      <a:endParaRPr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900">
                          <a:highlight>
                            <a:srgbClr val="FFFFFF"/>
                          </a:highlight>
                          <a:latin typeface="Times New Roman"/>
                          <a:ea typeface="Times New Roman"/>
                          <a:cs typeface="Times New Roman"/>
                          <a:sym typeface="Times New Roman"/>
                        </a:rPr>
                        <a:t>100.61</a:t>
                      </a:r>
                      <a:endParaRPr sz="19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181717"/>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US" sz="2000">
                          <a:solidFill>
                            <a:schemeClr val="dk2"/>
                          </a:solidFill>
                          <a:highlight>
                            <a:schemeClr val="lt1"/>
                          </a:highlight>
                          <a:latin typeface="Calibri"/>
                          <a:ea typeface="Calibri"/>
                          <a:cs typeface="Calibri"/>
                          <a:sym typeface="Calibri"/>
                        </a:rPr>
                        <a:t>100.96</a:t>
                      </a:r>
                      <a:endParaRPr sz="20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900">
                          <a:highlight>
                            <a:srgbClr val="FFFFFF"/>
                          </a:highlight>
                          <a:latin typeface="Times New Roman"/>
                          <a:ea typeface="Times New Roman"/>
                          <a:cs typeface="Times New Roman"/>
                          <a:sym typeface="Times New Roman"/>
                        </a:rPr>
                        <a:t>77202.84</a:t>
                      </a:r>
                      <a:endParaRPr sz="19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US" sz="2000">
                          <a:solidFill>
                            <a:schemeClr val="dk2"/>
                          </a:solidFill>
                          <a:highlight>
                            <a:schemeClr val="lt1"/>
                          </a:highlight>
                          <a:latin typeface="Calibri"/>
                          <a:ea typeface="Calibri"/>
                          <a:cs typeface="Calibri"/>
                          <a:sym typeface="Calibri"/>
                        </a:rPr>
                        <a:t>81803.54</a:t>
                      </a:r>
                      <a:endParaRPr sz="19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900">
                          <a:highlight>
                            <a:srgbClr val="FFFFFF"/>
                          </a:highlight>
                          <a:latin typeface="Times New Roman"/>
                          <a:ea typeface="Times New Roman"/>
                          <a:cs typeface="Times New Roman"/>
                          <a:sym typeface="Times New Roman"/>
                        </a:rPr>
                        <a:t>277.85</a:t>
                      </a:r>
                      <a:endParaRPr sz="19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US" sz="2000">
                          <a:solidFill>
                            <a:schemeClr val="dk2"/>
                          </a:solidFill>
                          <a:highlight>
                            <a:schemeClr val="lt1"/>
                          </a:highlight>
                          <a:latin typeface="Calibri"/>
                          <a:ea typeface="Calibri"/>
                          <a:cs typeface="Calibri"/>
                          <a:sym typeface="Calibri"/>
                        </a:rPr>
                        <a:t>286.01</a:t>
                      </a:r>
                      <a:endParaRPr sz="19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35" name="Google Shape;135;p20"/>
          <p:cNvSpPr txBox="1"/>
          <p:nvPr/>
        </p:nvSpPr>
        <p:spPr>
          <a:xfrm>
            <a:off x="2720050" y="4949250"/>
            <a:ext cx="4815600" cy="676200"/>
          </a:xfrm>
          <a:prstGeom prst="rect">
            <a:avLst/>
          </a:prstGeom>
          <a:noFill/>
          <a:ln>
            <a:noFill/>
          </a:ln>
        </p:spPr>
        <p:txBody>
          <a:bodyPr anchorCtr="0" anchor="t" bIns="91425" lIns="91425" spcFirstLastPara="1" rIns="91425" wrap="square" tIns="91425">
            <a:spAutoFit/>
          </a:bodyPr>
          <a:lstStyle/>
          <a:p>
            <a:pPr indent="0" lvl="0" marL="0" marR="36195" rtl="0" algn="just">
              <a:lnSpc>
                <a:spcPct val="105833"/>
              </a:lnSpc>
              <a:spcBef>
                <a:spcPts val="0"/>
              </a:spcBef>
              <a:spcAft>
                <a:spcPts val="1000"/>
              </a:spcAft>
              <a:buNone/>
            </a:pPr>
            <a:r>
              <a:rPr lang="en-US" sz="1600">
                <a:solidFill>
                  <a:srgbClr val="181717"/>
                </a:solidFill>
                <a:latin typeface="Times New Roman"/>
                <a:ea typeface="Times New Roman"/>
                <a:cs typeface="Times New Roman"/>
                <a:sym typeface="Times New Roman"/>
              </a:rPr>
              <a:t>Table 2:</a:t>
            </a:r>
            <a:r>
              <a:rPr lang="en-US" sz="1500">
                <a:solidFill>
                  <a:srgbClr val="181717"/>
                </a:solidFill>
                <a:latin typeface="Times New Roman"/>
                <a:ea typeface="Times New Roman"/>
                <a:cs typeface="Times New Roman"/>
                <a:sym typeface="Times New Roman"/>
              </a:rPr>
              <a:t>Predictions using Lstm model with Rmsprop as the optimizer</a:t>
            </a:r>
            <a:endParaRPr sz="1500">
              <a:latin typeface="Lato"/>
              <a:ea typeface="Lato"/>
              <a:cs typeface="Lato"/>
              <a:sym typeface="Lato"/>
            </a:endParaRPr>
          </a:p>
        </p:txBody>
      </p:sp>
      <p:cxnSp>
        <p:nvCxnSpPr>
          <p:cNvPr id="136" name="Google Shape;136;p20"/>
          <p:cNvCxnSpPr/>
          <p:nvPr/>
        </p:nvCxnSpPr>
        <p:spPr>
          <a:xfrm flipH="1" rot="10800000">
            <a:off x="1304500" y="4230500"/>
            <a:ext cx="6543900" cy="16500"/>
          </a:xfrm>
          <a:prstGeom prst="straightConnector1">
            <a:avLst/>
          </a:prstGeom>
          <a:noFill/>
          <a:ln cap="flat" cmpd="sng" w="9525">
            <a:solidFill>
              <a:srgbClr val="33333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21"/>
          <p:cNvGraphicFramePr/>
          <p:nvPr/>
        </p:nvGraphicFramePr>
        <p:xfrm>
          <a:off x="76275" y="763950"/>
          <a:ext cx="3000000" cy="3000000"/>
        </p:xfrm>
        <a:graphic>
          <a:graphicData uri="http://schemas.openxmlformats.org/drawingml/2006/table">
            <a:tbl>
              <a:tblPr>
                <a:noFill/>
                <a:tableStyleId>{2D03EC81-9238-4B80-A43A-FA9EE07C0915}</a:tableStyleId>
              </a:tblPr>
              <a:tblGrid>
                <a:gridCol w="660525"/>
                <a:gridCol w="1401225"/>
                <a:gridCol w="1788725"/>
                <a:gridCol w="1043450"/>
                <a:gridCol w="1043450"/>
                <a:gridCol w="1043450"/>
                <a:gridCol w="1043450"/>
                <a:gridCol w="1043450"/>
              </a:tblGrid>
              <a:tr h="795850">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Sr.No</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Horizon</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MSE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RMSE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MAE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MAPE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MDAPE</a:t>
                      </a:r>
                      <a:endParaRPr b="1"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solidFill>
                            <a:srgbClr val="181717"/>
                          </a:solidFill>
                          <a:latin typeface="Times New Roman"/>
                          <a:ea typeface="Times New Roman"/>
                          <a:cs typeface="Times New Roman"/>
                          <a:sym typeface="Times New Roman"/>
                        </a:rPr>
                        <a:t>COVERAGE</a:t>
                      </a:r>
                      <a:endParaRPr b="1" sz="2000">
                        <a:solidFill>
                          <a:srgbClr val="181717"/>
                        </a:solidFill>
                        <a:latin typeface="Times New Roman"/>
                        <a:ea typeface="Times New Roman"/>
                        <a:cs typeface="Times New Roman"/>
                        <a:sym typeface="Times New Roman"/>
                      </a:endParaRPr>
                    </a:p>
                  </a:txBody>
                  <a:tcPr marT="63500" marB="63500" marR="63500" marL="63500"/>
                </a:tc>
              </a:tr>
              <a:tr h="4665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7 days</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459334.94</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677.74</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206.04</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12.69</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1.50</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0.93</a:t>
                      </a:r>
                      <a:endParaRPr sz="2000">
                        <a:solidFill>
                          <a:srgbClr val="181717"/>
                        </a:solidFill>
                        <a:latin typeface="Times New Roman"/>
                        <a:ea typeface="Times New Roman"/>
                        <a:cs typeface="Times New Roman"/>
                        <a:sym typeface="Times New Roman"/>
                      </a:endParaRPr>
                    </a:p>
                  </a:txBody>
                  <a:tcPr marT="63500" marB="63500" marR="63500" marL="63500"/>
                </a:tc>
              </a:tr>
              <a:tr h="4665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8 days</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91123.12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301.86</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111.22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17.45</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4.77</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0.97</a:t>
                      </a:r>
                      <a:endParaRPr sz="2000">
                        <a:solidFill>
                          <a:srgbClr val="181717"/>
                        </a:solidFill>
                        <a:latin typeface="Times New Roman"/>
                        <a:ea typeface="Times New Roman"/>
                        <a:cs typeface="Times New Roman"/>
                        <a:sym typeface="Times New Roman"/>
                      </a:endParaRPr>
                    </a:p>
                  </a:txBody>
                  <a:tcPr marT="63500" marB="63500" marR="63500" marL="63500"/>
                </a:tc>
              </a:tr>
              <a:tr h="4665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9 days</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48037.59</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221.21</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88.72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21.02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8.62</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0.97</a:t>
                      </a:r>
                      <a:endParaRPr sz="2000">
                        <a:solidFill>
                          <a:srgbClr val="181717"/>
                        </a:solidFill>
                        <a:latin typeface="Times New Roman"/>
                        <a:ea typeface="Times New Roman"/>
                        <a:cs typeface="Times New Roman"/>
                        <a:sym typeface="Times New Roman"/>
                      </a:endParaRPr>
                    </a:p>
                  </a:txBody>
                  <a:tcPr marT="63500" marB="63500" marR="63500" marL="63500"/>
                </a:tc>
              </a:tr>
              <a:tr h="4665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4</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36 days</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810158.10</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900.08</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294.33</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8.97</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0.96</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0.96</a:t>
                      </a:r>
                      <a:endParaRPr sz="2000">
                        <a:solidFill>
                          <a:srgbClr val="181717"/>
                        </a:solidFill>
                        <a:latin typeface="Times New Roman"/>
                        <a:ea typeface="Times New Roman"/>
                        <a:cs typeface="Times New Roman"/>
                        <a:sym typeface="Times New Roman"/>
                      </a:endParaRPr>
                    </a:p>
                  </a:txBody>
                  <a:tcPr marT="63500" marB="63500" marR="63500" marL="63500"/>
                </a:tc>
              </a:tr>
              <a:tr h="466525">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5</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37 days</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358694.88</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598.91</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179.93</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7.35</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0.96</a:t>
                      </a:r>
                      <a:endParaRPr sz="2000">
                        <a:solidFill>
                          <a:srgbClr val="181717"/>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solidFill>
                            <a:srgbClr val="181717"/>
                          </a:solidFill>
                          <a:latin typeface="Times New Roman"/>
                          <a:ea typeface="Times New Roman"/>
                          <a:cs typeface="Times New Roman"/>
                          <a:sym typeface="Times New Roman"/>
                        </a:rPr>
                        <a:t>0.98</a:t>
                      </a:r>
                      <a:endParaRPr sz="2000">
                        <a:solidFill>
                          <a:srgbClr val="181717"/>
                        </a:solidFill>
                        <a:latin typeface="Times New Roman"/>
                        <a:ea typeface="Times New Roman"/>
                        <a:cs typeface="Times New Roman"/>
                        <a:sym typeface="Times New Roman"/>
                      </a:endParaRPr>
                    </a:p>
                  </a:txBody>
                  <a:tcPr marT="63500" marB="63500" marR="63500" marL="63500"/>
                </a:tc>
              </a:tr>
            </a:tbl>
          </a:graphicData>
        </a:graphic>
      </p:graphicFrame>
      <p:sp>
        <p:nvSpPr>
          <p:cNvPr id="143" name="Google Shape;143;p21"/>
          <p:cNvSpPr txBox="1"/>
          <p:nvPr/>
        </p:nvSpPr>
        <p:spPr>
          <a:xfrm>
            <a:off x="1344800" y="3892425"/>
            <a:ext cx="5871300" cy="431100"/>
          </a:xfrm>
          <a:prstGeom prst="rect">
            <a:avLst/>
          </a:prstGeom>
          <a:noFill/>
          <a:ln>
            <a:noFill/>
          </a:ln>
        </p:spPr>
        <p:txBody>
          <a:bodyPr anchorCtr="0" anchor="t" bIns="91425" lIns="91425" spcFirstLastPara="1" rIns="91425" wrap="square" tIns="91425">
            <a:spAutoFit/>
          </a:bodyPr>
          <a:lstStyle/>
          <a:p>
            <a:pPr indent="0" lvl="0" marL="0" marR="36195" rtl="0" algn="just">
              <a:lnSpc>
                <a:spcPct val="105833"/>
              </a:lnSpc>
              <a:spcBef>
                <a:spcPts val="0"/>
              </a:spcBef>
              <a:spcAft>
                <a:spcPts val="0"/>
              </a:spcAft>
              <a:buClr>
                <a:schemeClr val="dk2"/>
              </a:buClr>
              <a:buSzPts val="1100"/>
              <a:buFont typeface="Arial"/>
              <a:buNone/>
            </a:pPr>
            <a:r>
              <a:rPr lang="en-US" sz="1600">
                <a:solidFill>
                  <a:srgbClr val="181717"/>
                </a:solidFill>
                <a:latin typeface="Times New Roman"/>
                <a:ea typeface="Times New Roman"/>
                <a:cs typeface="Times New Roman"/>
                <a:sym typeface="Times New Roman"/>
              </a:rPr>
              <a:t>                          Table 6:Predictions using Fb-Prophet model</a:t>
            </a:r>
            <a:endParaRPr sz="2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Applications</a:t>
            </a:r>
            <a:endParaRPr/>
          </a:p>
        </p:txBody>
      </p:sp>
      <p:sp>
        <p:nvSpPr>
          <p:cNvPr id="149" name="Google Shape;1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92100" lvl="0" marL="342900" rtl="0" algn="l">
              <a:lnSpc>
                <a:spcPct val="105000"/>
              </a:lnSpc>
              <a:spcBef>
                <a:spcPts val="0"/>
              </a:spcBef>
              <a:spcAft>
                <a:spcPts val="0"/>
              </a:spcAft>
              <a:buClr>
                <a:schemeClr val="dk1"/>
              </a:buClr>
              <a:buSzPts val="2000"/>
              <a:buFont typeface="Calibri"/>
              <a:buChar char="●"/>
            </a:pPr>
            <a:r>
              <a:rPr lang="en-US" sz="2000"/>
              <a:t>Early prediction of Covid-19 cases in upcoming days so that effective preventive measures can be taken.</a:t>
            </a:r>
            <a:endParaRPr sz="2000"/>
          </a:p>
          <a:p>
            <a:pPr indent="-292100" lvl="0" marL="342900" rtl="0" algn="l">
              <a:lnSpc>
                <a:spcPct val="105000"/>
              </a:lnSpc>
              <a:spcBef>
                <a:spcPts val="560"/>
              </a:spcBef>
              <a:spcAft>
                <a:spcPts val="0"/>
              </a:spcAft>
              <a:buClr>
                <a:schemeClr val="dk1"/>
              </a:buClr>
              <a:buSzPts val="2000"/>
              <a:buFont typeface="Calibri"/>
              <a:buChar char="●"/>
            </a:pPr>
            <a:r>
              <a:rPr lang="en-US" sz="2000"/>
              <a:t>These predictions will be helpful for government </a:t>
            </a:r>
            <a:r>
              <a:rPr lang="en-US" sz="2000"/>
              <a:t>authorities, researchers and planners for managing services and arranging medical facilities accordingly.</a:t>
            </a:r>
            <a:endParaRPr sz="3183"/>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