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68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1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DEB5-B9C0-4116-94DB-967F1AA8BF51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BA27-F8A8-491A-BD92-C3D8B2C7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hivprogres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Predict HIV Progression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Course Instructor </a:t>
            </a:r>
            <a:r>
              <a:rPr lang="en-US" dirty="0" smtClean="0"/>
              <a:t>: Dr. Janet E. Burge</a:t>
            </a:r>
          </a:p>
          <a:p>
            <a:r>
              <a:rPr lang="en-US" b="1" dirty="0" smtClean="0"/>
              <a:t>Team members</a:t>
            </a:r>
          </a:p>
          <a:p>
            <a:r>
              <a:rPr lang="en-US" dirty="0" smtClean="0"/>
              <a:t>  Akshaya Ravichandran</a:t>
            </a:r>
          </a:p>
          <a:p>
            <a:r>
              <a:rPr lang="en-US" dirty="0" err="1" smtClean="0"/>
              <a:t>Ning</a:t>
            </a:r>
            <a:r>
              <a:rPr lang="en-US" dirty="0" smtClean="0"/>
              <a:t> </a:t>
            </a:r>
            <a:r>
              <a:rPr lang="en-US" dirty="0" err="1" smtClean="0"/>
              <a:t>Zhong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 WITH ONE VARIABLE (RESULTS)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1983345"/>
            <a:ext cx="5272825" cy="376063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3345"/>
            <a:ext cx="5181600" cy="3760631"/>
          </a:xfrm>
        </p:spPr>
      </p:pic>
      <p:sp>
        <p:nvSpPr>
          <p:cNvPr id="9" name="TextBox 8"/>
          <p:cNvSpPr txBox="1"/>
          <p:nvPr/>
        </p:nvSpPr>
        <p:spPr>
          <a:xfrm>
            <a:off x="746975" y="1614013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614013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 WITH MULTIPLE VARIABLES (RESULTS)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3646900"/>
            <a:ext cx="5272825" cy="43352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50564"/>
            <a:ext cx="5181600" cy="426192"/>
          </a:xfrm>
        </p:spPr>
      </p:pic>
      <p:sp>
        <p:nvSpPr>
          <p:cNvPr id="2" name="TextBox 1"/>
          <p:cNvSpPr txBox="1"/>
          <p:nvPr/>
        </p:nvSpPr>
        <p:spPr>
          <a:xfrm>
            <a:off x="746975" y="2331076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299462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 (RESULTS)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2730321"/>
            <a:ext cx="4365938" cy="13871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30321"/>
            <a:ext cx="4688514" cy="1387152"/>
          </a:xfrm>
        </p:spPr>
      </p:pic>
      <p:sp>
        <p:nvSpPr>
          <p:cNvPr id="6" name="TextBox 5"/>
          <p:cNvSpPr txBox="1"/>
          <p:nvPr/>
        </p:nvSpPr>
        <p:spPr>
          <a:xfrm>
            <a:off x="1056068" y="1690688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656506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SVM</a:t>
            </a:r>
            <a:r>
              <a:rPr lang="en-US" b="1" dirty="0" smtClean="0"/>
              <a:t> with Gaussian Kernel (plotting data)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388825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2011" y="1388825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256"/>
            <a:ext cx="5181600" cy="408260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11" y="2099256"/>
            <a:ext cx="5370490" cy="4056845"/>
          </a:xfrm>
        </p:spPr>
      </p:pic>
    </p:spTree>
    <p:extLst>
      <p:ext uri="{BB962C8B-B14F-4D97-AF65-F5344CB8AC3E}">
        <p14:creationId xmlns:p14="http://schemas.microsoft.com/office/powerpoint/2010/main" val="33604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SVM</a:t>
            </a:r>
            <a:r>
              <a:rPr lang="en-US" b="1" dirty="0" smtClean="0"/>
              <a:t> with Gaussian Kernel (RESULTS)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068" y="1690688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656506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833"/>
            <a:ext cx="5181600" cy="3018921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491832"/>
            <a:ext cx="5457423" cy="3018921"/>
          </a:xfrm>
        </p:spPr>
      </p:pic>
    </p:spTree>
    <p:extLst>
      <p:ext uri="{BB962C8B-B14F-4D97-AF65-F5344CB8AC3E}">
        <p14:creationId xmlns:p14="http://schemas.microsoft.com/office/powerpoint/2010/main" val="23319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INFERENCE FROM THE RESULTS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implementing the four algorithms for predicting the progression of HIV, we found that we obtained the best training accuracy (98.70) and test accuracy(98.55) while using </a:t>
            </a:r>
            <a:r>
              <a:rPr lang="en-US" dirty="0" err="1" smtClean="0"/>
              <a:t>SVM</a:t>
            </a:r>
            <a:r>
              <a:rPr lang="en-US" dirty="0"/>
              <a:t> </a:t>
            </a:r>
            <a:r>
              <a:rPr lang="en-US" dirty="0" smtClean="0"/>
              <a:t>algorithm.</a:t>
            </a:r>
          </a:p>
          <a:p>
            <a:r>
              <a:rPr lang="en-US" dirty="0" smtClean="0"/>
              <a:t>Hence, we conclude that </a:t>
            </a:r>
            <a:r>
              <a:rPr lang="en-US" dirty="0" err="1" smtClean="0"/>
              <a:t>SVM</a:t>
            </a:r>
            <a:r>
              <a:rPr lang="en-US" dirty="0" smtClean="0"/>
              <a:t> algorithm with Gaussian Kernel is the best suited algorithm to predict the likelihood that the patient’s infection will become less severe.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AND 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 all the four machine learning algorithms that we have implemented, we showed better training accuracy than the existing algorithms.</a:t>
            </a:r>
          </a:p>
          <a:p>
            <a:r>
              <a:rPr lang="en-US" dirty="0" smtClean="0"/>
              <a:t>It is significant to note that </a:t>
            </a:r>
            <a:r>
              <a:rPr lang="en-US" dirty="0" err="1" smtClean="0"/>
              <a:t>SVM</a:t>
            </a:r>
            <a:r>
              <a:rPr lang="en-US" dirty="0" smtClean="0"/>
              <a:t> outperforms all the existing algorithms with better training and test accuracy.</a:t>
            </a:r>
          </a:p>
          <a:p>
            <a:r>
              <a:rPr lang="en-US" dirty="0" smtClean="0"/>
              <a:t>In the future, we would like to use PR and </a:t>
            </a:r>
            <a:r>
              <a:rPr lang="en-US" dirty="0" err="1" smtClean="0"/>
              <a:t>RT</a:t>
            </a:r>
            <a:r>
              <a:rPr lang="en-US" dirty="0" smtClean="0"/>
              <a:t> sequence to predict the likelihood that the patient’s infection will become less severe.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	[Online] Available: http://en.wikipedia.org/wiki/HIV</a:t>
            </a:r>
          </a:p>
          <a:p>
            <a:r>
              <a:rPr lang="en-US" dirty="0"/>
              <a:t>[2]	</a:t>
            </a:r>
            <a:r>
              <a:rPr lang="en-US" u="sng" dirty="0">
                <a:hlinkClick r:id="rId2"/>
              </a:rPr>
              <a:t>http://www.kaggle.com/</a:t>
            </a:r>
            <a:endParaRPr lang="en-US" dirty="0"/>
          </a:p>
          <a:p>
            <a:r>
              <a:rPr lang="en-US" dirty="0"/>
              <a:t>[3]	D. Chou, R. </a:t>
            </a:r>
            <a:r>
              <a:rPr lang="en-US" dirty="0" err="1"/>
              <a:t>Iu</a:t>
            </a:r>
            <a:r>
              <a:rPr lang="en-US" dirty="0"/>
              <a:t>, R. Krishna, and A. Liang, “An Analysis on the Prediction of HIV Progression,” pp. 1–9, 2012.</a:t>
            </a:r>
          </a:p>
          <a:p>
            <a:r>
              <a:rPr lang="en-US" dirty="0"/>
              <a:t>[4]	Y. Singh, N. </a:t>
            </a:r>
            <a:r>
              <a:rPr lang="en-US" dirty="0" err="1"/>
              <a:t>Narsai</a:t>
            </a:r>
            <a:r>
              <a:rPr lang="en-US" dirty="0"/>
              <a:t>, and M. Mars, “Applying machine learning to predict patient-specific current CD 4 cell count in order to determine the progression of human immunodeficiency virus ( HIV ) infection,” vol. 12, no. 23, pp. 3724–3730, 2013.</a:t>
            </a:r>
          </a:p>
          <a:p>
            <a:r>
              <a:rPr lang="en-US" dirty="0"/>
              <a:t>[5]	S. Bickel, J. </a:t>
            </a:r>
            <a:r>
              <a:rPr lang="en-US" dirty="0" err="1"/>
              <a:t>Bogojeska</a:t>
            </a:r>
            <a:r>
              <a:rPr lang="en-US" dirty="0"/>
              <a:t>, T. </a:t>
            </a:r>
            <a:r>
              <a:rPr lang="en-US" dirty="0" err="1"/>
              <a:t>Lengauer</a:t>
            </a:r>
            <a:r>
              <a:rPr lang="en-US" dirty="0"/>
              <a:t>, and T. </a:t>
            </a:r>
            <a:r>
              <a:rPr lang="en-US" dirty="0" err="1"/>
              <a:t>Scheffer</a:t>
            </a:r>
            <a:r>
              <a:rPr lang="en-US" dirty="0"/>
              <a:t>, “Multi-task learning for HIV therapy screening,” </a:t>
            </a:r>
            <a:r>
              <a:rPr lang="en-US" i="1" dirty="0"/>
              <a:t>Proc. 25th Int. Conf. Mach. Learn. - </a:t>
            </a:r>
            <a:r>
              <a:rPr lang="en-US" i="1" dirty="0" err="1"/>
              <a:t>ICML</a:t>
            </a:r>
            <a:r>
              <a:rPr lang="en-US" i="1" dirty="0"/>
              <a:t>  ’08</a:t>
            </a:r>
            <a:r>
              <a:rPr lang="en-US" dirty="0"/>
              <a:t>, vol. 1, pp. 56–63, 2008.</a:t>
            </a:r>
          </a:p>
          <a:p>
            <a:r>
              <a:rPr lang="en-US" dirty="0"/>
              <a:t>[6]	Y. Singh and M. Mars, “Support vector machines to for</a:t>
            </a:r>
          </a:p>
        </p:txBody>
      </p:sp>
    </p:spTree>
    <p:extLst>
      <p:ext uri="{BB962C8B-B14F-4D97-AF65-F5344CB8AC3E}">
        <p14:creationId xmlns:p14="http://schemas.microsoft.com/office/powerpoint/2010/main" val="358707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BRIEF INTRODUCTION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HIV : </a:t>
            </a:r>
          </a:p>
          <a:p>
            <a:pPr marL="0" indent="0">
              <a:buNone/>
            </a:pPr>
            <a:r>
              <a:rPr lang="en-US" dirty="0"/>
              <a:t>Human Immunodeficiency Virus (HIV) is a virus which causes Acquired </a:t>
            </a:r>
            <a:r>
              <a:rPr lang="en-US" dirty="0" err="1"/>
              <a:t>Immuno</a:t>
            </a:r>
            <a:r>
              <a:rPr lang="en-US" dirty="0"/>
              <a:t> Deficiency Syndrome (AIDS</a:t>
            </a:r>
            <a:r>
              <a:rPr lang="en-US" dirty="0" smtClean="0"/>
              <a:t>) [1].</a:t>
            </a:r>
          </a:p>
          <a:p>
            <a:pPr marL="0" indent="0">
              <a:buNone/>
            </a:pPr>
            <a:r>
              <a:rPr lang="en-US" i="1" dirty="0" smtClean="0"/>
              <a:t>AIDS causes the immune system in human beings to fail</a:t>
            </a:r>
          </a:p>
          <a:p>
            <a:r>
              <a:rPr lang="en-US" i="1" dirty="0" smtClean="0"/>
              <a:t>Predict </a:t>
            </a:r>
            <a:r>
              <a:rPr lang="en-US" i="1" dirty="0"/>
              <a:t>the proliferation of HIV virus in a </a:t>
            </a:r>
            <a:r>
              <a:rPr lang="en-US" i="1" dirty="0" smtClean="0"/>
              <a:t>patient.</a:t>
            </a:r>
          </a:p>
          <a:p>
            <a:r>
              <a:rPr lang="en-US" i="1" dirty="0" smtClean="0"/>
              <a:t>Check if the infection becomes less severe.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Machine Learning algorithms employed to predict if the patient recovers or not:</a:t>
            </a:r>
          </a:p>
          <a:p>
            <a:pPr marL="457200" lvl="1" indent="0">
              <a:buNone/>
            </a:pPr>
            <a:r>
              <a:rPr lang="en-US" i="1" dirty="0" smtClean="0"/>
              <a:t>1.Linear </a:t>
            </a:r>
            <a:r>
              <a:rPr lang="en-US" i="1" dirty="0"/>
              <a:t>regression with one </a:t>
            </a:r>
            <a:r>
              <a:rPr lang="en-US" i="1" dirty="0" smtClean="0"/>
              <a:t>variable;</a:t>
            </a:r>
          </a:p>
          <a:p>
            <a:pPr marL="457200" lvl="1" indent="0">
              <a:buNone/>
            </a:pPr>
            <a:r>
              <a:rPr lang="en-US" i="1" dirty="0" smtClean="0"/>
              <a:t>2.Linear </a:t>
            </a:r>
            <a:r>
              <a:rPr lang="en-US" i="1" dirty="0"/>
              <a:t>regression with multiple </a:t>
            </a:r>
            <a:r>
              <a:rPr lang="en-US" i="1" dirty="0" smtClean="0"/>
              <a:t>variables;</a:t>
            </a:r>
          </a:p>
          <a:p>
            <a:pPr marL="457200" lvl="1" indent="0">
              <a:buNone/>
            </a:pPr>
            <a:r>
              <a:rPr lang="en-US" i="1" dirty="0" smtClean="0"/>
              <a:t>3.Logistic regression; and</a:t>
            </a:r>
          </a:p>
          <a:p>
            <a:pPr marL="457200" lvl="1" indent="0">
              <a:buNone/>
            </a:pPr>
            <a:r>
              <a:rPr lang="en-US" i="1" dirty="0" smtClean="0"/>
              <a:t>4. </a:t>
            </a:r>
            <a:r>
              <a:rPr lang="en-US" i="1" dirty="0" err="1"/>
              <a:t>SVM</a:t>
            </a:r>
            <a:r>
              <a:rPr lang="en-US" i="1" dirty="0"/>
              <a:t> </a:t>
            </a:r>
            <a:r>
              <a:rPr lang="en-US" i="1" dirty="0" smtClean="0"/>
              <a:t>algorithm</a:t>
            </a:r>
          </a:p>
          <a:p>
            <a:pPr marL="0" indent="0">
              <a:buNone/>
            </a:pPr>
            <a:r>
              <a:rPr lang="en-US" i="1" dirty="0" smtClean="0"/>
              <a:t>The prediction accuracy of these algorithms are compared to see which algorithm is more suitable for predicting HIV progression in human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obtained from a real-life competition posted on </a:t>
            </a:r>
            <a:r>
              <a:rPr lang="en-US" dirty="0" err="1" smtClean="0"/>
              <a:t>Kaggle</a:t>
            </a:r>
            <a:r>
              <a:rPr lang="en-US" dirty="0" smtClean="0"/>
              <a:t> [2].</a:t>
            </a:r>
          </a:p>
          <a:p>
            <a:r>
              <a:rPr lang="en-US" dirty="0" smtClean="0"/>
              <a:t>Contains two parts :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raining </a:t>
            </a:r>
            <a:r>
              <a:rPr lang="en-US" dirty="0"/>
              <a:t>data with 1000 </a:t>
            </a:r>
            <a:r>
              <a:rPr lang="en-US" dirty="0" smtClean="0"/>
              <a:t>entries; and</a:t>
            </a:r>
          </a:p>
          <a:p>
            <a:pPr marL="457200" lvl="1" indent="0">
              <a:buNone/>
            </a:pPr>
            <a:r>
              <a:rPr lang="en-US" dirty="0" smtClean="0"/>
              <a:t>Test </a:t>
            </a:r>
            <a:r>
              <a:rPr lang="en-US" dirty="0"/>
              <a:t>data with 692 </a:t>
            </a:r>
            <a:r>
              <a:rPr lang="en-US" dirty="0" smtClean="0"/>
              <a:t>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IN THE DATASET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</a:t>
            </a:r>
            <a:r>
              <a:rPr lang="en-US" dirty="0"/>
              <a:t>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Responder </a:t>
            </a:r>
            <a:r>
              <a:rPr lang="en-US" dirty="0">
                <a:solidFill>
                  <a:srgbClr val="FF0000"/>
                </a:solidFill>
              </a:rPr>
              <a:t>status </a:t>
            </a:r>
            <a:r>
              <a:rPr lang="en-US" dirty="0"/>
              <a:t>(1 if the patient recovers and 0 otherwise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/>
              <a:t>Protease nucleotide sequence (PR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Reverse </a:t>
            </a:r>
            <a:r>
              <a:rPr lang="en-US" dirty="0"/>
              <a:t>Transcriptase nucleotide sequence (</a:t>
            </a:r>
            <a:r>
              <a:rPr lang="en-US" dirty="0" err="1" smtClean="0"/>
              <a:t>RT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Viral </a:t>
            </a:r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/>
              <a:t>at the beginning of therapy (</a:t>
            </a:r>
            <a:r>
              <a:rPr lang="en-US" dirty="0" err="1"/>
              <a:t>VL</a:t>
            </a:r>
            <a:r>
              <a:rPr lang="en-US" dirty="0" smtClean="0"/>
              <a:t>); and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CD4 count </a:t>
            </a:r>
            <a:r>
              <a:rPr lang="en-US" dirty="0"/>
              <a:t>at the beginning of therapy (CD4)</a:t>
            </a:r>
          </a:p>
        </p:txBody>
      </p:sp>
    </p:spTree>
    <p:extLst>
      <p:ext uri="{BB962C8B-B14F-4D97-AF65-F5344CB8AC3E}">
        <p14:creationId xmlns:p14="http://schemas.microsoft.com/office/powerpoint/2010/main" val="41170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SIGNIFICANCE OF THE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r>
              <a:rPr lang="en-US" dirty="0"/>
              <a:t>Transcriptase (</a:t>
            </a:r>
            <a:r>
              <a:rPr lang="en-US" dirty="0" err="1"/>
              <a:t>RT</a:t>
            </a:r>
            <a:r>
              <a:rPr lang="en-US" dirty="0"/>
              <a:t>) is an enzyme </a:t>
            </a:r>
            <a:r>
              <a:rPr lang="en-US" dirty="0" smtClean="0"/>
              <a:t>that is </a:t>
            </a:r>
            <a:r>
              <a:rPr lang="en-US" dirty="0"/>
              <a:t>responsible for the replication of </a:t>
            </a:r>
            <a:r>
              <a:rPr lang="en-US" dirty="0" smtClean="0"/>
              <a:t>retroviruses like HIV [3].</a:t>
            </a:r>
          </a:p>
          <a:p>
            <a:r>
              <a:rPr lang="en-US" dirty="0" smtClean="0"/>
              <a:t>Viral Load: </a:t>
            </a:r>
            <a:r>
              <a:rPr lang="en-US" dirty="0"/>
              <a:t>This variable is used to determine whether </a:t>
            </a:r>
            <a:r>
              <a:rPr lang="en-US" dirty="0" smtClean="0"/>
              <a:t>a treatment is working </a:t>
            </a:r>
            <a:r>
              <a:rPr lang="en-US" dirty="0"/>
              <a:t>on a patient for a </a:t>
            </a:r>
            <a:r>
              <a:rPr lang="en-US" dirty="0" smtClean="0"/>
              <a:t>given disease.</a:t>
            </a:r>
          </a:p>
          <a:p>
            <a:r>
              <a:rPr lang="en-US" dirty="0" smtClean="0"/>
              <a:t>CD4 count: Higher count represents </a:t>
            </a:r>
            <a:r>
              <a:rPr lang="en-US" dirty="0"/>
              <a:t>both a healthier patient and a</a:t>
            </a:r>
          </a:p>
          <a:p>
            <a:pPr marL="0" indent="0">
              <a:buNone/>
            </a:pPr>
            <a:r>
              <a:rPr lang="en-US" dirty="0"/>
              <a:t>higher amount of HIV </a:t>
            </a:r>
            <a:r>
              <a:rPr lang="en-US" dirty="0" smtClean="0"/>
              <a:t>reproduction.</a:t>
            </a:r>
          </a:p>
          <a:p>
            <a:r>
              <a:rPr lang="en-US" dirty="0" smtClean="0"/>
              <a:t>Responder Status: 1 – Patient recovers; 0 – patient doesn’t recover</a:t>
            </a:r>
          </a:p>
          <a:p>
            <a:r>
              <a:rPr lang="en-US" dirty="0" smtClean="0"/>
              <a:t>Protease Sequence - </a:t>
            </a:r>
            <a:r>
              <a:rPr lang="en-US" dirty="0"/>
              <a:t>Protease activity initiates virion maturation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WITH ONE VARIABLE: </a:t>
            </a:r>
          </a:p>
          <a:p>
            <a:pPr marL="0" indent="0">
              <a:buNone/>
            </a:pPr>
            <a:r>
              <a:rPr lang="en-US" dirty="0" smtClean="0"/>
              <a:t>We use CD4 count to predict </a:t>
            </a:r>
            <a:r>
              <a:rPr lang="en-US" dirty="0"/>
              <a:t>the responder status (RS) by applying linear regression </a:t>
            </a:r>
            <a:r>
              <a:rPr lang="en-US" dirty="0" smtClean="0"/>
              <a:t>algorithm on those </a:t>
            </a:r>
            <a:r>
              <a:rPr lang="en-US" dirty="0"/>
              <a:t>features.  </a:t>
            </a:r>
            <a:r>
              <a:rPr lang="en-US" dirty="0" smtClean="0"/>
              <a:t>After training the model with the feature CD4 count, the result is compared with the raw data, i.e., responder status and the training accuracy is calculated.</a:t>
            </a:r>
          </a:p>
          <a:p>
            <a:r>
              <a:rPr lang="en-US" dirty="0" smtClean="0"/>
              <a:t>LINEAR REGRESSION WITH MULTIPLE VARIABLES: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combine both </a:t>
            </a:r>
            <a:r>
              <a:rPr lang="en-US" dirty="0" err="1"/>
              <a:t>VL</a:t>
            </a:r>
            <a:r>
              <a:rPr lang="en-US" dirty="0"/>
              <a:t> and CD4 features and apply linear regression with multiple variables. By calculating the cost function and gradient descent, the probability that a person with HIV improves/does not improve is calculated using this algorithm.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 (contd..)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REGRESSION: </a:t>
            </a:r>
          </a:p>
          <a:p>
            <a:pPr marL="0" indent="0">
              <a:buNone/>
            </a:pPr>
            <a:r>
              <a:rPr lang="en-US" dirty="0"/>
              <a:t>By applying cost function and creating the model, we will use the prediction generated from our model and compare the results with test data to obtain the accuracy.</a:t>
            </a:r>
          </a:p>
          <a:p>
            <a:r>
              <a:rPr lang="en-US" dirty="0" err="1" smtClean="0"/>
              <a:t>SVM</a:t>
            </a:r>
            <a:r>
              <a:rPr lang="en-US" dirty="0"/>
              <a:t> </a:t>
            </a:r>
            <a:r>
              <a:rPr lang="en-US" dirty="0" smtClean="0"/>
              <a:t>with Gaussian Kernel:</a:t>
            </a:r>
          </a:p>
          <a:p>
            <a:pPr marL="0" indent="0">
              <a:buNone/>
            </a:pPr>
            <a:r>
              <a:rPr lang="en-US" dirty="0"/>
              <a:t>After obtain adequate information from the model, we will predict the probability for each entry and then, compare it with raw data to get the </a:t>
            </a:r>
            <a:r>
              <a:rPr lang="en-US" dirty="0" smtClean="0"/>
              <a:t>accuracy.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PLOTTING DATA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388825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388825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104"/>
            <a:ext cx="5181600" cy="416785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9104"/>
            <a:ext cx="5181600" cy="4167859"/>
          </a:xfrm>
        </p:spPr>
      </p:pic>
    </p:spTree>
    <p:extLst>
      <p:ext uri="{BB962C8B-B14F-4D97-AF65-F5344CB8AC3E}">
        <p14:creationId xmlns:p14="http://schemas.microsoft.com/office/powerpoint/2010/main" val="163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682</Words>
  <Application>Microsoft Office PowerPoint</Application>
  <PresentationFormat>Custom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Predict HIV Progression </vt:lpstr>
      <vt:lpstr>BRIEF INTRODUCTION </vt:lpstr>
      <vt:lpstr>OUTLINE </vt:lpstr>
      <vt:lpstr>DATASET</vt:lpstr>
      <vt:lpstr>FEATURES IN THE DATASET </vt:lpstr>
      <vt:lpstr>SIGNIFICANCE OF THE FEATURES</vt:lpstr>
      <vt:lpstr>APPROACH</vt:lpstr>
      <vt:lpstr>APPROACH (contd..)</vt:lpstr>
      <vt:lpstr>PLOTTING DATA</vt:lpstr>
      <vt:lpstr>LINEAR REGRESSION WITH ONE VARIABLE (RESULTS)</vt:lpstr>
      <vt:lpstr>LINEAR REGRESSION WITH MULTIPLE VARIABLES (RESULTS)</vt:lpstr>
      <vt:lpstr>LOGISTIC REGRESSION (RESULTS)</vt:lpstr>
      <vt:lpstr>SVM with Gaussian Kernel (plotting data)</vt:lpstr>
      <vt:lpstr>SVM with Gaussian Kernel (RESULTS)</vt:lpstr>
      <vt:lpstr>INFERENCE FROM THE RESULTS</vt:lpstr>
      <vt:lpstr>CONCLUSION AND FUTURE WORK</vt:lpstr>
      <vt:lpstr>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HIV Progression</dc:title>
  <dc:creator>Akshaya Ravichandran</dc:creator>
  <cp:lastModifiedBy>Zhong, Ning Ms.</cp:lastModifiedBy>
  <cp:revision>83</cp:revision>
  <dcterms:created xsi:type="dcterms:W3CDTF">2013-12-13T02:47:48Z</dcterms:created>
  <dcterms:modified xsi:type="dcterms:W3CDTF">2013-12-13T14:57:10Z</dcterms:modified>
</cp:coreProperties>
</file>