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7" r:id="rId10"/>
    <p:sldId id="263" r:id="rId11"/>
    <p:sldId id="268" r:id="rId12"/>
    <p:sldId id="264" r:id="rId13"/>
    <p:sldId id="269" r:id="rId14"/>
    <p:sldId id="265" r:id="rId15"/>
    <p:sldId id="270"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94" autoAdjust="0"/>
  </p:normalViewPr>
  <p:slideViewPr>
    <p:cSldViewPr>
      <p:cViewPr varScale="1">
        <p:scale>
          <a:sx n="64" d="100"/>
          <a:sy n="64" d="100"/>
        </p:scale>
        <p:origin x="95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2532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AKSHA RUTH 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2743201"/>
            <a:ext cx="1228725" cy="4057648"/>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a:extLst>
              <a:ext uri="{FF2B5EF4-FFF2-40B4-BE49-F238E27FC236}">
                <a16:creationId xmlns:a16="http://schemas.microsoft.com/office/drawing/2014/main" id="{AF49F9BA-77D6-71E3-8360-2699EA9D3050}"/>
              </a:ext>
            </a:extLst>
          </p:cNvPr>
          <p:cNvSpPr>
            <a:spLocks noGrp="1"/>
          </p:cNvSpPr>
          <p:nvPr>
            <p:ph type="body" idx="1"/>
          </p:nvPr>
        </p:nvSpPr>
        <p:spPr>
          <a:xfrm>
            <a:off x="1295400" y="1669190"/>
            <a:ext cx="9296400" cy="4621590"/>
          </a:xfrm>
        </p:spPr>
        <p:txBody>
          <a:bodyPr/>
          <a:lstStyle/>
          <a:p>
            <a:pPr algn="l">
              <a:buFont typeface="+mj-lt"/>
              <a:buAutoNum type="arabicPeriod"/>
            </a:pPr>
            <a:r>
              <a:rPr lang="en-US" sz="2400" b="1" i="0" dirty="0">
                <a:solidFill>
                  <a:srgbClr val="0D0D0D"/>
                </a:solidFill>
                <a:effectLst/>
                <a:latin typeface="Söhne"/>
              </a:rPr>
              <a:t>Cutting-edge Technology</a:t>
            </a:r>
            <a:r>
              <a:rPr lang="en-US" sz="2400" b="0" i="0" dirty="0">
                <a:solidFill>
                  <a:srgbClr val="0D0D0D"/>
                </a:solidFill>
                <a:effectLst/>
                <a:latin typeface="Söhne"/>
              </a:rPr>
              <a:t>: Our object recognition solution utilizes cutting-edge machine learning algorithms, particularly convolutional neural networks (CNNs), to achieve unparalleled accuracy and efficiency in identifying objects within images or video streams.</a:t>
            </a:r>
          </a:p>
          <a:p>
            <a:pPr algn="l">
              <a:buFont typeface="+mj-lt"/>
              <a:buAutoNum type="arabicPeriod"/>
            </a:pPr>
            <a:r>
              <a:rPr lang="en-US" sz="2400" b="1" i="0" dirty="0">
                <a:solidFill>
                  <a:srgbClr val="0D0D0D"/>
                </a:solidFill>
                <a:effectLst/>
                <a:latin typeface="Söhne"/>
              </a:rPr>
              <a:t>Real-time Processing</a:t>
            </a:r>
            <a:r>
              <a:rPr lang="en-US" sz="2400" b="0" i="0" dirty="0">
                <a:solidFill>
                  <a:srgbClr val="0D0D0D"/>
                </a:solidFill>
                <a:effectLst/>
                <a:latin typeface="Söhne"/>
              </a:rPr>
              <a:t>: With lightning-fast processing capabilities, our solution can analyze vast amounts of visual data in real-time, enabling swift decision-making and response in dynamic environments such as manufacturing, retail, and security.</a:t>
            </a:r>
          </a:p>
          <a:p>
            <a:pPr algn="l">
              <a:buFont typeface="+mj-lt"/>
              <a:buAutoNum type="arabicPeriod"/>
            </a:pPr>
            <a:r>
              <a:rPr lang="en-US" sz="2400" b="1" i="0" dirty="0">
                <a:solidFill>
                  <a:srgbClr val="0D0D0D"/>
                </a:solidFill>
                <a:effectLst/>
                <a:latin typeface="Söhne"/>
              </a:rPr>
              <a:t>Versatile Applications</a:t>
            </a:r>
            <a:r>
              <a:rPr lang="en-US" sz="2400" b="0" i="0" dirty="0">
                <a:solidFill>
                  <a:srgbClr val="0D0D0D"/>
                </a:solidFill>
                <a:effectLst/>
                <a:latin typeface="Söhne"/>
              </a:rPr>
              <a:t>: From manufacturing quality control to retail inventory management and autonomous vehicle navigation, our solution offers versatile applications across diverse industries, revolutionizing processes and enhancing productivity.</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3654DD-E1D1-EA5F-ED0D-ABBA25CAF310}"/>
              </a:ext>
            </a:extLst>
          </p:cNvPr>
          <p:cNvSpPr>
            <a:spLocks noGrp="1"/>
          </p:cNvSpPr>
          <p:nvPr>
            <p:ph type="body" idx="1"/>
          </p:nvPr>
        </p:nvSpPr>
        <p:spPr>
          <a:xfrm>
            <a:off x="381000" y="1447800"/>
            <a:ext cx="9677400" cy="3323987"/>
          </a:xfrm>
        </p:spPr>
        <p:txBody>
          <a:bodyPr/>
          <a:lstStyle/>
          <a:p>
            <a:pPr algn="l"/>
            <a:r>
              <a:rPr lang="en-US" sz="2400" b="1" dirty="0">
                <a:solidFill>
                  <a:srgbClr val="0D0D0D"/>
                </a:solidFill>
                <a:latin typeface="Söhne"/>
              </a:rPr>
              <a:t>4.</a:t>
            </a:r>
            <a:r>
              <a:rPr lang="en-US" sz="2400" b="1" i="0" dirty="0">
                <a:solidFill>
                  <a:srgbClr val="0D0D0D"/>
                </a:solidFill>
                <a:effectLst/>
                <a:latin typeface="Söhne"/>
              </a:rPr>
              <a:t>Enhanced Safety and Security</a:t>
            </a:r>
            <a:r>
              <a:rPr lang="en-US" sz="2400" b="0" i="0" dirty="0">
                <a:solidFill>
                  <a:srgbClr val="0D0D0D"/>
                </a:solidFill>
                <a:effectLst/>
                <a:latin typeface="Söhne"/>
              </a:rPr>
              <a:t>: In security and surveillance applications, our solution enhances safety and security by detecting and tracking objects of interest, identifying potential threats, and triggering appropriate responses to mitigate risks effectively.</a:t>
            </a:r>
          </a:p>
          <a:p>
            <a:pPr algn="l"/>
            <a:r>
              <a:rPr lang="en-US" sz="2400" b="1" i="0" dirty="0">
                <a:solidFill>
                  <a:srgbClr val="0D0D0D"/>
                </a:solidFill>
                <a:effectLst/>
                <a:latin typeface="Söhne"/>
              </a:rPr>
              <a:t>5.Intuitive User Experience</a:t>
            </a:r>
            <a:r>
              <a:rPr lang="en-US" sz="2400" b="0" i="0" dirty="0">
                <a:solidFill>
                  <a:srgbClr val="0D0D0D"/>
                </a:solidFill>
                <a:effectLst/>
                <a:latin typeface="Söhne"/>
              </a:rPr>
              <a:t>: Featuring a user-friendly interface and seamless integration with existing systems, our solution empowers users of all technical backgrounds to harness the power of object recognition technology effortlessly.</a:t>
            </a:r>
          </a:p>
          <a:p>
            <a:endParaRPr lang="en-IN" sz="2400" dirty="0"/>
          </a:p>
        </p:txBody>
      </p:sp>
    </p:spTree>
    <p:extLst>
      <p:ext uri="{BB962C8B-B14F-4D97-AF65-F5344CB8AC3E}">
        <p14:creationId xmlns:p14="http://schemas.microsoft.com/office/powerpoint/2010/main" val="368209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2" name="object 7"/>
          <p:cNvSpPr txBox="1">
            <a:spLocks noGrp="1"/>
          </p:cNvSpPr>
          <p:nvPr>
            <p:ph type="body" idx="1"/>
          </p:nvPr>
        </p:nvSpPr>
        <p:spPr>
          <a:xfrm>
            <a:off x="609600" y="1577975"/>
            <a:ext cx="10972800" cy="3995966"/>
          </a:xfrm>
          <a:prstGeom prst="rect">
            <a:avLst/>
          </a:prstGeom>
        </p:spPr>
        <p:txBody>
          <a:bodyPr vert="horz" wrap="square" lIns="0" tIns="12700" rIns="0" bIns="0" rtlCol="0">
            <a:spAutoFit/>
          </a:bodyPr>
          <a:lstStyle/>
          <a:p>
            <a:pPr algn="l">
              <a:buFont typeface="+mj-lt"/>
              <a:buAutoNum type="arabicPeriod"/>
            </a:pPr>
            <a:r>
              <a:rPr lang="en-US" sz="2400" b="1" i="0" dirty="0">
                <a:solidFill>
                  <a:srgbClr val="0D0D0D"/>
                </a:solidFill>
                <a:effectLst/>
                <a:latin typeface="Söhne"/>
              </a:rPr>
              <a:t>Data Collection and Preprocessing</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Gather a diverse dataset of images containing various objects to be recognized.</a:t>
            </a:r>
          </a:p>
          <a:p>
            <a:pPr marL="742950" lvl="1" indent="-285750" algn="l">
              <a:buFont typeface="+mj-lt"/>
              <a:buAutoNum type="arabicPeriod"/>
            </a:pPr>
            <a:r>
              <a:rPr lang="en-US" sz="2400" b="0" i="0" dirty="0">
                <a:solidFill>
                  <a:srgbClr val="0D0D0D"/>
                </a:solidFill>
                <a:effectLst/>
                <a:latin typeface="Söhne"/>
              </a:rPr>
              <a:t>Annotate the images with labels indicating the presence of specific objects.</a:t>
            </a:r>
          </a:p>
          <a:p>
            <a:pPr marL="742950" lvl="1" indent="-285750" algn="l">
              <a:buFont typeface="+mj-lt"/>
              <a:buAutoNum type="arabicPeriod"/>
            </a:pPr>
            <a:r>
              <a:rPr lang="en-US" sz="2400" b="0" i="0" dirty="0">
                <a:solidFill>
                  <a:srgbClr val="0D0D0D"/>
                </a:solidFill>
                <a:effectLst/>
                <a:latin typeface="Söhne"/>
              </a:rPr>
              <a:t>Preprocess the images by resizing, normalizing, and augmenting to improve model generalization and performance.</a:t>
            </a:r>
          </a:p>
          <a:p>
            <a:pPr algn="l">
              <a:buFont typeface="+mj-lt"/>
              <a:buAutoNum type="arabicPeriod"/>
            </a:pPr>
            <a:r>
              <a:rPr lang="en-US" sz="2400" b="1" i="0" dirty="0">
                <a:solidFill>
                  <a:srgbClr val="0D0D0D"/>
                </a:solidFill>
                <a:effectLst/>
                <a:latin typeface="Söhne"/>
              </a:rPr>
              <a:t>Model Selection</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Choose an appropriate machine learning algorithm or deep learning architecture for object recognition.</a:t>
            </a:r>
          </a:p>
          <a:p>
            <a:pPr marL="742950" lvl="1" indent="-285750" algn="l">
              <a:buFont typeface="+mj-lt"/>
              <a:buAutoNum type="arabicPeriod"/>
            </a:pPr>
            <a:r>
              <a:rPr lang="en-US" sz="2400" b="0" i="0" dirty="0">
                <a:solidFill>
                  <a:srgbClr val="0D0D0D"/>
                </a:solidFill>
                <a:effectLst/>
                <a:latin typeface="Söhne"/>
              </a:rPr>
              <a:t>Convolutional Neural Networks (CNNs) are commonly used due to their effectiveness in image classification tasks.</a:t>
            </a:r>
          </a:p>
          <a:p>
            <a:pPr marL="12700">
              <a:lnSpc>
                <a:spcPct val="100000"/>
              </a:lnSpc>
              <a:spcBef>
                <a:spcPts val="100"/>
              </a:spcBef>
            </a:pPr>
            <a:endParaRPr sz="1800" dirty="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B736AB-D091-226E-1A31-68A6D8DE26CD}"/>
              </a:ext>
            </a:extLst>
          </p:cNvPr>
          <p:cNvSpPr>
            <a:spLocks noGrp="1"/>
          </p:cNvSpPr>
          <p:nvPr>
            <p:ph type="body" idx="1"/>
          </p:nvPr>
        </p:nvSpPr>
        <p:spPr>
          <a:xfrm>
            <a:off x="457200" y="304800"/>
            <a:ext cx="11049000" cy="6647974"/>
          </a:xfrm>
        </p:spPr>
        <p:txBody>
          <a:bodyPr/>
          <a:lstStyle/>
          <a:p>
            <a:pPr algn="l"/>
            <a:r>
              <a:rPr lang="en-US" sz="2400" b="1" i="0" dirty="0">
                <a:solidFill>
                  <a:srgbClr val="0D0D0D"/>
                </a:solidFill>
                <a:effectLst/>
                <a:latin typeface="Söhne"/>
              </a:rPr>
              <a:t>3.Model Architecture Design</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Design the architecture of the CNN model, considering factors such as depth, width, and complexity.</a:t>
            </a:r>
          </a:p>
          <a:p>
            <a:pPr marL="742950" lvl="1" indent="-285750" algn="l">
              <a:buFont typeface="+mj-lt"/>
              <a:buAutoNum type="arabicPeriod"/>
            </a:pPr>
            <a:r>
              <a:rPr lang="en-US" sz="2400" b="0" i="0" dirty="0">
                <a:solidFill>
                  <a:srgbClr val="0D0D0D"/>
                </a:solidFill>
                <a:effectLst/>
                <a:latin typeface="Söhne"/>
              </a:rPr>
              <a:t>Experiment with different architectures such as VGG, </a:t>
            </a:r>
            <a:r>
              <a:rPr lang="en-US" sz="2400" b="0" i="0" dirty="0" err="1">
                <a:solidFill>
                  <a:srgbClr val="0D0D0D"/>
                </a:solidFill>
                <a:effectLst/>
                <a:latin typeface="Söhne"/>
              </a:rPr>
              <a:t>ResNet</a:t>
            </a:r>
            <a:r>
              <a:rPr lang="en-US" sz="2400" b="0" i="0" dirty="0">
                <a:solidFill>
                  <a:srgbClr val="0D0D0D"/>
                </a:solidFill>
                <a:effectLst/>
                <a:latin typeface="Söhne"/>
              </a:rPr>
              <a:t>, Inception, or custom-designed architectures to find the optimal model for the task.</a:t>
            </a:r>
          </a:p>
          <a:p>
            <a:pPr algn="l"/>
            <a:r>
              <a:rPr lang="en-US" sz="2400" b="1" i="0" dirty="0">
                <a:solidFill>
                  <a:srgbClr val="0D0D0D"/>
                </a:solidFill>
                <a:effectLst/>
                <a:latin typeface="Söhne"/>
              </a:rPr>
              <a:t>4.Training</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Split the dataset into training, validation, and test sets.</a:t>
            </a:r>
          </a:p>
          <a:p>
            <a:pPr marL="742950" lvl="1" indent="-285750" algn="l">
              <a:buFont typeface="+mj-lt"/>
              <a:buAutoNum type="arabicPeriod"/>
            </a:pPr>
            <a:r>
              <a:rPr lang="en-US" sz="2400" b="0" i="0" dirty="0">
                <a:solidFill>
                  <a:srgbClr val="0D0D0D"/>
                </a:solidFill>
                <a:effectLst/>
                <a:latin typeface="Söhne"/>
              </a:rPr>
              <a:t>Train the CNN model using the training data, optimizing the model parameters to minimize a defined loss function (e.g., cross-entropy loss).</a:t>
            </a:r>
          </a:p>
          <a:p>
            <a:pPr marL="742950" lvl="1" indent="-285750" algn="l">
              <a:buFont typeface="+mj-lt"/>
              <a:buAutoNum type="arabicPeriod"/>
            </a:pPr>
            <a:r>
              <a:rPr lang="en-US" sz="2400" b="0" i="0" dirty="0">
                <a:solidFill>
                  <a:srgbClr val="0D0D0D"/>
                </a:solidFill>
                <a:effectLst/>
                <a:latin typeface="Söhne"/>
              </a:rPr>
              <a:t>Validate the model's performance on the validation set, monitoring metrics such as accuracy, precision, recall, and F1-score.</a:t>
            </a:r>
          </a:p>
          <a:p>
            <a:pPr algn="l"/>
            <a:r>
              <a:rPr lang="en-US" sz="2400" b="1" i="0" dirty="0">
                <a:solidFill>
                  <a:srgbClr val="0D0D0D"/>
                </a:solidFill>
                <a:effectLst/>
                <a:latin typeface="Söhne"/>
              </a:rPr>
              <a:t>5.Evaluation and Fine-tuning</a:t>
            </a:r>
            <a:r>
              <a:rPr lang="en-US" sz="2400" b="0" i="0" dirty="0">
                <a:solidFill>
                  <a:srgbClr val="0D0D0D"/>
                </a:solidFill>
                <a:effectLst/>
                <a:latin typeface="Söhne"/>
              </a:rPr>
              <a:t>:</a:t>
            </a:r>
          </a:p>
          <a:p>
            <a:pPr marL="742950" lvl="1" indent="-285750" algn="l">
              <a:buFont typeface="+mj-lt"/>
              <a:buAutoNum type="arabicPeriod"/>
            </a:pPr>
            <a:r>
              <a:rPr lang="en-US" sz="2400" b="0" i="0" dirty="0">
                <a:solidFill>
                  <a:srgbClr val="0D0D0D"/>
                </a:solidFill>
                <a:effectLst/>
                <a:latin typeface="Söhne"/>
              </a:rPr>
              <a:t>Evaluate the trained model on the test set to assess its generalization ability and performance on unseen data.</a:t>
            </a:r>
          </a:p>
          <a:p>
            <a:pPr marL="742950" lvl="1" indent="-285750" algn="l">
              <a:buFont typeface="+mj-lt"/>
              <a:buAutoNum type="arabicPeriod"/>
            </a:pPr>
            <a:r>
              <a:rPr lang="en-US" sz="2400" b="0" i="0" dirty="0">
                <a:solidFill>
                  <a:srgbClr val="0D0D0D"/>
                </a:solidFill>
                <a:effectLst/>
                <a:latin typeface="Söhne"/>
              </a:rPr>
              <a:t>Fine-tune the model by adjusting hyperparameters (e.g., learning rate, batch size) and architectural parameters based on performance feedback from the validation set.</a:t>
            </a:r>
          </a:p>
          <a:p>
            <a:endParaRPr lang="en-IN" sz="2400" dirty="0"/>
          </a:p>
        </p:txBody>
      </p:sp>
    </p:spTree>
    <p:extLst>
      <p:ext uri="{BB962C8B-B14F-4D97-AF65-F5344CB8AC3E}">
        <p14:creationId xmlns:p14="http://schemas.microsoft.com/office/powerpoint/2010/main" val="214530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1" name="Text Placeholder 10">
            <a:extLst>
              <a:ext uri="{FF2B5EF4-FFF2-40B4-BE49-F238E27FC236}">
                <a16:creationId xmlns:a16="http://schemas.microsoft.com/office/drawing/2014/main" id="{B6592972-5890-BD2B-A2AD-020568DADC37}"/>
              </a:ext>
            </a:extLst>
          </p:cNvPr>
          <p:cNvSpPr>
            <a:spLocks noGrp="1"/>
          </p:cNvSpPr>
          <p:nvPr>
            <p:ph type="body" idx="1"/>
          </p:nvPr>
        </p:nvSpPr>
        <p:spPr>
          <a:xfrm>
            <a:off x="418718" y="2105025"/>
            <a:ext cx="10972800" cy="3600986"/>
          </a:xfrm>
        </p:spPr>
        <p:txBody>
          <a:bodyPr/>
          <a:lstStyle/>
          <a:p>
            <a:pPr algn="l">
              <a:buFont typeface="+mj-lt"/>
              <a:buAutoNum type="arabicPeriod"/>
            </a:pPr>
            <a:r>
              <a:rPr lang="en-US" sz="2400" b="1" i="0" dirty="0">
                <a:solidFill>
                  <a:srgbClr val="0D0D0D"/>
                </a:solidFill>
                <a:effectLst/>
                <a:latin typeface="Söhne"/>
              </a:rPr>
              <a:t>Accuracy</a:t>
            </a:r>
            <a:r>
              <a:rPr lang="en-US" sz="2400" b="0" i="0" dirty="0">
                <a:solidFill>
                  <a:srgbClr val="0D0D0D"/>
                </a:solidFill>
                <a:effectLst/>
                <a:latin typeface="Söhne"/>
              </a:rPr>
              <a:t>: The proportion of correctly classified instances among all instances in the test dataset. It provides an overall measure of the model's correctness in identifying objects.</a:t>
            </a:r>
          </a:p>
          <a:p>
            <a:pPr algn="l">
              <a:buFont typeface="+mj-lt"/>
              <a:buAutoNum type="arabicPeriod"/>
            </a:pPr>
            <a:r>
              <a:rPr lang="en-US" sz="2400" b="1" i="0" dirty="0">
                <a:solidFill>
                  <a:srgbClr val="0D0D0D"/>
                </a:solidFill>
                <a:effectLst/>
                <a:latin typeface="Söhne"/>
              </a:rPr>
              <a:t>Precision</a:t>
            </a:r>
            <a:r>
              <a:rPr lang="en-US" sz="2400" b="0" i="0" dirty="0">
                <a:solidFill>
                  <a:srgbClr val="0D0D0D"/>
                </a:solidFill>
                <a:effectLst/>
                <a:latin typeface="Söhne"/>
              </a:rPr>
              <a:t>: The proportion of correctly identified positive cases (true positives) among all instances predicted as positive (true positives + false positives). It measures the model's ability to avoid false positives.</a:t>
            </a:r>
          </a:p>
          <a:p>
            <a:pPr algn="l">
              <a:buFont typeface="+mj-lt"/>
              <a:buAutoNum type="arabicPeriod"/>
            </a:pPr>
            <a:r>
              <a:rPr lang="en-US" sz="2400" b="1" i="0" dirty="0">
                <a:solidFill>
                  <a:srgbClr val="0D0D0D"/>
                </a:solidFill>
                <a:effectLst/>
                <a:latin typeface="Söhne"/>
              </a:rPr>
              <a:t>Recall (Sensitivity)</a:t>
            </a:r>
            <a:r>
              <a:rPr lang="en-US" sz="2400" b="0" i="0" dirty="0">
                <a:solidFill>
                  <a:srgbClr val="0D0D0D"/>
                </a:solidFill>
                <a:effectLst/>
                <a:latin typeface="Söhne"/>
              </a:rPr>
              <a:t>: The proportion of correctly identified positive cases (true positives) among all actual positive cases (true positives + false negatives). It measures the model's ability to detect all instances of objects.</a:t>
            </a:r>
          </a:p>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DB8759-611C-6543-7326-9025F2DC96F2}"/>
              </a:ext>
            </a:extLst>
          </p:cNvPr>
          <p:cNvSpPr>
            <a:spLocks noGrp="1" noChangeArrowheads="1"/>
          </p:cNvSpPr>
          <p:nvPr>
            <p:ph type="body" idx="1"/>
          </p:nvPr>
        </p:nvSpPr>
        <p:spPr bwMode="auto">
          <a:xfrm>
            <a:off x="304800" y="762000"/>
            <a:ext cx="11544924" cy="4985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8" algn="l" rtl="0"/>
            <a:endParaRPr kumimoji="0" lang="en-US" altLang="en-US" sz="2400" b="0" i="0" u="none" strike="noStrike" cap="none" normalizeH="0" baseline="0" dirty="0" smtClean="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smtClean="0">
                <a:ln>
                  <a:noFill/>
                </a:ln>
                <a:solidFill>
                  <a:srgbClr val="0D0D0D"/>
                </a:solidFill>
                <a:effectLst/>
                <a:latin typeface="Söhne"/>
              </a:rPr>
              <a:t>4.Confusion Matrix</a:t>
            </a:r>
            <a:r>
              <a:rPr kumimoji="0" lang="en-US" altLang="en-US" sz="2400" b="0" i="0" u="none" strike="noStrike" cap="none" normalizeH="0" baseline="0" dirty="0" smtClean="0">
                <a:ln>
                  <a:noFill/>
                </a:ln>
                <a:solidFill>
                  <a:srgbClr val="0D0D0D"/>
                </a:solidFill>
                <a:effectLst/>
                <a:latin typeface="Söhne"/>
              </a:rPr>
              <a:t>: A matrix that summarizes the performance of a classification model, showing the number of true positives, false positives, true negatives, and false negatives.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smtClean="0">
                <a:ln>
                  <a:noFill/>
                </a:ln>
                <a:solidFill>
                  <a:srgbClr val="0D0D0D"/>
                </a:solidFill>
                <a:effectLst/>
                <a:latin typeface="Söhne"/>
              </a:rPr>
              <a:t>5.ROC </a:t>
            </a:r>
            <a:r>
              <a:rPr kumimoji="0" lang="en-US" altLang="en-US" sz="2400" b="1" i="0" u="none" strike="noStrike" cap="none" normalizeH="0" baseline="0" dirty="0">
                <a:ln>
                  <a:noFill/>
                </a:ln>
                <a:solidFill>
                  <a:srgbClr val="0D0D0D"/>
                </a:solidFill>
                <a:effectLst/>
                <a:latin typeface="Söhne"/>
              </a:rPr>
              <a:t>Curve and AUC Score</a:t>
            </a:r>
            <a:r>
              <a:rPr kumimoji="0" lang="en-US" altLang="en-US" sz="2400" b="0" i="0" u="none" strike="noStrike" cap="none" normalizeH="0" baseline="0" dirty="0">
                <a:ln>
                  <a:noFill/>
                </a:ln>
                <a:solidFill>
                  <a:srgbClr val="0D0D0D"/>
                </a:solidFill>
                <a:effectLst/>
                <a:latin typeface="Söhne"/>
              </a:rPr>
              <a:t>: The Receiver Operating Characteristic (ROC) curve plots the true positive rate against the false positive rate at various threshold settings. The Area Under the ROC Curve (AUC) score provides a single measure of the model's discriminative 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smtClean="0">
                <a:ln>
                  <a:noFill/>
                </a:ln>
                <a:solidFill>
                  <a:srgbClr val="0D0D0D"/>
                </a:solidFill>
                <a:effectLst/>
                <a:latin typeface="Söhne"/>
              </a:rPr>
              <a:t>6.Mean </a:t>
            </a:r>
            <a:r>
              <a:rPr kumimoji="0" lang="en-US" altLang="en-US" sz="2400" b="1" i="0" u="none" strike="noStrike" cap="none" normalizeH="0" baseline="0" dirty="0">
                <a:ln>
                  <a:noFill/>
                </a:ln>
                <a:solidFill>
                  <a:srgbClr val="0D0D0D"/>
                </a:solidFill>
                <a:effectLst/>
                <a:latin typeface="Söhne"/>
              </a:rPr>
              <a:t>Average Precision </a:t>
            </a:r>
            <a:r>
              <a:rPr kumimoji="0" lang="en-US" altLang="en-US" sz="2400" b="1" i="0" u="none" strike="noStrike" cap="none" normalizeH="0" baseline="0" dirty="0" smtClean="0">
                <a:ln>
                  <a:noFill/>
                </a:ln>
                <a:solidFill>
                  <a:srgbClr val="0D0D0D"/>
                </a:solidFill>
                <a:effectLst/>
                <a:latin typeface="Söhne"/>
              </a:rPr>
              <a:t>(</a:t>
            </a:r>
            <a:r>
              <a:rPr lang="en-US" altLang="en-US" sz="2400" b="1" dirty="0">
                <a:solidFill>
                  <a:srgbClr val="0D0D0D"/>
                </a:solidFill>
                <a:latin typeface="Söhne"/>
              </a:rPr>
              <a:t>M</a:t>
            </a:r>
            <a:r>
              <a:rPr kumimoji="0" lang="en-US" altLang="en-US" sz="2400" b="1" i="0" u="none" strike="noStrike" cap="none" normalizeH="0" baseline="0" dirty="0" smtClean="0">
                <a:ln>
                  <a:noFill/>
                </a:ln>
                <a:solidFill>
                  <a:srgbClr val="0D0D0D"/>
                </a:solidFill>
                <a:effectLst/>
                <a:latin typeface="Söhne"/>
              </a:rPr>
              <a:t>AP</a:t>
            </a:r>
            <a:r>
              <a:rPr kumimoji="0" lang="en-US" altLang="en-US" sz="2400" b="1" i="0" u="none" strike="noStrike" cap="none" normalizeH="0" baseline="0" dirty="0">
                <a:ln>
                  <a:noFill/>
                </a:ln>
                <a:solidFill>
                  <a:srgbClr val="0D0D0D"/>
                </a:solidFill>
                <a:effectLst/>
                <a:latin typeface="Söhne"/>
              </a:rPr>
              <a:t>)</a:t>
            </a:r>
            <a:r>
              <a:rPr kumimoji="0" lang="en-US" altLang="en-US" sz="2400" b="0" i="0" u="none" strike="noStrike" cap="none" normalizeH="0" baseline="0" dirty="0">
                <a:ln>
                  <a:noFill/>
                </a:ln>
                <a:solidFill>
                  <a:srgbClr val="0D0D0D"/>
                </a:solidFill>
                <a:effectLst/>
                <a:latin typeface="Söhne"/>
              </a:rPr>
              <a:t>: A metric commonly used in object detection tasks, representing the average precision across all classes. It is particularly relevant when there are multiple object classes to be detected.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2229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261225" cy="1324722"/>
          </a:xfrm>
          <a:prstGeom prst="rect">
            <a:avLst/>
          </a:prstGeom>
        </p:spPr>
        <p:txBody>
          <a:bodyPr vert="horz" wrap="square" lIns="0" tIns="16510" rIns="0" bIns="0" rtlCol="0">
            <a:spAutoFit/>
          </a:bodyPr>
          <a:lstStyle/>
          <a:p>
            <a:pPr marL="12700">
              <a:lnSpc>
                <a:spcPct val="100000"/>
              </a:lnSpc>
              <a:spcBef>
                <a:spcPts val="130"/>
              </a:spcBef>
            </a:pPr>
            <a:r>
              <a:rPr lang="en-IN" sz="4250" dirty="0"/>
              <a:t>OBJECT RECOGNITION USING CNN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20982" y="1684801"/>
            <a:ext cx="6477000" cy="3657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Wingdings" panose="05000000000000000000" pitchFamily="2" charset="2"/>
              <a:buChar char="q"/>
            </a:pPr>
            <a:r>
              <a:rPr lang="en-US" dirty="0"/>
              <a:t>PROBLEM STATEMENT</a:t>
            </a:r>
          </a:p>
          <a:p>
            <a:endParaRPr lang="en-US" dirty="0"/>
          </a:p>
          <a:p>
            <a:pPr marL="285750" indent="-285750">
              <a:buFont typeface="Wingdings" panose="05000000000000000000" pitchFamily="2" charset="2"/>
              <a:buChar char="q"/>
            </a:pPr>
            <a:r>
              <a:rPr lang="en-US" dirty="0"/>
              <a:t>PROJECT OVERVIEW</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WHO ARE THE END USERS?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YOUR SOLUTION AND ITS  VALUE PROPOSITION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WOW IN YOUR SOLUTIONS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MODELLING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RESULTS</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6398662D-8213-F78A-5377-21629D6ABAD9}"/>
              </a:ext>
            </a:extLst>
          </p:cNvPr>
          <p:cNvSpPr>
            <a:spLocks noGrp="1"/>
          </p:cNvSpPr>
          <p:nvPr>
            <p:ph type="body" idx="1"/>
          </p:nvPr>
        </p:nvSpPr>
        <p:spPr>
          <a:xfrm>
            <a:off x="381000" y="2133600"/>
            <a:ext cx="8077200" cy="2954655"/>
          </a:xfrm>
        </p:spPr>
        <p:txBody>
          <a:bodyPr/>
          <a:lstStyle/>
          <a:p>
            <a:r>
              <a:rPr lang="en-US" sz="2400" b="0" i="0" dirty="0">
                <a:solidFill>
                  <a:srgbClr val="0D0D0D"/>
                </a:solidFill>
                <a:effectLst/>
                <a:latin typeface="Söhne"/>
              </a:rPr>
              <a:t>The task of object recognition involves the identification and classification of objects within images or video frames. With the advent of deep learning techniques, particularly Convolutional Neural Networks (CNNs), significant advancements have been made in the field of computer vision. However, the challenge persists in developing robust and accurate CNN models for object recognition across diverse datasets and real-world scenarios</a:t>
            </a:r>
            <a:r>
              <a:rPr lang="en-US" b="0" i="0" dirty="0">
                <a:solidFill>
                  <a:srgbClr val="0D0D0D"/>
                </a:solidFill>
                <a:effectLst/>
                <a:latin typeface="Söhne"/>
              </a:rPr>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99929" y="2667000"/>
            <a:ext cx="2592071" cy="37909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B85C28A2-33F9-6FB4-DD6E-B3C4CDAB81C6}"/>
              </a:ext>
            </a:extLst>
          </p:cNvPr>
          <p:cNvSpPr>
            <a:spLocks noGrp="1"/>
          </p:cNvSpPr>
          <p:nvPr>
            <p:ph type="body" idx="1"/>
          </p:nvPr>
        </p:nvSpPr>
        <p:spPr>
          <a:xfrm>
            <a:off x="304801" y="1312564"/>
            <a:ext cx="8915400" cy="5159992"/>
          </a:xfrm>
        </p:spPr>
        <p:txBody>
          <a:bodyPr/>
          <a:lstStyle/>
          <a:p>
            <a:pPr algn="l"/>
            <a:r>
              <a:rPr lang="en-US" sz="2400" b="0" i="0" dirty="0">
                <a:solidFill>
                  <a:srgbClr val="222222"/>
                </a:solidFill>
                <a:effectLst/>
                <a:latin typeface="Arial" panose="020B0604020202020204" pitchFamily="34" charset="0"/>
              </a:rPr>
              <a:t>This project endeavors to create a robust and efficient system for object recognition using convolutional neural networks (CNNs). By leveraging comprehensive datasets containing diverse object categories, the system aims to accurately identify objects within images across various contexts and environments. Through the implementation of state-of-the-art CNN architectures and advanced training techniques, the models will be trained to extract meaningful features and classify objects with high precision. Rigorous validation and testing procedures will ensure the reliability and generalization of the developed models. Upon successful development, the object recognition system will have diverse applications in fields such as autonomous vehicles, surveillance, medical imaging, and augmented reality, offering significant advancements in computer vision technology.</a:t>
            </a:r>
          </a:p>
          <a:p>
            <a:r>
              <a:rPr lang="en-US" b="0" i="0" dirty="0">
                <a:solidFill>
                  <a:srgbClr val="222222"/>
                </a:solidFill>
                <a:effectLst/>
                <a:latin typeface="Arial" panose="020B0604020202020204" pitchFamily="34" charset="0"/>
              </a:rPr>
              <a:t/>
            </a:r>
            <a:br>
              <a:rPr lang="en-US" b="0" i="0" dirty="0">
                <a:solidFill>
                  <a:srgbClr val="222222"/>
                </a:solidFill>
                <a:effectLst/>
                <a:latin typeface="Arial" panose="020B0604020202020204" pitchFamily="34" charset="0"/>
              </a:rPr>
            </a:b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a:extLst>
              <a:ext uri="{FF2B5EF4-FFF2-40B4-BE49-F238E27FC236}">
                <a16:creationId xmlns:a16="http://schemas.microsoft.com/office/drawing/2014/main" id="{EB60EAEA-2C52-C503-6853-29D793C811F6}"/>
              </a:ext>
            </a:extLst>
          </p:cNvPr>
          <p:cNvSpPr>
            <a:spLocks noGrp="1"/>
          </p:cNvSpPr>
          <p:nvPr>
            <p:ph type="body" idx="1"/>
          </p:nvPr>
        </p:nvSpPr>
        <p:spPr>
          <a:xfrm>
            <a:off x="390526" y="2192658"/>
            <a:ext cx="10210800" cy="3231654"/>
          </a:xfrm>
        </p:spPr>
        <p:txBody>
          <a:bodyPr/>
          <a:lstStyle/>
          <a:p>
            <a:pPr algn="l">
              <a:buFont typeface="+mj-lt"/>
              <a:buAutoNum type="arabicPeriod"/>
            </a:pPr>
            <a:r>
              <a:rPr lang="en-US" sz="2400" b="1" i="0" dirty="0">
                <a:solidFill>
                  <a:srgbClr val="0D0D0D"/>
                </a:solidFill>
                <a:effectLst/>
                <a:latin typeface="Söhne"/>
              </a:rPr>
              <a:t>Manufacturing and Quality Control</a:t>
            </a:r>
            <a:r>
              <a:rPr lang="en-US" sz="2400" b="0" i="0" dirty="0">
                <a:solidFill>
                  <a:srgbClr val="0D0D0D"/>
                </a:solidFill>
                <a:effectLst/>
                <a:latin typeface="Söhne"/>
              </a:rPr>
              <a:t>: Industries involved in manufacturing and quality control, such as automotive, electronics, and consumer goods, utilize object recognition systems to inspect products for defects, ensure quality standards, and automate production processes.</a:t>
            </a:r>
          </a:p>
          <a:p>
            <a:pPr algn="l">
              <a:buFont typeface="+mj-lt"/>
              <a:buAutoNum type="arabicPeriod"/>
            </a:pPr>
            <a:r>
              <a:rPr lang="en-US" sz="2400" b="1" i="0" dirty="0">
                <a:solidFill>
                  <a:srgbClr val="0D0D0D"/>
                </a:solidFill>
                <a:effectLst/>
                <a:latin typeface="Söhne"/>
              </a:rPr>
              <a:t>Retail and E-commerce</a:t>
            </a:r>
            <a:r>
              <a:rPr lang="en-US" sz="2400" b="0" i="0" dirty="0">
                <a:solidFill>
                  <a:srgbClr val="0D0D0D"/>
                </a:solidFill>
                <a:effectLst/>
                <a:latin typeface="Söhne"/>
              </a:rPr>
              <a:t>: Retailers and e-commerce companies employ object recognition systems for inventory management, product categorization, recommendation systems, and customer experience enhancements, such as visual search and augmented reality applications.</a:t>
            </a:r>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56BCFE-EC36-187D-5CF7-C440085DDEDE}"/>
              </a:ext>
            </a:extLst>
          </p:cNvPr>
          <p:cNvSpPr>
            <a:spLocks noGrp="1"/>
          </p:cNvSpPr>
          <p:nvPr>
            <p:ph type="body" idx="1"/>
          </p:nvPr>
        </p:nvSpPr>
        <p:spPr>
          <a:xfrm>
            <a:off x="228600" y="381000"/>
            <a:ext cx="10972800" cy="5539978"/>
          </a:xfrm>
        </p:spPr>
        <p:txBody>
          <a:bodyPr/>
          <a:lstStyle/>
          <a:p>
            <a:pPr algn="l"/>
            <a:r>
              <a:rPr lang="en-US" sz="2400" b="1" i="0" dirty="0">
                <a:solidFill>
                  <a:srgbClr val="0D0D0D"/>
                </a:solidFill>
                <a:effectLst/>
                <a:latin typeface="Söhne"/>
              </a:rPr>
              <a:t>3.Security and Surveillance</a:t>
            </a:r>
            <a:r>
              <a:rPr lang="en-US" sz="2400" b="0" i="0" dirty="0">
                <a:solidFill>
                  <a:srgbClr val="0D0D0D"/>
                </a:solidFill>
                <a:effectLst/>
                <a:latin typeface="Söhne"/>
              </a:rPr>
              <a:t>: Law enforcement agencies, security firms, and public safety organizations use object recognition systems for video surveillance, facial recognition, object tracking, and anomaly detection to enhance security and prevent crime.</a:t>
            </a:r>
          </a:p>
          <a:p>
            <a:pPr algn="l"/>
            <a:r>
              <a:rPr lang="en-US" sz="2400" b="1" i="0" dirty="0">
                <a:solidFill>
                  <a:srgbClr val="0D0D0D"/>
                </a:solidFill>
                <a:effectLst/>
                <a:latin typeface="Söhne"/>
              </a:rPr>
              <a:t>4.Autonomous Vehicles</a:t>
            </a:r>
            <a:r>
              <a:rPr lang="en-US" sz="2400" b="0" i="0" dirty="0">
                <a:solidFill>
                  <a:srgbClr val="0D0D0D"/>
                </a:solidFill>
                <a:effectLst/>
                <a:latin typeface="Söhne"/>
              </a:rPr>
              <a:t>: Automotive companies and technology firms developing autonomous vehicles rely on object recognition systems for perception tasks, including detecting pedestrians, vehicles, road signs, and obstacles, to enable safe and efficient navigation.</a:t>
            </a:r>
          </a:p>
          <a:p>
            <a:pPr algn="l"/>
            <a:r>
              <a:rPr lang="en-US" sz="2400" b="1" i="0" dirty="0">
                <a:solidFill>
                  <a:srgbClr val="0D0D0D"/>
                </a:solidFill>
                <a:effectLst/>
                <a:latin typeface="Söhne"/>
              </a:rPr>
              <a:t>5.Healthcare and Medical Imaging</a:t>
            </a:r>
            <a:r>
              <a:rPr lang="en-US" sz="2400" b="0" i="0" dirty="0">
                <a:solidFill>
                  <a:srgbClr val="0D0D0D"/>
                </a:solidFill>
                <a:effectLst/>
                <a:latin typeface="Söhne"/>
              </a:rPr>
              <a:t>: Healthcare providers and medical researchers utilize object recognition systems for medical imaging analysis, disease diagnosis, anatomical structure detection, and treatment planning in fields such as radiology, pathology, and ophthalmology.</a:t>
            </a:r>
          </a:p>
          <a:p>
            <a:pPr algn="l"/>
            <a:r>
              <a:rPr lang="en-US" sz="2400" b="1" i="0" dirty="0">
                <a:solidFill>
                  <a:srgbClr val="0D0D0D"/>
                </a:solidFill>
                <a:effectLst/>
                <a:latin typeface="Söhne"/>
              </a:rPr>
              <a:t>6.Environmental Monitoring</a:t>
            </a:r>
            <a:r>
              <a:rPr lang="en-US" sz="2400" b="0" i="0" dirty="0">
                <a:solidFill>
                  <a:srgbClr val="0D0D0D"/>
                </a:solidFill>
                <a:effectLst/>
                <a:latin typeface="Söhne"/>
              </a:rPr>
              <a:t>: Environmental agencies and organizations employ object recognition systems for monitoring and analyzing environmental data, including wildlife tracking, biodiversity assessment, and habitat conservation efforts.</a:t>
            </a:r>
          </a:p>
          <a:p>
            <a:endParaRPr lang="en-IN" sz="2400" dirty="0"/>
          </a:p>
        </p:txBody>
      </p:sp>
    </p:spTree>
    <p:extLst>
      <p:ext uri="{BB962C8B-B14F-4D97-AF65-F5344CB8AC3E}">
        <p14:creationId xmlns:p14="http://schemas.microsoft.com/office/powerpoint/2010/main" val="226326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774" y="1981200"/>
            <a:ext cx="1647825" cy="307601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8FA9330C-0F3F-72AD-FEC8-E3734242C311}"/>
              </a:ext>
            </a:extLst>
          </p:cNvPr>
          <p:cNvSpPr txBox="1"/>
          <p:nvPr/>
        </p:nvSpPr>
        <p:spPr>
          <a:xfrm>
            <a:off x="2038350" y="2019300"/>
            <a:ext cx="7772400" cy="3785652"/>
          </a:xfrm>
          <a:prstGeom prst="rect">
            <a:avLst/>
          </a:prstGeom>
          <a:noFill/>
        </p:spPr>
        <p:txBody>
          <a:bodyPr wrap="square">
            <a:spAutoFit/>
          </a:bodyPr>
          <a:lstStyle/>
          <a:p>
            <a:pPr algn="l">
              <a:buFont typeface="+mj-lt"/>
              <a:buAutoNum type="arabicPeriod"/>
            </a:pPr>
            <a:r>
              <a:rPr lang="en-US" sz="2400" b="1" i="0" dirty="0">
                <a:solidFill>
                  <a:srgbClr val="0D0D0D"/>
                </a:solidFill>
                <a:effectLst/>
                <a:latin typeface="Söhne"/>
              </a:rPr>
              <a:t>Automation and Efficiency</a:t>
            </a:r>
            <a:r>
              <a:rPr lang="en-US" sz="2400" b="0" i="0" dirty="0">
                <a:solidFill>
                  <a:srgbClr val="0D0D0D"/>
                </a:solidFill>
                <a:effectLst/>
                <a:latin typeface="Söhne"/>
              </a:rPr>
              <a:t>: The Object Recognition System automates the process of object identification, enabling businesses to streamline operations, reduce manual effort, and improve overall efficiency in tasks such as quality control, inventory management, and surveillance.</a:t>
            </a:r>
          </a:p>
          <a:p>
            <a:pPr algn="l">
              <a:buFont typeface="+mj-lt"/>
              <a:buAutoNum type="arabicPeriod"/>
            </a:pPr>
            <a:r>
              <a:rPr lang="en-US" sz="2400" b="1" i="0" dirty="0">
                <a:solidFill>
                  <a:srgbClr val="0D0D0D"/>
                </a:solidFill>
                <a:effectLst/>
                <a:latin typeface="Söhne"/>
              </a:rPr>
              <a:t>Enhanced Decision-Making</a:t>
            </a:r>
            <a:r>
              <a:rPr lang="en-US" sz="2400" b="0" i="0" dirty="0">
                <a:solidFill>
                  <a:srgbClr val="0D0D0D"/>
                </a:solidFill>
                <a:effectLst/>
                <a:latin typeface="Söhne"/>
              </a:rPr>
              <a:t>: By providing accurate and timely object recognition capabilities, the system empowers decision-makers to gain insights into their operations, make informed choices, and optimize resource allocation for improved outcomes.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32EDE7-37E9-AE0D-6254-22C5E99C0644}"/>
              </a:ext>
            </a:extLst>
          </p:cNvPr>
          <p:cNvSpPr>
            <a:spLocks noGrp="1"/>
          </p:cNvSpPr>
          <p:nvPr>
            <p:ph type="body" idx="1"/>
          </p:nvPr>
        </p:nvSpPr>
        <p:spPr>
          <a:xfrm>
            <a:off x="304800" y="659011"/>
            <a:ext cx="10972800" cy="5539978"/>
          </a:xfrm>
        </p:spPr>
        <p:txBody>
          <a:bodyPr/>
          <a:lstStyle/>
          <a:p>
            <a:pPr algn="l"/>
            <a:r>
              <a:rPr lang="en-US" sz="2400" b="1" i="0" dirty="0">
                <a:solidFill>
                  <a:srgbClr val="0D0D0D"/>
                </a:solidFill>
                <a:effectLst/>
                <a:latin typeface="Söhne"/>
              </a:rPr>
              <a:t>3.Improved Customer Experience</a:t>
            </a:r>
            <a:r>
              <a:rPr lang="en-US" sz="2400" b="0" i="0" dirty="0">
                <a:solidFill>
                  <a:srgbClr val="0D0D0D"/>
                </a:solidFill>
                <a:effectLst/>
                <a:latin typeface="Söhne"/>
              </a:rPr>
              <a:t>: In retail and e-commerce, the system enhances the customer experience by enabling personalized recommendations, visual search functionality, and augmented reality experiences, leading to increased customer satisfaction and loyalty.</a:t>
            </a:r>
          </a:p>
          <a:p>
            <a:pPr algn="l"/>
            <a:r>
              <a:rPr lang="en-US" sz="2400" b="1" i="0" dirty="0">
                <a:solidFill>
                  <a:srgbClr val="0D0D0D"/>
                </a:solidFill>
                <a:effectLst/>
                <a:latin typeface="Söhne"/>
              </a:rPr>
              <a:t>4.Safety and Security</a:t>
            </a:r>
            <a:r>
              <a:rPr lang="en-US" sz="2400" b="0" i="0" dirty="0">
                <a:solidFill>
                  <a:srgbClr val="0D0D0D"/>
                </a:solidFill>
                <a:effectLst/>
                <a:latin typeface="Söhne"/>
              </a:rPr>
              <a:t>: In security and surveillance applications, the system enhances safety and security by detecting and tracking objects of interest, identifying potential threats, and triggering appropriate responses to mitigate risks in real-time.</a:t>
            </a:r>
          </a:p>
          <a:p>
            <a:pPr algn="l"/>
            <a:r>
              <a:rPr lang="en-US" sz="2400" b="1" i="0" dirty="0">
                <a:solidFill>
                  <a:srgbClr val="0D0D0D"/>
                </a:solidFill>
                <a:effectLst/>
                <a:latin typeface="Söhne"/>
              </a:rPr>
              <a:t>5.Optimization of Autonomous Systems</a:t>
            </a:r>
            <a:r>
              <a:rPr lang="en-US" sz="2400" b="0" i="0" dirty="0">
                <a:solidFill>
                  <a:srgbClr val="0D0D0D"/>
                </a:solidFill>
                <a:effectLst/>
                <a:latin typeface="Söhne"/>
              </a:rPr>
              <a:t>: In autonomous vehicles and robotics, the system plays a critical role in perception tasks, enabling vehicles and machines to navigate safely, avoid obstacles, and interact with their environment effectively.</a:t>
            </a:r>
          </a:p>
          <a:p>
            <a:pPr algn="l"/>
            <a:r>
              <a:rPr lang="en-US" sz="2400" b="1" i="0" dirty="0">
                <a:solidFill>
                  <a:srgbClr val="0D0D0D"/>
                </a:solidFill>
                <a:effectLst/>
                <a:latin typeface="Söhne"/>
              </a:rPr>
              <a:t>6.Scalability and Adaptability</a:t>
            </a:r>
            <a:r>
              <a:rPr lang="en-US" sz="2400" b="0" i="0" dirty="0">
                <a:solidFill>
                  <a:srgbClr val="0D0D0D"/>
                </a:solidFill>
                <a:effectLst/>
                <a:latin typeface="Söhne"/>
              </a:rPr>
              <a:t>: The Object Recognition System is highly scalable and adaptable, capable of handling diverse object categories, varying environmental conditions, and evolving business requirements across different industries and applications.</a:t>
            </a:r>
          </a:p>
          <a:p>
            <a:endParaRPr lang="en-IN" sz="2400" dirty="0"/>
          </a:p>
        </p:txBody>
      </p:sp>
    </p:spTree>
    <p:extLst>
      <p:ext uri="{BB962C8B-B14F-4D97-AF65-F5344CB8AC3E}">
        <p14:creationId xmlns:p14="http://schemas.microsoft.com/office/powerpoint/2010/main" val="1654492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TotalTime>
  <Words>1345</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Söhne</vt:lpstr>
      <vt:lpstr>Trebuchet MS</vt:lpstr>
      <vt:lpstr>Wingdings</vt:lpstr>
      <vt:lpstr>Office Theme</vt:lpstr>
      <vt:lpstr>AKSHA RUTH A</vt:lpstr>
      <vt:lpstr>OBJECT RECOGNITION USING CNN</vt:lpstr>
      <vt:lpstr>AGENDA</vt:lpstr>
      <vt:lpstr>PROBLEM STATEMENT</vt:lpstr>
      <vt:lpstr>PROJECT OVERVIEW</vt:lpstr>
      <vt:lpstr>WHO ARE THE END USERS?</vt:lpstr>
      <vt:lpstr>PowerPoint Presentation</vt:lpstr>
      <vt:lpstr>YOUR SOLUTION AND ITS VALUE PROPOSITION</vt:lpstr>
      <vt:lpstr>PowerPoint Presentation</vt:lpstr>
      <vt:lpstr>THE WOW IN YOUR SOLUTION</vt:lpstr>
      <vt:lpstr>PowerPoint Presentation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KEERTHANA V</dc:title>
  <dc:creator>2021PITCS134</dc:creator>
  <cp:lastModifiedBy>Administrator</cp:lastModifiedBy>
  <cp:revision>4</cp:revision>
  <dcterms:created xsi:type="dcterms:W3CDTF">2024-04-02T07:46:32Z</dcterms:created>
  <dcterms:modified xsi:type="dcterms:W3CDTF">2024-04-02T14:21:25Z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